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597" r:id="rId3"/>
    <p:sldId id="602" r:id="rId4"/>
    <p:sldId id="559" r:id="rId5"/>
    <p:sldId id="560" r:id="rId6"/>
    <p:sldId id="562" r:id="rId7"/>
    <p:sldId id="564" r:id="rId8"/>
    <p:sldId id="566" r:id="rId9"/>
    <p:sldId id="567" r:id="rId10"/>
    <p:sldId id="570" r:id="rId11"/>
    <p:sldId id="572" r:id="rId12"/>
    <p:sldId id="573" r:id="rId13"/>
    <p:sldId id="574" r:id="rId14"/>
    <p:sldId id="576" r:id="rId15"/>
    <p:sldId id="577" r:id="rId16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0C0"/>
    <a:srgbClr val="144AF8"/>
    <a:srgbClr val="0095F0"/>
    <a:srgbClr val="0087CD"/>
    <a:srgbClr val="CC0000"/>
    <a:srgbClr val="993300"/>
    <a:srgbClr val="0066CC"/>
    <a:srgbClr val="F4B184"/>
    <a:srgbClr val="071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92743" autoAdjust="0"/>
  </p:normalViewPr>
  <p:slideViewPr>
    <p:cSldViewPr>
      <p:cViewPr varScale="1">
        <p:scale>
          <a:sx n="161" d="100"/>
          <a:sy n="161" d="100"/>
        </p:scale>
        <p:origin x="568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1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18718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115617" y="123478"/>
            <a:ext cx="7595774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3" y="123478"/>
            <a:ext cx="7488832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9.wmf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第四章  网络层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3528" y="1131590"/>
            <a:ext cx="827532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：在公网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地址匮乏的情况下，需要在专用网上使用专用地址的主机如何与互联网上的主机通信（并不需要加密）。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申请全球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地址。但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地址资源已经耗尽，无法申请。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采用网络地址转换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NAT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。这是目前使用得最多的方法。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需要在专用网连接到互联网的路由器上安装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软件，它至少有一个有效的外部全球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地址。所有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使用本地地址的主机在和外界通信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时，都要在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路由器上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将其本地地址转换成全球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地址，才能和互联网连接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4.6  VPN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NAT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网络地址转换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47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1235596" y="1981005"/>
            <a:ext cx="2127427" cy="1454842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74"/>
          <p:cNvSpPr>
            <a:spLocks noChangeShapeType="1"/>
          </p:cNvSpPr>
          <p:nvPr/>
        </p:nvSpPr>
        <p:spPr bwMode="auto">
          <a:xfrm>
            <a:off x="6736340" y="2997033"/>
            <a:ext cx="413420" cy="1118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73"/>
          <p:cNvSpPr>
            <a:spLocks noChangeShapeType="1"/>
          </p:cNvSpPr>
          <p:nvPr/>
        </p:nvSpPr>
        <p:spPr bwMode="auto">
          <a:xfrm>
            <a:off x="6478950" y="3386774"/>
            <a:ext cx="412281" cy="2790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72"/>
          <p:cNvSpPr>
            <a:spLocks noChangeShapeType="1"/>
          </p:cNvSpPr>
          <p:nvPr/>
        </p:nvSpPr>
        <p:spPr bwMode="auto">
          <a:xfrm flipV="1">
            <a:off x="6530200" y="2495409"/>
            <a:ext cx="361030" cy="22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 flipH="1">
            <a:off x="2138614" y="3108914"/>
            <a:ext cx="671949" cy="167208"/>
            <a:chOff x="521" y="2478"/>
            <a:chExt cx="1044" cy="136"/>
          </a:xfrm>
        </p:grpSpPr>
        <p:sp>
          <p:nvSpPr>
            <p:cNvPr id="9" name="AutoShape 62"/>
            <p:cNvSpPr>
              <a:spLocks noChangeArrowheads="1"/>
            </p:cNvSpPr>
            <p:nvPr/>
          </p:nvSpPr>
          <p:spPr bwMode="auto">
            <a:xfrm>
              <a:off x="1383" y="2505"/>
              <a:ext cx="182" cy="91"/>
            </a:xfrm>
            <a:prstGeom prst="rightArrow">
              <a:avLst>
                <a:gd name="adj1" fmla="val 49454"/>
                <a:gd name="adj2" fmla="val 7252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63"/>
            <p:cNvSpPr>
              <a:spLocks noChangeArrowheads="1"/>
            </p:cNvSpPr>
            <p:nvPr/>
          </p:nvSpPr>
          <p:spPr bwMode="auto">
            <a:xfrm>
              <a:off x="521" y="2478"/>
              <a:ext cx="635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1156" y="2478"/>
              <a:ext cx="227" cy="136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Line 37"/>
          <p:cNvSpPr>
            <a:spLocks noChangeShapeType="1"/>
          </p:cNvSpPr>
          <p:nvPr/>
        </p:nvSpPr>
        <p:spPr bwMode="auto">
          <a:xfrm flipV="1">
            <a:off x="1576628" y="3052359"/>
            <a:ext cx="2060774" cy="98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>
            <a:off x="3688652" y="3052359"/>
            <a:ext cx="1395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11155"/>
              </p:ext>
            </p:extLst>
          </p:nvPr>
        </p:nvGraphicFramePr>
        <p:xfrm>
          <a:off x="4980161" y="2328202"/>
          <a:ext cx="1968013" cy="1319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VISIO" r:id="rId3" imgW="1687068" imgH="964692" progId="">
                  <p:embed/>
                </p:oleObj>
              </mc:Choice>
              <mc:Fallback>
                <p:oleObj name="VISIO" r:id="rId3" imgW="1687068" imgH="964692" progId="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0161" y="2328202"/>
                        <a:ext cx="1968013" cy="1319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6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62" y="2969985"/>
            <a:ext cx="373558" cy="19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324551" y="2550735"/>
            <a:ext cx="7232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zh-CN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NAT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路由器</a:t>
            </a: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1576628" y="1707654"/>
            <a:ext cx="18149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专用网 </a:t>
            </a:r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192.168.0.0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rot="5400000">
            <a:off x="1559639" y="2867324"/>
            <a:ext cx="38974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42"/>
          <p:cNvGrpSpPr>
            <a:grpSpLocks/>
          </p:cNvGrpSpPr>
          <p:nvPr/>
        </p:nvGrpSpPr>
        <p:grpSpPr bwMode="auto">
          <a:xfrm>
            <a:off x="2500783" y="2829825"/>
            <a:ext cx="671949" cy="167208"/>
            <a:chOff x="521" y="2478"/>
            <a:chExt cx="1044" cy="136"/>
          </a:xfrm>
        </p:grpSpPr>
        <p:sp>
          <p:nvSpPr>
            <p:cNvPr id="26" name="AutoShape 41"/>
            <p:cNvSpPr>
              <a:spLocks noChangeArrowheads="1"/>
            </p:cNvSpPr>
            <p:nvPr/>
          </p:nvSpPr>
          <p:spPr bwMode="auto">
            <a:xfrm>
              <a:off x="1383" y="2505"/>
              <a:ext cx="182" cy="91"/>
            </a:xfrm>
            <a:prstGeom prst="rightArrow">
              <a:avLst>
                <a:gd name="adj1" fmla="val 49454"/>
                <a:gd name="adj2" fmla="val 7252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521" y="2478"/>
              <a:ext cx="635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1156" y="2478"/>
              <a:ext cx="227" cy="136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Text Box 44"/>
          <p:cNvSpPr txBox="1">
            <a:spLocks noChangeArrowheads="1"/>
          </p:cNvSpPr>
          <p:nvPr/>
        </p:nvSpPr>
        <p:spPr bwMode="auto">
          <a:xfrm>
            <a:off x="2254418" y="2082308"/>
            <a:ext cx="12234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源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地址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192.168.0.3</a:t>
            </a:r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1188348" y="2139702"/>
            <a:ext cx="12234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192.168.0.3</a:t>
            </a:r>
          </a:p>
        </p:txBody>
      </p:sp>
      <p:grpSp>
        <p:nvGrpSpPr>
          <p:cNvPr id="31" name="Group 46"/>
          <p:cNvGrpSpPr>
            <a:grpSpLocks/>
          </p:cNvGrpSpPr>
          <p:nvPr/>
        </p:nvGrpSpPr>
        <p:grpSpPr bwMode="auto">
          <a:xfrm>
            <a:off x="4102072" y="2829825"/>
            <a:ext cx="671949" cy="167208"/>
            <a:chOff x="521" y="2478"/>
            <a:chExt cx="1044" cy="136"/>
          </a:xfrm>
        </p:grpSpPr>
        <p:sp>
          <p:nvSpPr>
            <p:cNvPr id="32" name="AutoShape 47"/>
            <p:cNvSpPr>
              <a:spLocks noChangeArrowheads="1"/>
            </p:cNvSpPr>
            <p:nvPr/>
          </p:nvSpPr>
          <p:spPr bwMode="auto">
            <a:xfrm>
              <a:off x="1383" y="2505"/>
              <a:ext cx="182" cy="91"/>
            </a:xfrm>
            <a:prstGeom prst="rightArrow">
              <a:avLst>
                <a:gd name="adj1" fmla="val 49454"/>
                <a:gd name="adj2" fmla="val 7252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521" y="2478"/>
              <a:ext cx="635" cy="1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1156" y="2478"/>
              <a:ext cx="227" cy="13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4467307" y="2067694"/>
            <a:ext cx="11128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源 </a:t>
            </a:r>
            <a:r>
              <a:rPr kumimoji="1" lang="en-US" altLang="zh-CN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kumimoji="1" lang="zh-CN" altLang="en-US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172.38.1.5</a:t>
            </a:r>
          </a:p>
        </p:txBody>
      </p:sp>
      <p:sp>
        <p:nvSpPr>
          <p:cNvPr id="36" name="Line 51"/>
          <p:cNvSpPr>
            <a:spLocks noChangeShapeType="1"/>
          </p:cNvSpPr>
          <p:nvPr/>
        </p:nvSpPr>
        <p:spPr bwMode="auto">
          <a:xfrm flipH="1">
            <a:off x="2983518" y="2456174"/>
            <a:ext cx="1" cy="4588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6451539" y="1981004"/>
            <a:ext cx="11128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213.18.2.4</a:t>
            </a:r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 flipH="1">
            <a:off x="4566742" y="2472864"/>
            <a:ext cx="309780" cy="4688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54"/>
          <p:cNvSpPr>
            <a:spLocks/>
          </p:cNvSpPr>
          <p:nvPr/>
        </p:nvSpPr>
        <p:spPr bwMode="auto">
          <a:xfrm>
            <a:off x="4876522" y="2438854"/>
            <a:ext cx="1912208" cy="507771"/>
          </a:xfrm>
          <a:custGeom>
            <a:avLst/>
            <a:gdLst>
              <a:gd name="T0" fmla="*/ 0 w 1679"/>
              <a:gd name="T1" fmla="*/ 409 h 413"/>
              <a:gd name="T2" fmla="*/ 475 w 1679"/>
              <a:gd name="T3" fmla="*/ 401 h 413"/>
              <a:gd name="T4" fmla="*/ 843 w 1679"/>
              <a:gd name="T5" fmla="*/ 337 h 413"/>
              <a:gd name="T6" fmla="*/ 1147 w 1679"/>
              <a:gd name="T7" fmla="*/ 241 h 413"/>
              <a:gd name="T8" fmla="*/ 1387 w 1679"/>
              <a:gd name="T9" fmla="*/ 145 h 413"/>
              <a:gd name="T10" fmla="*/ 1679 w 1679"/>
              <a:gd name="T11" fmla="*/ 0 h 4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79"/>
              <a:gd name="T19" fmla="*/ 0 h 413"/>
              <a:gd name="T20" fmla="*/ 1679 w 1679"/>
              <a:gd name="T21" fmla="*/ 413 h 4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79" h="413">
                <a:moveTo>
                  <a:pt x="0" y="409"/>
                </a:moveTo>
                <a:cubicBezTo>
                  <a:pt x="79" y="408"/>
                  <a:pt x="335" y="413"/>
                  <a:pt x="475" y="401"/>
                </a:cubicBezTo>
                <a:cubicBezTo>
                  <a:pt x="615" y="389"/>
                  <a:pt x="731" y="364"/>
                  <a:pt x="843" y="337"/>
                </a:cubicBezTo>
                <a:cubicBezTo>
                  <a:pt x="955" y="310"/>
                  <a:pt x="1056" y="273"/>
                  <a:pt x="1147" y="241"/>
                </a:cubicBezTo>
                <a:cubicBezTo>
                  <a:pt x="1238" y="209"/>
                  <a:pt x="1298" y="185"/>
                  <a:pt x="1387" y="145"/>
                </a:cubicBezTo>
                <a:cubicBezTo>
                  <a:pt x="1476" y="105"/>
                  <a:pt x="1618" y="30"/>
                  <a:pt x="1679" y="0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 Box 59"/>
          <p:cNvSpPr txBox="1">
            <a:spLocks noChangeArrowheads="1"/>
          </p:cNvSpPr>
          <p:nvPr/>
        </p:nvSpPr>
        <p:spPr bwMode="auto">
          <a:xfrm>
            <a:off x="1676103" y="3587178"/>
            <a:ext cx="12234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目的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地址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192.168.0.3</a:t>
            </a:r>
          </a:p>
        </p:txBody>
      </p:sp>
      <p:sp>
        <p:nvSpPr>
          <p:cNvPr id="41" name="Line 60"/>
          <p:cNvSpPr>
            <a:spLocks noChangeShapeType="1"/>
          </p:cNvSpPr>
          <p:nvPr/>
        </p:nvSpPr>
        <p:spPr bwMode="auto">
          <a:xfrm flipH="1">
            <a:off x="2345892" y="3164241"/>
            <a:ext cx="0" cy="422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Group 65"/>
          <p:cNvGrpSpPr>
            <a:grpSpLocks/>
          </p:cNvGrpSpPr>
          <p:nvPr/>
        </p:nvGrpSpPr>
        <p:grpSpPr bwMode="auto">
          <a:xfrm flipH="1">
            <a:off x="4256962" y="3108914"/>
            <a:ext cx="671949" cy="167208"/>
            <a:chOff x="521" y="2478"/>
            <a:chExt cx="1044" cy="136"/>
          </a:xfrm>
        </p:grpSpPr>
        <p:sp>
          <p:nvSpPr>
            <p:cNvPr id="43" name="AutoShape 66"/>
            <p:cNvSpPr>
              <a:spLocks noChangeArrowheads="1"/>
            </p:cNvSpPr>
            <p:nvPr/>
          </p:nvSpPr>
          <p:spPr bwMode="auto">
            <a:xfrm>
              <a:off x="1383" y="2505"/>
              <a:ext cx="182" cy="91"/>
            </a:xfrm>
            <a:prstGeom prst="rightArrow">
              <a:avLst>
                <a:gd name="adj1" fmla="val 49454"/>
                <a:gd name="adj2" fmla="val 7252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521" y="2478"/>
              <a:ext cx="635" cy="13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ectangle 68"/>
            <p:cNvSpPr>
              <a:spLocks noChangeArrowheads="1"/>
            </p:cNvSpPr>
            <p:nvPr/>
          </p:nvSpPr>
          <p:spPr bwMode="auto">
            <a:xfrm>
              <a:off x="1156" y="2478"/>
              <a:ext cx="227" cy="13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 Box 69"/>
          <p:cNvSpPr txBox="1">
            <a:spLocks noChangeArrowheads="1"/>
          </p:cNvSpPr>
          <p:nvPr/>
        </p:nvSpPr>
        <p:spPr bwMode="auto">
          <a:xfrm>
            <a:off x="4307263" y="3587178"/>
            <a:ext cx="11881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目的 </a:t>
            </a:r>
            <a:r>
              <a:rPr kumimoji="1" lang="en-US" altLang="zh-CN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kumimoji="1" lang="zh-CN" altLang="en-US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172.38.1.5</a:t>
            </a:r>
          </a:p>
        </p:txBody>
      </p:sp>
      <p:sp>
        <p:nvSpPr>
          <p:cNvPr id="47" name="Line 70"/>
          <p:cNvSpPr>
            <a:spLocks noChangeShapeType="1"/>
          </p:cNvSpPr>
          <p:nvPr/>
        </p:nvSpPr>
        <p:spPr bwMode="auto">
          <a:xfrm>
            <a:off x="4463102" y="3227820"/>
            <a:ext cx="310919" cy="3593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71"/>
          <p:cNvSpPr>
            <a:spLocks/>
          </p:cNvSpPr>
          <p:nvPr/>
        </p:nvSpPr>
        <p:spPr bwMode="auto">
          <a:xfrm>
            <a:off x="4980161" y="2636798"/>
            <a:ext cx="1922458" cy="524983"/>
          </a:xfrm>
          <a:custGeom>
            <a:avLst/>
            <a:gdLst>
              <a:gd name="T0" fmla="*/ 0 w 1688"/>
              <a:gd name="T1" fmla="*/ 425 h 427"/>
              <a:gd name="T2" fmla="*/ 456 w 1688"/>
              <a:gd name="T3" fmla="*/ 416 h 427"/>
              <a:gd name="T4" fmla="*/ 816 w 1688"/>
              <a:gd name="T5" fmla="*/ 360 h 427"/>
              <a:gd name="T6" fmla="*/ 1080 w 1688"/>
              <a:gd name="T7" fmla="*/ 288 h 427"/>
              <a:gd name="T8" fmla="*/ 1336 w 1688"/>
              <a:gd name="T9" fmla="*/ 192 h 427"/>
              <a:gd name="T10" fmla="*/ 1688 w 1688"/>
              <a:gd name="T11" fmla="*/ 0 h 4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8"/>
              <a:gd name="T19" fmla="*/ 0 h 427"/>
              <a:gd name="T20" fmla="*/ 1688 w 1688"/>
              <a:gd name="T21" fmla="*/ 427 h 4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8" h="427">
                <a:moveTo>
                  <a:pt x="0" y="425"/>
                </a:moveTo>
                <a:cubicBezTo>
                  <a:pt x="76" y="424"/>
                  <a:pt x="320" y="427"/>
                  <a:pt x="456" y="416"/>
                </a:cubicBezTo>
                <a:cubicBezTo>
                  <a:pt x="592" y="405"/>
                  <a:pt x="712" y="381"/>
                  <a:pt x="816" y="360"/>
                </a:cubicBezTo>
                <a:cubicBezTo>
                  <a:pt x="920" y="339"/>
                  <a:pt x="993" y="316"/>
                  <a:pt x="1080" y="288"/>
                </a:cubicBezTo>
                <a:cubicBezTo>
                  <a:pt x="1167" y="260"/>
                  <a:pt x="1235" y="240"/>
                  <a:pt x="1336" y="192"/>
                </a:cubicBezTo>
                <a:cubicBezTo>
                  <a:pt x="1437" y="144"/>
                  <a:pt x="1615" y="40"/>
                  <a:pt x="1688" y="0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AutoShape 75"/>
          <p:cNvSpPr>
            <a:spLocks noChangeArrowheads="1"/>
          </p:cNvSpPr>
          <p:nvPr/>
        </p:nvSpPr>
        <p:spPr bwMode="auto">
          <a:xfrm>
            <a:off x="4050822" y="1484170"/>
            <a:ext cx="1203666" cy="484160"/>
          </a:xfrm>
          <a:prstGeom prst="wedgeRoundRectCallout">
            <a:avLst>
              <a:gd name="adj1" fmla="val -61990"/>
              <a:gd name="adj2" fmla="val 265089"/>
              <a:gd name="adj3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76"/>
          <p:cNvSpPr txBox="1">
            <a:spLocks noChangeArrowheads="1"/>
          </p:cNvSpPr>
          <p:nvPr/>
        </p:nvSpPr>
        <p:spPr bwMode="auto">
          <a:xfrm>
            <a:off x="4051022" y="1530765"/>
            <a:ext cx="11881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全球 </a:t>
            </a:r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172.38.1.5</a:t>
            </a:r>
          </a:p>
        </p:txBody>
      </p:sp>
      <p:pic>
        <p:nvPicPr>
          <p:cNvPr id="53" name="Picture 246" descr="jisuanj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30" y="2381972"/>
            <a:ext cx="278382" cy="27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46" descr="jisuanj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232" y="2996260"/>
            <a:ext cx="278382" cy="27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46" descr="jisuanj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192" y="3572324"/>
            <a:ext cx="278382" cy="27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46" descr="jisuanj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7471"/>
            <a:ext cx="278382" cy="27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4.6  VPN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NAT</a:t>
            </a:r>
            <a:endParaRPr lang="zh-CN" altLang="en-US" dirty="0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网络地址转换原理</a:t>
            </a:r>
          </a:p>
        </p:txBody>
      </p: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5465893" y="2521163"/>
            <a:ext cx="80021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</a:p>
        </p:txBody>
      </p:sp>
    </p:spTree>
    <p:extLst>
      <p:ext uri="{BB962C8B-B14F-4D97-AF65-F5344CB8AC3E}">
        <p14:creationId xmlns:p14="http://schemas.microsoft.com/office/powerpoint/2010/main" val="291421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23528" y="1161207"/>
            <a:ext cx="842493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内部主机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本地地址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2000" i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和互联网上主机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通信所发送的数据报必须经过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路由器。</a:t>
            </a:r>
          </a:p>
          <a:p>
            <a:pPr marL="285750" indent="-28575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路由器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将数据报的源地址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2000" i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转换成全球地址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2000" i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G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，并把转换结果记录到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NAT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地址转换表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中，目的地址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2000" i="1" baseline="-25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保持不变，然后发送到互联网。</a:t>
            </a:r>
          </a:p>
          <a:p>
            <a:pPr marL="285750" indent="-28575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路由器收到主机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发回的数据报时，知道数据报中的源地址是 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2000" i="1" baseline="-25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 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而目的地址是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2000" i="1" baseline="-25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 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85750" indent="-28575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根据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转换表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路由器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将目的地址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2000" i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转换为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2000" i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，转发给最终的内部主机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4.6  VPN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NAT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网络地址转换过程</a:t>
            </a:r>
          </a:p>
        </p:txBody>
      </p:sp>
    </p:spTree>
    <p:extLst>
      <p:ext uri="{BB962C8B-B14F-4D97-AF65-F5344CB8AC3E}">
        <p14:creationId xmlns:p14="http://schemas.microsoft.com/office/powerpoint/2010/main" val="88261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23528" y="1217612"/>
            <a:ext cx="80537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buClr>
                <a:srgbClr val="0070C0"/>
              </a:buClr>
            </a:pPr>
            <a:r>
              <a:rPr lang="zh-CN" altLang="en-US" sz="19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在内部主机与外部主机通信时，在</a:t>
            </a:r>
            <a:r>
              <a:rPr lang="en-US" altLang="zh-CN" sz="19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NAT</a:t>
            </a:r>
            <a:r>
              <a:rPr lang="zh-CN" altLang="en-US" sz="19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路由器上发生了</a:t>
            </a:r>
            <a:r>
              <a:rPr lang="zh-CN" altLang="en-US" sz="19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两次地址转换</a:t>
            </a:r>
            <a:r>
              <a:rPr lang="zh-CN" altLang="en-US" sz="19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9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19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离开</a:t>
            </a:r>
            <a:r>
              <a:rPr lang="zh-CN" altLang="en-US" sz="19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专用网时：</a:t>
            </a:r>
            <a:r>
              <a:rPr lang="zh-CN" altLang="en-US" sz="19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替换源地址</a:t>
            </a:r>
            <a:r>
              <a:rPr lang="zh-CN" altLang="en-US" sz="19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，将内部地址替换为全球地址；</a:t>
            </a:r>
            <a:endParaRPr lang="en-US" altLang="zh-CN" sz="19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19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zh-CN" altLang="en-US" sz="19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专用网时：</a:t>
            </a:r>
            <a:r>
              <a:rPr lang="zh-CN" altLang="en-US" sz="19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替换目的地址</a:t>
            </a:r>
            <a:r>
              <a:rPr lang="zh-CN" altLang="en-US" sz="19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，将全球地址替换为内部地址；</a:t>
            </a:r>
          </a:p>
        </p:txBody>
      </p:sp>
      <p:sp>
        <p:nvSpPr>
          <p:cNvPr id="5" name="矩形 4"/>
          <p:cNvSpPr/>
          <p:nvPr/>
        </p:nvSpPr>
        <p:spPr>
          <a:xfrm>
            <a:off x="3202377" y="2746236"/>
            <a:ext cx="229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NAT</a:t>
            </a:r>
            <a:r>
              <a:rPr lang="zh-CN" altLang="zh-CN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地址转换表举例</a:t>
            </a:r>
            <a:endParaRPr lang="zh-CN" altLang="en-US" b="1" dirty="0">
              <a:solidFill>
                <a:srgbClr val="C55A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4471"/>
              </p:ext>
            </p:extLst>
          </p:nvPr>
        </p:nvGraphicFramePr>
        <p:xfrm>
          <a:off x="545145" y="3088714"/>
          <a:ext cx="8053710" cy="14795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71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旧的</a:t>
                      </a:r>
                      <a:r>
                        <a:rPr lang="en-US" sz="14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4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新的</a:t>
                      </a:r>
                      <a:r>
                        <a:rPr lang="en-US" sz="14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4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源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400" b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192.168.0.3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172.38.1.5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目的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172.38.1.5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192.168.0.3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源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192.168.0.7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172.38.1.6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目的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172.38.1.6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192.168.0.7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4.6  VPN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NAT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网络地址转换过程</a:t>
            </a:r>
          </a:p>
        </p:txBody>
      </p:sp>
    </p:spTree>
    <p:extLst>
      <p:ext uri="{BB962C8B-B14F-4D97-AF65-F5344CB8AC3E}">
        <p14:creationId xmlns:p14="http://schemas.microsoft.com/office/powerpoint/2010/main" val="2718182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23528" y="1243976"/>
            <a:ext cx="842493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为了更加有效地利用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路由器上的全球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地址，现在常用的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转换表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把运输层的端口号也利用上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。这样，就可以使多个拥有本地地址的主机，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共用一个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路由器上的全球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，因而可以同时和互联网上的不同主机进行通信。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使用端口号的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叫做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网络地址与端口号转换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NAPT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(Network Address and Port Translation)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，而不使用端口号的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就叫做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传统的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(traditional NAT)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4.6  VPN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NAT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网络地址与端口号转换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NAPT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47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0749" y="915566"/>
            <a:ext cx="2273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NAPT </a:t>
            </a:r>
            <a:r>
              <a:rPr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地址转换表举例</a:t>
            </a: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573961"/>
              </p:ext>
            </p:extLst>
          </p:nvPr>
        </p:nvGraphicFramePr>
        <p:xfrm>
          <a:off x="545144" y="1287584"/>
          <a:ext cx="8053711" cy="18424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97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6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6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6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旧的</a:t>
                      </a:r>
                      <a:r>
                        <a:rPr lang="en-US" sz="16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6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地址和端口号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6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新的</a:t>
                      </a:r>
                      <a:r>
                        <a:rPr lang="en-US" sz="16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600" b="1" dirty="0"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地址和端口号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源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:TCP</a:t>
                      </a: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源端口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192.168.0.3:30000</a:t>
                      </a:r>
                      <a:endParaRPr lang="zh-CN" sz="1400" b="1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172.38.1.5:40001</a:t>
                      </a:r>
                      <a:endParaRPr lang="zh-CN" sz="1400" b="1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源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:TCP</a:t>
                      </a: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源端口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192.168.0.4:30000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172.38.1.5:40002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目的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:TCP</a:t>
                      </a: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目的端口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172.38.1.5:40001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192.168.0.3:30000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目的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:TCP</a:t>
                      </a:r>
                      <a:r>
                        <a:rPr lang="zh-CN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目的端口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172.38.1.5:40002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192.168.0.4:30000</a:t>
                      </a:r>
                      <a:endParaRPr lang="zh-CN" sz="14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3219822"/>
            <a:ext cx="8424935" cy="1609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NAPT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把专用网内不同的源 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地址，都转换为同样的全球 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地址。但对源主机所采用的 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端口号（不管相同或不同），则转换为不同的新的端口号。因此，当 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NAPT 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路由器收到从互联网发来的应答时，就可以从 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数据报的数据部分找出运输层的端口号，然后根据不同的目的端口号，从 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NAPT 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转换表中找到正确的目的主机。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4.6  VPN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NAT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NAPT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地址转换表</a:t>
            </a:r>
          </a:p>
        </p:txBody>
      </p:sp>
      <p:sp>
        <p:nvSpPr>
          <p:cNvPr id="7" name="矩形 6"/>
          <p:cNvSpPr/>
          <p:nvPr/>
        </p:nvSpPr>
        <p:spPr>
          <a:xfrm>
            <a:off x="9008030" y="5020022"/>
            <a:ext cx="72008" cy="72008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3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 网络层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4.1  </a:t>
            </a:r>
            <a:r>
              <a:rPr lang="zh-CN" altLang="en-US" sz="2400" b="1" dirty="0">
                <a:latin typeface="微软雅黑" panose="020B0503020204020204" pitchFamily="34" charset="-122"/>
              </a:rPr>
              <a:t>网络层提供的服务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4.2  IP</a:t>
            </a:r>
            <a:r>
              <a:rPr lang="zh-CN" altLang="en-US" sz="2400" b="1" dirty="0">
                <a:latin typeface="微软雅黑" panose="020B0503020204020204" pitchFamily="34" charset="-122"/>
              </a:rPr>
              <a:t>协议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4.3  </a:t>
            </a:r>
            <a:r>
              <a:rPr lang="zh-CN" altLang="en-US" sz="2400" b="1" dirty="0">
                <a:latin typeface="微软雅黑" panose="020B0503020204020204" pitchFamily="34" charset="-122"/>
              </a:rPr>
              <a:t>划分子网和构成超网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4.4  </a:t>
            </a:r>
            <a:r>
              <a:rPr lang="zh-CN" altLang="en-US" sz="2400" b="1" dirty="0">
                <a:latin typeface="微软雅黑" panose="020B0503020204020204" pitchFamily="34" charset="-122"/>
              </a:rPr>
              <a:t>路由选择协议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4.5  IPv6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4.6  VPN</a:t>
            </a:r>
            <a:r>
              <a:rPr lang="zh-CN" altLang="en-US" sz="2400" b="1" dirty="0">
                <a:latin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</a:rPr>
              <a:t>NAT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82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  VPN</a:t>
            </a:r>
            <a:r>
              <a:rPr lang="zh-CN" altLang="en-US" dirty="0"/>
              <a:t>和</a:t>
            </a:r>
            <a:r>
              <a:rPr lang="en-US" altLang="zh-CN" dirty="0"/>
              <a:t>NAT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 网络层</a:t>
            </a:r>
          </a:p>
        </p:txBody>
      </p:sp>
    </p:spTree>
    <p:extLst>
      <p:ext uri="{BB962C8B-B14F-4D97-AF65-F5344CB8AC3E}">
        <p14:creationId xmlns:p14="http://schemas.microsoft.com/office/powerpoint/2010/main" val="370656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3528" y="1275606"/>
            <a:ext cx="835292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地址的紧缺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，一个机构能够申请到的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地址数往往远小于本机构所拥有的主机数。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考虑到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互联网并不安全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，一个机构内也并不需要把所有的主机接入到外部的互联网。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假定在一个机构内部的计算机通信也是采用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TCP/IP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协议，那么对于这些仅在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机构内部使用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的计算机就可以由本机构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自行分配其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4.6  VPN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NAT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2593138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23528" y="1190962"/>
            <a:ext cx="84249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本地地址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：仅在机构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内部使用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地址，可以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由本机构自行分配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，而不需要向互联网的管理机构申请。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全球地址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全球唯一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地址，必须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向互联网的管理机构申请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：在内部使用的本地地址就有可能和互联网中某个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地址重合，这样就会出现地址的二义性问题。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RFC 1918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指明了一些专用地址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(private address)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。专用地址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只能用作本地地址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而不能用作全球地址。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在互联网中的所有路由器，对目的地址是专用地址的数据报一律不进行转发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4.6  VPN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NAT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本地地址与全球地址</a:t>
            </a:r>
          </a:p>
        </p:txBody>
      </p:sp>
    </p:spTree>
    <p:extLst>
      <p:ext uri="{BB962C8B-B14F-4D97-AF65-F5344CB8AC3E}">
        <p14:creationId xmlns:p14="http://schemas.microsoft.com/office/powerpoint/2010/main" val="25598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5556" y="1236489"/>
            <a:ext cx="82788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RFC 1918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指明了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三个专用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IP 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地址块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10.0.0.0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10.255.255.255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类，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或记为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10.0.0.0/8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，它又称为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24 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位块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172.16.0.0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172.31.255.255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类，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或记为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172.16.0.0/12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，它又称为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20 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位块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192.168.0.0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192.168.255.255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类，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或记为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192.168.0.0/16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，它又称为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16 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位块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4.6  VPN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NAT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专用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182552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23528" y="1275606"/>
            <a:ext cx="842493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利用公用的互联网作为本机构各专用网之间的通信载体，这样的专用网又称为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虚拟专用网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VPN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(Virtual Private Network)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。并没有真正使用通信专线，而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VPN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只是在效果上和真正的专用网一样。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如果专用网不同网点之间的通信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必须经过公用的互联网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，但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又有保密的要求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，那么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所有通过互联网传送的数据都必须加密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endParaRPr lang="zh-CN" alt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4.6  VPN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NAT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虚拟专用网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282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6476180" y="2062957"/>
            <a:ext cx="1104466" cy="1200192"/>
            <a:chOff x="6476180" y="1753752"/>
            <a:chExt cx="1104466" cy="1200192"/>
          </a:xfrm>
        </p:grpSpPr>
        <p:grpSp>
          <p:nvGrpSpPr>
            <p:cNvPr id="67" name="Group 65"/>
            <p:cNvGrpSpPr>
              <a:grpSpLocks/>
            </p:cNvGrpSpPr>
            <p:nvPr/>
          </p:nvGrpSpPr>
          <p:grpSpPr bwMode="auto">
            <a:xfrm>
              <a:off x="6476180" y="1933292"/>
              <a:ext cx="1104466" cy="822867"/>
              <a:chOff x="4656" y="1528"/>
              <a:chExt cx="1011" cy="816"/>
            </a:xfrm>
          </p:grpSpPr>
          <p:sp>
            <p:nvSpPr>
              <p:cNvPr id="68" name="Line 66"/>
              <p:cNvSpPr>
                <a:spLocks noChangeShapeType="1"/>
              </p:cNvSpPr>
              <p:nvPr/>
            </p:nvSpPr>
            <p:spPr bwMode="auto">
              <a:xfrm flipH="1" flipV="1">
                <a:off x="4800" y="1912"/>
                <a:ext cx="348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Line 67"/>
              <p:cNvSpPr>
                <a:spLocks noChangeShapeType="1"/>
              </p:cNvSpPr>
              <p:nvPr/>
            </p:nvSpPr>
            <p:spPr bwMode="auto">
              <a:xfrm flipH="1" flipV="1">
                <a:off x="4656" y="2152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Line 68"/>
              <p:cNvSpPr>
                <a:spLocks noChangeShapeType="1"/>
              </p:cNvSpPr>
              <p:nvPr/>
            </p:nvSpPr>
            <p:spPr bwMode="auto">
              <a:xfrm flipH="1">
                <a:off x="4800" y="1528"/>
                <a:ext cx="240" cy="96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" name="Text Box 70"/>
              <p:cNvSpPr txBox="1">
                <a:spLocks noChangeArrowheads="1"/>
              </p:cNvSpPr>
              <p:nvPr/>
            </p:nvSpPr>
            <p:spPr bwMode="auto">
              <a:xfrm>
                <a:off x="5316" y="1729"/>
                <a:ext cx="276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Y</a:t>
                </a:r>
              </a:p>
            </p:txBody>
          </p:sp>
          <p:sp>
            <p:nvSpPr>
              <p:cNvPr id="73" name="Text Box 71"/>
              <p:cNvSpPr txBox="1">
                <a:spLocks noChangeArrowheads="1"/>
              </p:cNvSpPr>
              <p:nvPr/>
            </p:nvSpPr>
            <p:spPr bwMode="auto">
              <a:xfrm>
                <a:off x="4851" y="1955"/>
                <a:ext cx="816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1400" b="1" dirty="0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rPr>
                  <a:t>10.2.0.3</a:t>
                </a:r>
              </a:p>
            </p:txBody>
          </p:sp>
        </p:grpSp>
        <p:pic>
          <p:nvPicPr>
            <p:cNvPr id="92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287" y="1753752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7570" y="2139702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675562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组合 89"/>
          <p:cNvGrpSpPr/>
          <p:nvPr/>
        </p:nvGrpSpPr>
        <p:grpSpPr>
          <a:xfrm>
            <a:off x="1282740" y="2045021"/>
            <a:ext cx="1204971" cy="1290585"/>
            <a:chOff x="1338397" y="1735816"/>
            <a:chExt cx="1204971" cy="1290585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1338397" y="1981696"/>
              <a:ext cx="1204971" cy="871271"/>
              <a:chOff x="-47" y="1576"/>
              <a:chExt cx="1103" cy="864"/>
            </a:xfrm>
          </p:grpSpPr>
          <p:sp>
            <p:nvSpPr>
              <p:cNvPr id="6" name="Line 3"/>
              <p:cNvSpPr>
                <a:spLocks noChangeShapeType="1"/>
              </p:cNvSpPr>
              <p:nvPr/>
            </p:nvSpPr>
            <p:spPr bwMode="auto">
              <a:xfrm flipV="1">
                <a:off x="816" y="2248"/>
                <a:ext cx="240" cy="19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>
                <a:off x="624" y="1576"/>
                <a:ext cx="240" cy="144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 flipV="1">
                <a:off x="432" y="196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5" y="1779"/>
                <a:ext cx="283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X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-47" y="2031"/>
                <a:ext cx="816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1400" b="1" dirty="0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rPr>
                  <a:t>10.1.0.1</a:t>
                </a:r>
              </a:p>
            </p:txBody>
          </p:sp>
        </p:grpSp>
        <p:pic>
          <p:nvPicPr>
            <p:cNvPr id="87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087" y="1735816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325" y="2203759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924" y="2748019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059412" y="2216277"/>
            <a:ext cx="1040013" cy="778496"/>
            <a:chOff x="385" y="2795"/>
            <a:chExt cx="1769" cy="816"/>
          </a:xfrm>
          <a:solidFill>
            <a:srgbClr val="3399FF"/>
          </a:solidFill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5675421" y="2171907"/>
            <a:ext cx="1040013" cy="778496"/>
            <a:chOff x="385" y="2795"/>
            <a:chExt cx="1769" cy="816"/>
          </a:xfrm>
          <a:solidFill>
            <a:srgbClr val="3399FF"/>
          </a:solidFill>
        </p:grpSpPr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5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880694"/>
              </p:ext>
            </p:extLst>
          </p:nvPr>
        </p:nvGraphicFramePr>
        <p:xfrm>
          <a:off x="3539682" y="2113419"/>
          <a:ext cx="1887753" cy="108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5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682" y="2113419"/>
                        <a:ext cx="1887753" cy="1082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Picture 49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42" y="2453256"/>
            <a:ext cx="358324" cy="15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52" name="Picture 5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549" y="2454264"/>
            <a:ext cx="358324" cy="15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2246847" y="2362058"/>
            <a:ext cx="731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 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endParaRPr kumimoji="1"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AutoShape 52"/>
          <p:cNvSpPr>
            <a:spLocks noChangeArrowheads="1"/>
          </p:cNvSpPr>
          <p:nvPr/>
        </p:nvSpPr>
        <p:spPr bwMode="auto">
          <a:xfrm rot="16200000">
            <a:off x="4277337" y="1671229"/>
            <a:ext cx="228911" cy="1730441"/>
          </a:xfrm>
          <a:prstGeom prst="can">
            <a:avLst>
              <a:gd name="adj" fmla="val 25521"/>
            </a:avLst>
          </a:prstGeom>
          <a:gradFill rotWithShape="1">
            <a:gsLst>
              <a:gs pos="0">
                <a:srgbClr val="33CCFF">
                  <a:gamma/>
                  <a:shade val="46275"/>
                  <a:invGamma/>
                </a:srgbClr>
              </a:gs>
              <a:gs pos="50000">
                <a:srgbClr val="33CCFF"/>
              </a:gs>
              <a:gs pos="100000">
                <a:srgbClr val="33C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4115962" y="268925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5888549" y="2289941"/>
            <a:ext cx="7200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 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endParaRPr kumimoji="1"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3046447" y="2646871"/>
            <a:ext cx="383438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>
                <a:latin typeface="微软雅黑" pitchFamily="34" charset="-122"/>
                <a:ea typeface="微软雅黑" pitchFamily="34" charset="-122"/>
              </a:rPr>
              <a:t>1</a:t>
            </a:r>
            <a:endParaRPr kumimoji="1"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5444374" y="2601493"/>
            <a:ext cx="383438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>
                <a:latin typeface="微软雅黑" pitchFamily="34" charset="-122"/>
                <a:ea typeface="微软雅黑" pitchFamily="34" charset="-122"/>
              </a:rPr>
              <a:t>2</a:t>
            </a:r>
            <a:endParaRPr kumimoji="1"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4213098" y="2395445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隧道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3316822" y="2532920"/>
            <a:ext cx="262188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5257013" y="2532920"/>
            <a:ext cx="262188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2861481" y="2025820"/>
            <a:ext cx="3121130" cy="471940"/>
            <a:chOff x="1315" y="1348"/>
            <a:chExt cx="2857" cy="468"/>
          </a:xfrm>
        </p:grpSpPr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1315" y="1348"/>
              <a:ext cx="91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125.1.2.3</a:t>
              </a: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1837" y="1616"/>
              <a:ext cx="23" cy="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3255" y="1367"/>
              <a:ext cx="91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194.4.5.6</a:t>
              </a: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 flipH="1">
              <a:off x="3636" y="1616"/>
              <a:ext cx="60" cy="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3856277" y="3145028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使用隧道技术</a:t>
            </a:r>
          </a:p>
        </p:txBody>
      </p: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1942502" y="1653047"/>
            <a:ext cx="902811" cy="307777"/>
          </a:xfrm>
          <a:prstGeom prst="rect">
            <a:avLst/>
          </a:prstGeom>
          <a:solidFill>
            <a:srgbClr val="99FFCC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本地地址</a:t>
            </a: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5773725" y="1664139"/>
            <a:ext cx="902811" cy="307777"/>
          </a:xfrm>
          <a:prstGeom prst="rect">
            <a:avLst/>
          </a:prstGeom>
          <a:solidFill>
            <a:srgbClr val="99FFCC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本地地址</a:t>
            </a: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4000851" y="1664139"/>
            <a:ext cx="902811" cy="307777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全球地址</a:t>
            </a:r>
          </a:p>
        </p:txBody>
      </p:sp>
      <p:sp>
        <p:nvSpPr>
          <p:cNvPr id="80" name="AutoShape 78"/>
          <p:cNvSpPr>
            <a:spLocks noChangeArrowheads="1"/>
          </p:cNvSpPr>
          <p:nvPr/>
        </p:nvSpPr>
        <p:spPr bwMode="auto">
          <a:xfrm>
            <a:off x="2009160" y="3611924"/>
            <a:ext cx="2427424" cy="544002"/>
          </a:xfrm>
          <a:prstGeom prst="wedgeRoundRectCallout">
            <a:avLst>
              <a:gd name="adj1" fmla="val -24394"/>
              <a:gd name="adj2" fmla="val -166065"/>
              <a:gd name="adj3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zh-CN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 Box 81"/>
          <p:cNvSpPr txBox="1">
            <a:spLocks noChangeArrowheads="1"/>
          </p:cNvSpPr>
          <p:nvPr/>
        </p:nvSpPr>
        <p:spPr bwMode="auto">
          <a:xfrm>
            <a:off x="2290422" y="3628058"/>
            <a:ext cx="18517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网络地址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= 10.1.0.0</a:t>
            </a:r>
          </a:p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（本地地址）</a:t>
            </a:r>
          </a:p>
        </p:txBody>
      </p:sp>
      <p:sp>
        <p:nvSpPr>
          <p:cNvPr id="82" name="AutoShape 83"/>
          <p:cNvSpPr>
            <a:spLocks noChangeArrowheads="1"/>
          </p:cNvSpPr>
          <p:nvPr/>
        </p:nvSpPr>
        <p:spPr bwMode="auto">
          <a:xfrm>
            <a:off x="4932556" y="3611924"/>
            <a:ext cx="2427424" cy="544002"/>
          </a:xfrm>
          <a:prstGeom prst="wedgeRoundRectCallout">
            <a:avLst>
              <a:gd name="adj1" fmla="val -2116"/>
              <a:gd name="adj2" fmla="val -191574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zh-CN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 Box 82"/>
          <p:cNvSpPr txBox="1">
            <a:spLocks noChangeArrowheads="1"/>
          </p:cNvSpPr>
          <p:nvPr/>
        </p:nvSpPr>
        <p:spPr bwMode="auto">
          <a:xfrm>
            <a:off x="5213818" y="3625033"/>
            <a:ext cx="18517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网络地址 </a:t>
            </a: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= 10.2.0.0</a:t>
            </a:r>
          </a:p>
          <a:p>
            <a:pPr algn="ctr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（本地地址）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4.6  VPN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NAT</a:t>
            </a:r>
            <a:endParaRPr lang="zh-CN" altLang="en-US" dirty="0"/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虚拟专用网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 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</a:p>
        </p:txBody>
      </p:sp>
    </p:spTree>
    <p:extLst>
      <p:ext uri="{BB962C8B-B14F-4D97-AF65-F5344CB8AC3E}">
        <p14:creationId xmlns:p14="http://schemas.microsoft.com/office/powerpoint/2010/main" val="209635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35" presetClass="emph" presetSubtype="0" repeatCount="3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3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>
            <a:off x="6581684" y="2053589"/>
            <a:ext cx="1104466" cy="1200192"/>
            <a:chOff x="6476180" y="1753752"/>
            <a:chExt cx="1104466" cy="1200192"/>
          </a:xfrm>
        </p:grpSpPr>
        <p:grpSp>
          <p:nvGrpSpPr>
            <p:cNvPr id="82" name="Group 65"/>
            <p:cNvGrpSpPr>
              <a:grpSpLocks/>
            </p:cNvGrpSpPr>
            <p:nvPr/>
          </p:nvGrpSpPr>
          <p:grpSpPr bwMode="auto">
            <a:xfrm>
              <a:off x="6476180" y="1933292"/>
              <a:ext cx="1104466" cy="822867"/>
              <a:chOff x="4656" y="1528"/>
              <a:chExt cx="1011" cy="816"/>
            </a:xfrm>
          </p:grpSpPr>
          <p:sp>
            <p:nvSpPr>
              <p:cNvPr id="86" name="Line 66"/>
              <p:cNvSpPr>
                <a:spLocks noChangeShapeType="1"/>
              </p:cNvSpPr>
              <p:nvPr/>
            </p:nvSpPr>
            <p:spPr bwMode="auto">
              <a:xfrm flipH="1" flipV="1">
                <a:off x="4800" y="1912"/>
                <a:ext cx="348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Line 67"/>
              <p:cNvSpPr>
                <a:spLocks noChangeShapeType="1"/>
              </p:cNvSpPr>
              <p:nvPr/>
            </p:nvSpPr>
            <p:spPr bwMode="auto">
              <a:xfrm flipH="1" flipV="1">
                <a:off x="4656" y="2152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8" name="Line 68"/>
              <p:cNvSpPr>
                <a:spLocks noChangeShapeType="1"/>
              </p:cNvSpPr>
              <p:nvPr/>
            </p:nvSpPr>
            <p:spPr bwMode="auto">
              <a:xfrm flipH="1">
                <a:off x="4800" y="1528"/>
                <a:ext cx="240" cy="96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Text Box 70"/>
              <p:cNvSpPr txBox="1">
                <a:spLocks noChangeArrowheads="1"/>
              </p:cNvSpPr>
              <p:nvPr/>
            </p:nvSpPr>
            <p:spPr bwMode="auto">
              <a:xfrm>
                <a:off x="5316" y="1729"/>
                <a:ext cx="276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Y</a:t>
                </a:r>
              </a:p>
            </p:txBody>
          </p:sp>
          <p:sp>
            <p:nvSpPr>
              <p:cNvPr id="90" name="Text Box 71"/>
              <p:cNvSpPr txBox="1">
                <a:spLocks noChangeArrowheads="1"/>
              </p:cNvSpPr>
              <p:nvPr/>
            </p:nvSpPr>
            <p:spPr bwMode="auto">
              <a:xfrm>
                <a:off x="4851" y="1955"/>
                <a:ext cx="816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1400" b="1" dirty="0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rPr>
                  <a:t>10.2.0.3</a:t>
                </a:r>
              </a:p>
            </p:txBody>
          </p:sp>
        </p:grpSp>
        <p:pic>
          <p:nvPicPr>
            <p:cNvPr id="83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287" y="1753752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7570" y="2139702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675562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组合 90"/>
          <p:cNvGrpSpPr/>
          <p:nvPr/>
        </p:nvGrpSpPr>
        <p:grpSpPr>
          <a:xfrm>
            <a:off x="1388244" y="2035653"/>
            <a:ext cx="1204971" cy="1290585"/>
            <a:chOff x="1338397" y="1735816"/>
            <a:chExt cx="1204971" cy="1290585"/>
          </a:xfrm>
        </p:grpSpPr>
        <p:grpSp>
          <p:nvGrpSpPr>
            <p:cNvPr id="92" name="Group 2"/>
            <p:cNvGrpSpPr>
              <a:grpSpLocks/>
            </p:cNvGrpSpPr>
            <p:nvPr/>
          </p:nvGrpSpPr>
          <p:grpSpPr bwMode="auto">
            <a:xfrm>
              <a:off x="1338397" y="1981696"/>
              <a:ext cx="1204971" cy="871271"/>
              <a:chOff x="-47" y="1576"/>
              <a:chExt cx="1103" cy="864"/>
            </a:xfrm>
          </p:grpSpPr>
          <p:sp>
            <p:nvSpPr>
              <p:cNvPr id="96" name="Line 3"/>
              <p:cNvSpPr>
                <a:spLocks noChangeShapeType="1"/>
              </p:cNvSpPr>
              <p:nvPr/>
            </p:nvSpPr>
            <p:spPr bwMode="auto">
              <a:xfrm flipV="1">
                <a:off x="816" y="2248"/>
                <a:ext cx="240" cy="19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Line 4"/>
              <p:cNvSpPr>
                <a:spLocks noChangeShapeType="1"/>
              </p:cNvSpPr>
              <p:nvPr/>
            </p:nvSpPr>
            <p:spPr bwMode="auto">
              <a:xfrm>
                <a:off x="624" y="1576"/>
                <a:ext cx="240" cy="144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Line 5"/>
              <p:cNvSpPr>
                <a:spLocks noChangeShapeType="1"/>
              </p:cNvSpPr>
              <p:nvPr/>
            </p:nvSpPr>
            <p:spPr bwMode="auto">
              <a:xfrm flipV="1">
                <a:off x="432" y="196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Text Box 7"/>
              <p:cNvSpPr txBox="1">
                <a:spLocks noChangeArrowheads="1"/>
              </p:cNvSpPr>
              <p:nvPr/>
            </p:nvSpPr>
            <p:spPr bwMode="auto">
              <a:xfrm>
                <a:off x="25" y="1779"/>
                <a:ext cx="283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X</a:t>
                </a:r>
              </a:p>
            </p:txBody>
          </p:sp>
          <p:sp>
            <p:nvSpPr>
              <p:cNvPr id="100" name="Text Box 8"/>
              <p:cNvSpPr txBox="1">
                <a:spLocks noChangeArrowheads="1"/>
              </p:cNvSpPr>
              <p:nvPr/>
            </p:nvSpPr>
            <p:spPr bwMode="auto">
              <a:xfrm>
                <a:off x="-47" y="2031"/>
                <a:ext cx="816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1400" b="1" dirty="0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rPr>
                  <a:t>10.1.0.1</a:t>
                </a:r>
              </a:p>
            </p:txBody>
          </p:sp>
        </p:grpSp>
        <p:pic>
          <p:nvPicPr>
            <p:cNvPr id="93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087" y="1735816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325" y="2203759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924" y="2748019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Group 12"/>
          <p:cNvGrpSpPr>
            <a:grpSpLocks/>
          </p:cNvGrpSpPr>
          <p:nvPr/>
        </p:nvGrpSpPr>
        <p:grpSpPr bwMode="auto">
          <a:xfrm>
            <a:off x="2164916" y="2206909"/>
            <a:ext cx="1040013" cy="778496"/>
            <a:chOff x="385" y="2795"/>
            <a:chExt cx="1769" cy="816"/>
          </a:xfrm>
          <a:solidFill>
            <a:srgbClr val="3399FF"/>
          </a:solidFill>
        </p:grpSpPr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Oval 14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Oval 16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Oval 18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Oval 20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Oval 21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Oval 22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Oval 23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Oval 24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Oval 25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Oval 26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Oval 27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Oval 28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Freeform 29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Group 30"/>
          <p:cNvGrpSpPr>
            <a:grpSpLocks/>
          </p:cNvGrpSpPr>
          <p:nvPr/>
        </p:nvGrpSpPr>
        <p:grpSpPr bwMode="auto">
          <a:xfrm>
            <a:off x="5780925" y="2162539"/>
            <a:ext cx="1040013" cy="778496"/>
            <a:chOff x="385" y="2795"/>
            <a:chExt cx="1769" cy="816"/>
          </a:xfrm>
          <a:solidFill>
            <a:srgbClr val="3399FF"/>
          </a:solidFill>
        </p:grpSpPr>
        <p:sp>
          <p:nvSpPr>
            <p:cNvPr id="120" name="Oval 31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Oval 32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Oval 33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" name="Oval 34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Oval 35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Oval 36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Oval 39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Oval 40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Oval 41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Oval 42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Oval 43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Oval 44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Oval 45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Oval 46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Freeform 47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3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628482"/>
              </p:ext>
            </p:extLst>
          </p:nvPr>
        </p:nvGraphicFramePr>
        <p:xfrm>
          <a:off x="3645186" y="2104051"/>
          <a:ext cx="1887753" cy="108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137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5186" y="2104051"/>
                        <a:ext cx="1887753" cy="1082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8" name="Picture 49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46" y="2443888"/>
            <a:ext cx="358324" cy="15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39" name="Picture 5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53" y="2444896"/>
            <a:ext cx="358324" cy="15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40" name="Text Box 51"/>
          <p:cNvSpPr txBox="1">
            <a:spLocks noChangeArrowheads="1"/>
          </p:cNvSpPr>
          <p:nvPr/>
        </p:nvSpPr>
        <p:spPr bwMode="auto">
          <a:xfrm>
            <a:off x="2359666" y="2418525"/>
            <a:ext cx="6543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 </a:t>
            </a:r>
            <a:r>
              <a:rPr kumimoji="1"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endParaRPr kumimoji="1"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AutoShape 52"/>
          <p:cNvSpPr>
            <a:spLocks noChangeArrowheads="1"/>
          </p:cNvSpPr>
          <p:nvPr/>
        </p:nvSpPr>
        <p:spPr bwMode="auto">
          <a:xfrm rot="16200000">
            <a:off x="4382841" y="1661861"/>
            <a:ext cx="228911" cy="1730441"/>
          </a:xfrm>
          <a:prstGeom prst="can">
            <a:avLst>
              <a:gd name="adj" fmla="val 25521"/>
            </a:avLst>
          </a:prstGeom>
          <a:gradFill rotWithShape="1">
            <a:gsLst>
              <a:gs pos="0">
                <a:srgbClr val="33CCFF">
                  <a:gamma/>
                  <a:shade val="46275"/>
                  <a:invGamma/>
                </a:srgbClr>
              </a:gs>
              <a:gs pos="50000">
                <a:srgbClr val="33CCFF"/>
              </a:gs>
              <a:gs pos="100000">
                <a:srgbClr val="33C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 Box 53"/>
          <p:cNvSpPr txBox="1">
            <a:spLocks noChangeArrowheads="1"/>
          </p:cNvSpPr>
          <p:nvPr/>
        </p:nvSpPr>
        <p:spPr bwMode="auto">
          <a:xfrm>
            <a:off x="4228781" y="2679888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endParaRPr kumimoji="1"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 Box 54"/>
          <p:cNvSpPr txBox="1">
            <a:spLocks noChangeArrowheads="1"/>
          </p:cNvSpPr>
          <p:nvPr/>
        </p:nvSpPr>
        <p:spPr bwMode="auto">
          <a:xfrm>
            <a:off x="6001368" y="2346408"/>
            <a:ext cx="644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 </a:t>
            </a:r>
            <a:r>
              <a:rPr kumimoji="1"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endParaRPr kumimoji="1"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 Box 55"/>
          <p:cNvSpPr txBox="1">
            <a:spLocks noChangeArrowheads="1"/>
          </p:cNvSpPr>
          <p:nvPr/>
        </p:nvSpPr>
        <p:spPr bwMode="auto">
          <a:xfrm>
            <a:off x="3151951" y="2637503"/>
            <a:ext cx="383438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>
                <a:latin typeface="微软雅黑" pitchFamily="34" charset="-122"/>
                <a:ea typeface="微软雅黑" pitchFamily="34" charset="-122"/>
              </a:rPr>
              <a:t>1</a:t>
            </a:r>
            <a:endParaRPr kumimoji="1"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 Box 56"/>
          <p:cNvSpPr txBox="1">
            <a:spLocks noChangeArrowheads="1"/>
          </p:cNvSpPr>
          <p:nvPr/>
        </p:nvSpPr>
        <p:spPr bwMode="auto">
          <a:xfrm>
            <a:off x="5549878" y="2592125"/>
            <a:ext cx="383438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>
                <a:latin typeface="微软雅黑" pitchFamily="34" charset="-122"/>
                <a:ea typeface="微软雅黑" pitchFamily="34" charset="-122"/>
              </a:rPr>
              <a:t>2</a:t>
            </a:r>
            <a:endParaRPr kumimoji="1"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 Box 57"/>
          <p:cNvSpPr txBox="1">
            <a:spLocks noChangeArrowheads="1"/>
          </p:cNvSpPr>
          <p:nvPr/>
        </p:nvSpPr>
        <p:spPr bwMode="auto">
          <a:xfrm>
            <a:off x="4318602" y="2386077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隧道</a:t>
            </a:r>
          </a:p>
        </p:txBody>
      </p:sp>
      <p:sp>
        <p:nvSpPr>
          <p:cNvPr id="147" name="Line 58"/>
          <p:cNvSpPr>
            <a:spLocks noChangeShapeType="1"/>
          </p:cNvSpPr>
          <p:nvPr/>
        </p:nvSpPr>
        <p:spPr bwMode="auto">
          <a:xfrm>
            <a:off x="3422326" y="2523552"/>
            <a:ext cx="262188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Line 59"/>
          <p:cNvSpPr>
            <a:spLocks noChangeShapeType="1"/>
          </p:cNvSpPr>
          <p:nvPr/>
        </p:nvSpPr>
        <p:spPr bwMode="auto">
          <a:xfrm>
            <a:off x="5362517" y="2523552"/>
            <a:ext cx="262188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9" name="Group 60"/>
          <p:cNvGrpSpPr>
            <a:grpSpLocks/>
          </p:cNvGrpSpPr>
          <p:nvPr/>
        </p:nvGrpSpPr>
        <p:grpSpPr bwMode="auto">
          <a:xfrm>
            <a:off x="2966985" y="2016452"/>
            <a:ext cx="3121130" cy="471940"/>
            <a:chOff x="1315" y="1348"/>
            <a:chExt cx="2857" cy="468"/>
          </a:xfrm>
        </p:grpSpPr>
        <p:sp>
          <p:nvSpPr>
            <p:cNvPr id="150" name="Text Box 61"/>
            <p:cNvSpPr txBox="1">
              <a:spLocks noChangeArrowheads="1"/>
            </p:cNvSpPr>
            <p:nvPr/>
          </p:nvSpPr>
          <p:spPr bwMode="auto">
            <a:xfrm>
              <a:off x="1315" y="1348"/>
              <a:ext cx="91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125.1.2.3</a:t>
              </a:r>
            </a:p>
          </p:txBody>
        </p:sp>
        <p:sp>
          <p:nvSpPr>
            <p:cNvPr id="151" name="Line 62"/>
            <p:cNvSpPr>
              <a:spLocks noChangeShapeType="1"/>
            </p:cNvSpPr>
            <p:nvPr/>
          </p:nvSpPr>
          <p:spPr bwMode="auto">
            <a:xfrm>
              <a:off x="1837" y="1616"/>
              <a:ext cx="23" cy="200"/>
            </a:xfrm>
            <a:prstGeom prst="line">
              <a:avLst/>
            </a:prstGeom>
            <a:noFill/>
            <a:ln w="38100">
              <a:solidFill>
                <a:srgbClr val="C55A1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Text Box 63"/>
            <p:cNvSpPr txBox="1">
              <a:spLocks noChangeArrowheads="1"/>
            </p:cNvSpPr>
            <p:nvPr/>
          </p:nvSpPr>
          <p:spPr bwMode="auto">
            <a:xfrm>
              <a:off x="3255" y="1367"/>
              <a:ext cx="91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194.4.5.6</a:t>
              </a:r>
            </a:p>
          </p:txBody>
        </p:sp>
        <p:sp>
          <p:nvSpPr>
            <p:cNvPr id="153" name="Line 64"/>
            <p:cNvSpPr>
              <a:spLocks noChangeShapeType="1"/>
            </p:cNvSpPr>
            <p:nvPr/>
          </p:nvSpPr>
          <p:spPr bwMode="auto">
            <a:xfrm flipH="1">
              <a:off x="3636" y="1616"/>
              <a:ext cx="60" cy="200"/>
            </a:xfrm>
            <a:prstGeom prst="line">
              <a:avLst/>
            </a:prstGeom>
            <a:noFill/>
            <a:ln w="38100">
              <a:solidFill>
                <a:srgbClr val="C55A1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2197642" y="1218796"/>
            <a:ext cx="4638805" cy="1352647"/>
            <a:chOff x="1020356" y="188640"/>
            <a:chExt cx="7728444" cy="2253567"/>
          </a:xfrm>
        </p:grpSpPr>
        <p:sp>
          <p:nvSpPr>
            <p:cNvPr id="158" name="AutoShape 75"/>
            <p:cNvSpPr>
              <a:spLocks noChangeArrowheads="1"/>
            </p:cNvSpPr>
            <p:nvPr/>
          </p:nvSpPr>
          <p:spPr bwMode="auto">
            <a:xfrm>
              <a:off x="6246803" y="1107355"/>
              <a:ext cx="495300" cy="1524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1020356" y="332656"/>
              <a:ext cx="3666596" cy="43497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加密的从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X </a:t>
              </a: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到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Y </a:t>
              </a: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的内部数据报</a:t>
              </a:r>
            </a:p>
          </p:txBody>
        </p:sp>
        <p:sp>
          <p:nvSpPr>
            <p:cNvPr id="160" name="Rectangle 77"/>
            <p:cNvSpPr>
              <a:spLocks noChangeArrowheads="1"/>
            </p:cNvSpPr>
            <p:nvPr/>
          </p:nvSpPr>
          <p:spPr bwMode="auto">
            <a:xfrm>
              <a:off x="1020356" y="983530"/>
              <a:ext cx="3709591" cy="39687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200" b="1">
                  <a:latin typeface="微软雅黑" pitchFamily="34" charset="-122"/>
                  <a:ea typeface="微软雅黑" pitchFamily="34" charset="-122"/>
                </a:rPr>
                <a:t>外部数据报的数据部分</a:t>
              </a:r>
            </a:p>
          </p:txBody>
        </p:sp>
        <p:sp>
          <p:nvSpPr>
            <p:cNvPr id="161" name="AutoShape 78"/>
            <p:cNvSpPr>
              <a:spLocks noChangeArrowheads="1"/>
            </p:cNvSpPr>
            <p:nvPr/>
          </p:nvSpPr>
          <p:spPr bwMode="auto">
            <a:xfrm>
              <a:off x="3679179" y="702441"/>
              <a:ext cx="302683" cy="346075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Text Box 79"/>
            <p:cNvSpPr txBox="1">
              <a:spLocks noChangeArrowheads="1"/>
            </p:cNvSpPr>
            <p:nvPr/>
          </p:nvSpPr>
          <p:spPr bwMode="auto">
            <a:xfrm>
              <a:off x="5997477" y="188640"/>
              <a:ext cx="2751323" cy="70762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源地址：</a:t>
              </a:r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125.1.2.3</a:t>
              </a:r>
            </a:p>
            <a:p>
              <a:pPr algn="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目的地址：</a:t>
              </a:r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194.4.5.6</a:t>
              </a:r>
            </a:p>
          </p:txBody>
        </p:sp>
        <p:sp>
          <p:nvSpPr>
            <p:cNvPr id="163" name="Freeform 80"/>
            <p:cNvSpPr>
              <a:spLocks/>
            </p:cNvSpPr>
            <p:nvPr/>
          </p:nvSpPr>
          <p:spPr bwMode="auto">
            <a:xfrm>
              <a:off x="4054069" y="1488356"/>
              <a:ext cx="502178" cy="953851"/>
            </a:xfrm>
            <a:custGeom>
              <a:avLst/>
              <a:gdLst>
                <a:gd name="T0" fmla="*/ 0 w 292"/>
                <a:gd name="T1" fmla="*/ 0 h 584"/>
                <a:gd name="T2" fmla="*/ 4 w 292"/>
                <a:gd name="T3" fmla="*/ 126 h 584"/>
                <a:gd name="T4" fmla="*/ 22 w 292"/>
                <a:gd name="T5" fmla="*/ 282 h 584"/>
                <a:gd name="T6" fmla="*/ 46 w 292"/>
                <a:gd name="T7" fmla="*/ 390 h 584"/>
                <a:gd name="T8" fmla="*/ 96 w 292"/>
                <a:gd name="T9" fmla="*/ 488 h 584"/>
                <a:gd name="T10" fmla="*/ 184 w 292"/>
                <a:gd name="T11" fmla="*/ 560 h 584"/>
                <a:gd name="T12" fmla="*/ 292 w 292"/>
                <a:gd name="T1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584">
                  <a:moveTo>
                    <a:pt x="0" y="0"/>
                  </a:moveTo>
                  <a:cubicBezTo>
                    <a:pt x="1" y="21"/>
                    <a:pt x="0" y="79"/>
                    <a:pt x="4" y="126"/>
                  </a:cubicBezTo>
                  <a:cubicBezTo>
                    <a:pt x="8" y="173"/>
                    <a:pt x="15" y="238"/>
                    <a:pt x="22" y="282"/>
                  </a:cubicBezTo>
                  <a:cubicBezTo>
                    <a:pt x="29" y="326"/>
                    <a:pt x="34" y="356"/>
                    <a:pt x="46" y="390"/>
                  </a:cubicBezTo>
                  <a:cubicBezTo>
                    <a:pt x="58" y="424"/>
                    <a:pt x="73" y="460"/>
                    <a:pt x="96" y="488"/>
                  </a:cubicBezTo>
                  <a:cubicBezTo>
                    <a:pt x="119" y="516"/>
                    <a:pt x="151" y="544"/>
                    <a:pt x="184" y="560"/>
                  </a:cubicBezTo>
                  <a:cubicBezTo>
                    <a:pt x="217" y="576"/>
                    <a:pt x="270" y="579"/>
                    <a:pt x="292" y="584"/>
                  </a:cubicBez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auto">
            <a:xfrm>
              <a:off x="4686952" y="983530"/>
              <a:ext cx="1559852" cy="396875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200" b="1">
                  <a:latin typeface="微软雅黑" pitchFamily="34" charset="-122"/>
                  <a:ea typeface="微软雅黑" pitchFamily="34" charset="-122"/>
                </a:rPr>
                <a:t>数据报首部</a:t>
              </a:r>
            </a:p>
          </p:txBody>
        </p:sp>
        <p:sp>
          <p:nvSpPr>
            <p:cNvPr id="165" name="Line 82"/>
            <p:cNvSpPr>
              <a:spLocks noChangeShapeType="1"/>
            </p:cNvSpPr>
            <p:nvPr/>
          </p:nvSpPr>
          <p:spPr bwMode="auto">
            <a:xfrm flipH="1">
              <a:off x="5637345" y="767630"/>
              <a:ext cx="467783" cy="2873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Line 83"/>
            <p:cNvSpPr>
              <a:spLocks noChangeShapeType="1"/>
            </p:cNvSpPr>
            <p:nvPr/>
          </p:nvSpPr>
          <p:spPr bwMode="auto">
            <a:xfrm>
              <a:off x="1020357" y="1488355"/>
              <a:ext cx="5226447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1528958" y="3421070"/>
            <a:ext cx="6075400" cy="1149280"/>
            <a:chOff x="1528958" y="2876603"/>
            <a:chExt cx="6075400" cy="1149280"/>
          </a:xfrm>
        </p:grpSpPr>
        <p:sp>
          <p:nvSpPr>
            <p:cNvPr id="170" name="AutoShape 85"/>
            <p:cNvSpPr>
              <a:spLocks noChangeArrowheads="1"/>
            </p:cNvSpPr>
            <p:nvPr/>
          </p:nvSpPr>
          <p:spPr bwMode="auto">
            <a:xfrm>
              <a:off x="1528958" y="2876603"/>
              <a:ext cx="6075400" cy="1149280"/>
            </a:xfrm>
            <a:prstGeom prst="roundRect">
              <a:avLst>
                <a:gd name="adj" fmla="val 16667"/>
              </a:avLst>
            </a:prstGeom>
            <a:solidFill>
              <a:srgbClr val="99FFCC"/>
            </a:solidFill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Line 86"/>
            <p:cNvSpPr>
              <a:spLocks noChangeShapeType="1"/>
            </p:cNvSpPr>
            <p:nvPr/>
          </p:nvSpPr>
          <p:spPr bwMode="auto">
            <a:xfrm>
              <a:off x="3503175" y="3344828"/>
              <a:ext cx="1994391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Line 87"/>
            <p:cNvSpPr>
              <a:spLocks noChangeShapeType="1"/>
            </p:cNvSpPr>
            <p:nvPr/>
          </p:nvSpPr>
          <p:spPr bwMode="auto">
            <a:xfrm flipV="1">
              <a:off x="2592441" y="3727922"/>
              <a:ext cx="230565" cy="170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Line 88"/>
            <p:cNvSpPr>
              <a:spLocks noChangeShapeType="1"/>
            </p:cNvSpPr>
            <p:nvPr/>
          </p:nvSpPr>
          <p:spPr bwMode="auto">
            <a:xfrm>
              <a:off x="2407989" y="3131999"/>
              <a:ext cx="230565" cy="1276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Line 89"/>
            <p:cNvSpPr>
              <a:spLocks noChangeShapeType="1"/>
            </p:cNvSpPr>
            <p:nvPr/>
          </p:nvSpPr>
          <p:spPr bwMode="auto">
            <a:xfrm flipV="1">
              <a:off x="2223536" y="3478733"/>
              <a:ext cx="2766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5" name="Group 90"/>
            <p:cNvGrpSpPr>
              <a:grpSpLocks/>
            </p:cNvGrpSpPr>
            <p:nvPr/>
          </p:nvGrpSpPr>
          <p:grpSpPr bwMode="auto">
            <a:xfrm>
              <a:off x="2439692" y="3070810"/>
              <a:ext cx="914576" cy="684602"/>
              <a:chOff x="385" y="2795"/>
              <a:chExt cx="1769" cy="816"/>
            </a:xfrm>
            <a:solidFill>
              <a:srgbClr val="3399FF"/>
            </a:solidFill>
          </p:grpSpPr>
          <p:sp>
            <p:nvSpPr>
              <p:cNvPr id="218" name="Oval 91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9" name="Oval 92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0" name="Oval 93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1" name="Oval 94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2" name="Oval 95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3" name="Oval 96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4" name="Oval 97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5" name="Oval 98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6" name="Oval 99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7" name="Oval 100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8" name="Oval 101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9" name="Oval 102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0" name="Oval 103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1" name="Oval 104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2" name="Oval 105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3" name="Oval 106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4" name="Freeform 107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6" name="Line 108"/>
            <p:cNvSpPr>
              <a:spLocks noChangeShapeType="1"/>
            </p:cNvSpPr>
            <p:nvPr/>
          </p:nvSpPr>
          <p:spPr bwMode="auto">
            <a:xfrm flipH="1">
              <a:off x="6419828" y="3089433"/>
              <a:ext cx="230565" cy="85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Line 109"/>
            <p:cNvSpPr>
              <a:spLocks noChangeShapeType="1"/>
            </p:cNvSpPr>
            <p:nvPr/>
          </p:nvSpPr>
          <p:spPr bwMode="auto">
            <a:xfrm flipH="1" flipV="1">
              <a:off x="6281489" y="3642790"/>
              <a:ext cx="322792" cy="170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Line 110"/>
            <p:cNvSpPr>
              <a:spLocks noChangeShapeType="1"/>
            </p:cNvSpPr>
            <p:nvPr/>
          </p:nvSpPr>
          <p:spPr bwMode="auto">
            <a:xfrm flipH="1" flipV="1">
              <a:off x="6419828" y="3429960"/>
              <a:ext cx="334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9" name="Group 111"/>
            <p:cNvGrpSpPr>
              <a:grpSpLocks/>
            </p:cNvGrpSpPr>
            <p:nvPr/>
          </p:nvGrpSpPr>
          <p:grpSpPr bwMode="auto">
            <a:xfrm>
              <a:off x="5621495" y="3030904"/>
              <a:ext cx="914576" cy="684602"/>
              <a:chOff x="385" y="2795"/>
              <a:chExt cx="1769" cy="816"/>
            </a:xfrm>
            <a:solidFill>
              <a:srgbClr val="3399FF"/>
            </a:solidFill>
          </p:grpSpPr>
          <p:sp>
            <p:nvSpPr>
              <p:cNvPr id="201" name="Oval 112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2" name="Oval 113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3" name="Oval 114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4" name="Oval 115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5" name="Oval 116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6" name="Oval 117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7" name="Oval 118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8" name="Oval 119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9" name="Oval 120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0" name="Oval 121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1" name="Oval 122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2" name="Oval 123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3" name="Oval 124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4" name="Oval 125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5" name="Oval 126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6" name="Oval 127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7" name="Freeform 128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80" name="Picture 129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183" y="3274772"/>
              <a:ext cx="315106" cy="1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81" name="Picture 13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771" y="3275659"/>
              <a:ext cx="315106" cy="1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83" name="Text Box 132"/>
            <p:cNvSpPr txBox="1">
              <a:spLocks noChangeArrowheads="1"/>
            </p:cNvSpPr>
            <p:nvPr/>
          </p:nvSpPr>
          <p:spPr bwMode="auto">
            <a:xfrm>
              <a:off x="2587349" y="3194519"/>
              <a:ext cx="654230" cy="462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部门 </a:t>
              </a:r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网络</a:t>
              </a:r>
              <a:endParaRPr kumimoji="1"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Text Box 134"/>
            <p:cNvSpPr txBox="1">
              <a:spLocks noChangeArrowheads="1"/>
            </p:cNvSpPr>
            <p:nvPr/>
          </p:nvSpPr>
          <p:spPr bwMode="auto">
            <a:xfrm>
              <a:off x="5767231" y="3153727"/>
              <a:ext cx="644623" cy="462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部门 </a:t>
              </a:r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  <a:p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网络</a:t>
              </a:r>
              <a:endParaRPr kumimoji="1"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Text Box 135"/>
            <p:cNvSpPr txBox="1">
              <a:spLocks noChangeArrowheads="1"/>
            </p:cNvSpPr>
            <p:nvPr/>
          </p:nvSpPr>
          <p:spPr bwMode="auto">
            <a:xfrm>
              <a:off x="2046852" y="3146187"/>
              <a:ext cx="292050" cy="276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X</a:t>
              </a:r>
            </a:p>
          </p:txBody>
        </p:sp>
        <p:sp>
          <p:nvSpPr>
            <p:cNvPr id="187" name="Text Box 136"/>
            <p:cNvSpPr txBox="1">
              <a:spLocks noChangeArrowheads="1"/>
            </p:cNvSpPr>
            <p:nvPr/>
          </p:nvSpPr>
          <p:spPr bwMode="auto">
            <a:xfrm>
              <a:off x="6973735" y="3154826"/>
              <a:ext cx="284364" cy="276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Y</a:t>
              </a:r>
            </a:p>
          </p:txBody>
        </p:sp>
        <p:sp>
          <p:nvSpPr>
            <p:cNvPr id="188" name="Text Box 137"/>
            <p:cNvSpPr txBox="1">
              <a:spLocks noChangeArrowheads="1"/>
            </p:cNvSpPr>
            <p:nvPr/>
          </p:nvSpPr>
          <p:spPr bwMode="auto">
            <a:xfrm>
              <a:off x="3223614" y="3107168"/>
              <a:ext cx="354494" cy="258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2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Text Box 138"/>
            <p:cNvSpPr txBox="1">
              <a:spLocks noChangeArrowheads="1"/>
            </p:cNvSpPr>
            <p:nvPr/>
          </p:nvSpPr>
          <p:spPr bwMode="auto">
            <a:xfrm>
              <a:off x="5425514" y="3064603"/>
              <a:ext cx="354494" cy="258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2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0" name="Text Box 139"/>
            <p:cNvSpPr txBox="1">
              <a:spLocks noChangeArrowheads="1"/>
            </p:cNvSpPr>
            <p:nvPr/>
          </p:nvSpPr>
          <p:spPr bwMode="auto">
            <a:xfrm>
              <a:off x="3071825" y="2890792"/>
              <a:ext cx="881913" cy="276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125.1.2.3</a:t>
              </a:r>
            </a:p>
          </p:txBody>
        </p:sp>
        <p:sp>
          <p:nvSpPr>
            <p:cNvPr id="191" name="Line 140"/>
            <p:cNvSpPr>
              <a:spLocks noChangeShapeType="1"/>
            </p:cNvSpPr>
            <p:nvPr/>
          </p:nvSpPr>
          <p:spPr bwMode="auto">
            <a:xfrm>
              <a:off x="3549288" y="3089433"/>
              <a:ext cx="46113" cy="255396"/>
            </a:xfrm>
            <a:prstGeom prst="line">
              <a:avLst/>
            </a:prstGeom>
            <a:noFill/>
            <a:ln w="28575">
              <a:solidFill>
                <a:srgbClr val="C55A1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Text Box 141"/>
            <p:cNvSpPr txBox="1">
              <a:spLocks noChangeArrowheads="1"/>
            </p:cNvSpPr>
            <p:nvPr/>
          </p:nvSpPr>
          <p:spPr bwMode="auto">
            <a:xfrm>
              <a:off x="4778010" y="2894339"/>
              <a:ext cx="881913" cy="258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194.4.5.6</a:t>
              </a:r>
            </a:p>
          </p:txBody>
        </p:sp>
        <p:sp>
          <p:nvSpPr>
            <p:cNvPr id="193" name="Line 142"/>
            <p:cNvSpPr>
              <a:spLocks noChangeShapeType="1"/>
            </p:cNvSpPr>
            <p:nvPr/>
          </p:nvSpPr>
          <p:spPr bwMode="auto">
            <a:xfrm>
              <a:off x="5255472" y="3089433"/>
              <a:ext cx="46113" cy="255396"/>
            </a:xfrm>
            <a:prstGeom prst="line">
              <a:avLst/>
            </a:prstGeom>
            <a:noFill/>
            <a:ln w="28575">
              <a:solidFill>
                <a:srgbClr val="C55A1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" name="Text Box 143"/>
            <p:cNvSpPr txBox="1">
              <a:spLocks noChangeArrowheads="1"/>
            </p:cNvSpPr>
            <p:nvPr/>
          </p:nvSpPr>
          <p:spPr bwMode="auto">
            <a:xfrm>
              <a:off x="1779259" y="3601323"/>
              <a:ext cx="787765" cy="276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10.1.0.1</a:t>
              </a:r>
            </a:p>
          </p:txBody>
        </p:sp>
        <p:sp>
          <p:nvSpPr>
            <p:cNvPr id="195" name="Text Box 144"/>
            <p:cNvSpPr txBox="1">
              <a:spLocks noChangeArrowheads="1"/>
            </p:cNvSpPr>
            <p:nvPr/>
          </p:nvSpPr>
          <p:spPr bwMode="auto">
            <a:xfrm>
              <a:off x="6419828" y="3502669"/>
              <a:ext cx="787765" cy="276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10.2.0.3</a:t>
              </a:r>
            </a:p>
          </p:txBody>
        </p:sp>
        <p:sp>
          <p:nvSpPr>
            <p:cNvPr id="200" name="Text Box 149"/>
            <p:cNvSpPr txBox="1">
              <a:spLocks noChangeArrowheads="1"/>
            </p:cNvSpPr>
            <p:nvPr/>
          </p:nvSpPr>
          <p:spPr bwMode="auto">
            <a:xfrm>
              <a:off x="3851905" y="3742110"/>
              <a:ext cx="1342083" cy="276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1200" b="1" dirty="0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虚拟专用网 </a:t>
              </a:r>
              <a:r>
                <a:rPr kumimoji="1" lang="en-US" altLang="zh-CN" sz="1200" b="1" dirty="0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VPN</a:t>
              </a:r>
            </a:p>
          </p:txBody>
        </p:sp>
        <p:pic>
          <p:nvPicPr>
            <p:cNvPr id="235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833" y="2945043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6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808" y="3363838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682" y="2945043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9415" y="3268743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856" y="3700791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8296" y="3700791"/>
              <a:ext cx="278382" cy="27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4.6  VPN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NAT</a:t>
            </a:r>
            <a:endParaRPr lang="zh-CN" altLang="en-US" dirty="0"/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虚拟专用网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 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</a:p>
        </p:txBody>
      </p:sp>
    </p:spTree>
    <p:extLst>
      <p:ext uri="{BB962C8B-B14F-4D97-AF65-F5344CB8AC3E}">
        <p14:creationId xmlns:p14="http://schemas.microsoft.com/office/powerpoint/2010/main" val="322737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0"/>
                            </p:stCondLst>
                            <p:childTnLst>
                              <p:par>
                                <p:cTn id="11" presetID="35" presetClass="emph" presetSubtype="0" repeatCount="3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3555</TotalTime>
  <Words>1233</Words>
  <Application>Microsoft Macintosh PowerPoint</Application>
  <PresentationFormat>全屏显示(16:9)</PresentationFormat>
  <Paragraphs>176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华文行楷</vt:lpstr>
      <vt:lpstr>微软雅黑</vt:lpstr>
      <vt:lpstr>Arial</vt:lpstr>
      <vt:lpstr>Calibri</vt:lpstr>
      <vt:lpstr>Wingdings</vt:lpstr>
      <vt:lpstr>第一PPT，www.1ppt.com​</vt:lpstr>
      <vt:lpstr>VISIO</vt:lpstr>
      <vt:lpstr>04</vt:lpstr>
      <vt:lpstr>第四章  网络层</vt:lpstr>
      <vt:lpstr>第四章  网络层</vt:lpstr>
      <vt:lpstr>4.6  VPN和NAT</vt:lpstr>
      <vt:lpstr>4.6  VPN和NAT</vt:lpstr>
      <vt:lpstr>4.6  VPN和NAT</vt:lpstr>
      <vt:lpstr>4.6  VPN和NAT</vt:lpstr>
      <vt:lpstr>4.6  VPN和NAT</vt:lpstr>
      <vt:lpstr>4.6  VPN和NAT</vt:lpstr>
      <vt:lpstr>4.6  VPN和NAT</vt:lpstr>
      <vt:lpstr>4.6  VPN和NAT</vt:lpstr>
      <vt:lpstr>4.6  VPN和NAT</vt:lpstr>
      <vt:lpstr>4.6  VPN和NAT</vt:lpstr>
      <vt:lpstr>4.6  VPN和NAT</vt:lpstr>
      <vt:lpstr>4.6  VPN和NAT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creator>第一PPT模板网-WWW.1PPT.COM、</dc:creator>
  <cp:keywords>第一PPT模板网-WWW.1PPT.COM</cp:keywords>
  <cp:lastModifiedBy>Microsoft Office User</cp:lastModifiedBy>
  <cp:revision>1048</cp:revision>
  <dcterms:created xsi:type="dcterms:W3CDTF">2014-11-09T01:07:00Z</dcterms:created>
  <dcterms:modified xsi:type="dcterms:W3CDTF">2020-10-25T14:03:41Z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