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95" r:id="rId2"/>
    <p:sldId id="352" r:id="rId3"/>
    <p:sldId id="354" r:id="rId4"/>
    <p:sldId id="298" r:id="rId5"/>
    <p:sldId id="360" r:id="rId6"/>
    <p:sldId id="357" r:id="rId7"/>
    <p:sldId id="355" r:id="rId8"/>
    <p:sldId id="301" r:id="rId9"/>
    <p:sldId id="356" r:id="rId10"/>
    <p:sldId id="359" r:id="rId11"/>
    <p:sldId id="305" r:id="rId12"/>
    <p:sldId id="319" r:id="rId13"/>
    <p:sldId id="339" r:id="rId14"/>
    <p:sldId id="321" r:id="rId15"/>
    <p:sldId id="322" r:id="rId16"/>
    <p:sldId id="348" r:id="rId17"/>
    <p:sldId id="349" r:id="rId18"/>
    <p:sldId id="345" r:id="rId19"/>
    <p:sldId id="35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33CC"/>
    <a:srgbClr val="CFBC31"/>
    <a:srgbClr val="66FF99"/>
    <a:srgbClr val="008080"/>
    <a:srgbClr val="009999"/>
    <a:srgbClr val="333333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3" autoAdjust="0"/>
    <p:restoredTop sz="93924" autoAdjust="0"/>
  </p:normalViewPr>
  <p:slideViewPr>
    <p:cSldViewPr>
      <p:cViewPr varScale="1">
        <p:scale>
          <a:sx n="61" d="100"/>
          <a:sy n="61" d="100"/>
        </p:scale>
        <p:origin x="-1656" y="-90"/>
      </p:cViewPr>
      <p:guideLst>
        <p:guide orient="horz" pos="1248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image" Target="../media/image118.wmf"/><Relationship Id="rId7" Type="http://schemas.openxmlformats.org/officeDocument/2006/relationships/image" Target="../media/image122.emf"/><Relationship Id="rId2" Type="http://schemas.openxmlformats.org/officeDocument/2006/relationships/image" Target="../media/image117.wmf"/><Relationship Id="rId1" Type="http://schemas.openxmlformats.org/officeDocument/2006/relationships/image" Target="../media/image116.png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wmf"/><Relationship Id="rId9" Type="http://schemas.openxmlformats.org/officeDocument/2006/relationships/image" Target="../media/image12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emf"/><Relationship Id="rId7" Type="http://schemas.openxmlformats.org/officeDocument/2006/relationships/image" Target="../media/image132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6" Type="http://schemas.openxmlformats.org/officeDocument/2006/relationships/image" Target="../media/image131.emf"/><Relationship Id="rId5" Type="http://schemas.openxmlformats.org/officeDocument/2006/relationships/image" Target="../media/image130.emf"/><Relationship Id="rId4" Type="http://schemas.openxmlformats.org/officeDocument/2006/relationships/image" Target="../media/image129.emf"/><Relationship Id="rId9" Type="http://schemas.openxmlformats.org/officeDocument/2006/relationships/image" Target="../media/image134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emf"/><Relationship Id="rId12" Type="http://schemas.openxmlformats.org/officeDocument/2006/relationships/image" Target="../media/image146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6" Type="http://schemas.openxmlformats.org/officeDocument/2006/relationships/image" Target="../media/image140.emf"/><Relationship Id="rId11" Type="http://schemas.openxmlformats.org/officeDocument/2006/relationships/image" Target="../media/image145.emf"/><Relationship Id="rId5" Type="http://schemas.openxmlformats.org/officeDocument/2006/relationships/image" Target="../media/image139.emf"/><Relationship Id="rId10" Type="http://schemas.openxmlformats.org/officeDocument/2006/relationships/image" Target="../media/image144.emf"/><Relationship Id="rId4" Type="http://schemas.openxmlformats.org/officeDocument/2006/relationships/image" Target="../media/image138.emf"/><Relationship Id="rId9" Type="http://schemas.openxmlformats.org/officeDocument/2006/relationships/image" Target="../media/image143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emf"/><Relationship Id="rId7" Type="http://schemas.openxmlformats.org/officeDocument/2006/relationships/image" Target="../media/image153.emf"/><Relationship Id="rId12" Type="http://schemas.openxmlformats.org/officeDocument/2006/relationships/image" Target="../media/image158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6" Type="http://schemas.openxmlformats.org/officeDocument/2006/relationships/image" Target="../media/image152.emf"/><Relationship Id="rId11" Type="http://schemas.openxmlformats.org/officeDocument/2006/relationships/image" Target="../media/image157.emf"/><Relationship Id="rId5" Type="http://schemas.openxmlformats.org/officeDocument/2006/relationships/image" Target="../media/image151.emf"/><Relationship Id="rId10" Type="http://schemas.openxmlformats.org/officeDocument/2006/relationships/image" Target="../media/image156.emf"/><Relationship Id="rId4" Type="http://schemas.openxmlformats.org/officeDocument/2006/relationships/image" Target="../media/image150.emf"/><Relationship Id="rId9" Type="http://schemas.openxmlformats.org/officeDocument/2006/relationships/image" Target="../media/image15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5" Type="http://schemas.openxmlformats.org/officeDocument/2006/relationships/image" Target="../media/image168.emf"/><Relationship Id="rId4" Type="http://schemas.openxmlformats.org/officeDocument/2006/relationships/image" Target="../media/image16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5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image" Target="../media/image61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12" Type="http://schemas.openxmlformats.org/officeDocument/2006/relationships/image" Target="../media/image60.emf"/><Relationship Id="rId2" Type="http://schemas.openxmlformats.org/officeDocument/2006/relationships/image" Target="../media/image50.emf"/><Relationship Id="rId1" Type="http://schemas.openxmlformats.org/officeDocument/2006/relationships/image" Target="../media/image49.png"/><Relationship Id="rId6" Type="http://schemas.openxmlformats.org/officeDocument/2006/relationships/image" Target="../media/image54.emf"/><Relationship Id="rId11" Type="http://schemas.openxmlformats.org/officeDocument/2006/relationships/image" Target="../media/image59.emf"/><Relationship Id="rId5" Type="http://schemas.openxmlformats.org/officeDocument/2006/relationships/image" Target="../media/image53.emf"/><Relationship Id="rId10" Type="http://schemas.openxmlformats.org/officeDocument/2006/relationships/image" Target="../media/image58.emf"/><Relationship Id="rId4" Type="http://schemas.openxmlformats.org/officeDocument/2006/relationships/image" Target="../media/image52.emf"/><Relationship Id="rId9" Type="http://schemas.openxmlformats.org/officeDocument/2006/relationships/image" Target="../media/image5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4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12" Type="http://schemas.openxmlformats.org/officeDocument/2006/relationships/image" Target="../media/image73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11" Type="http://schemas.openxmlformats.org/officeDocument/2006/relationships/image" Target="../media/image72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Relationship Id="rId14" Type="http://schemas.openxmlformats.org/officeDocument/2006/relationships/image" Target="../media/image7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image" Target="../media/image77.emf"/><Relationship Id="rId16" Type="http://schemas.openxmlformats.org/officeDocument/2006/relationships/image" Target="../media/image91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5.emf"/><Relationship Id="rId18" Type="http://schemas.openxmlformats.org/officeDocument/2006/relationships/image" Target="../media/image110.png"/><Relationship Id="rId3" Type="http://schemas.openxmlformats.org/officeDocument/2006/relationships/image" Target="../media/image95.png"/><Relationship Id="rId21" Type="http://schemas.openxmlformats.org/officeDocument/2006/relationships/image" Target="../media/image113.emf"/><Relationship Id="rId7" Type="http://schemas.openxmlformats.org/officeDocument/2006/relationships/image" Target="../media/image99.emf"/><Relationship Id="rId12" Type="http://schemas.openxmlformats.org/officeDocument/2006/relationships/image" Target="../media/image104.emf"/><Relationship Id="rId17" Type="http://schemas.openxmlformats.org/officeDocument/2006/relationships/image" Target="../media/image109.emf"/><Relationship Id="rId2" Type="http://schemas.openxmlformats.org/officeDocument/2006/relationships/image" Target="../media/image94.emf"/><Relationship Id="rId16" Type="http://schemas.openxmlformats.org/officeDocument/2006/relationships/image" Target="../media/image108.emf"/><Relationship Id="rId20" Type="http://schemas.openxmlformats.org/officeDocument/2006/relationships/image" Target="../media/image112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11" Type="http://schemas.openxmlformats.org/officeDocument/2006/relationships/image" Target="../media/image103.emf"/><Relationship Id="rId5" Type="http://schemas.openxmlformats.org/officeDocument/2006/relationships/image" Target="../media/image97.emf"/><Relationship Id="rId15" Type="http://schemas.openxmlformats.org/officeDocument/2006/relationships/image" Target="../media/image107.emf"/><Relationship Id="rId10" Type="http://schemas.openxmlformats.org/officeDocument/2006/relationships/image" Target="../media/image102.emf"/><Relationship Id="rId19" Type="http://schemas.openxmlformats.org/officeDocument/2006/relationships/image" Target="../media/image111.emf"/><Relationship Id="rId4" Type="http://schemas.openxmlformats.org/officeDocument/2006/relationships/image" Target="../media/image96.emf"/><Relationship Id="rId9" Type="http://schemas.openxmlformats.org/officeDocument/2006/relationships/image" Target="../media/image101.png"/><Relationship Id="rId14" Type="http://schemas.openxmlformats.org/officeDocument/2006/relationships/image" Target="../media/image10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332840-04C3-4B77-8DC7-A470BF3C1C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4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D8E2879-B8BA-43BB-A31C-1A7074CE4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593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E5ABDD7E-554B-4DF0-831A-74273E53194B}" type="slidenum">
              <a:rPr lang="en-US" altLang="zh-CN" sz="1200" smtClean="0">
                <a:ea typeface="宋体" pitchFamily="2" charset="-122"/>
              </a:rPr>
              <a:pPr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mtClean="0"/>
              <a:t>P403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E21FF3EB-6EC2-42C7-9846-A81E88EA7F87}" type="slidenum">
              <a:rPr lang="en-US" altLang="zh-CN" sz="1200" smtClean="0">
                <a:ea typeface="宋体" pitchFamily="2" charset="-122"/>
              </a:rPr>
              <a:pPr/>
              <a:t>15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0A101F98-CE3D-4D74-B3B2-E22B0E6BB983}" type="slidenum">
              <a:rPr lang="en-US" altLang="zh-CN" sz="1200" smtClean="0">
                <a:ea typeface="宋体" pitchFamily="2" charset="-122"/>
              </a:rPr>
              <a:pPr/>
              <a:t>18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点击“椭球面”</a:t>
            </a:r>
            <a:r>
              <a:rPr lang="en-US" altLang="zh-CN" smtClean="0"/>
              <a:t>,“</a:t>
            </a:r>
            <a:r>
              <a:rPr lang="zh-CN" altLang="en-US" smtClean="0"/>
              <a:t>抛物面”</a:t>
            </a:r>
            <a:r>
              <a:rPr lang="en-US" altLang="zh-CN" smtClean="0"/>
              <a:t>, “</a:t>
            </a:r>
            <a:r>
              <a:rPr lang="zh-CN" altLang="en-US" smtClean="0"/>
              <a:t>双曲面”</a:t>
            </a:r>
            <a:r>
              <a:rPr lang="en-US" altLang="zh-CN" smtClean="0"/>
              <a:t>, “</a:t>
            </a:r>
            <a:r>
              <a:rPr lang="zh-CN" altLang="en-US" smtClean="0"/>
              <a:t>椭圆锥面” 可显示有关内容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536E-E3A9-45DE-B0D8-EA8C9A381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10045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9A0BC-42B0-445C-8F80-70166C1025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69347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B2C62-409D-49E5-95E3-2A258737EA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21348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E6BA1-9C84-4290-8010-3F4644CF4E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83805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4E756-2996-4BB7-A2F8-C5DFB4F483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8454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78797-6867-4B16-8DE2-6B71D4868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67235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FC48D-FCC0-4005-B51A-0F02A38D57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68061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EB145-36BB-426E-A123-A250CA993C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83133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8E368-DAC2-4A4A-ACF3-36EAC4706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17886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40A0B-722F-49E8-BCDC-9AD8070719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39844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92DD8-120E-4DBF-9139-2676964FAD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83265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86C35A-CBAF-4542-B4A1-92D6B8C97F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17416" name="Picture 1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2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3.emf"/><Relationship Id="rId26" Type="http://schemas.openxmlformats.org/officeDocument/2006/relationships/image" Target="../media/image87.e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34" Type="http://schemas.openxmlformats.org/officeDocument/2006/relationships/image" Target="../media/image91.emf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3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20" Type="http://schemas.openxmlformats.org/officeDocument/2006/relationships/image" Target="../media/image84.emf"/><Relationship Id="rId29" Type="http://schemas.openxmlformats.org/officeDocument/2006/relationships/oleObject" Target="../embeddings/oleObject8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6.emf"/><Relationship Id="rId32" Type="http://schemas.openxmlformats.org/officeDocument/2006/relationships/image" Target="../media/image90.e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88.emf"/><Relationship Id="rId36" Type="http://schemas.openxmlformats.org/officeDocument/2006/relationships/image" Target="../media/image92.emf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79.bin"/><Relationship Id="rId31" Type="http://schemas.openxmlformats.org/officeDocument/2006/relationships/oleObject" Target="../embeddings/oleObject85.bin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1.emf"/><Relationship Id="rId22" Type="http://schemas.openxmlformats.org/officeDocument/2006/relationships/image" Target="../media/image85.e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89.emf"/><Relationship Id="rId35" Type="http://schemas.openxmlformats.org/officeDocument/2006/relationships/oleObject" Target="../embeddings/oleObject87.bin"/><Relationship Id="rId8" Type="http://schemas.openxmlformats.org/officeDocument/2006/relationships/image" Target="../media/image78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3.bin"/><Relationship Id="rId18" Type="http://schemas.openxmlformats.org/officeDocument/2006/relationships/image" Target="../media/image100.emf"/><Relationship Id="rId26" Type="http://schemas.openxmlformats.org/officeDocument/2006/relationships/image" Target="../media/image104.emf"/><Relationship Id="rId39" Type="http://schemas.openxmlformats.org/officeDocument/2006/relationships/oleObject" Target="../embeddings/oleObject106.bin"/><Relationship Id="rId21" Type="http://schemas.openxmlformats.org/officeDocument/2006/relationships/oleObject" Target="../embeddings/oleObject97.bin"/><Relationship Id="rId34" Type="http://schemas.openxmlformats.org/officeDocument/2006/relationships/image" Target="../media/image108.emf"/><Relationship Id="rId42" Type="http://schemas.openxmlformats.org/officeDocument/2006/relationships/image" Target="../media/image112.emf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emf"/><Relationship Id="rId20" Type="http://schemas.openxmlformats.org/officeDocument/2006/relationships/image" Target="../media/image101.png"/><Relationship Id="rId29" Type="http://schemas.openxmlformats.org/officeDocument/2006/relationships/oleObject" Target="../embeddings/oleObject101.bin"/><Relationship Id="rId41" Type="http://schemas.openxmlformats.org/officeDocument/2006/relationships/oleObject" Target="../embeddings/oleObject10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103.emf"/><Relationship Id="rId32" Type="http://schemas.openxmlformats.org/officeDocument/2006/relationships/image" Target="../media/image107.emf"/><Relationship Id="rId37" Type="http://schemas.openxmlformats.org/officeDocument/2006/relationships/oleObject" Target="../embeddings/oleObject105.bin"/><Relationship Id="rId40" Type="http://schemas.openxmlformats.org/officeDocument/2006/relationships/image" Target="../media/image111.e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105.emf"/><Relationship Id="rId36" Type="http://schemas.openxmlformats.org/officeDocument/2006/relationships/image" Target="../media/image109.emf"/><Relationship Id="rId10" Type="http://schemas.openxmlformats.org/officeDocument/2006/relationships/image" Target="../media/image96.emf"/><Relationship Id="rId19" Type="http://schemas.openxmlformats.org/officeDocument/2006/relationships/oleObject" Target="../embeddings/oleObject96.bin"/><Relationship Id="rId31" Type="http://schemas.openxmlformats.org/officeDocument/2006/relationships/oleObject" Target="../embeddings/oleObject102.bin"/><Relationship Id="rId44" Type="http://schemas.openxmlformats.org/officeDocument/2006/relationships/image" Target="../media/image113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8.emf"/><Relationship Id="rId22" Type="http://schemas.openxmlformats.org/officeDocument/2006/relationships/image" Target="../media/image102.emf"/><Relationship Id="rId27" Type="http://schemas.openxmlformats.org/officeDocument/2006/relationships/oleObject" Target="../embeddings/oleObject100.bin"/><Relationship Id="rId30" Type="http://schemas.openxmlformats.org/officeDocument/2006/relationships/image" Target="../media/image106.emf"/><Relationship Id="rId35" Type="http://schemas.openxmlformats.org/officeDocument/2006/relationships/oleObject" Target="../embeddings/oleObject104.bin"/><Relationship Id="rId43" Type="http://schemas.openxmlformats.org/officeDocument/2006/relationships/oleObject" Target="../embeddings/oleObject108.bin"/><Relationship Id="rId8" Type="http://schemas.openxmlformats.org/officeDocument/2006/relationships/image" Target="../media/image95.png"/><Relationship Id="rId3" Type="http://schemas.openxmlformats.org/officeDocument/2006/relationships/oleObject" Target="../embeddings/oleObject88.bin"/><Relationship Id="rId12" Type="http://schemas.openxmlformats.org/officeDocument/2006/relationships/image" Target="../media/image97.e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33" Type="http://schemas.openxmlformats.org/officeDocument/2006/relationships/oleObject" Target="../embeddings/oleObject103.bin"/><Relationship Id="rId38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image" Target="../media/image120.emf"/><Relationship Id="rId18" Type="http://schemas.openxmlformats.org/officeDocument/2006/relationships/oleObject" Target="../embeddings/oleObject118.bin"/><Relationship Id="rId3" Type="http://schemas.openxmlformats.org/officeDocument/2006/relationships/oleObject" Target="../embeddings/oleObject111.bin"/><Relationship Id="rId21" Type="http://schemas.openxmlformats.org/officeDocument/2006/relationships/image" Target="../media/image124.emf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2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7.wmf"/><Relationship Id="rId11" Type="http://schemas.openxmlformats.org/officeDocument/2006/relationships/image" Target="../media/image125.emf"/><Relationship Id="rId5" Type="http://schemas.openxmlformats.org/officeDocument/2006/relationships/oleObject" Target="../embeddings/oleObject112.bin"/><Relationship Id="rId15" Type="http://schemas.openxmlformats.org/officeDocument/2006/relationships/image" Target="../media/image121.emf"/><Relationship Id="rId10" Type="http://schemas.openxmlformats.org/officeDocument/2006/relationships/image" Target="../media/image119.wmf"/><Relationship Id="rId19" Type="http://schemas.openxmlformats.org/officeDocument/2006/relationships/image" Target="../media/image123.emf"/><Relationship Id="rId4" Type="http://schemas.openxmlformats.org/officeDocument/2006/relationships/image" Target="../media/image116.png"/><Relationship Id="rId9" Type="http://schemas.openxmlformats.org/officeDocument/2006/relationships/oleObject" Target="../embeddings/oleObject114.bin"/><Relationship Id="rId14" Type="http://schemas.openxmlformats.org/officeDocument/2006/relationships/oleObject" Target="../embeddings/oleObject11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33.png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0.e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emf"/><Relationship Id="rId20" Type="http://schemas.openxmlformats.org/officeDocument/2006/relationships/image" Target="../media/image13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29.e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39.emf"/><Relationship Id="rId18" Type="http://schemas.openxmlformats.org/officeDocument/2006/relationships/oleObject" Target="../embeddings/oleObject136.bin"/><Relationship Id="rId26" Type="http://schemas.openxmlformats.org/officeDocument/2006/relationships/oleObject" Target="../embeddings/oleObject140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43.emf"/><Relationship Id="rId7" Type="http://schemas.openxmlformats.org/officeDocument/2006/relationships/image" Target="../media/image136.e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41.emf"/><Relationship Id="rId25" Type="http://schemas.openxmlformats.org/officeDocument/2006/relationships/image" Target="../media/image14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5.bin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38.emf"/><Relationship Id="rId24" Type="http://schemas.openxmlformats.org/officeDocument/2006/relationships/oleObject" Target="../embeddings/oleObject139.bin"/><Relationship Id="rId5" Type="http://schemas.openxmlformats.org/officeDocument/2006/relationships/image" Target="../media/image135.emf"/><Relationship Id="rId15" Type="http://schemas.openxmlformats.org/officeDocument/2006/relationships/image" Target="../media/image140.emf"/><Relationship Id="rId23" Type="http://schemas.openxmlformats.org/officeDocument/2006/relationships/image" Target="../media/image144.emf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142.png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37.png"/><Relationship Id="rId14" Type="http://schemas.openxmlformats.org/officeDocument/2006/relationships/oleObject" Target="../embeddings/oleObject134.bin"/><Relationship Id="rId22" Type="http://schemas.openxmlformats.org/officeDocument/2006/relationships/oleObject" Target="../embeddings/oleObject138.bin"/><Relationship Id="rId27" Type="http://schemas.openxmlformats.org/officeDocument/2006/relationships/image" Target="../media/image14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54.png"/><Relationship Id="rId26" Type="http://schemas.openxmlformats.org/officeDocument/2006/relationships/image" Target="../media/image158.emf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51.emf"/><Relationship Id="rId17" Type="http://schemas.openxmlformats.org/officeDocument/2006/relationships/oleObject" Target="../embeddings/oleObject148.bin"/><Relationship Id="rId25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3.emf"/><Relationship Id="rId20" Type="http://schemas.openxmlformats.org/officeDocument/2006/relationships/image" Target="../media/image155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8.emf"/><Relationship Id="rId11" Type="http://schemas.openxmlformats.org/officeDocument/2006/relationships/oleObject" Target="../embeddings/oleObject145.bin"/><Relationship Id="rId24" Type="http://schemas.openxmlformats.org/officeDocument/2006/relationships/image" Target="../media/image157.emf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23" Type="http://schemas.openxmlformats.org/officeDocument/2006/relationships/oleObject" Target="../embeddings/oleObject151.bin"/><Relationship Id="rId10" Type="http://schemas.openxmlformats.org/officeDocument/2006/relationships/image" Target="../media/image150.e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52.emf"/><Relationship Id="rId22" Type="http://schemas.openxmlformats.org/officeDocument/2006/relationships/image" Target="../media/image15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6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62.emf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5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image" Target="../media/image167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59.bin"/><Relationship Id="rId12" Type="http://schemas.openxmlformats.org/officeDocument/2006/relationships/oleObject" Target="../embeddings/oleObject16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8.emf"/><Relationship Id="rId1" Type="http://schemas.openxmlformats.org/officeDocument/2006/relationships/vmlDrawing" Target="../drawings/vmlDrawing16.vml"/><Relationship Id="rId6" Type="http://schemas.openxmlformats.org/officeDocument/2006/relationships/slide" Target="slide13.xml"/><Relationship Id="rId11" Type="http://schemas.openxmlformats.org/officeDocument/2006/relationships/image" Target="../media/image166.emf"/><Relationship Id="rId5" Type="http://schemas.openxmlformats.org/officeDocument/2006/relationships/image" Target="../media/image164.emf"/><Relationship Id="rId15" Type="http://schemas.openxmlformats.org/officeDocument/2006/relationships/oleObject" Target="../embeddings/oleObject162.bin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8.bin"/><Relationship Id="rId9" Type="http://schemas.openxmlformats.org/officeDocument/2006/relationships/slide" Target="slide15.xml"/><Relationship Id="rId1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jpeg"/><Relationship Id="rId2" Type="http://schemas.openxmlformats.org/officeDocument/2006/relationships/hyperlink" Target="D8_4&#31354;&#38388;&#26354;&#32447;.ppt#-1,1,&#31532;&#22235;&#33410;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0.emf"/><Relationship Id="rId26" Type="http://schemas.openxmlformats.org/officeDocument/2006/relationships/image" Target="../media/image24.e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23.e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25.emf"/><Relationship Id="rId10" Type="http://schemas.openxmlformats.org/officeDocument/2006/relationships/image" Target="../media/image16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8.emf"/><Relationship Id="rId22" Type="http://schemas.openxmlformats.org/officeDocument/2006/relationships/image" Target="../media/image22.emf"/><Relationship Id="rId27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7.emf"/><Relationship Id="rId26" Type="http://schemas.openxmlformats.org/officeDocument/2006/relationships/image" Target="../media/image41.e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40.e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42.emf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Relationship Id="rId27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6.emf"/><Relationship Id="rId26" Type="http://schemas.openxmlformats.org/officeDocument/2006/relationships/image" Target="../media/image60.e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3.e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emf"/><Relationship Id="rId20" Type="http://schemas.openxmlformats.org/officeDocument/2006/relationships/image" Target="../media/image57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9.e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61.emf"/><Relationship Id="rId10" Type="http://schemas.openxmlformats.org/officeDocument/2006/relationships/image" Target="../media/image52.e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9.png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4.emf"/><Relationship Id="rId22" Type="http://schemas.openxmlformats.org/officeDocument/2006/relationships/image" Target="../media/image58.emf"/><Relationship Id="rId27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6.e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emf"/><Relationship Id="rId20" Type="http://schemas.openxmlformats.org/officeDocument/2006/relationships/image" Target="../media/image70.emf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72.e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74.emf"/><Relationship Id="rId10" Type="http://schemas.openxmlformats.org/officeDocument/2006/relationships/image" Target="../media/image65.e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7.emf"/><Relationship Id="rId22" Type="http://schemas.openxmlformats.org/officeDocument/2006/relationships/image" Target="../media/image71.e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7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6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8435" name="Text Box 2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362200" y="4800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</a:rPr>
              <a:t>四、二次曲面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688" y="304800"/>
            <a:ext cx="2286000" cy="762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第五节  </a:t>
            </a:r>
          </a:p>
        </p:txBody>
      </p:sp>
      <p:sp>
        <p:nvSpPr>
          <p:cNvPr id="18437" name="Text Box 11"/>
          <p:cNvSpPr txBox="1">
            <a:spLocks noChangeArrowheads="1"/>
          </p:cNvSpPr>
          <p:nvPr/>
        </p:nvSpPr>
        <p:spPr bwMode="auto">
          <a:xfrm>
            <a:off x="2362200" y="25908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</a:rPr>
              <a:t>一、曲面方程的概念</a:t>
            </a:r>
          </a:p>
        </p:txBody>
      </p:sp>
      <p:sp>
        <p:nvSpPr>
          <p:cNvPr id="18438" name="Text Box 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362200" y="334327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</a:rPr>
              <a:t>二、旋转曲面</a:t>
            </a:r>
            <a:r>
              <a:rPr lang="zh-CN" altLang="en-US" b="1">
                <a:ea typeface="仿宋_GB2312" pitchFamily="49" charset="-122"/>
              </a:rPr>
              <a:t> </a:t>
            </a:r>
          </a:p>
        </p:txBody>
      </p:sp>
      <p:sp>
        <p:nvSpPr>
          <p:cNvPr id="18439" name="Text Box 2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362200" y="4038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</a:rPr>
              <a:t>三、柱面</a:t>
            </a:r>
          </a:p>
        </p:txBody>
      </p:sp>
      <p:sp>
        <p:nvSpPr>
          <p:cNvPr id="18440" name="Text Box 44"/>
          <p:cNvSpPr txBox="1">
            <a:spLocks noChangeArrowheads="1"/>
          </p:cNvSpPr>
          <p:nvPr/>
        </p:nvSpPr>
        <p:spPr bwMode="auto">
          <a:xfrm>
            <a:off x="2486025" y="1066800"/>
            <a:ext cx="41793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480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曲面</a:t>
            </a:r>
            <a:r>
              <a:rPr lang="zh-CN" altLang="en-US" sz="480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及其方程 </a:t>
            </a:r>
          </a:p>
        </p:txBody>
      </p:sp>
      <p:sp>
        <p:nvSpPr>
          <p:cNvPr id="18441" name="Text Box 47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</a:t>
            </a:r>
            <a:r>
              <a:rPr kumimoji="0" lang="zh-CN" altLang="en-US" b="1">
                <a:solidFill>
                  <a:schemeClr val="accent2"/>
                </a:solidFill>
              </a:rPr>
              <a:t>八</a:t>
            </a:r>
            <a:r>
              <a:rPr kumimoji="0" lang="zh-CN" altLang="en-US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76"/>
          <p:cNvGrpSpPr>
            <a:grpSpLocks/>
          </p:cNvGrpSpPr>
          <p:nvPr/>
        </p:nvGrpSpPr>
        <p:grpSpPr bwMode="auto">
          <a:xfrm>
            <a:off x="7823200" y="914400"/>
            <a:ext cx="900113" cy="2144713"/>
            <a:chOff x="4464" y="912"/>
            <a:chExt cx="942" cy="1689"/>
          </a:xfrm>
        </p:grpSpPr>
        <p:grpSp>
          <p:nvGrpSpPr>
            <p:cNvPr id="8268" name="Group 4177"/>
            <p:cNvGrpSpPr>
              <a:grpSpLocks/>
            </p:cNvGrpSpPr>
            <p:nvPr/>
          </p:nvGrpSpPr>
          <p:grpSpPr bwMode="auto">
            <a:xfrm>
              <a:off x="4560" y="912"/>
              <a:ext cx="846" cy="1689"/>
              <a:chOff x="3408" y="804"/>
              <a:chExt cx="1056" cy="2412"/>
            </a:xfrm>
          </p:grpSpPr>
          <p:sp>
            <p:nvSpPr>
              <p:cNvPr id="8270" name="Freeform 4178" descr="深色竖线"/>
              <p:cNvSpPr>
                <a:spLocks/>
              </p:cNvSpPr>
              <p:nvPr/>
            </p:nvSpPr>
            <p:spPr bwMode="auto">
              <a:xfrm>
                <a:off x="3408" y="816"/>
                <a:ext cx="1056" cy="2400"/>
              </a:xfrm>
              <a:custGeom>
                <a:avLst/>
                <a:gdLst>
                  <a:gd name="T0" fmla="*/ 0 w 1056"/>
                  <a:gd name="T1" fmla="*/ 720 h 2400"/>
                  <a:gd name="T2" fmla="*/ 0 w 1056"/>
                  <a:gd name="T3" fmla="*/ 2400 h 2400"/>
                  <a:gd name="T4" fmla="*/ 1056 w 1056"/>
                  <a:gd name="T5" fmla="*/ 1680 h 2400"/>
                  <a:gd name="T6" fmla="*/ 1056 w 1056"/>
                  <a:gd name="T7" fmla="*/ 0 h 2400"/>
                  <a:gd name="T8" fmla="*/ 48 w 1056"/>
                  <a:gd name="T9" fmla="*/ 672 h 2400"/>
                  <a:gd name="T10" fmla="*/ 0 w 1056"/>
                  <a:gd name="T11" fmla="*/ 720 h 2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56"/>
                  <a:gd name="T19" fmla="*/ 0 h 2400"/>
                  <a:gd name="T20" fmla="*/ 1056 w 1056"/>
                  <a:gd name="T21" fmla="*/ 2400 h 24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56" h="2400">
                    <a:moveTo>
                      <a:pt x="0" y="720"/>
                    </a:moveTo>
                    <a:lnTo>
                      <a:pt x="0" y="2400"/>
                    </a:lnTo>
                    <a:lnTo>
                      <a:pt x="1056" y="1680"/>
                    </a:lnTo>
                    <a:lnTo>
                      <a:pt x="1056" y="0"/>
                    </a:lnTo>
                    <a:lnTo>
                      <a:pt x="48" y="672"/>
                    </a:lnTo>
                    <a:lnTo>
                      <a:pt x="0" y="720"/>
                    </a:lnTo>
                    <a:close/>
                  </a:path>
                </a:pathLst>
              </a:cu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71" name="Freeform 4179"/>
              <p:cNvSpPr>
                <a:spLocks/>
              </p:cNvSpPr>
              <p:nvPr/>
            </p:nvSpPr>
            <p:spPr bwMode="auto">
              <a:xfrm>
                <a:off x="3408" y="804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720"/>
                  <a:gd name="T11" fmla="*/ 1056 w 105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72" name="Freeform 4180" descr="深色竖线"/>
              <p:cNvSpPr>
                <a:spLocks/>
              </p:cNvSpPr>
              <p:nvPr/>
            </p:nvSpPr>
            <p:spPr bwMode="auto">
              <a:xfrm>
                <a:off x="3408" y="2496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720"/>
                  <a:gd name="T11" fmla="*/ 1056 w 1056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269" name="Rectangle 4181"/>
            <p:cNvSpPr>
              <a:spLocks noChangeArrowheads="1"/>
            </p:cNvSpPr>
            <p:nvPr/>
          </p:nvSpPr>
          <p:spPr bwMode="auto">
            <a:xfrm>
              <a:off x="4464" y="1008"/>
              <a:ext cx="384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232448" name="Object 4096"/>
          <p:cNvGraphicFramePr>
            <a:graphicFrameLocks noChangeAspect="1"/>
          </p:cNvGraphicFramePr>
          <p:nvPr/>
        </p:nvGraphicFramePr>
        <p:xfrm>
          <a:off x="5749925" y="4745038"/>
          <a:ext cx="2698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3" imgW="304560" imgH="317160" progId="Equation.3">
                  <p:embed/>
                </p:oleObj>
              </mc:Choice>
              <mc:Fallback>
                <p:oleObj name="Equation" r:id="rId3" imgW="304560" imgH="317160" progId="Equation.3">
                  <p:embed/>
                  <p:pic>
                    <p:nvPicPr>
                      <p:cNvPr id="0" name="Object 4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4745038"/>
                        <a:ext cx="2698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099"/>
          <p:cNvGrpSpPr>
            <a:grpSpLocks/>
          </p:cNvGrpSpPr>
          <p:nvPr/>
        </p:nvGrpSpPr>
        <p:grpSpPr bwMode="auto">
          <a:xfrm>
            <a:off x="5219700" y="3810000"/>
            <a:ext cx="1562100" cy="2070100"/>
            <a:chOff x="3288" y="2499"/>
            <a:chExt cx="984" cy="1304"/>
          </a:xfrm>
        </p:grpSpPr>
        <p:sp>
          <p:nvSpPr>
            <p:cNvPr id="8265" name="Line 4100"/>
            <p:cNvSpPr>
              <a:spLocks noChangeShapeType="1"/>
            </p:cNvSpPr>
            <p:nvPr/>
          </p:nvSpPr>
          <p:spPr bwMode="auto">
            <a:xfrm>
              <a:off x="3595" y="3279"/>
              <a:ext cx="656" cy="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6" name="Line 4101"/>
            <p:cNvSpPr>
              <a:spLocks noChangeShapeType="1"/>
            </p:cNvSpPr>
            <p:nvPr/>
          </p:nvSpPr>
          <p:spPr bwMode="auto">
            <a:xfrm flipV="1">
              <a:off x="3595" y="2499"/>
              <a:ext cx="0" cy="1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7" name="Line 4102"/>
            <p:cNvSpPr>
              <a:spLocks noChangeShapeType="1"/>
            </p:cNvSpPr>
            <p:nvPr/>
          </p:nvSpPr>
          <p:spPr bwMode="auto">
            <a:xfrm flipH="1">
              <a:off x="3452" y="3279"/>
              <a:ext cx="143" cy="4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8" name="Object 4110"/>
            <p:cNvGraphicFramePr>
              <a:graphicFrameLocks noChangeAspect="1"/>
            </p:cNvGraphicFramePr>
            <p:nvPr/>
          </p:nvGraphicFramePr>
          <p:xfrm>
            <a:off x="3288" y="3607"/>
            <a:ext cx="17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4" name="公式" r:id="rId5" imgW="126720" imgH="139680" progId="Equation.3">
                    <p:embed/>
                  </p:oleObj>
                </mc:Choice>
                <mc:Fallback>
                  <p:oleObj name="公式" r:id="rId5" imgW="126720" imgH="139680" progId="Equation.3">
                    <p:embed/>
                    <p:pic>
                      <p:nvPicPr>
                        <p:cNvPr id="0" name="Object 4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607"/>
                          <a:ext cx="17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4111"/>
            <p:cNvGraphicFramePr>
              <a:graphicFrameLocks noChangeAspect="1"/>
            </p:cNvGraphicFramePr>
            <p:nvPr/>
          </p:nvGraphicFramePr>
          <p:xfrm>
            <a:off x="4077" y="3361"/>
            <a:ext cx="19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5" name="公式" r:id="rId7" imgW="139680" imgH="164880" progId="Equation.3">
                    <p:embed/>
                  </p:oleObj>
                </mc:Choice>
                <mc:Fallback>
                  <p:oleObj name="公式" r:id="rId7" imgW="139680" imgH="164880" progId="Equation.3">
                    <p:embed/>
                    <p:pic>
                      <p:nvPicPr>
                        <p:cNvPr id="0" name="Object 4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7" y="3361"/>
                          <a:ext cx="19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4112"/>
            <p:cNvGraphicFramePr>
              <a:graphicFrameLocks noChangeAspect="1"/>
            </p:cNvGraphicFramePr>
            <p:nvPr/>
          </p:nvGraphicFramePr>
          <p:xfrm>
            <a:off x="3625" y="2499"/>
            <a:ext cx="17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6" name="公式" r:id="rId9" imgW="126720" imgH="126720" progId="Equation.3">
                    <p:embed/>
                  </p:oleObj>
                </mc:Choice>
                <mc:Fallback>
                  <p:oleObj name="公式" r:id="rId9" imgW="126720" imgH="126720" progId="Equation.3">
                    <p:embed/>
                    <p:pic>
                      <p:nvPicPr>
                        <p:cNvPr id="0" name="Object 4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5" y="2499"/>
                          <a:ext cx="17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9386" name="Freeform 4106"/>
          <p:cNvSpPr>
            <a:spLocks/>
          </p:cNvSpPr>
          <p:nvPr/>
        </p:nvSpPr>
        <p:spPr bwMode="auto">
          <a:xfrm>
            <a:off x="5349875" y="3940175"/>
            <a:ext cx="781050" cy="2151063"/>
          </a:xfrm>
          <a:custGeom>
            <a:avLst/>
            <a:gdLst>
              <a:gd name="T0" fmla="*/ 0 w 576"/>
              <a:gd name="T1" fmla="*/ 0 h 1584"/>
              <a:gd name="T2" fmla="*/ 2147483647 w 576"/>
              <a:gd name="T3" fmla="*/ 2147483647 h 1584"/>
              <a:gd name="T4" fmla="*/ 2147483647 w 576"/>
              <a:gd name="T5" fmla="*/ 2147483647 h 1584"/>
              <a:gd name="T6" fmla="*/ 0 w 576"/>
              <a:gd name="T7" fmla="*/ 2147483647 h 1584"/>
              <a:gd name="T8" fmla="*/ 0 w 576"/>
              <a:gd name="T9" fmla="*/ 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1584"/>
              <a:gd name="T17" fmla="*/ 576 w 57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1584">
                <a:moveTo>
                  <a:pt x="0" y="0"/>
                </a:moveTo>
                <a:lnTo>
                  <a:pt x="576" y="528"/>
                </a:lnTo>
                <a:lnTo>
                  <a:pt x="576" y="1584"/>
                </a:lnTo>
                <a:lnTo>
                  <a:pt x="0" y="1056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5" name="Group 4107"/>
          <p:cNvGrpSpPr>
            <a:grpSpLocks/>
          </p:cNvGrpSpPr>
          <p:nvPr/>
        </p:nvGrpSpPr>
        <p:grpSpPr bwMode="auto">
          <a:xfrm>
            <a:off x="5313363" y="1503363"/>
            <a:ext cx="2154237" cy="2046287"/>
            <a:chOff x="3347" y="947"/>
            <a:chExt cx="1357" cy="1289"/>
          </a:xfrm>
        </p:grpSpPr>
        <p:grpSp>
          <p:nvGrpSpPr>
            <p:cNvPr id="8260" name="Group 4108"/>
            <p:cNvGrpSpPr>
              <a:grpSpLocks/>
            </p:cNvGrpSpPr>
            <p:nvPr/>
          </p:nvGrpSpPr>
          <p:grpSpPr bwMode="auto">
            <a:xfrm>
              <a:off x="3552" y="960"/>
              <a:ext cx="1152" cy="1152"/>
              <a:chOff x="4320" y="1056"/>
              <a:chExt cx="1152" cy="1152"/>
            </a:xfrm>
          </p:grpSpPr>
          <p:sp>
            <p:nvSpPr>
              <p:cNvPr id="8262" name="Line 4109"/>
              <p:cNvSpPr>
                <a:spLocks noChangeShapeType="1"/>
              </p:cNvSpPr>
              <p:nvPr/>
            </p:nvSpPr>
            <p:spPr bwMode="auto">
              <a:xfrm flipV="1">
                <a:off x="5040" y="1056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3" name="Line 4110"/>
              <p:cNvSpPr>
                <a:spLocks noChangeShapeType="1"/>
              </p:cNvSpPr>
              <p:nvPr/>
            </p:nvSpPr>
            <p:spPr bwMode="auto">
              <a:xfrm>
                <a:off x="5040" y="1776"/>
                <a:ext cx="4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4" name="Line 4111"/>
              <p:cNvSpPr>
                <a:spLocks noChangeShapeType="1"/>
              </p:cNvSpPr>
              <p:nvPr/>
            </p:nvSpPr>
            <p:spPr bwMode="auto">
              <a:xfrm flipH="1">
                <a:off x="4320" y="1776"/>
                <a:ext cx="72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61" name="Freeform 4112"/>
            <p:cNvSpPr>
              <a:spLocks/>
            </p:cNvSpPr>
            <p:nvPr/>
          </p:nvSpPr>
          <p:spPr bwMode="auto">
            <a:xfrm>
              <a:off x="3744" y="1632"/>
              <a:ext cx="568" cy="336"/>
            </a:xfrm>
            <a:custGeom>
              <a:avLst/>
              <a:gdLst>
                <a:gd name="T0" fmla="*/ 0 w 568"/>
                <a:gd name="T1" fmla="*/ 48 h 336"/>
                <a:gd name="T2" fmla="*/ 528 w 568"/>
                <a:gd name="T3" fmla="*/ 48 h 336"/>
                <a:gd name="T4" fmla="*/ 240 w 568"/>
                <a:gd name="T5" fmla="*/ 336 h 336"/>
                <a:gd name="T6" fmla="*/ 0 60000 65536"/>
                <a:gd name="T7" fmla="*/ 0 60000 65536"/>
                <a:gd name="T8" fmla="*/ 0 60000 65536"/>
                <a:gd name="T9" fmla="*/ 0 w 568"/>
                <a:gd name="T10" fmla="*/ 0 h 336"/>
                <a:gd name="T11" fmla="*/ 568 w 56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8" h="336">
                  <a:moveTo>
                    <a:pt x="0" y="48"/>
                  </a:moveTo>
                  <a:cubicBezTo>
                    <a:pt x="244" y="24"/>
                    <a:pt x="488" y="0"/>
                    <a:pt x="528" y="48"/>
                  </a:cubicBezTo>
                  <a:cubicBezTo>
                    <a:pt x="568" y="96"/>
                    <a:pt x="288" y="288"/>
                    <a:pt x="240" y="33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8205" name="Object 4107"/>
            <p:cNvGraphicFramePr>
              <a:graphicFrameLocks noChangeAspect="1"/>
            </p:cNvGraphicFramePr>
            <p:nvPr/>
          </p:nvGraphicFramePr>
          <p:xfrm>
            <a:off x="3347" y="1896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7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Object 4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1896"/>
                          <a:ext cx="20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4108"/>
            <p:cNvGraphicFramePr>
              <a:graphicFrameLocks noChangeAspect="1"/>
            </p:cNvGraphicFramePr>
            <p:nvPr/>
          </p:nvGraphicFramePr>
          <p:xfrm>
            <a:off x="4416" y="1968"/>
            <a:ext cx="22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8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Object 4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68"/>
                          <a:ext cx="22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4109"/>
            <p:cNvGraphicFramePr>
              <a:graphicFrameLocks noChangeAspect="1"/>
            </p:cNvGraphicFramePr>
            <p:nvPr/>
          </p:nvGraphicFramePr>
          <p:xfrm>
            <a:off x="4307" y="947"/>
            <a:ext cx="20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9" name="公式" r:id="rId15" imgW="126720" imgH="126720" progId="Equation.3">
                    <p:embed/>
                  </p:oleObj>
                </mc:Choice>
                <mc:Fallback>
                  <p:oleObj name="公式" r:id="rId15" imgW="126720" imgH="126720" progId="Equation.3">
                    <p:embed/>
                    <p:pic>
                      <p:nvPicPr>
                        <p:cNvPr id="0" name="Object 4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7" y="947"/>
                          <a:ext cx="20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2449" name="Object 4097"/>
          <p:cNvGraphicFramePr>
            <a:graphicFrameLocks noChangeAspect="1"/>
          </p:cNvGraphicFramePr>
          <p:nvPr/>
        </p:nvGraphicFramePr>
        <p:xfrm>
          <a:off x="6823075" y="2427288"/>
          <a:ext cx="2984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17" imgW="304560" imgH="317160" progId="Equation.3">
                  <p:embed/>
                </p:oleObj>
              </mc:Choice>
              <mc:Fallback>
                <p:oleObj name="Equation" r:id="rId17" imgW="304560" imgH="317160" progId="Equation.3">
                  <p:embed/>
                  <p:pic>
                    <p:nvPicPr>
                      <p:cNvPr id="0" name="Object 4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2427288"/>
                        <a:ext cx="29845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17"/>
          <p:cNvGrpSpPr>
            <a:grpSpLocks/>
          </p:cNvGrpSpPr>
          <p:nvPr/>
        </p:nvGrpSpPr>
        <p:grpSpPr bwMode="auto">
          <a:xfrm>
            <a:off x="7086600" y="3810000"/>
            <a:ext cx="1878013" cy="2130425"/>
            <a:chOff x="4464" y="2400"/>
            <a:chExt cx="1183" cy="1342"/>
          </a:xfrm>
        </p:grpSpPr>
        <p:sp>
          <p:nvSpPr>
            <p:cNvPr id="8257" name="Line 4118"/>
            <p:cNvSpPr>
              <a:spLocks noChangeShapeType="1"/>
            </p:cNvSpPr>
            <p:nvPr/>
          </p:nvSpPr>
          <p:spPr bwMode="auto">
            <a:xfrm>
              <a:off x="4887" y="3024"/>
              <a:ext cx="676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8" name="Line 4119"/>
            <p:cNvSpPr>
              <a:spLocks noChangeShapeType="1"/>
            </p:cNvSpPr>
            <p:nvPr/>
          </p:nvSpPr>
          <p:spPr bwMode="auto">
            <a:xfrm flipH="1">
              <a:off x="4591" y="3024"/>
              <a:ext cx="296" cy="5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9" name="Line 4120"/>
            <p:cNvSpPr>
              <a:spLocks noChangeShapeType="1"/>
            </p:cNvSpPr>
            <p:nvPr/>
          </p:nvSpPr>
          <p:spPr bwMode="auto">
            <a:xfrm flipV="1">
              <a:off x="4887" y="2433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2" name="Object 4104"/>
            <p:cNvGraphicFramePr>
              <a:graphicFrameLocks noChangeAspect="1"/>
            </p:cNvGraphicFramePr>
            <p:nvPr/>
          </p:nvGraphicFramePr>
          <p:xfrm>
            <a:off x="4464" y="3547"/>
            <a:ext cx="17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1" name="公式" r:id="rId19" imgW="126720" imgH="139680" progId="Equation.3">
                    <p:embed/>
                  </p:oleObj>
                </mc:Choice>
                <mc:Fallback>
                  <p:oleObj name="公式" r:id="rId19" imgW="126720" imgH="139680" progId="Equation.3">
                    <p:embed/>
                    <p:pic>
                      <p:nvPicPr>
                        <p:cNvPr id="0" name="Object 4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47"/>
                          <a:ext cx="17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4105"/>
            <p:cNvGraphicFramePr>
              <a:graphicFrameLocks noChangeAspect="1"/>
            </p:cNvGraphicFramePr>
            <p:nvPr/>
          </p:nvGraphicFramePr>
          <p:xfrm>
            <a:off x="5452" y="3235"/>
            <a:ext cx="19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2" name="公式" r:id="rId21" imgW="139680" imgH="164880" progId="Equation.3">
                    <p:embed/>
                  </p:oleObj>
                </mc:Choice>
                <mc:Fallback>
                  <p:oleObj name="公式" r:id="rId21" imgW="139680" imgH="164880" progId="Equation.3">
                    <p:embed/>
                    <p:pic>
                      <p:nvPicPr>
                        <p:cNvPr id="0" name="Object 4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2" y="3235"/>
                          <a:ext cx="19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4106"/>
            <p:cNvGraphicFramePr>
              <a:graphicFrameLocks noChangeAspect="1"/>
            </p:cNvGraphicFramePr>
            <p:nvPr/>
          </p:nvGraphicFramePr>
          <p:xfrm>
            <a:off x="4929" y="2400"/>
            <a:ext cx="17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3" name="公式" r:id="rId23" imgW="126720" imgH="126720" progId="Equation.3">
                    <p:embed/>
                  </p:oleObj>
                </mc:Choice>
                <mc:Fallback>
                  <p:oleObj name="公式" r:id="rId23" imgW="126720" imgH="126720" progId="Equation.3">
                    <p:embed/>
                    <p:pic>
                      <p:nvPicPr>
                        <p:cNvPr id="0" name="Object 4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" y="2400"/>
                          <a:ext cx="17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9404" name="Oval 4124"/>
          <p:cNvSpPr>
            <a:spLocks noChangeArrowheads="1"/>
          </p:cNvSpPr>
          <p:nvPr/>
        </p:nvSpPr>
        <p:spPr bwMode="auto">
          <a:xfrm rot="804873">
            <a:off x="7131050" y="4541838"/>
            <a:ext cx="1327150" cy="547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8" name="Group 4125"/>
          <p:cNvGrpSpPr>
            <a:grpSpLocks/>
          </p:cNvGrpSpPr>
          <p:nvPr/>
        </p:nvGrpSpPr>
        <p:grpSpPr bwMode="auto">
          <a:xfrm>
            <a:off x="5937250" y="1905000"/>
            <a:ext cx="901700" cy="1905000"/>
            <a:chOff x="3752" y="1200"/>
            <a:chExt cx="568" cy="1200"/>
          </a:xfrm>
        </p:grpSpPr>
        <p:grpSp>
          <p:nvGrpSpPr>
            <p:cNvPr id="8250" name="Group 4126"/>
            <p:cNvGrpSpPr>
              <a:grpSpLocks/>
            </p:cNvGrpSpPr>
            <p:nvPr/>
          </p:nvGrpSpPr>
          <p:grpSpPr bwMode="auto">
            <a:xfrm>
              <a:off x="3752" y="1200"/>
              <a:ext cx="568" cy="1200"/>
              <a:chOff x="3752" y="1200"/>
              <a:chExt cx="568" cy="1200"/>
            </a:xfrm>
          </p:grpSpPr>
          <p:sp>
            <p:nvSpPr>
              <p:cNvPr id="8253" name="Freeform 4127"/>
              <p:cNvSpPr>
                <a:spLocks/>
              </p:cNvSpPr>
              <p:nvPr/>
            </p:nvSpPr>
            <p:spPr bwMode="auto">
              <a:xfrm>
                <a:off x="3752" y="1248"/>
                <a:ext cx="544" cy="900"/>
              </a:xfrm>
              <a:custGeom>
                <a:avLst/>
                <a:gdLst>
                  <a:gd name="T0" fmla="*/ 0 w 544"/>
                  <a:gd name="T1" fmla="*/ 0 h 900"/>
                  <a:gd name="T2" fmla="*/ 0 w 544"/>
                  <a:gd name="T3" fmla="*/ 864 h 900"/>
                  <a:gd name="T4" fmla="*/ 33 w 544"/>
                  <a:gd name="T5" fmla="*/ 856 h 900"/>
                  <a:gd name="T6" fmla="*/ 100 w 544"/>
                  <a:gd name="T7" fmla="*/ 834 h 900"/>
                  <a:gd name="T8" fmla="*/ 278 w 544"/>
                  <a:gd name="T9" fmla="*/ 845 h 900"/>
                  <a:gd name="T10" fmla="*/ 544 w 544"/>
                  <a:gd name="T11" fmla="*/ 900 h 900"/>
                  <a:gd name="T12" fmla="*/ 528 w 544"/>
                  <a:gd name="T13" fmla="*/ 0 h 900"/>
                  <a:gd name="T14" fmla="*/ 288 w 544"/>
                  <a:gd name="T15" fmla="*/ 0 h 900"/>
                  <a:gd name="T16" fmla="*/ 144 w 544"/>
                  <a:gd name="T17" fmla="*/ 0 h 900"/>
                  <a:gd name="T18" fmla="*/ 0 w 544"/>
                  <a:gd name="T19" fmla="*/ 0 h 9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4"/>
                  <a:gd name="T31" fmla="*/ 0 h 900"/>
                  <a:gd name="T32" fmla="*/ 544 w 544"/>
                  <a:gd name="T33" fmla="*/ 900 h 9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4" h="900">
                    <a:moveTo>
                      <a:pt x="0" y="0"/>
                    </a:moveTo>
                    <a:lnTo>
                      <a:pt x="0" y="864"/>
                    </a:lnTo>
                    <a:cubicBezTo>
                      <a:pt x="11" y="861"/>
                      <a:pt x="22" y="859"/>
                      <a:pt x="33" y="856"/>
                    </a:cubicBezTo>
                    <a:cubicBezTo>
                      <a:pt x="56" y="849"/>
                      <a:pt x="100" y="834"/>
                      <a:pt x="100" y="834"/>
                    </a:cubicBezTo>
                    <a:cubicBezTo>
                      <a:pt x="159" y="838"/>
                      <a:pt x="219" y="842"/>
                      <a:pt x="278" y="845"/>
                    </a:cubicBezTo>
                    <a:cubicBezTo>
                      <a:pt x="434" y="854"/>
                      <a:pt x="462" y="818"/>
                      <a:pt x="544" y="900"/>
                    </a:cubicBezTo>
                    <a:lnTo>
                      <a:pt x="528" y="0"/>
                    </a:lnTo>
                    <a:lnTo>
                      <a:pt x="288" y="0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66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54" name="Freeform 4128"/>
              <p:cNvSpPr>
                <a:spLocks/>
              </p:cNvSpPr>
              <p:nvPr/>
            </p:nvSpPr>
            <p:spPr bwMode="auto">
              <a:xfrm>
                <a:off x="3752" y="2064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568"/>
                  <a:gd name="T10" fmla="*/ 0 h 336"/>
                  <a:gd name="T11" fmla="*/ 568 w 5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55" name="Freeform 4129"/>
              <p:cNvSpPr>
                <a:spLocks/>
              </p:cNvSpPr>
              <p:nvPr/>
            </p:nvSpPr>
            <p:spPr bwMode="auto">
              <a:xfrm>
                <a:off x="3992" y="1248"/>
                <a:ext cx="288" cy="1152"/>
              </a:xfrm>
              <a:custGeom>
                <a:avLst/>
                <a:gdLst>
                  <a:gd name="T0" fmla="*/ 288 w 288"/>
                  <a:gd name="T1" fmla="*/ 0 h 1152"/>
                  <a:gd name="T2" fmla="*/ 288 w 288"/>
                  <a:gd name="T3" fmla="*/ 912 h 1152"/>
                  <a:gd name="T4" fmla="*/ 0 w 288"/>
                  <a:gd name="T5" fmla="*/ 1152 h 1152"/>
                  <a:gd name="T6" fmla="*/ 0 w 288"/>
                  <a:gd name="T7" fmla="*/ 288 h 1152"/>
                  <a:gd name="T8" fmla="*/ 240 w 288"/>
                  <a:gd name="T9" fmla="*/ 96 h 1152"/>
                  <a:gd name="T10" fmla="*/ 288 w 288"/>
                  <a:gd name="T11" fmla="*/ 0 h 1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8"/>
                  <a:gd name="T19" fmla="*/ 0 h 1152"/>
                  <a:gd name="T20" fmla="*/ 288 w 288"/>
                  <a:gd name="T21" fmla="*/ 1152 h 1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8" h="1152">
                    <a:moveTo>
                      <a:pt x="288" y="0"/>
                    </a:moveTo>
                    <a:lnTo>
                      <a:pt x="288" y="912"/>
                    </a:lnTo>
                    <a:lnTo>
                      <a:pt x="0" y="1152"/>
                    </a:lnTo>
                    <a:lnTo>
                      <a:pt x="0" y="288"/>
                    </a:lnTo>
                    <a:lnTo>
                      <a:pt x="240" y="96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080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56" name="Freeform 4130"/>
              <p:cNvSpPr>
                <a:spLocks/>
              </p:cNvSpPr>
              <p:nvPr/>
            </p:nvSpPr>
            <p:spPr bwMode="auto">
              <a:xfrm>
                <a:off x="3752" y="1200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568"/>
                  <a:gd name="T10" fmla="*/ 0 h 336"/>
                  <a:gd name="T11" fmla="*/ 568 w 5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solidFill>
                <a:srgbClr val="339966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251" name="Line 4131"/>
            <p:cNvSpPr>
              <a:spLocks noChangeShapeType="1"/>
            </p:cNvSpPr>
            <p:nvPr/>
          </p:nvSpPr>
          <p:spPr bwMode="auto">
            <a:xfrm>
              <a:off x="3984" y="153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2" name="Line 4132"/>
            <p:cNvSpPr>
              <a:spLocks noChangeShapeType="1"/>
            </p:cNvSpPr>
            <p:nvPr/>
          </p:nvSpPr>
          <p:spPr bwMode="auto">
            <a:xfrm>
              <a:off x="3752" y="124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8" name="Rectangle 413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1447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定义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  <p:sp>
        <p:nvSpPr>
          <p:cNvPr id="229414" name="Text Box 4134"/>
          <p:cNvSpPr txBox="1">
            <a:spLocks noChangeArrowheads="1"/>
          </p:cNvSpPr>
          <p:nvPr/>
        </p:nvSpPr>
        <p:spPr bwMode="auto">
          <a:xfrm>
            <a:off x="1905000" y="319088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平行定直线并沿定曲线 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移动的直线 </a:t>
            </a:r>
            <a:r>
              <a:rPr lang="en-US" altLang="zh-CN" i="1"/>
              <a:t>l  </a:t>
            </a:r>
            <a:r>
              <a:rPr lang="zh-CN" altLang="en-US"/>
              <a:t>形成</a:t>
            </a:r>
          </a:p>
        </p:txBody>
      </p:sp>
      <p:sp>
        <p:nvSpPr>
          <p:cNvPr id="229415" name="Text Box 4135"/>
          <p:cNvSpPr txBox="1">
            <a:spLocks noChangeArrowheads="1"/>
          </p:cNvSpPr>
          <p:nvPr/>
        </p:nvSpPr>
        <p:spPr bwMode="auto">
          <a:xfrm>
            <a:off x="381000" y="9144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的轨迹叫做</a:t>
            </a:r>
            <a:r>
              <a:rPr lang="zh-CN" altLang="en-US" b="1">
                <a:solidFill>
                  <a:schemeClr val="tx2"/>
                </a:solidFill>
              </a:rPr>
              <a:t>柱面</a:t>
            </a:r>
            <a:r>
              <a:rPr lang="en-US" altLang="zh-CN"/>
              <a:t>.</a:t>
            </a:r>
          </a:p>
        </p:txBody>
      </p:sp>
      <p:sp>
        <p:nvSpPr>
          <p:cNvPr id="229416" name="Text Box 4136"/>
          <p:cNvSpPr txBox="1">
            <a:spLocks noChangeArrowheads="1"/>
          </p:cNvSpPr>
          <p:nvPr/>
        </p:nvSpPr>
        <p:spPr bwMode="auto">
          <a:xfrm>
            <a:off x="457200" y="146367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 </a:t>
            </a:r>
            <a:endParaRPr lang="en-US" altLang="zh-CN"/>
          </a:p>
        </p:txBody>
      </p:sp>
      <p:sp>
        <p:nvSpPr>
          <p:cNvPr id="229417" name="Text Box 4137"/>
          <p:cNvSpPr txBox="1">
            <a:spLocks noChangeArrowheads="1"/>
          </p:cNvSpPr>
          <p:nvPr/>
        </p:nvSpPr>
        <p:spPr bwMode="auto">
          <a:xfrm>
            <a:off x="2019300" y="1463675"/>
            <a:ext cx="2476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表示</a:t>
            </a:r>
            <a:r>
              <a:rPr lang="zh-CN" altLang="en-US" b="1">
                <a:solidFill>
                  <a:schemeClr val="tx2"/>
                </a:solidFill>
              </a:rPr>
              <a:t>抛物柱面</a:t>
            </a:r>
            <a:r>
              <a:rPr lang="en-US" altLang="zh-CN"/>
              <a:t>,</a:t>
            </a:r>
          </a:p>
        </p:txBody>
      </p:sp>
      <p:sp>
        <p:nvSpPr>
          <p:cNvPr id="229418" name="Text Box 4138"/>
          <p:cNvSpPr txBox="1">
            <a:spLocks noChangeArrowheads="1"/>
          </p:cNvSpPr>
          <p:nvPr/>
        </p:nvSpPr>
        <p:spPr bwMode="auto">
          <a:xfrm>
            <a:off x="1066800" y="2057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母线平行于</a:t>
            </a:r>
            <a:r>
              <a:rPr lang="zh-CN" altLang="en-US" i="1"/>
              <a:t>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</a:t>
            </a:r>
            <a:r>
              <a:rPr lang="en-US" altLang="zh-CN"/>
              <a:t>;</a:t>
            </a:r>
          </a:p>
        </p:txBody>
      </p:sp>
      <p:sp>
        <p:nvSpPr>
          <p:cNvPr id="229419" name="Text Box 4139"/>
          <p:cNvSpPr txBox="1">
            <a:spLocks noChangeArrowheads="1"/>
          </p:cNvSpPr>
          <p:nvPr/>
        </p:nvSpPr>
        <p:spPr bwMode="auto">
          <a:xfrm>
            <a:off x="1066800" y="26050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准线为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/>
              <a:t>面上的抛物线</a:t>
            </a:r>
            <a:r>
              <a:rPr lang="en-US" altLang="zh-CN"/>
              <a:t>.</a:t>
            </a:r>
          </a:p>
        </p:txBody>
      </p:sp>
      <p:sp>
        <p:nvSpPr>
          <p:cNvPr id="229420" name="Text Box 4140"/>
          <p:cNvSpPr txBox="1">
            <a:spLocks noChangeArrowheads="1"/>
          </p:cNvSpPr>
          <p:nvPr/>
        </p:nvSpPr>
        <p:spPr bwMode="auto">
          <a:xfrm>
            <a:off x="2514600" y="3962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轴的</a:t>
            </a:r>
            <a:r>
              <a:rPr lang="zh-CN" altLang="en-US" b="1">
                <a:solidFill>
                  <a:schemeClr val="tx2"/>
                </a:solidFill>
              </a:rPr>
              <a:t>椭圆柱面</a:t>
            </a:r>
            <a:r>
              <a:rPr lang="en-US" altLang="zh-CN"/>
              <a:t>.</a:t>
            </a:r>
          </a:p>
        </p:txBody>
      </p:sp>
      <p:graphicFrame>
        <p:nvGraphicFramePr>
          <p:cNvPr id="232450" name="Object 4098"/>
          <p:cNvGraphicFramePr>
            <a:graphicFrameLocks noChangeAspect="1"/>
          </p:cNvGraphicFramePr>
          <p:nvPr/>
        </p:nvGraphicFramePr>
        <p:xfrm>
          <a:off x="933450" y="1447800"/>
          <a:ext cx="114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25" imgW="1143000" imgH="520560" progId="Equation.3">
                  <p:embed/>
                </p:oleObj>
              </mc:Choice>
              <mc:Fallback>
                <p:oleObj name="Equation" r:id="rId25" imgW="1143000" imgH="520560" progId="Equation.3">
                  <p:embed/>
                  <p:pic>
                    <p:nvPicPr>
                      <p:cNvPr id="0" name="Object 4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447800"/>
                        <a:ext cx="1143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1" name="Object 4099"/>
          <p:cNvGraphicFramePr>
            <a:graphicFrameLocks noChangeAspect="1"/>
          </p:cNvGraphicFramePr>
          <p:nvPr/>
        </p:nvGraphicFramePr>
        <p:xfrm>
          <a:off x="938213" y="3117850"/>
          <a:ext cx="169703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27" imgW="1688760" imgH="977760" progId="Equation.3">
                  <p:embed/>
                </p:oleObj>
              </mc:Choice>
              <mc:Fallback>
                <p:oleObj name="Equation" r:id="rId27" imgW="1688760" imgH="977760" progId="Equation.3">
                  <p:embed/>
                  <p:pic>
                    <p:nvPicPr>
                      <p:cNvPr id="0" name="Object 4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3117850"/>
                        <a:ext cx="169703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23" name="Text Box 4143"/>
          <p:cNvSpPr txBox="1">
            <a:spLocks noChangeArrowheads="1"/>
          </p:cNvSpPr>
          <p:nvPr/>
        </p:nvSpPr>
        <p:spPr bwMode="auto">
          <a:xfrm>
            <a:off x="457200" y="33845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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229424" name="Text Box 4144"/>
          <p:cNvSpPr txBox="1">
            <a:spLocks noChangeArrowheads="1"/>
          </p:cNvSpPr>
          <p:nvPr/>
        </p:nvSpPr>
        <p:spPr bwMode="auto">
          <a:xfrm>
            <a:off x="2286000" y="5181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轴的</a:t>
            </a:r>
            <a:r>
              <a:rPr lang="zh-CN" altLang="en-US" b="1">
                <a:solidFill>
                  <a:schemeClr val="tx2"/>
                </a:solidFill>
              </a:rPr>
              <a:t>平面</a:t>
            </a:r>
            <a:r>
              <a:rPr lang="en-US" altLang="zh-CN"/>
              <a:t>.</a:t>
            </a:r>
          </a:p>
        </p:txBody>
      </p:sp>
      <p:graphicFrame>
        <p:nvGraphicFramePr>
          <p:cNvPr id="232452" name="Object 4100"/>
          <p:cNvGraphicFramePr>
            <a:graphicFrameLocks noChangeAspect="1"/>
          </p:cNvGraphicFramePr>
          <p:nvPr/>
        </p:nvGraphicFramePr>
        <p:xfrm>
          <a:off x="901700" y="4787900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29" imgW="1384200" imgH="393480" progId="Equation.3">
                  <p:embed/>
                </p:oleObj>
              </mc:Choice>
              <mc:Fallback>
                <p:oleObj name="Equation" r:id="rId29" imgW="1384200" imgH="393480" progId="Equation.3">
                  <p:embed/>
                  <p:pic>
                    <p:nvPicPr>
                      <p:cNvPr id="0" name="Object 4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787900"/>
                        <a:ext cx="138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26" name="Text Box 4146"/>
          <p:cNvSpPr txBox="1">
            <a:spLocks noChangeArrowheads="1"/>
          </p:cNvSpPr>
          <p:nvPr/>
        </p:nvSpPr>
        <p:spPr bwMode="auto">
          <a:xfrm>
            <a:off x="457200" y="46482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仿宋_GB2312" pitchFamily="49" charset="-122"/>
                <a:sym typeface="Symbol" pitchFamily="18" charset="2"/>
              </a:rPr>
              <a:t></a:t>
            </a:r>
            <a:endParaRPr lang="en-US" altLang="zh-CN" b="1">
              <a:solidFill>
                <a:schemeClr val="tx2"/>
              </a:solidFill>
              <a:ea typeface="仿宋_GB2312" pitchFamily="49" charset="-122"/>
            </a:endParaRPr>
          </a:p>
        </p:txBody>
      </p:sp>
      <p:sp>
        <p:nvSpPr>
          <p:cNvPr id="229427" name="Text Box 4147"/>
          <p:cNvSpPr txBox="1">
            <a:spLocks noChangeArrowheads="1"/>
          </p:cNvSpPr>
          <p:nvPr/>
        </p:nvSpPr>
        <p:spPr bwMode="auto">
          <a:xfrm>
            <a:off x="2209800" y="4648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表示母线平行于 </a:t>
            </a:r>
          </a:p>
        </p:txBody>
      </p:sp>
      <p:sp>
        <p:nvSpPr>
          <p:cNvPr id="229428" name="Line 4148"/>
          <p:cNvSpPr>
            <a:spLocks noChangeShapeType="1"/>
          </p:cNvSpPr>
          <p:nvPr/>
        </p:nvSpPr>
        <p:spPr bwMode="auto">
          <a:xfrm>
            <a:off x="7696200" y="1220788"/>
            <a:ext cx="0" cy="1439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34" name="Freeform 4154"/>
          <p:cNvSpPr>
            <a:spLocks/>
          </p:cNvSpPr>
          <p:nvPr/>
        </p:nvSpPr>
        <p:spPr bwMode="auto">
          <a:xfrm>
            <a:off x="7910513" y="1762125"/>
            <a:ext cx="808037" cy="639763"/>
          </a:xfrm>
          <a:custGeom>
            <a:avLst/>
            <a:gdLst>
              <a:gd name="T0" fmla="*/ 0 w 1056"/>
              <a:gd name="T1" fmla="*/ 2147483647 h 720"/>
              <a:gd name="T2" fmla="*/ 2147483647 w 1056"/>
              <a:gd name="T3" fmla="*/ 2147483647 h 720"/>
              <a:gd name="T4" fmla="*/ 2147483647 w 1056"/>
              <a:gd name="T5" fmla="*/ 0 h 720"/>
              <a:gd name="T6" fmla="*/ 0 60000 65536"/>
              <a:gd name="T7" fmla="*/ 0 60000 65536"/>
              <a:gd name="T8" fmla="*/ 0 60000 65536"/>
              <a:gd name="T9" fmla="*/ 0 w 1056"/>
              <a:gd name="T10" fmla="*/ 0 h 720"/>
              <a:gd name="T11" fmla="*/ 1056 w 1056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720">
                <a:moveTo>
                  <a:pt x="0" y="720"/>
                </a:moveTo>
                <a:cubicBezTo>
                  <a:pt x="320" y="708"/>
                  <a:pt x="640" y="696"/>
                  <a:pt x="816" y="576"/>
                </a:cubicBezTo>
                <a:cubicBezTo>
                  <a:pt x="992" y="456"/>
                  <a:pt x="1016" y="96"/>
                  <a:pt x="1056" y="0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32453" name="Object 4101"/>
          <p:cNvGraphicFramePr>
            <a:graphicFrameLocks noChangeAspect="1"/>
          </p:cNvGraphicFramePr>
          <p:nvPr/>
        </p:nvGraphicFramePr>
        <p:xfrm>
          <a:off x="8232775" y="1812925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31" imgW="291960" imgH="317160" progId="Equation.3">
                  <p:embed/>
                </p:oleObj>
              </mc:Choice>
              <mc:Fallback>
                <p:oleObj name="Equation" r:id="rId31" imgW="291960" imgH="317160" progId="Equation.3">
                  <p:embed/>
                  <p:pic>
                    <p:nvPicPr>
                      <p:cNvPr id="0" name="Object 4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2775" y="1812925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36" name="Text Box 4156"/>
          <p:cNvSpPr txBox="1">
            <a:spLocks noChangeArrowheads="1"/>
          </p:cNvSpPr>
          <p:nvPr/>
        </p:nvSpPr>
        <p:spPr bwMode="auto">
          <a:xfrm>
            <a:off x="1981200" y="5638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且 </a:t>
            </a:r>
            <a:r>
              <a:rPr lang="en-US" altLang="zh-CN" i="1">
                <a:ea typeface="仿宋_GB2312" pitchFamily="49" charset="-122"/>
              </a:rPr>
              <a:t>z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轴在平面上</a:t>
            </a:r>
            <a:r>
              <a:rPr lang="en-US" altLang="zh-CN">
                <a:ea typeface="仿宋_GB2312" pitchFamily="49" charset="-122"/>
              </a:rPr>
              <a:t>)</a:t>
            </a:r>
            <a:endParaRPr lang="en-US" altLang="zh-CN">
              <a:solidFill>
                <a:schemeClr val="accent1"/>
              </a:solidFill>
              <a:ea typeface="仿宋_GB2312" pitchFamily="49" charset="-122"/>
            </a:endParaRPr>
          </a:p>
        </p:txBody>
      </p:sp>
      <p:sp>
        <p:nvSpPr>
          <p:cNvPr id="229437" name="Text Box 4157"/>
          <p:cNvSpPr txBox="1">
            <a:spLocks noChangeArrowheads="1"/>
          </p:cNvSpPr>
          <p:nvPr/>
        </p:nvSpPr>
        <p:spPr bwMode="auto">
          <a:xfrm>
            <a:off x="2514600" y="3338513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表示母线平行于</a:t>
            </a:r>
          </a:p>
        </p:txBody>
      </p:sp>
      <p:sp>
        <p:nvSpPr>
          <p:cNvPr id="229438" name="Text Box 4158"/>
          <p:cNvSpPr txBox="1">
            <a:spLocks noChangeArrowheads="1"/>
          </p:cNvSpPr>
          <p:nvPr/>
        </p:nvSpPr>
        <p:spPr bwMode="auto">
          <a:xfrm>
            <a:off x="3124200" y="9144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tx2"/>
                </a:solidFill>
              </a:rPr>
              <a:t>C</a:t>
            </a:r>
            <a:r>
              <a:rPr lang="en-US" altLang="zh-CN"/>
              <a:t> </a:t>
            </a:r>
            <a:r>
              <a:rPr lang="zh-CN" altLang="en-US"/>
              <a:t>叫做</a:t>
            </a:r>
            <a:r>
              <a:rPr lang="zh-CN" altLang="en-US" b="1">
                <a:solidFill>
                  <a:schemeClr val="tx2"/>
                </a:solidFill>
              </a:rPr>
              <a:t>准线</a:t>
            </a:r>
            <a:r>
              <a:rPr lang="en-US" altLang="zh-CN"/>
              <a:t>,  </a:t>
            </a:r>
            <a:r>
              <a:rPr lang="en-US" altLang="zh-CN" i="1">
                <a:solidFill>
                  <a:schemeClr val="tx2"/>
                </a:solidFill>
              </a:rPr>
              <a:t>l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叫做</a:t>
            </a:r>
            <a:r>
              <a:rPr lang="zh-CN" altLang="en-US" b="1">
                <a:solidFill>
                  <a:schemeClr val="tx2"/>
                </a:solidFill>
              </a:rPr>
              <a:t>母线</a:t>
            </a:r>
            <a:r>
              <a:rPr lang="en-US" altLang="zh-CN"/>
              <a:t>.</a:t>
            </a:r>
          </a:p>
        </p:txBody>
      </p:sp>
      <p:sp>
        <p:nvSpPr>
          <p:cNvPr id="229439" name="Line 4159"/>
          <p:cNvSpPr>
            <a:spLocks noChangeShapeType="1"/>
          </p:cNvSpPr>
          <p:nvPr/>
        </p:nvSpPr>
        <p:spPr bwMode="auto">
          <a:xfrm>
            <a:off x="5349875" y="4724400"/>
            <a:ext cx="781050" cy="7064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4160"/>
          <p:cNvGrpSpPr>
            <a:grpSpLocks/>
          </p:cNvGrpSpPr>
          <p:nvPr/>
        </p:nvGrpSpPr>
        <p:grpSpPr bwMode="auto">
          <a:xfrm>
            <a:off x="7110413" y="3862388"/>
            <a:ext cx="1397000" cy="1706562"/>
            <a:chOff x="4479" y="2433"/>
            <a:chExt cx="880" cy="1075"/>
          </a:xfrm>
        </p:grpSpPr>
        <p:sp>
          <p:nvSpPr>
            <p:cNvPr id="8238" name="Line 4161"/>
            <p:cNvSpPr>
              <a:spLocks noChangeShapeType="1"/>
            </p:cNvSpPr>
            <p:nvPr/>
          </p:nvSpPr>
          <p:spPr bwMode="auto">
            <a:xfrm>
              <a:off x="4509" y="2688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9" name="Line 4162"/>
            <p:cNvSpPr>
              <a:spLocks noChangeShapeType="1"/>
            </p:cNvSpPr>
            <p:nvPr/>
          </p:nvSpPr>
          <p:spPr bwMode="auto">
            <a:xfrm>
              <a:off x="5331" y="2841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0" name="Freeform 4163"/>
            <p:cNvSpPr>
              <a:spLocks/>
            </p:cNvSpPr>
            <p:nvPr/>
          </p:nvSpPr>
          <p:spPr bwMode="auto">
            <a:xfrm>
              <a:off x="4517" y="2640"/>
              <a:ext cx="816" cy="793"/>
            </a:xfrm>
            <a:custGeom>
              <a:avLst/>
              <a:gdLst>
                <a:gd name="T0" fmla="*/ 0 w 864"/>
                <a:gd name="T1" fmla="*/ 0 h 816"/>
                <a:gd name="T2" fmla="*/ 0 w 864"/>
                <a:gd name="T3" fmla="*/ 606 h 816"/>
                <a:gd name="T4" fmla="*/ 614 w 864"/>
                <a:gd name="T5" fmla="*/ 687 h 816"/>
                <a:gd name="T6" fmla="*/ 614 w 864"/>
                <a:gd name="T7" fmla="*/ 121 h 816"/>
                <a:gd name="T8" fmla="*/ 0 w 864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816"/>
                <a:gd name="T17" fmla="*/ 864 w 864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816">
                  <a:moveTo>
                    <a:pt x="0" y="0"/>
                  </a:moveTo>
                  <a:lnTo>
                    <a:pt x="0" y="720"/>
                  </a:lnTo>
                  <a:lnTo>
                    <a:pt x="864" y="816"/>
                  </a:lnTo>
                  <a:lnTo>
                    <a:pt x="864" y="14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8241" name="Group 4164"/>
            <p:cNvGrpSpPr>
              <a:grpSpLocks/>
            </p:cNvGrpSpPr>
            <p:nvPr/>
          </p:nvGrpSpPr>
          <p:grpSpPr bwMode="auto">
            <a:xfrm>
              <a:off x="4479" y="2559"/>
              <a:ext cx="880" cy="949"/>
              <a:chOff x="4479" y="2559"/>
              <a:chExt cx="880" cy="949"/>
            </a:xfrm>
          </p:grpSpPr>
          <p:sp>
            <p:nvSpPr>
              <p:cNvPr id="8245" name="Arc 4165"/>
              <p:cNvSpPr>
                <a:spLocks/>
              </p:cNvSpPr>
              <p:nvPr/>
            </p:nvSpPr>
            <p:spPr bwMode="auto">
              <a:xfrm rot="780000">
                <a:off x="4522" y="3168"/>
                <a:ext cx="837" cy="172"/>
              </a:xfrm>
              <a:custGeom>
                <a:avLst/>
                <a:gdLst>
                  <a:gd name="T0" fmla="*/ 0 w 43156"/>
                  <a:gd name="T1" fmla="*/ 0 h 21600"/>
                  <a:gd name="T2" fmla="*/ 0 w 43156"/>
                  <a:gd name="T3" fmla="*/ 0 h 21600"/>
                  <a:gd name="T4" fmla="*/ 0 w 431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56"/>
                  <a:gd name="T10" fmla="*/ 0 h 21600"/>
                  <a:gd name="T11" fmla="*/ 43156 w 431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56" h="21600" fill="none" extrusionOk="0">
                    <a:moveTo>
                      <a:pt x="-1" y="20223"/>
                    </a:moveTo>
                    <a:cubicBezTo>
                      <a:pt x="725" y="8852"/>
                      <a:pt x="10160" y="-1"/>
                      <a:pt x="21556" y="0"/>
                    </a:cubicBezTo>
                    <a:cubicBezTo>
                      <a:pt x="33485" y="0"/>
                      <a:pt x="43156" y="9670"/>
                      <a:pt x="43156" y="21600"/>
                    </a:cubicBezTo>
                  </a:path>
                  <a:path w="43156" h="21600" stroke="0" extrusionOk="0">
                    <a:moveTo>
                      <a:pt x="-1" y="20223"/>
                    </a:moveTo>
                    <a:cubicBezTo>
                      <a:pt x="725" y="8852"/>
                      <a:pt x="10160" y="-1"/>
                      <a:pt x="21556" y="0"/>
                    </a:cubicBezTo>
                    <a:cubicBezTo>
                      <a:pt x="33485" y="0"/>
                      <a:pt x="43156" y="9670"/>
                      <a:pt x="43156" y="21600"/>
                    </a:cubicBezTo>
                    <a:lnTo>
                      <a:pt x="21556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46" name="Oval 4166"/>
              <p:cNvSpPr>
                <a:spLocks noChangeArrowheads="1"/>
              </p:cNvSpPr>
              <p:nvPr/>
            </p:nvSpPr>
            <p:spPr bwMode="auto">
              <a:xfrm rot="804873">
                <a:off x="4500" y="2559"/>
                <a:ext cx="836" cy="34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47" name="Arc 4167"/>
              <p:cNvSpPr>
                <a:spLocks/>
              </p:cNvSpPr>
              <p:nvPr/>
            </p:nvSpPr>
            <p:spPr bwMode="auto">
              <a:xfrm rot="780000" flipH="1" flipV="1">
                <a:off x="4479" y="3304"/>
                <a:ext cx="838" cy="204"/>
              </a:xfrm>
              <a:custGeom>
                <a:avLst/>
                <a:gdLst>
                  <a:gd name="T0" fmla="*/ 0 w 43200"/>
                  <a:gd name="T1" fmla="*/ 0 h 25678"/>
                  <a:gd name="T2" fmla="*/ 0 w 43200"/>
                  <a:gd name="T3" fmla="*/ 0 h 25678"/>
                  <a:gd name="T4" fmla="*/ 0 w 43200"/>
                  <a:gd name="T5" fmla="*/ 0 h 2567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678"/>
                  <a:gd name="T11" fmla="*/ 43200 w 43200"/>
                  <a:gd name="T12" fmla="*/ 25678 h 256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678" fill="none" extrusionOk="0">
                    <a:moveTo>
                      <a:pt x="388" y="25678"/>
                    </a:moveTo>
                    <a:cubicBezTo>
                      <a:pt x="130" y="24334"/>
                      <a:pt x="0" y="22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5678" stroke="0" extrusionOk="0">
                    <a:moveTo>
                      <a:pt x="388" y="25678"/>
                    </a:moveTo>
                    <a:cubicBezTo>
                      <a:pt x="130" y="24334"/>
                      <a:pt x="0" y="22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85E5E"/>
                  </a:gs>
                  <a:gs pos="50000">
                    <a:srgbClr val="33CCCC"/>
                  </a:gs>
                  <a:gs pos="100000">
                    <a:srgbClr val="185E5E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48" name="Arc 4168"/>
              <p:cNvSpPr>
                <a:spLocks/>
              </p:cNvSpPr>
              <p:nvPr/>
            </p:nvSpPr>
            <p:spPr bwMode="auto">
              <a:xfrm rot="780000">
                <a:off x="4522" y="2880"/>
                <a:ext cx="837" cy="172"/>
              </a:xfrm>
              <a:custGeom>
                <a:avLst/>
                <a:gdLst>
                  <a:gd name="T0" fmla="*/ 0 w 43156"/>
                  <a:gd name="T1" fmla="*/ 0 h 21600"/>
                  <a:gd name="T2" fmla="*/ 0 w 43156"/>
                  <a:gd name="T3" fmla="*/ 0 h 21600"/>
                  <a:gd name="T4" fmla="*/ 0 w 431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56"/>
                  <a:gd name="T10" fmla="*/ 0 h 21600"/>
                  <a:gd name="T11" fmla="*/ 43156 w 431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56" h="21600" fill="none" extrusionOk="0">
                    <a:moveTo>
                      <a:pt x="-1" y="20223"/>
                    </a:moveTo>
                    <a:cubicBezTo>
                      <a:pt x="725" y="8852"/>
                      <a:pt x="10160" y="-1"/>
                      <a:pt x="21556" y="0"/>
                    </a:cubicBezTo>
                    <a:cubicBezTo>
                      <a:pt x="33485" y="0"/>
                      <a:pt x="43156" y="9670"/>
                      <a:pt x="43156" y="21600"/>
                    </a:cubicBezTo>
                  </a:path>
                  <a:path w="43156" h="21600" stroke="0" extrusionOk="0">
                    <a:moveTo>
                      <a:pt x="-1" y="20223"/>
                    </a:moveTo>
                    <a:cubicBezTo>
                      <a:pt x="725" y="8852"/>
                      <a:pt x="10160" y="-1"/>
                      <a:pt x="21556" y="0"/>
                    </a:cubicBezTo>
                    <a:cubicBezTo>
                      <a:pt x="33485" y="0"/>
                      <a:pt x="43156" y="9670"/>
                      <a:pt x="43156" y="21600"/>
                    </a:cubicBezTo>
                    <a:lnTo>
                      <a:pt x="21556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49" name="Arc 4169"/>
              <p:cNvSpPr>
                <a:spLocks/>
              </p:cNvSpPr>
              <p:nvPr/>
            </p:nvSpPr>
            <p:spPr bwMode="auto">
              <a:xfrm rot="780000" flipH="1" flipV="1">
                <a:off x="4479" y="3016"/>
                <a:ext cx="838" cy="204"/>
              </a:xfrm>
              <a:custGeom>
                <a:avLst/>
                <a:gdLst>
                  <a:gd name="T0" fmla="*/ 0 w 43200"/>
                  <a:gd name="T1" fmla="*/ 0 h 25678"/>
                  <a:gd name="T2" fmla="*/ 0 w 43200"/>
                  <a:gd name="T3" fmla="*/ 0 h 25678"/>
                  <a:gd name="T4" fmla="*/ 0 w 43200"/>
                  <a:gd name="T5" fmla="*/ 0 h 2567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678"/>
                  <a:gd name="T11" fmla="*/ 43200 w 43200"/>
                  <a:gd name="T12" fmla="*/ 25678 h 256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678" fill="none" extrusionOk="0">
                    <a:moveTo>
                      <a:pt x="388" y="25678"/>
                    </a:moveTo>
                    <a:cubicBezTo>
                      <a:pt x="130" y="24334"/>
                      <a:pt x="0" y="22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5678" stroke="0" extrusionOk="0">
                    <a:moveTo>
                      <a:pt x="388" y="25678"/>
                    </a:moveTo>
                    <a:cubicBezTo>
                      <a:pt x="130" y="24334"/>
                      <a:pt x="0" y="22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242" name="Line 4170"/>
            <p:cNvSpPr>
              <a:spLocks noChangeShapeType="1"/>
            </p:cNvSpPr>
            <p:nvPr/>
          </p:nvSpPr>
          <p:spPr bwMode="auto">
            <a:xfrm>
              <a:off x="4887" y="3024"/>
              <a:ext cx="44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" name="Line 4171"/>
            <p:cNvSpPr>
              <a:spLocks noChangeShapeType="1"/>
            </p:cNvSpPr>
            <p:nvPr/>
          </p:nvSpPr>
          <p:spPr bwMode="auto">
            <a:xfrm flipH="1">
              <a:off x="4664" y="3024"/>
              <a:ext cx="231" cy="4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4" name="Line 4172"/>
            <p:cNvSpPr>
              <a:spLocks noChangeShapeType="1"/>
            </p:cNvSpPr>
            <p:nvPr/>
          </p:nvSpPr>
          <p:spPr bwMode="auto">
            <a:xfrm flipV="1">
              <a:off x="4887" y="2433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2454" name="Object 4102"/>
          <p:cNvGraphicFramePr>
            <a:graphicFrameLocks noChangeAspect="1"/>
          </p:cNvGraphicFramePr>
          <p:nvPr/>
        </p:nvGraphicFramePr>
        <p:xfrm>
          <a:off x="7696200" y="4835525"/>
          <a:ext cx="2698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33" imgW="304560" imgH="317160" progId="Equation.3">
                  <p:embed/>
                </p:oleObj>
              </mc:Choice>
              <mc:Fallback>
                <p:oleObj name="Equation" r:id="rId33" imgW="304560" imgH="317160" progId="Equation.3">
                  <p:embed/>
                  <p:pic>
                    <p:nvPicPr>
                      <p:cNvPr id="0" name="Object 4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835525"/>
                        <a:ext cx="2698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5" name="Object 4103"/>
          <p:cNvGraphicFramePr>
            <a:graphicFrameLocks noChangeAspect="1"/>
          </p:cNvGraphicFramePr>
          <p:nvPr/>
        </p:nvGraphicFramePr>
        <p:xfrm>
          <a:off x="8839200" y="1600200"/>
          <a:ext cx="15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35" imgW="152280" imgH="330120" progId="Equation.3">
                  <p:embed/>
                </p:oleObj>
              </mc:Choice>
              <mc:Fallback>
                <p:oleObj name="Equation" r:id="rId35" imgW="152280" imgH="330120" progId="Equation.3">
                  <p:embed/>
                  <p:pic>
                    <p:nvPicPr>
                      <p:cNvPr id="0" name="Object 4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1600200"/>
                        <a:ext cx="15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55" name="Line 4175"/>
          <p:cNvSpPr>
            <a:spLocks noChangeShapeType="1"/>
          </p:cNvSpPr>
          <p:nvPr/>
        </p:nvSpPr>
        <p:spPr bwMode="auto">
          <a:xfrm>
            <a:off x="8734425" y="908050"/>
            <a:ext cx="0" cy="1511300"/>
          </a:xfrm>
          <a:prstGeom prst="line">
            <a:avLst/>
          </a:prstGeom>
          <a:noFill/>
          <a:ln w="28575">
            <a:solidFill>
              <a:srgbClr val="66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9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29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2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2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2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6" grpId="0" animBg="1"/>
      <p:bldP spid="229404" grpId="0" animBg="1"/>
      <p:bldP spid="229414" grpId="0" autoUpdateAnimBg="0"/>
      <p:bldP spid="229415" grpId="0" autoUpdateAnimBg="0"/>
      <p:bldP spid="229416" grpId="0" autoUpdateAnimBg="0"/>
      <p:bldP spid="229417" grpId="0" autoUpdateAnimBg="0"/>
      <p:bldP spid="229418" grpId="0" autoUpdateAnimBg="0"/>
      <p:bldP spid="229419" grpId="0" autoUpdateAnimBg="0"/>
      <p:bldP spid="229420" grpId="0" autoUpdateAnimBg="0"/>
      <p:bldP spid="229423" grpId="0" build="p" autoUpdateAnimBg="0"/>
      <p:bldP spid="229424" grpId="0" autoUpdateAnimBg="0"/>
      <p:bldP spid="229426" grpId="0" autoUpdateAnimBg="0"/>
      <p:bldP spid="229427" grpId="0" autoUpdateAnimBg="0"/>
      <p:bldP spid="229428" grpId="0" animBg="1"/>
      <p:bldP spid="229434" grpId="0" animBg="1"/>
      <p:bldP spid="229436" grpId="0" autoUpdateAnimBg="0"/>
      <p:bldP spid="229437" grpId="0" build="p" autoUpdateAnimBg="0"/>
      <p:bldP spid="229438" grpId="0" autoUpdateAnimBg="0"/>
      <p:bldP spid="229439" grpId="0" animBg="1"/>
      <p:bldP spid="2294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8"/>
          <p:cNvGrpSpPr>
            <a:grpSpLocks/>
          </p:cNvGrpSpPr>
          <p:nvPr/>
        </p:nvGrpSpPr>
        <p:grpSpPr bwMode="auto">
          <a:xfrm>
            <a:off x="6362700" y="2247900"/>
            <a:ext cx="2070100" cy="1830388"/>
            <a:chOff x="4008" y="1416"/>
            <a:chExt cx="1304" cy="1153"/>
          </a:xfrm>
        </p:grpSpPr>
        <p:graphicFrame>
          <p:nvGraphicFramePr>
            <p:cNvPr id="9234" name="Object 16"/>
            <p:cNvGraphicFramePr>
              <a:graphicFrameLocks noChangeAspect="1"/>
            </p:cNvGraphicFramePr>
            <p:nvPr/>
          </p:nvGraphicFramePr>
          <p:xfrm>
            <a:off x="4224" y="2424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4" name="Equation" r:id="rId3" imgW="228600" imgH="241200" progId="Equation.3">
                    <p:embed/>
                  </p:oleObj>
                </mc:Choice>
                <mc:Fallback>
                  <p:oleObj name="Equation" r:id="rId3" imgW="22860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24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5" name="Object 17"/>
            <p:cNvGraphicFramePr>
              <a:graphicFrameLocks noChangeAspect="1"/>
            </p:cNvGraphicFramePr>
            <p:nvPr/>
          </p:nvGraphicFramePr>
          <p:xfrm>
            <a:off x="4608" y="1416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5" name="Equation" r:id="rId5" imgW="215640" imgH="215640" progId="Equation.3">
                    <p:embed/>
                  </p:oleObj>
                </mc:Choice>
                <mc:Fallback>
                  <p:oleObj name="Equation" r:id="rId5" imgW="21564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16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18"/>
            <p:cNvGraphicFramePr>
              <a:graphicFrameLocks noChangeAspect="1"/>
            </p:cNvGraphicFramePr>
            <p:nvPr/>
          </p:nvGraphicFramePr>
          <p:xfrm>
            <a:off x="4008" y="1608"/>
            <a:ext cx="1272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6" name="BMP 图象" r:id="rId7" imgW="2247619" imgH="1371429" progId="Paint.Picture">
                    <p:embed/>
                  </p:oleObj>
                </mc:Choice>
                <mc:Fallback>
                  <p:oleObj name="BMP 图象" r:id="rId7" imgW="2247619" imgH="1371429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1608"/>
                          <a:ext cx="1272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8" name="Line 77"/>
            <p:cNvSpPr>
              <a:spLocks noChangeShapeType="1"/>
            </p:cNvSpPr>
            <p:nvPr/>
          </p:nvSpPr>
          <p:spPr bwMode="auto">
            <a:xfrm>
              <a:off x="4560" y="19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9" name="Line 78"/>
            <p:cNvSpPr>
              <a:spLocks noChangeShapeType="1"/>
            </p:cNvSpPr>
            <p:nvPr/>
          </p:nvSpPr>
          <p:spPr bwMode="auto">
            <a:xfrm flipV="1">
              <a:off x="4560" y="1760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0" name="Line 137"/>
            <p:cNvSpPr>
              <a:spLocks noChangeShapeType="1"/>
            </p:cNvSpPr>
            <p:nvPr/>
          </p:nvSpPr>
          <p:spPr bwMode="auto">
            <a:xfrm flipV="1">
              <a:off x="4560" y="15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1" name="Line 142"/>
            <p:cNvSpPr>
              <a:spLocks noChangeShapeType="1"/>
            </p:cNvSpPr>
            <p:nvPr/>
          </p:nvSpPr>
          <p:spPr bwMode="auto">
            <a:xfrm flipH="1">
              <a:off x="4280" y="2004"/>
              <a:ext cx="279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2" name="Line 143"/>
            <p:cNvSpPr>
              <a:spLocks noChangeShapeType="1"/>
            </p:cNvSpPr>
            <p:nvPr/>
          </p:nvSpPr>
          <p:spPr bwMode="auto">
            <a:xfrm>
              <a:off x="5040" y="199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7" name="Object 19"/>
            <p:cNvGraphicFramePr>
              <a:graphicFrameLocks noChangeAspect="1"/>
            </p:cNvGraphicFramePr>
            <p:nvPr/>
          </p:nvGraphicFramePr>
          <p:xfrm>
            <a:off x="5136" y="2040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7" name="Equation" r:id="rId9" imgW="241200" imgH="317160" progId="Equation.3">
                    <p:embed/>
                  </p:oleObj>
                </mc:Choice>
                <mc:Fallback>
                  <p:oleObj name="Equation" r:id="rId9" imgW="241200" imgH="3171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040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8" name="Object 20"/>
            <p:cNvGraphicFramePr>
              <a:graphicFrameLocks noChangeAspect="1"/>
            </p:cNvGraphicFramePr>
            <p:nvPr/>
          </p:nvGraphicFramePr>
          <p:xfrm>
            <a:off x="4800" y="1438"/>
            <a:ext cx="16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8" name="Equation" r:id="rId11" imgW="279360" imgH="444240" progId="Equation.3">
                    <p:embed/>
                  </p:oleObj>
                </mc:Choice>
                <mc:Fallback>
                  <p:oleObj name="Equation" r:id="rId11" imgW="279360" imgH="4442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438"/>
                          <a:ext cx="16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3" name="Line 12"/>
            <p:cNvSpPr>
              <a:spLocks noChangeShapeType="1"/>
            </p:cNvSpPr>
            <p:nvPr/>
          </p:nvSpPr>
          <p:spPr bwMode="auto">
            <a:xfrm flipH="1">
              <a:off x="4125" y="2362"/>
              <a:ext cx="136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40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3962400" cy="5334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一般地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在三维空间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3810000" y="27574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柱面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3810000" y="46339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柱面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1752600" y="34051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平行于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>
                <a:latin typeface="楷体_GB2312" pitchFamily="49" charset="-122"/>
              </a:rPr>
              <a:t>轴</a:t>
            </a:r>
            <a:r>
              <a:rPr lang="en-US" altLang="zh-CN">
                <a:latin typeface="楷体_GB2312" pitchFamily="49" charset="-122"/>
              </a:rPr>
              <a:t>;</a:t>
            </a:r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1752600" y="51958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平行于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y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轴</a:t>
            </a:r>
            <a:r>
              <a:rPr lang="en-US" altLang="zh-CN"/>
              <a:t>;</a:t>
            </a:r>
            <a:endParaRPr lang="en-US" altLang="zh-CN">
              <a:ea typeface="仿宋_GB2312" pitchFamily="49" charset="-122"/>
            </a:endParaRPr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1770063" y="15382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平行于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z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轴</a:t>
            </a:r>
            <a:r>
              <a:rPr lang="en-US" altLang="zh-CN">
                <a:latin typeface="楷体_GB2312" pitchFamily="49" charset="-122"/>
              </a:rPr>
              <a:t>;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990600" y="57912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准线 </a:t>
            </a:r>
            <a:r>
              <a:rPr lang="en-US" altLang="zh-CN" i="1">
                <a:ea typeface="仿宋_GB2312" pitchFamily="49" charset="-122"/>
              </a:rPr>
              <a:t>xOz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面上的曲线 </a:t>
            </a:r>
            <a:r>
              <a:rPr lang="en-US" altLang="zh-CN" i="1"/>
              <a:t>l</a:t>
            </a:r>
            <a:r>
              <a:rPr lang="en-US" altLang="zh-CN" baseline="-25000"/>
              <a:t>3</a:t>
            </a:r>
            <a:r>
              <a:rPr lang="en-US" altLang="zh-CN" i="1" baseline="-25000"/>
              <a:t>.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990600" y="5181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母线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3733800" y="1004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柱面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123937" name="Text Box 33"/>
          <p:cNvSpPr txBox="1">
            <a:spLocks noChangeArrowheads="1"/>
          </p:cNvSpPr>
          <p:nvPr/>
        </p:nvSpPr>
        <p:spPr bwMode="auto">
          <a:xfrm>
            <a:off x="990600" y="21336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准线</a:t>
            </a:r>
            <a:r>
              <a:rPr lang="zh-CN" altLang="en-US" b="1">
                <a:latin typeface="楷体_GB2312" pitchFamily="49" charset="-122"/>
              </a:rPr>
              <a:t> 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>
                <a:latin typeface="楷体_GB2312" pitchFamily="49" charset="-122"/>
              </a:rPr>
              <a:t>面上的曲线 </a:t>
            </a:r>
            <a:r>
              <a:rPr lang="en-US" altLang="zh-CN" i="1"/>
              <a:t>l</a:t>
            </a:r>
            <a:r>
              <a:rPr lang="en-US" altLang="zh-CN" baseline="-25000"/>
              <a:t>1</a:t>
            </a:r>
            <a:r>
              <a:rPr lang="en-US" altLang="zh-CN" i="1" baseline="-25000"/>
              <a:t>.</a:t>
            </a:r>
            <a:endParaRPr lang="en-US" altLang="zh-CN" b="1" i="1"/>
          </a:p>
        </p:txBody>
      </p:sp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990600" y="1524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母线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990600" y="406876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准线</a:t>
            </a:r>
            <a:r>
              <a:rPr lang="zh-CN" altLang="en-US" b="1">
                <a:latin typeface="楷体_GB2312" pitchFamily="49" charset="-122"/>
              </a:rPr>
              <a:t> </a:t>
            </a:r>
            <a:r>
              <a:rPr lang="en-US" altLang="zh-CN" i="1"/>
              <a:t>yOz </a:t>
            </a:r>
            <a:r>
              <a:rPr lang="zh-CN" altLang="en-US">
                <a:latin typeface="楷体_GB2312" pitchFamily="49" charset="-122"/>
              </a:rPr>
              <a:t>面上的曲线 </a:t>
            </a:r>
            <a:r>
              <a:rPr lang="en-US" altLang="zh-CN" i="1"/>
              <a:t>l</a:t>
            </a:r>
            <a:r>
              <a:rPr lang="en-US" altLang="zh-CN" baseline="-25000"/>
              <a:t>2</a:t>
            </a:r>
            <a:r>
              <a:rPr lang="en-US" altLang="zh-CN" i="1" baseline="-25000"/>
              <a:t>. 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990600" y="33909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母线</a:t>
            </a:r>
          </a:p>
        </p:txBody>
      </p:sp>
      <p:graphicFrame>
        <p:nvGraphicFramePr>
          <p:cNvPr id="233472" name="Object 0"/>
          <p:cNvGraphicFramePr>
            <a:graphicFrameLocks noChangeAspect="1"/>
          </p:cNvGraphicFramePr>
          <p:nvPr/>
        </p:nvGraphicFramePr>
        <p:xfrm>
          <a:off x="673100" y="1076325"/>
          <a:ext cx="31369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13" imgW="3136680" imgH="444240" progId="Equation.3">
                  <p:embed/>
                </p:oleObj>
              </mc:Choice>
              <mc:Fallback>
                <p:oleObj name="Equation" r:id="rId13" imgW="3136680" imgH="4442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076325"/>
                        <a:ext cx="31369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3" name="Object 1"/>
          <p:cNvGraphicFramePr>
            <a:graphicFrameLocks noChangeAspect="1"/>
          </p:cNvGraphicFramePr>
          <p:nvPr/>
        </p:nvGraphicFramePr>
        <p:xfrm>
          <a:off x="704850" y="2825750"/>
          <a:ext cx="312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15" imgW="3124080" imgH="444240" progId="Equation.3">
                  <p:embed/>
                </p:oleObj>
              </mc:Choice>
              <mc:Fallback>
                <p:oleObj name="Equation" r:id="rId15" imgW="3124080" imgH="444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825750"/>
                        <a:ext cx="3124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4" name="Object 2"/>
          <p:cNvGraphicFramePr>
            <a:graphicFrameLocks noChangeAspect="1"/>
          </p:cNvGraphicFramePr>
          <p:nvPr/>
        </p:nvGraphicFramePr>
        <p:xfrm>
          <a:off x="749300" y="4687888"/>
          <a:ext cx="3149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17" imgW="3149280" imgH="444240" progId="Equation.3">
                  <p:embed/>
                </p:oleObj>
              </mc:Choice>
              <mc:Fallback>
                <p:oleObj name="Equation" r:id="rId17" imgW="31492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687888"/>
                        <a:ext cx="3149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3"/>
          <p:cNvGrpSpPr>
            <a:grpSpLocks/>
          </p:cNvGrpSpPr>
          <p:nvPr/>
        </p:nvGrpSpPr>
        <p:grpSpPr bwMode="auto">
          <a:xfrm>
            <a:off x="5638800" y="4267200"/>
            <a:ext cx="2260600" cy="1579563"/>
            <a:chOff x="3552" y="2688"/>
            <a:chExt cx="1424" cy="995"/>
          </a:xfrm>
        </p:grpSpPr>
        <p:grpSp>
          <p:nvGrpSpPr>
            <p:cNvPr id="9261" name="Group 192"/>
            <p:cNvGrpSpPr>
              <a:grpSpLocks/>
            </p:cNvGrpSpPr>
            <p:nvPr/>
          </p:nvGrpSpPr>
          <p:grpSpPr bwMode="auto">
            <a:xfrm>
              <a:off x="3622" y="2688"/>
              <a:ext cx="1354" cy="968"/>
              <a:chOff x="3622" y="2688"/>
              <a:chExt cx="1354" cy="968"/>
            </a:xfrm>
          </p:grpSpPr>
          <p:graphicFrame>
            <p:nvGraphicFramePr>
              <p:cNvPr id="9233" name="Object 15"/>
              <p:cNvGraphicFramePr>
                <a:graphicFrameLocks noChangeAspect="1"/>
              </p:cNvGraphicFramePr>
              <p:nvPr/>
            </p:nvGraphicFramePr>
            <p:xfrm>
              <a:off x="3648" y="2880"/>
              <a:ext cx="1200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82" name="BMP 图象" r:id="rId19" imgW="1514686" imgH="923810" progId="Paint.Picture">
                      <p:embed/>
                    </p:oleObj>
                  </mc:Choice>
                  <mc:Fallback>
                    <p:oleObj name="BMP 图象" r:id="rId19" imgW="1514686" imgH="923810" progId="Paint.Picture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880"/>
                            <a:ext cx="1200" cy="7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2" name="Line 60"/>
              <p:cNvSpPr>
                <a:spLocks noChangeShapeType="1"/>
              </p:cNvSpPr>
              <p:nvPr/>
            </p:nvSpPr>
            <p:spPr bwMode="auto">
              <a:xfrm flipV="1">
                <a:off x="3889" y="2891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3" name="Line 152"/>
              <p:cNvSpPr>
                <a:spLocks noChangeShapeType="1"/>
              </p:cNvSpPr>
              <p:nvPr/>
            </p:nvSpPr>
            <p:spPr bwMode="auto">
              <a:xfrm>
                <a:off x="3888" y="3184"/>
                <a:ext cx="76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4" name="Line 153"/>
              <p:cNvSpPr>
                <a:spLocks noChangeShapeType="1"/>
              </p:cNvSpPr>
              <p:nvPr/>
            </p:nvSpPr>
            <p:spPr bwMode="auto">
              <a:xfrm>
                <a:off x="4656" y="3320"/>
                <a:ext cx="32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5" name="Line 150"/>
              <p:cNvSpPr>
                <a:spLocks noChangeShapeType="1"/>
              </p:cNvSpPr>
              <p:nvPr/>
            </p:nvSpPr>
            <p:spPr bwMode="auto">
              <a:xfrm rot="801385" flipH="1">
                <a:off x="3766" y="3178"/>
                <a:ext cx="95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6" name="Line 171"/>
              <p:cNvSpPr>
                <a:spLocks noChangeShapeType="1"/>
              </p:cNvSpPr>
              <p:nvPr/>
            </p:nvSpPr>
            <p:spPr bwMode="auto">
              <a:xfrm rot="801385" flipH="1">
                <a:off x="3622" y="3418"/>
                <a:ext cx="86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7" name="Line 172"/>
              <p:cNvSpPr>
                <a:spLocks noChangeShapeType="1"/>
              </p:cNvSpPr>
              <p:nvPr/>
            </p:nvSpPr>
            <p:spPr bwMode="auto">
              <a:xfrm flipV="1">
                <a:off x="3889" y="2688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9229" name="Object 11"/>
            <p:cNvGraphicFramePr>
              <a:graphicFrameLocks noChangeAspect="1"/>
            </p:cNvGraphicFramePr>
            <p:nvPr/>
          </p:nvGraphicFramePr>
          <p:xfrm>
            <a:off x="3703" y="3538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3" name="Equation" r:id="rId21" imgW="228600" imgH="241200" progId="Equation.3">
                    <p:embed/>
                  </p:oleObj>
                </mc:Choice>
                <mc:Fallback>
                  <p:oleObj name="Equation" r:id="rId21" imgW="22860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" y="3538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0" name="Object 12"/>
            <p:cNvGraphicFramePr>
              <a:graphicFrameLocks noChangeAspect="1"/>
            </p:cNvGraphicFramePr>
            <p:nvPr/>
          </p:nvGraphicFramePr>
          <p:xfrm>
            <a:off x="4800" y="3445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4" name="Equation" r:id="rId23" imgW="241200" imgH="317160" progId="Equation.3">
                    <p:embed/>
                  </p:oleObj>
                </mc:Choice>
                <mc:Fallback>
                  <p:oleObj name="Equation" r:id="rId23" imgW="241200" imgH="317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445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13"/>
            <p:cNvGraphicFramePr>
              <a:graphicFrameLocks noChangeAspect="1"/>
            </p:cNvGraphicFramePr>
            <p:nvPr/>
          </p:nvGraphicFramePr>
          <p:xfrm>
            <a:off x="3951" y="2690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" name="Equation" r:id="rId25" imgW="215640" imgH="215640" progId="Equation.3">
                    <p:embed/>
                  </p:oleObj>
                </mc:Choice>
                <mc:Fallback>
                  <p:oleObj name="Equation" r:id="rId25" imgW="21564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2690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14"/>
            <p:cNvGraphicFramePr>
              <a:graphicFrameLocks noChangeAspect="1"/>
            </p:cNvGraphicFramePr>
            <p:nvPr/>
          </p:nvGraphicFramePr>
          <p:xfrm>
            <a:off x="3552" y="2889"/>
            <a:ext cx="16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6" name="Equation" r:id="rId27" imgW="266400" imgH="444240" progId="Equation.3">
                    <p:embed/>
                  </p:oleObj>
                </mc:Choice>
                <mc:Fallback>
                  <p:oleObj name="Equation" r:id="rId27" imgW="266400" imgH="4442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89"/>
                          <a:ext cx="16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6"/>
          <p:cNvGrpSpPr>
            <a:grpSpLocks/>
          </p:cNvGrpSpPr>
          <p:nvPr/>
        </p:nvGrpSpPr>
        <p:grpSpPr bwMode="auto">
          <a:xfrm>
            <a:off x="5257800" y="533400"/>
            <a:ext cx="1762125" cy="1860550"/>
            <a:chOff x="3312" y="336"/>
            <a:chExt cx="1110" cy="1172"/>
          </a:xfrm>
        </p:grpSpPr>
        <p:graphicFrame>
          <p:nvGraphicFramePr>
            <p:cNvPr id="9224" name="Object 6"/>
            <p:cNvGraphicFramePr>
              <a:graphicFrameLocks noChangeAspect="1"/>
            </p:cNvGraphicFramePr>
            <p:nvPr/>
          </p:nvGraphicFramePr>
          <p:xfrm>
            <a:off x="3366" y="1250"/>
            <a:ext cx="13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7" name="Equation" r:id="rId29" imgW="228600" imgH="241200" progId="Equation.3">
                    <p:embed/>
                  </p:oleObj>
                </mc:Choice>
                <mc:Fallback>
                  <p:oleObj name="Equation" r:id="rId29" imgW="228600" imgH="24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" y="1250"/>
                          <a:ext cx="13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7"/>
            <p:cNvGraphicFramePr>
              <a:graphicFrameLocks noChangeAspect="1"/>
            </p:cNvGraphicFramePr>
            <p:nvPr/>
          </p:nvGraphicFramePr>
          <p:xfrm>
            <a:off x="4272" y="1082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8" name="Equation" r:id="rId31" imgW="241200" imgH="317160" progId="Equation.3">
                    <p:embed/>
                  </p:oleObj>
                </mc:Choice>
                <mc:Fallback>
                  <p:oleObj name="Equation" r:id="rId31" imgW="241200" imgH="3171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82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8"/>
            <p:cNvGraphicFramePr>
              <a:graphicFrameLocks noChangeAspect="1"/>
            </p:cNvGraphicFramePr>
            <p:nvPr/>
          </p:nvGraphicFramePr>
          <p:xfrm>
            <a:off x="3566" y="339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9" name="Equation" r:id="rId33" imgW="215640" imgH="215640" progId="Equation.3">
                    <p:embed/>
                  </p:oleObj>
                </mc:Choice>
                <mc:Fallback>
                  <p:oleObj name="Equation" r:id="rId33" imgW="21564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6" y="339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9"/>
            <p:cNvGraphicFramePr>
              <a:graphicFrameLocks noChangeAspect="1"/>
            </p:cNvGraphicFramePr>
            <p:nvPr/>
          </p:nvGraphicFramePr>
          <p:xfrm>
            <a:off x="3696" y="1203"/>
            <a:ext cx="17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0" name="公式" r:id="rId35" imgW="126720" imgH="215640" progId="Equation.3">
                    <p:embed/>
                  </p:oleObj>
                </mc:Choice>
                <mc:Fallback>
                  <p:oleObj name="公式" r:id="rId35" imgW="12672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03"/>
                          <a:ext cx="17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10"/>
            <p:cNvGraphicFramePr>
              <a:graphicFrameLocks noChangeAspect="1"/>
            </p:cNvGraphicFramePr>
            <p:nvPr/>
          </p:nvGraphicFramePr>
          <p:xfrm>
            <a:off x="3455" y="483"/>
            <a:ext cx="721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1" name="BMP 图象" r:id="rId37" imgW="2419048" imgH="2742857" progId="Paint.Picture">
                    <p:embed/>
                  </p:oleObj>
                </mc:Choice>
                <mc:Fallback>
                  <p:oleObj name="BMP 图象" r:id="rId37" imgW="2419048" imgH="2742857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" y="483"/>
                          <a:ext cx="721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5" name="Line 48"/>
            <p:cNvSpPr>
              <a:spLocks noChangeShapeType="1"/>
            </p:cNvSpPr>
            <p:nvPr/>
          </p:nvSpPr>
          <p:spPr bwMode="auto">
            <a:xfrm>
              <a:off x="3744" y="102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6" name="Line 49"/>
            <p:cNvSpPr>
              <a:spLocks noChangeShapeType="1"/>
            </p:cNvSpPr>
            <p:nvPr/>
          </p:nvSpPr>
          <p:spPr bwMode="auto">
            <a:xfrm flipV="1">
              <a:off x="3744" y="576"/>
              <a:ext cx="0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7" name="Line 51"/>
            <p:cNvSpPr>
              <a:spLocks noChangeShapeType="1"/>
            </p:cNvSpPr>
            <p:nvPr/>
          </p:nvSpPr>
          <p:spPr bwMode="auto">
            <a:xfrm flipV="1">
              <a:off x="3743" y="336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8" name="Line 131"/>
            <p:cNvSpPr>
              <a:spLocks noChangeShapeType="1"/>
            </p:cNvSpPr>
            <p:nvPr/>
          </p:nvSpPr>
          <p:spPr bwMode="auto">
            <a:xfrm flipH="1">
              <a:off x="3532" y="1030"/>
              <a:ext cx="212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9" name="Line 132"/>
            <p:cNvSpPr>
              <a:spLocks noChangeShapeType="1"/>
            </p:cNvSpPr>
            <p:nvPr/>
          </p:nvSpPr>
          <p:spPr bwMode="auto">
            <a:xfrm flipH="1">
              <a:off x="3312" y="1144"/>
              <a:ext cx="204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0" name="Line 18"/>
            <p:cNvSpPr>
              <a:spLocks noChangeShapeType="1"/>
            </p:cNvSpPr>
            <p:nvPr/>
          </p:nvSpPr>
          <p:spPr bwMode="auto">
            <a:xfrm>
              <a:off x="4150" y="1029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3475" name="Object 3"/>
          <p:cNvGraphicFramePr>
            <a:graphicFrameLocks noChangeAspect="1"/>
          </p:cNvGraphicFramePr>
          <p:nvPr/>
        </p:nvGraphicFramePr>
        <p:xfrm>
          <a:off x="6965950" y="2986088"/>
          <a:ext cx="2730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39" imgW="304560" imgH="317160" progId="Equation.3">
                  <p:embed/>
                </p:oleObj>
              </mc:Choice>
              <mc:Fallback>
                <p:oleObj name="Equation" r:id="rId39" imgW="30456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2986088"/>
                        <a:ext cx="27305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6" name="Object 4"/>
          <p:cNvGraphicFramePr>
            <a:graphicFrameLocks noChangeAspect="1"/>
          </p:cNvGraphicFramePr>
          <p:nvPr/>
        </p:nvGraphicFramePr>
        <p:xfrm>
          <a:off x="5670550" y="1447800"/>
          <a:ext cx="27305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41" imgW="304560" imgH="317160" progId="Equation.3">
                  <p:embed/>
                </p:oleObj>
              </mc:Choice>
              <mc:Fallback>
                <p:oleObj name="Equation" r:id="rId41" imgW="30456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1447800"/>
                        <a:ext cx="27305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7" name="Object 5"/>
          <p:cNvGraphicFramePr>
            <a:graphicFrameLocks noChangeAspect="1"/>
          </p:cNvGraphicFramePr>
          <p:nvPr/>
        </p:nvGraphicFramePr>
        <p:xfrm>
          <a:off x="5905500" y="4894263"/>
          <a:ext cx="2730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43" imgW="304560" imgH="317160" progId="Equation.3">
                  <p:embed/>
                </p:oleObj>
              </mc:Choice>
              <mc:Fallback>
                <p:oleObj name="Equation" r:id="rId43" imgW="30456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894263"/>
                        <a:ext cx="27305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9" grpId="0" autoUpdateAnimBg="0"/>
      <p:bldP spid="123930" grpId="0" autoUpdateAnimBg="0"/>
      <p:bldP spid="123931" grpId="0" autoUpdateAnimBg="0"/>
      <p:bldP spid="123932" grpId="0" autoUpdateAnimBg="0"/>
      <p:bldP spid="123933" grpId="0" autoUpdateAnimBg="0"/>
      <p:bldP spid="123934" grpId="0" autoUpdateAnimBg="0"/>
      <p:bldP spid="123935" grpId="0" autoUpdateAnimBg="0"/>
      <p:bldP spid="123936" grpId="0" autoUpdateAnimBg="0"/>
      <p:bldP spid="123937" grpId="0" autoUpdateAnimBg="0"/>
      <p:bldP spid="123938" grpId="0" autoUpdateAnimBg="0"/>
      <p:bldP spid="123939" grpId="0" autoUpdateAnimBg="0"/>
      <p:bldP spid="12394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0"/>
          <p:cNvSpPr>
            <a:spLocks noGrp="1" noChangeArrowheads="1"/>
          </p:cNvSpPr>
          <p:nvPr>
            <p:ph type="title"/>
          </p:nvPr>
        </p:nvSpPr>
        <p:spPr>
          <a:xfrm>
            <a:off x="815975" y="457200"/>
            <a:ext cx="2743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四、二次曲面</a:t>
            </a:r>
          </a:p>
        </p:txBody>
      </p:sp>
      <p:sp>
        <p:nvSpPr>
          <p:cNvPr id="143385" name="Text Box 25"/>
          <p:cNvSpPr txBox="1">
            <a:spLocks noChangeArrowheads="1"/>
          </p:cNvSpPr>
          <p:nvPr/>
        </p:nvSpPr>
        <p:spPr bwMode="auto">
          <a:xfrm>
            <a:off x="815975" y="1081088"/>
            <a:ext cx="2406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三元二次方程 </a:t>
            </a:r>
          </a:p>
        </p:txBody>
      </p:sp>
      <p:sp>
        <p:nvSpPr>
          <p:cNvPr id="143386" name="Text Box 26"/>
          <p:cNvSpPr txBox="1">
            <a:spLocks noChangeArrowheads="1"/>
          </p:cNvSpPr>
          <p:nvPr/>
        </p:nvSpPr>
        <p:spPr bwMode="auto">
          <a:xfrm>
            <a:off x="815975" y="4433888"/>
            <a:ext cx="667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适当选取直角坐标系可得它们的标准方程</a:t>
            </a:r>
            <a:r>
              <a:rPr lang="en-US" altLang="zh-CN"/>
              <a:t>,</a:t>
            </a:r>
          </a:p>
        </p:txBody>
      </p:sp>
      <p:sp>
        <p:nvSpPr>
          <p:cNvPr id="143387" name="Text Box 27"/>
          <p:cNvSpPr txBox="1">
            <a:spLocks noChangeArrowheads="1"/>
          </p:cNvSpPr>
          <p:nvPr/>
        </p:nvSpPr>
        <p:spPr bwMode="auto">
          <a:xfrm>
            <a:off x="7308850" y="4441825"/>
            <a:ext cx="1339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下面仅 </a:t>
            </a:r>
          </a:p>
        </p:txBody>
      </p:sp>
      <p:sp>
        <p:nvSpPr>
          <p:cNvPr id="143388" name="Text Box 28"/>
          <p:cNvSpPr txBox="1">
            <a:spLocks noChangeArrowheads="1"/>
          </p:cNvSpPr>
          <p:nvPr/>
        </p:nvSpPr>
        <p:spPr bwMode="auto">
          <a:xfrm>
            <a:off x="434975" y="5051425"/>
            <a:ext cx="5695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就几种常见标准型的特点进行介绍 </a:t>
            </a:r>
            <a:r>
              <a:rPr lang="en-US" altLang="zh-CN"/>
              <a:t>.</a:t>
            </a:r>
          </a:p>
        </p:txBody>
      </p:sp>
      <p:sp>
        <p:nvSpPr>
          <p:cNvPr id="143389" name="Text Box 29"/>
          <p:cNvSpPr txBox="1">
            <a:spLocks noChangeArrowheads="1"/>
          </p:cNvSpPr>
          <p:nvPr/>
        </p:nvSpPr>
        <p:spPr bwMode="auto">
          <a:xfrm>
            <a:off x="850900" y="5653088"/>
            <a:ext cx="615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研究二次曲面特性的基本方法</a:t>
            </a:r>
            <a:r>
              <a:rPr lang="en-US" altLang="zh-CN"/>
              <a:t>: </a:t>
            </a:r>
            <a:r>
              <a:rPr lang="zh-CN" altLang="en-US" b="1">
                <a:solidFill>
                  <a:schemeClr val="tx2"/>
                </a:solidFill>
              </a:rPr>
              <a:t>截痕法 </a:t>
            </a:r>
            <a:endParaRPr lang="zh-CN" altLang="en-US"/>
          </a:p>
        </p:txBody>
      </p:sp>
      <p:sp>
        <p:nvSpPr>
          <p:cNvPr id="143390" name="Text Box 30"/>
          <p:cNvSpPr txBox="1">
            <a:spLocks noChangeArrowheads="1"/>
          </p:cNvSpPr>
          <p:nvPr/>
        </p:nvSpPr>
        <p:spPr bwMode="auto">
          <a:xfrm>
            <a:off x="4191000" y="3276600"/>
            <a:ext cx="2505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其基本类型有</a:t>
            </a:r>
            <a:r>
              <a:rPr lang="en-US" altLang="zh-CN"/>
              <a:t>: </a:t>
            </a:r>
          </a:p>
        </p:txBody>
      </p:sp>
      <p:sp>
        <p:nvSpPr>
          <p:cNvPr id="143392" name="Text Box 32"/>
          <p:cNvSpPr txBox="1">
            <a:spLocks noChangeArrowheads="1"/>
          </p:cNvSpPr>
          <p:nvPr/>
        </p:nvSpPr>
        <p:spPr bwMode="auto">
          <a:xfrm>
            <a:off x="1524000" y="3849688"/>
            <a:ext cx="516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椭球面、抛物面、双曲面、锥面</a:t>
            </a:r>
          </a:p>
        </p:txBody>
      </p:sp>
      <p:sp>
        <p:nvSpPr>
          <p:cNvPr id="143395" name="Text Box 35"/>
          <p:cNvSpPr txBox="1">
            <a:spLocks noChangeArrowheads="1"/>
          </p:cNvSpPr>
          <p:nvPr/>
        </p:nvSpPr>
        <p:spPr bwMode="auto">
          <a:xfrm>
            <a:off x="434975" y="3276600"/>
            <a:ext cx="401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的图形统称为</a:t>
            </a:r>
            <a:r>
              <a:rPr lang="zh-CN" altLang="en-US" b="1">
                <a:solidFill>
                  <a:schemeClr val="tx2"/>
                </a:solidFill>
              </a:rPr>
              <a:t>二次曲面</a:t>
            </a:r>
            <a:r>
              <a:rPr lang="en-US" altLang="zh-CN"/>
              <a:t>.  </a:t>
            </a:r>
          </a:p>
        </p:txBody>
      </p:sp>
      <p:graphicFrame>
        <p:nvGraphicFramePr>
          <p:cNvPr id="143396" name="Object 36"/>
          <p:cNvGraphicFramePr>
            <a:graphicFrameLocks noChangeAspect="1"/>
          </p:cNvGraphicFramePr>
          <p:nvPr/>
        </p:nvGraphicFramePr>
        <p:xfrm>
          <a:off x="1619250" y="1593850"/>
          <a:ext cx="52578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2145960" imgH="228600" progId="Equation.DSMT4">
                  <p:embed/>
                </p:oleObj>
              </mc:Choice>
              <mc:Fallback>
                <p:oleObj name="Equation" r:id="rId3" imgW="214596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93850"/>
                        <a:ext cx="52578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7" name="Object 37"/>
          <p:cNvGraphicFramePr>
            <a:graphicFrameLocks noChangeAspect="1"/>
          </p:cNvGraphicFramePr>
          <p:nvPr/>
        </p:nvGraphicFramePr>
        <p:xfrm>
          <a:off x="4343400" y="2273300"/>
          <a:ext cx="327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3276360" imgH="393480" progId="Equation.3">
                  <p:embed/>
                </p:oleObj>
              </mc:Choice>
              <mc:Fallback>
                <p:oleObj name="Equation" r:id="rId5" imgW="327636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73300"/>
                        <a:ext cx="327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8" name="Text Box 38"/>
          <p:cNvSpPr txBox="1">
            <a:spLocks noChangeArrowheads="1"/>
          </p:cNvSpPr>
          <p:nvPr/>
        </p:nvSpPr>
        <p:spPr bwMode="auto">
          <a:xfrm>
            <a:off x="2244725" y="2681288"/>
            <a:ext cx="362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(</a:t>
            </a:r>
            <a:r>
              <a:rPr lang="zh-CN" altLang="en-US"/>
              <a:t>二次项系数不全为 </a:t>
            </a:r>
            <a:r>
              <a:rPr lang="en-US" altLang="zh-CN"/>
              <a:t>0 )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5" grpId="0" build="p" autoUpdateAnimBg="0"/>
      <p:bldP spid="143386" grpId="0" build="p" autoUpdateAnimBg="0"/>
      <p:bldP spid="143387" grpId="0" build="p" autoUpdateAnimBg="0"/>
      <p:bldP spid="143388" grpId="0" build="p" autoUpdateAnimBg="0" advAuto="0"/>
      <p:bldP spid="143389" grpId="0" build="p" autoUpdateAnimBg="0"/>
      <p:bldP spid="143390" grpId="0" build="p" autoUpdateAnimBg="0"/>
      <p:bldP spid="143392" grpId="0" build="p" autoUpdateAnimBg="0"/>
      <p:bldP spid="143395" grpId="0" build="p" autoUpdateAnimBg="0"/>
      <p:bldP spid="14339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79"/>
          <p:cNvGrpSpPr>
            <a:grpSpLocks/>
          </p:cNvGrpSpPr>
          <p:nvPr/>
        </p:nvGrpSpPr>
        <p:grpSpPr bwMode="auto">
          <a:xfrm>
            <a:off x="5562600" y="1663700"/>
            <a:ext cx="3108325" cy="1841500"/>
            <a:chOff x="3648" y="768"/>
            <a:chExt cx="1958" cy="1160"/>
          </a:xfrm>
        </p:grpSpPr>
        <p:graphicFrame>
          <p:nvGraphicFramePr>
            <p:cNvPr id="11271" name="Object 1075"/>
            <p:cNvGraphicFramePr>
              <a:graphicFrameLocks noChangeAspect="1"/>
            </p:cNvGraphicFramePr>
            <p:nvPr/>
          </p:nvGraphicFramePr>
          <p:xfrm>
            <a:off x="3740" y="977"/>
            <a:ext cx="1791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4" name="位图图像" r:id="rId3" imgW="1857143" imgH="980952" progId="Paint.Picture">
                    <p:embed/>
                  </p:oleObj>
                </mc:Choice>
                <mc:Fallback>
                  <p:oleObj name="位图图像" r:id="rId3" imgW="1857143" imgH="980952" progId="Paint.Picture">
                    <p:embed/>
                    <p:pic>
                      <p:nvPicPr>
                        <p:cNvPr id="0" name="Object 1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0" y="977"/>
                          <a:ext cx="1791" cy="9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9" name="Group 1074"/>
            <p:cNvGrpSpPr>
              <a:grpSpLocks/>
            </p:cNvGrpSpPr>
            <p:nvPr/>
          </p:nvGrpSpPr>
          <p:grpSpPr bwMode="auto">
            <a:xfrm>
              <a:off x="3648" y="768"/>
              <a:ext cx="1958" cy="1160"/>
              <a:chOff x="3648" y="768"/>
              <a:chExt cx="1958" cy="1160"/>
            </a:xfrm>
          </p:grpSpPr>
          <p:sp>
            <p:nvSpPr>
              <p:cNvPr id="11281" name="Line 1059"/>
              <p:cNvSpPr>
                <a:spLocks noChangeShapeType="1"/>
              </p:cNvSpPr>
              <p:nvPr/>
            </p:nvSpPr>
            <p:spPr bwMode="auto">
              <a:xfrm>
                <a:off x="5232" y="1536"/>
                <a:ext cx="374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2" name="Line 1060"/>
              <p:cNvSpPr>
                <a:spLocks noChangeShapeType="1"/>
              </p:cNvSpPr>
              <p:nvPr/>
            </p:nvSpPr>
            <p:spPr bwMode="auto">
              <a:xfrm flipH="1">
                <a:off x="3696" y="16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3" name="Line 1061"/>
              <p:cNvSpPr>
                <a:spLocks noChangeShapeType="1"/>
              </p:cNvSpPr>
              <p:nvPr/>
            </p:nvSpPr>
            <p:spPr bwMode="auto">
              <a:xfrm flipV="1">
                <a:off x="4619" y="7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72" name="Object 1062"/>
              <p:cNvGraphicFramePr>
                <a:graphicFrameLocks noChangeAspect="1"/>
              </p:cNvGraphicFramePr>
              <p:nvPr/>
            </p:nvGraphicFramePr>
            <p:xfrm>
              <a:off x="4464" y="776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5" name="Equation" r:id="rId5" imgW="215640" imgH="215640" progId="Equation.3">
                      <p:embed/>
                    </p:oleObj>
                  </mc:Choice>
                  <mc:Fallback>
                    <p:oleObj name="Equation" r:id="rId5" imgW="215640" imgH="215640" progId="Equation.3">
                      <p:embed/>
                      <p:pic>
                        <p:nvPicPr>
                          <p:cNvPr id="0" name="Object 10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776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3" name="Object 1063"/>
              <p:cNvGraphicFramePr>
                <a:graphicFrameLocks noChangeAspect="1"/>
              </p:cNvGraphicFramePr>
              <p:nvPr/>
            </p:nvGraphicFramePr>
            <p:xfrm>
              <a:off x="5424" y="163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6" name="Equation" r:id="rId7" imgW="241200" imgH="317160" progId="Equation.3">
                      <p:embed/>
                    </p:oleObj>
                  </mc:Choice>
                  <mc:Fallback>
                    <p:oleObj name="Equation" r:id="rId7" imgW="241200" imgH="317160" progId="Equation.3">
                      <p:embed/>
                      <p:pic>
                        <p:nvPicPr>
                          <p:cNvPr id="0" name="Object 10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163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4" name="Object 1064"/>
              <p:cNvGraphicFramePr>
                <a:graphicFrameLocks noChangeAspect="1"/>
              </p:cNvGraphicFramePr>
              <p:nvPr/>
            </p:nvGraphicFramePr>
            <p:xfrm>
              <a:off x="3648" y="177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7" name="Equation" r:id="rId9" imgW="228600" imgH="241200" progId="Equation.3">
                      <p:embed/>
                    </p:oleObj>
                  </mc:Choice>
                  <mc:Fallback>
                    <p:oleObj name="Equation" r:id="rId9" imgW="228600" imgH="241200" progId="Equation.3">
                      <p:embed/>
                      <p:pic>
                        <p:nvPicPr>
                          <p:cNvPr id="0" name="Object 10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7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1280" name="Picture 107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4" y="1450"/>
              <a:ext cx="19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7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2133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smtClean="0">
                <a:ea typeface="楷体_GB2312" pitchFamily="49" charset="-122"/>
              </a:rPr>
              <a:t>.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椭球面</a:t>
            </a:r>
            <a:endParaRPr lang="zh-CN" altLang="en-US" sz="2800" smtClean="0">
              <a:ea typeface="仿宋_GB2312" pitchFamily="49" charset="-122"/>
            </a:endParaRPr>
          </a:p>
        </p:txBody>
      </p:sp>
      <p:graphicFrame>
        <p:nvGraphicFramePr>
          <p:cNvPr id="172035" name="Object 1027"/>
          <p:cNvGraphicFramePr>
            <a:graphicFrameLocks/>
          </p:cNvGraphicFramePr>
          <p:nvPr/>
        </p:nvGraphicFramePr>
        <p:xfrm>
          <a:off x="1473200" y="1079500"/>
          <a:ext cx="500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2" imgW="5003640" imgH="965160" progId="Equation.3">
                  <p:embed/>
                </p:oleObj>
              </mc:Choice>
              <mc:Fallback>
                <p:oleObj name="Equation" r:id="rId12" imgW="5003640" imgH="965160" progId="Equation.3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079500"/>
                        <a:ext cx="500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6" name="Text Box 1028"/>
          <p:cNvSpPr txBox="1">
            <a:spLocks noChangeArrowheads="1"/>
          </p:cNvSpPr>
          <p:nvPr/>
        </p:nvSpPr>
        <p:spPr bwMode="auto">
          <a:xfrm>
            <a:off x="685800" y="22018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</a:t>
            </a:r>
            <a:r>
              <a:rPr lang="zh-CN" altLang="en-US">
                <a:latin typeface="楷体_GB2312" pitchFamily="49" charset="-122"/>
              </a:rPr>
              <a:t>范围：</a:t>
            </a:r>
          </a:p>
        </p:txBody>
      </p:sp>
      <p:graphicFrame>
        <p:nvGraphicFramePr>
          <p:cNvPr id="172037" name="Object 1029"/>
          <p:cNvGraphicFramePr>
            <a:graphicFrameLocks noChangeAspect="1"/>
          </p:cNvGraphicFramePr>
          <p:nvPr/>
        </p:nvGraphicFramePr>
        <p:xfrm>
          <a:off x="1600200" y="2819400"/>
          <a:ext cx="331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4" imgW="3314520" imgH="469800" progId="Equation.3">
                  <p:embed/>
                </p:oleObj>
              </mc:Choice>
              <mc:Fallback>
                <p:oleObj name="Equation" r:id="rId14" imgW="3314520" imgH="4698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331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8" name="Text Box 1030"/>
          <p:cNvSpPr txBox="1">
            <a:spLocks noChangeArrowheads="1"/>
          </p:cNvSpPr>
          <p:nvPr/>
        </p:nvSpPr>
        <p:spPr bwMode="auto">
          <a:xfrm>
            <a:off x="685800" y="34290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</a:t>
            </a:r>
            <a:r>
              <a:rPr lang="zh-CN" altLang="en-US">
                <a:latin typeface="楷体_GB2312" pitchFamily="49" charset="-122"/>
              </a:rPr>
              <a:t>与坐标面的交线：椭圆</a:t>
            </a:r>
          </a:p>
        </p:txBody>
      </p:sp>
      <p:graphicFrame>
        <p:nvGraphicFramePr>
          <p:cNvPr id="172039" name="Object 1031"/>
          <p:cNvGraphicFramePr>
            <a:graphicFrameLocks noChangeAspect="1"/>
          </p:cNvGraphicFramePr>
          <p:nvPr/>
        </p:nvGraphicFramePr>
        <p:xfrm>
          <a:off x="1397000" y="4044950"/>
          <a:ext cx="20447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6" imgW="2044440" imgH="1422360" progId="Equation.3">
                  <p:embed/>
                </p:oleObj>
              </mc:Choice>
              <mc:Fallback>
                <p:oleObj name="Equation" r:id="rId16" imgW="2044440" imgH="1422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044950"/>
                        <a:ext cx="20447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0" name="Object 1032"/>
          <p:cNvGraphicFramePr>
            <a:graphicFrameLocks noChangeAspect="1"/>
          </p:cNvGraphicFramePr>
          <p:nvPr/>
        </p:nvGraphicFramePr>
        <p:xfrm>
          <a:off x="3797300" y="4064000"/>
          <a:ext cx="20193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18" imgW="2019240" imgH="1422360" progId="Equation.3">
                  <p:embed/>
                </p:oleObj>
              </mc:Choice>
              <mc:Fallback>
                <p:oleObj name="Equation" r:id="rId18" imgW="2019240" imgH="142236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064000"/>
                        <a:ext cx="20193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1" name="Object 1033"/>
          <p:cNvGraphicFramePr>
            <a:graphicFrameLocks noChangeAspect="1"/>
          </p:cNvGraphicFramePr>
          <p:nvPr/>
        </p:nvGraphicFramePr>
        <p:xfrm>
          <a:off x="6159500" y="4064000"/>
          <a:ext cx="1841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20" imgW="1841400" imgH="1422360" progId="Equation.3">
                  <p:embed/>
                </p:oleObj>
              </mc:Choice>
              <mc:Fallback>
                <p:oleObj name="Equation" r:id="rId20" imgW="1841400" imgH="142236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4064000"/>
                        <a:ext cx="18415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utoUpdateAnimBg="0"/>
      <p:bldP spid="17203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0"/>
          <p:cNvGraphicFramePr>
            <a:graphicFrameLocks/>
          </p:cNvGraphicFramePr>
          <p:nvPr/>
        </p:nvGraphicFramePr>
        <p:xfrm>
          <a:off x="1454150" y="622300"/>
          <a:ext cx="2425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3" imgW="2425680" imgH="965160" progId="Equation.3">
                  <p:embed/>
                </p:oleObj>
              </mc:Choice>
              <mc:Fallback>
                <p:oleObj name="Equation" r:id="rId3" imgW="2425680" imgH="96516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622300"/>
                        <a:ext cx="2425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2133600" y="1828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与</a:t>
            </a:r>
          </a:p>
        </p:txBody>
      </p:sp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2590800" y="1892300"/>
          <a:ext cx="217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5" imgW="2171520" imgH="469800" progId="Equation.3">
                  <p:embed/>
                </p:oleObj>
              </mc:Choice>
              <mc:Fallback>
                <p:oleObj name="Equation" r:id="rId5" imgW="2171520" imgH="46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92300"/>
                        <a:ext cx="217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4648200" y="1828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的交线为椭圆：</a:t>
            </a:r>
          </a:p>
        </p:txBody>
      </p:sp>
      <p:graphicFrame>
        <p:nvGraphicFramePr>
          <p:cNvPr id="234498" name="Object 2"/>
          <p:cNvGraphicFramePr>
            <a:graphicFrameLocks noChangeAspect="1"/>
          </p:cNvGraphicFramePr>
          <p:nvPr/>
        </p:nvGraphicFramePr>
        <p:xfrm>
          <a:off x="1816100" y="3746500"/>
          <a:ext cx="85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7" imgW="850680" imgH="444240" progId="Equation.3">
                  <p:embed/>
                </p:oleObj>
              </mc:Choice>
              <mc:Fallback>
                <p:oleObj name="Equation" r:id="rId7" imgW="8506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746500"/>
                        <a:ext cx="850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0" name="Text Box 32"/>
          <p:cNvSpPr txBox="1">
            <a:spLocks noChangeArrowheads="1"/>
          </p:cNvSpPr>
          <p:nvPr/>
        </p:nvSpPr>
        <p:spPr bwMode="auto">
          <a:xfrm>
            <a:off x="838200" y="55626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(4) </a:t>
            </a:r>
            <a:r>
              <a:rPr lang="zh-CN" altLang="en-US"/>
              <a:t>当 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时为</a:t>
            </a:r>
            <a:r>
              <a:rPr lang="zh-CN" altLang="en-US">
                <a:solidFill>
                  <a:schemeClr val="tx2"/>
                </a:solidFill>
              </a:rPr>
              <a:t>旋转椭球面</a:t>
            </a:r>
            <a:r>
              <a:rPr lang="en-US" altLang="zh-CN"/>
              <a:t>;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809625" y="43084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同样</a:t>
            </a:r>
          </a:p>
        </p:txBody>
      </p:sp>
      <p:graphicFrame>
        <p:nvGraphicFramePr>
          <p:cNvPr id="234499" name="Object 3"/>
          <p:cNvGraphicFramePr>
            <a:graphicFrameLocks noChangeAspect="1"/>
          </p:cNvGraphicFramePr>
          <p:nvPr/>
        </p:nvGraphicFramePr>
        <p:xfrm>
          <a:off x="1752600" y="4330700"/>
          <a:ext cx="237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9" imgW="2374560" imgH="469800" progId="Equation.3">
                  <p:embed/>
                </p:oleObj>
              </mc:Choice>
              <mc:Fallback>
                <p:oleObj name="Equation" r:id="rId9" imgW="237456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30700"/>
                        <a:ext cx="237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6858000" y="42672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的截痕</a:t>
            </a:r>
          </a:p>
        </p:txBody>
      </p:sp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4660900" y="4330700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11" imgW="2273040" imgH="469800" progId="Equation.3">
                  <p:embed/>
                </p:oleObj>
              </mc:Choice>
              <mc:Fallback>
                <p:oleObj name="Equation" r:id="rId11" imgW="227304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4330700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4103688" y="42846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及</a:t>
            </a:r>
          </a:p>
        </p:txBody>
      </p:sp>
      <p:sp>
        <p:nvSpPr>
          <p:cNvPr id="145446" name="Text Box 38"/>
          <p:cNvSpPr txBox="1">
            <a:spLocks noChangeArrowheads="1"/>
          </p:cNvSpPr>
          <p:nvPr/>
        </p:nvSpPr>
        <p:spPr bwMode="auto">
          <a:xfrm>
            <a:off x="381000" y="4891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也为椭圆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5257800" y="55626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当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 i="1"/>
              <a:t>b</a:t>
            </a:r>
            <a:r>
              <a:rPr lang="zh-CN" altLang="en-US"/>
              <a:t>＝</a:t>
            </a:r>
            <a:r>
              <a:rPr lang="en-US" altLang="zh-CN" i="1"/>
              <a:t>c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时为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球面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12307" name="Text Box 40"/>
          <p:cNvSpPr txBox="1">
            <a:spLocks noChangeArrowheads="1"/>
          </p:cNvSpPr>
          <p:nvPr/>
        </p:nvSpPr>
        <p:spPr bwMode="auto">
          <a:xfrm>
            <a:off x="762000" y="18589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>
                <a:latin typeface="楷体_GB2312" pitchFamily="49" charset="-122"/>
              </a:rPr>
              <a:t>截痕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234501" name="Object 5"/>
          <p:cNvGraphicFramePr>
            <a:graphicFrameLocks noChangeAspect="1"/>
          </p:cNvGraphicFramePr>
          <p:nvPr/>
        </p:nvGraphicFramePr>
        <p:xfrm>
          <a:off x="1666875" y="2420938"/>
          <a:ext cx="44291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13" imgW="4431960" imgH="1231560" progId="Equation.3">
                  <p:embed/>
                </p:oleObj>
              </mc:Choice>
              <mc:Fallback>
                <p:oleObj name="Equation" r:id="rId13" imgW="4431960" imgH="1231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420938"/>
                        <a:ext cx="442912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6"/>
          <p:cNvGraphicFramePr>
            <a:graphicFrameLocks/>
          </p:cNvGraphicFramePr>
          <p:nvPr/>
        </p:nvGraphicFramePr>
        <p:xfrm>
          <a:off x="4191000" y="965200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15" imgW="1066680" imgH="406080" progId="Equation.3">
                  <p:embed/>
                </p:oleObj>
              </mc:Choice>
              <mc:Fallback>
                <p:oleObj name="Equation" r:id="rId15" imgW="1066680" imgH="40608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65200"/>
                        <a:ext cx="106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Text Box 43"/>
          <p:cNvSpPr txBox="1">
            <a:spLocks noChangeArrowheads="1"/>
          </p:cNvSpPr>
          <p:nvPr/>
        </p:nvSpPr>
        <p:spPr bwMode="auto">
          <a:xfrm>
            <a:off x="5105400" y="879475"/>
            <a:ext cx="1538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为正数</a:t>
            </a:r>
            <a:r>
              <a:rPr lang="en-US" altLang="zh-CN"/>
              <a:t>)</a:t>
            </a:r>
          </a:p>
        </p:txBody>
      </p:sp>
      <p:sp>
        <p:nvSpPr>
          <p:cNvPr id="145471" name="AutoShape 63"/>
          <p:cNvSpPr>
            <a:spLocks/>
          </p:cNvSpPr>
          <p:nvPr/>
        </p:nvSpPr>
        <p:spPr bwMode="auto">
          <a:xfrm>
            <a:off x="1447800" y="2667000"/>
            <a:ext cx="179388" cy="1524000"/>
          </a:xfrm>
          <a:prstGeom prst="leftBrace">
            <a:avLst>
              <a:gd name="adj1" fmla="val 7079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6621463" y="2268538"/>
            <a:ext cx="1741487" cy="1922462"/>
            <a:chOff x="4171" y="1314"/>
            <a:chExt cx="1097" cy="1211"/>
          </a:xfrm>
        </p:grpSpPr>
        <p:graphicFrame>
          <p:nvGraphicFramePr>
            <p:cNvPr id="12297" name="Object 7"/>
            <p:cNvGraphicFramePr>
              <a:graphicFrameLocks noChangeAspect="1"/>
            </p:cNvGraphicFramePr>
            <p:nvPr/>
          </p:nvGraphicFramePr>
          <p:xfrm>
            <a:off x="4171" y="1595"/>
            <a:ext cx="1097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2" name="BMP 图象" r:id="rId17" imgW="2486372" imgH="1561905" progId="Paint.Picture">
                    <p:embed/>
                  </p:oleObj>
                </mc:Choice>
                <mc:Fallback>
                  <p:oleObj name="BMP 图象" r:id="rId17" imgW="2486372" imgH="1561905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595"/>
                          <a:ext cx="1097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8"/>
            <p:cNvGraphicFramePr>
              <a:graphicFrameLocks noChangeAspect="1"/>
            </p:cNvGraphicFramePr>
            <p:nvPr/>
          </p:nvGraphicFramePr>
          <p:xfrm>
            <a:off x="4896" y="134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3" name="Equation" r:id="rId19" imgW="215640" imgH="215640" progId="Equation.3">
                    <p:embed/>
                  </p:oleObj>
                </mc:Choice>
                <mc:Fallback>
                  <p:oleObj name="Equation" r:id="rId19" imgW="21564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4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12" name="Group 73"/>
            <p:cNvGrpSpPr>
              <a:grpSpLocks/>
            </p:cNvGrpSpPr>
            <p:nvPr/>
          </p:nvGrpSpPr>
          <p:grpSpPr bwMode="auto">
            <a:xfrm>
              <a:off x="4597" y="1314"/>
              <a:ext cx="197" cy="1211"/>
              <a:chOff x="4597" y="1314"/>
              <a:chExt cx="208" cy="1275"/>
            </a:xfrm>
          </p:grpSpPr>
          <p:sp>
            <p:nvSpPr>
              <p:cNvPr id="12313" name="Line 60"/>
              <p:cNvSpPr>
                <a:spLocks noChangeShapeType="1"/>
              </p:cNvSpPr>
              <p:nvPr/>
            </p:nvSpPr>
            <p:spPr bwMode="auto">
              <a:xfrm flipV="1">
                <a:off x="4728" y="1314"/>
                <a:ext cx="77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4" name="Line 72"/>
              <p:cNvSpPr>
                <a:spLocks noChangeShapeType="1"/>
              </p:cNvSpPr>
              <p:nvPr/>
            </p:nvSpPr>
            <p:spPr bwMode="auto">
              <a:xfrm flipV="1">
                <a:off x="4597" y="2267"/>
                <a:ext cx="54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311" name="Line 75"/>
          <p:cNvSpPr>
            <a:spLocks noChangeShapeType="1"/>
          </p:cNvSpPr>
          <p:nvPr/>
        </p:nvSpPr>
        <p:spPr bwMode="auto">
          <a:xfrm>
            <a:off x="533400" y="1676400"/>
            <a:ext cx="830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utoUpdateAnimBg="0"/>
      <p:bldP spid="145415" grpId="0" autoUpdateAnimBg="0"/>
      <p:bldP spid="145440" grpId="0" autoUpdateAnimBg="0"/>
      <p:bldP spid="145441" grpId="0" autoUpdateAnimBg="0"/>
      <p:bldP spid="145443" grpId="0" autoUpdateAnimBg="0"/>
      <p:bldP spid="145445" grpId="0" build="p" autoUpdateAnimBg="0"/>
      <p:bldP spid="145446" grpId="0" autoUpdateAnimBg="0"/>
      <p:bldP spid="145447" grpId="0" autoUpdateAnimBg="0"/>
      <p:bldP spid="1454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22860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2. </a:t>
            </a:r>
            <a:r>
              <a:rPr lang="zh-CN" altLang="en-US" sz="2800" b="1" smtClean="0">
                <a:ea typeface="楷体_GB2312" pitchFamily="49" charset="-122"/>
              </a:rPr>
              <a:t>抛物面</a:t>
            </a: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1638300" y="1651000"/>
          <a:ext cx="1790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4" imgW="1790640" imgH="1015920" progId="Equation.3">
                  <p:embed/>
                </p:oleObj>
              </mc:Choice>
              <mc:Fallback>
                <p:oleObj name="Equation" r:id="rId4" imgW="1790640" imgH="1015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651000"/>
                        <a:ext cx="1790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990600" y="1066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>
                <a:latin typeface="楷体_GB2312" pitchFamily="49" charset="-122"/>
              </a:rPr>
              <a:t>椭圆抛物面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581400" y="19050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en-US" altLang="zh-CN" i="1"/>
              <a:t>p , q</a:t>
            </a:r>
            <a:r>
              <a:rPr lang="en-US" altLang="zh-CN" i="1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同号</a:t>
            </a:r>
            <a:r>
              <a:rPr lang="en-US" altLang="zh-CN">
                <a:latin typeface="楷体_GB2312" pitchFamily="49" charset="-122"/>
              </a:rPr>
              <a:t>)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1066800" y="34432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>
                <a:latin typeface="楷体_GB2312" pitchFamily="49" charset="-122"/>
              </a:rPr>
              <a:t>双曲抛物面（鞍形曲面）</a:t>
            </a:r>
          </a:p>
        </p:txBody>
      </p:sp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1676400" y="4089400"/>
          <a:ext cx="2082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6" imgW="2082600" imgH="1015920" progId="Equation.3">
                  <p:embed/>
                </p:oleObj>
              </mc:Choice>
              <mc:Fallback>
                <p:oleObj name="Equation" r:id="rId6" imgW="2082600" imgH="1015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89400"/>
                        <a:ext cx="2082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3810000" y="4267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en-US" altLang="zh-CN" i="1"/>
              <a:t>p , q </a:t>
            </a:r>
            <a:r>
              <a:rPr lang="zh-CN" altLang="en-US">
                <a:latin typeface="楷体_GB2312" pitchFamily="49" charset="-122"/>
              </a:rPr>
              <a:t>同号</a:t>
            </a:r>
            <a:r>
              <a:rPr lang="en-US" altLang="zh-CN">
                <a:latin typeface="楷体_GB2312" pitchFamily="49" charset="-122"/>
              </a:rPr>
              <a:t>)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6335713" y="774700"/>
            <a:ext cx="2579687" cy="2571750"/>
            <a:chOff x="3991" y="488"/>
            <a:chExt cx="1625" cy="1620"/>
          </a:xfrm>
        </p:grpSpPr>
        <p:graphicFrame>
          <p:nvGraphicFramePr>
            <p:cNvPr id="13321" name="Object 43"/>
            <p:cNvGraphicFramePr>
              <a:graphicFrameLocks noChangeAspect="1"/>
            </p:cNvGraphicFramePr>
            <p:nvPr/>
          </p:nvGraphicFramePr>
          <p:xfrm>
            <a:off x="3991" y="528"/>
            <a:ext cx="1625" cy="1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5" name="位图图像" r:id="rId8" imgW="1685714" imgH="1619476" progId="Paint.Picture">
                    <p:embed/>
                  </p:oleObj>
                </mc:Choice>
                <mc:Fallback>
                  <p:oleObj name="位图图像" r:id="rId8" imgW="1685714" imgH="1619476" progId="Paint.Picture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528"/>
                          <a:ext cx="1625" cy="1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0"/>
            <p:cNvGraphicFramePr>
              <a:graphicFrameLocks noChangeAspect="1"/>
            </p:cNvGraphicFramePr>
            <p:nvPr/>
          </p:nvGraphicFramePr>
          <p:xfrm>
            <a:off x="4616" y="48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6" name="Equation" r:id="rId10" imgW="215640" imgH="215640" progId="Equation.3">
                    <p:embed/>
                  </p:oleObj>
                </mc:Choice>
                <mc:Fallback>
                  <p:oleObj name="Equation" r:id="rId10" imgW="21564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48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11"/>
            <p:cNvGraphicFramePr>
              <a:graphicFrameLocks noChangeAspect="1"/>
            </p:cNvGraphicFramePr>
            <p:nvPr/>
          </p:nvGraphicFramePr>
          <p:xfrm>
            <a:off x="5416" y="176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7" name="Equation" r:id="rId12" imgW="241200" imgH="317160" progId="Equation.3">
                    <p:embed/>
                  </p:oleObj>
                </mc:Choice>
                <mc:Fallback>
                  <p:oleObj name="Equation" r:id="rId12" imgW="241200" imgH="3171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6" y="176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2"/>
            <p:cNvGraphicFramePr>
              <a:graphicFrameLocks noChangeAspect="1"/>
            </p:cNvGraphicFramePr>
            <p:nvPr/>
          </p:nvGraphicFramePr>
          <p:xfrm>
            <a:off x="4578" y="19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" name="Equation" r:id="rId14" imgW="228600" imgH="241200" progId="Equation.3">
                    <p:embed/>
                  </p:oleObj>
                </mc:Choice>
                <mc:Fallback>
                  <p:oleObj name="Equation" r:id="rId14" imgW="22860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8" y="19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39"/>
            <p:cNvGraphicFramePr>
              <a:graphicFrameLocks noChangeAspect="1"/>
            </p:cNvGraphicFramePr>
            <p:nvPr/>
          </p:nvGraphicFramePr>
          <p:xfrm>
            <a:off x="4752" y="172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9" name="Equation" r:id="rId16" imgW="304560" imgH="317160" progId="Equation.3">
                    <p:embed/>
                  </p:oleObj>
                </mc:Choice>
                <mc:Fallback>
                  <p:oleObj name="Equation" r:id="rId16" imgW="304560" imgH="3171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72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791200" y="3738563"/>
            <a:ext cx="2954338" cy="2357437"/>
            <a:chOff x="3648" y="2355"/>
            <a:chExt cx="1861" cy="1485"/>
          </a:xfrm>
        </p:grpSpPr>
        <p:graphicFrame>
          <p:nvGraphicFramePr>
            <p:cNvPr id="13316" name="Object 45"/>
            <p:cNvGraphicFramePr>
              <a:graphicFrameLocks noChangeAspect="1"/>
            </p:cNvGraphicFramePr>
            <p:nvPr/>
          </p:nvGraphicFramePr>
          <p:xfrm>
            <a:off x="3648" y="2355"/>
            <a:ext cx="1861" cy="1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0" name="位图图像" r:id="rId18" imgW="1933333" imgH="1542857" progId="Paint.Picture">
                    <p:embed/>
                  </p:oleObj>
                </mc:Choice>
                <mc:Fallback>
                  <p:oleObj name="位图图像" r:id="rId18" imgW="1933333" imgH="1542857" progId="Paint.Picture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355"/>
                          <a:ext cx="1861" cy="1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21"/>
            <p:cNvGraphicFramePr>
              <a:graphicFrameLocks noChangeAspect="1"/>
            </p:cNvGraphicFramePr>
            <p:nvPr/>
          </p:nvGraphicFramePr>
          <p:xfrm>
            <a:off x="4376" y="236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1" name="Equation" r:id="rId20" imgW="215640" imgH="215640" progId="Equation.3">
                    <p:embed/>
                  </p:oleObj>
                </mc:Choice>
                <mc:Fallback>
                  <p:oleObj name="Equation" r:id="rId20" imgW="21564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236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22"/>
            <p:cNvGraphicFramePr>
              <a:graphicFrameLocks noChangeAspect="1"/>
            </p:cNvGraphicFramePr>
            <p:nvPr/>
          </p:nvGraphicFramePr>
          <p:xfrm>
            <a:off x="5350" y="35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name="Equation" r:id="rId22" imgW="241200" imgH="317160" progId="Equation.3">
                    <p:embed/>
                  </p:oleObj>
                </mc:Choice>
                <mc:Fallback>
                  <p:oleObj name="Equation" r:id="rId22" imgW="241200" imgH="3171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0" y="35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23"/>
            <p:cNvGraphicFramePr>
              <a:graphicFrameLocks noChangeAspect="1"/>
            </p:cNvGraphicFramePr>
            <p:nvPr/>
          </p:nvGraphicFramePr>
          <p:xfrm>
            <a:off x="4080" y="359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" name="Equation" r:id="rId24" imgW="228600" imgH="241200" progId="Equation.3">
                    <p:embed/>
                  </p:oleObj>
                </mc:Choice>
                <mc:Fallback>
                  <p:oleObj name="Equation" r:id="rId24" imgW="2286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59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40"/>
            <p:cNvGraphicFramePr>
              <a:graphicFrameLocks noChangeAspect="1"/>
            </p:cNvGraphicFramePr>
            <p:nvPr/>
          </p:nvGraphicFramePr>
          <p:xfrm>
            <a:off x="4464" y="330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" name="Equation" r:id="rId26" imgW="304560" imgH="317160" progId="Equation.3">
                    <p:embed/>
                  </p:oleObj>
                </mc:Choice>
                <mc:Fallback>
                  <p:oleObj name="Equation" r:id="rId26" imgW="304560" imgH="31716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30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utoUpdateAnimBg="0"/>
      <p:bldP spid="146437" grpId="0" autoUpdateAnimBg="0"/>
      <p:bldP spid="146438" grpId="0" autoUpdateAnimBg="0"/>
      <p:bldP spid="14644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6875463" y="2554288"/>
            <a:ext cx="617537" cy="147637"/>
            <a:chOff x="1440" y="2736"/>
            <a:chExt cx="1912" cy="454"/>
          </a:xfrm>
        </p:grpSpPr>
        <p:sp>
          <p:nvSpPr>
            <p:cNvPr id="14378" name="Arc 1036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79" name="Arc 1037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  <a:gd name="T9" fmla="*/ 0 w 43018"/>
                <a:gd name="T10" fmla="*/ 0 h 23106"/>
                <a:gd name="T11" fmla="*/ 43018 w 43018"/>
                <a:gd name="T12" fmla="*/ 23106 h 23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" name="Group 1061"/>
          <p:cNvGrpSpPr>
            <a:grpSpLocks/>
          </p:cNvGrpSpPr>
          <p:nvPr/>
        </p:nvGrpSpPr>
        <p:grpSpPr bwMode="auto">
          <a:xfrm>
            <a:off x="6872288" y="1558925"/>
            <a:ext cx="617537" cy="147638"/>
            <a:chOff x="1440" y="2736"/>
            <a:chExt cx="1912" cy="454"/>
          </a:xfrm>
        </p:grpSpPr>
        <p:sp>
          <p:nvSpPr>
            <p:cNvPr id="14376" name="Arc 1062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  <a:gd name="T9" fmla="*/ 0 w 43138"/>
                <a:gd name="T10" fmla="*/ 0 h 24006"/>
                <a:gd name="T11" fmla="*/ 43138 w 43138"/>
                <a:gd name="T12" fmla="*/ 24006 h 240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77" name="Arc 1063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  <a:gd name="T9" fmla="*/ 0 w 43018"/>
                <a:gd name="T10" fmla="*/ 0 h 23106"/>
                <a:gd name="T11" fmla="*/ 43018 w 43018"/>
                <a:gd name="T12" fmla="*/ 23106 h 23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" name="Group 1101"/>
          <p:cNvGrpSpPr>
            <a:grpSpLocks/>
          </p:cNvGrpSpPr>
          <p:nvPr/>
        </p:nvGrpSpPr>
        <p:grpSpPr bwMode="auto">
          <a:xfrm>
            <a:off x="6440488" y="609600"/>
            <a:ext cx="1544637" cy="2900363"/>
            <a:chOff x="4057" y="384"/>
            <a:chExt cx="973" cy="1827"/>
          </a:xfrm>
        </p:grpSpPr>
        <p:sp>
          <p:nvSpPr>
            <p:cNvPr id="14365" name="Line 1046"/>
            <p:cNvSpPr>
              <a:spLocks noChangeShapeType="1"/>
            </p:cNvSpPr>
            <p:nvPr/>
          </p:nvSpPr>
          <p:spPr bwMode="auto">
            <a:xfrm flipV="1">
              <a:off x="4523" y="416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7" name="Object 1047"/>
            <p:cNvGraphicFramePr>
              <a:graphicFrameLocks noChangeAspect="1"/>
            </p:cNvGraphicFramePr>
            <p:nvPr/>
          </p:nvGraphicFramePr>
          <p:xfrm>
            <a:off x="4563" y="384"/>
            <a:ext cx="110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0" name="Equation" r:id="rId3" imgW="215640" imgH="215640" progId="Equation.3">
                    <p:embed/>
                  </p:oleObj>
                </mc:Choice>
                <mc:Fallback>
                  <p:oleObj name="Equation" r:id="rId3" imgW="215640" imgH="215640" progId="Equation.3">
                    <p:embed/>
                    <p:pic>
                      <p:nvPicPr>
                        <p:cNvPr id="0" name="Object 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3" y="384"/>
                          <a:ext cx="110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6" name="Line 1040"/>
            <p:cNvSpPr>
              <a:spLocks noChangeShapeType="1"/>
            </p:cNvSpPr>
            <p:nvPr/>
          </p:nvSpPr>
          <p:spPr bwMode="auto">
            <a:xfrm>
              <a:off x="4096" y="1361"/>
              <a:ext cx="9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1041"/>
            <p:cNvSpPr>
              <a:spLocks noChangeShapeType="1"/>
            </p:cNvSpPr>
            <p:nvPr/>
          </p:nvSpPr>
          <p:spPr bwMode="auto">
            <a:xfrm flipH="1">
              <a:off x="4173" y="1074"/>
              <a:ext cx="629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1043"/>
            <p:cNvSpPr>
              <a:spLocks noChangeShapeType="1"/>
            </p:cNvSpPr>
            <p:nvPr/>
          </p:nvSpPr>
          <p:spPr bwMode="auto">
            <a:xfrm>
              <a:off x="4523" y="2117"/>
              <a:ext cx="0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Line 1044"/>
            <p:cNvSpPr>
              <a:spLocks noChangeShapeType="1"/>
            </p:cNvSpPr>
            <p:nvPr/>
          </p:nvSpPr>
          <p:spPr bwMode="auto">
            <a:xfrm>
              <a:off x="4523" y="817"/>
              <a:ext cx="0" cy="1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8" name="Object 1048"/>
            <p:cNvGraphicFramePr>
              <a:graphicFrameLocks noChangeAspect="1"/>
            </p:cNvGraphicFramePr>
            <p:nvPr/>
          </p:nvGraphicFramePr>
          <p:xfrm>
            <a:off x="4057" y="1665"/>
            <a:ext cx="116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1" name="Equation" r:id="rId5" imgW="228600" imgH="241200" progId="Equation.3">
                    <p:embed/>
                  </p:oleObj>
                </mc:Choice>
                <mc:Fallback>
                  <p:oleObj name="Equation" r:id="rId5" imgW="228600" imgH="241200" progId="Equation.3">
                    <p:embed/>
                    <p:pic>
                      <p:nvPicPr>
                        <p:cNvPr id="0" name="Object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7" y="1665"/>
                          <a:ext cx="116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9" name="Object 1049"/>
            <p:cNvGraphicFramePr>
              <a:graphicFrameLocks noChangeAspect="1"/>
            </p:cNvGraphicFramePr>
            <p:nvPr/>
          </p:nvGraphicFramePr>
          <p:xfrm>
            <a:off x="4906" y="1424"/>
            <a:ext cx="12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2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0" name="Object 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6" y="1424"/>
                          <a:ext cx="124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0" name="Oval 1052"/>
            <p:cNvSpPr>
              <a:spLocks noChangeArrowheads="1"/>
            </p:cNvSpPr>
            <p:nvPr/>
          </p:nvSpPr>
          <p:spPr bwMode="auto">
            <a:xfrm>
              <a:off x="4135" y="621"/>
              <a:ext cx="778" cy="185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4371" name="Group 1053"/>
            <p:cNvGrpSpPr>
              <a:grpSpLocks/>
            </p:cNvGrpSpPr>
            <p:nvPr/>
          </p:nvGrpSpPr>
          <p:grpSpPr bwMode="auto">
            <a:xfrm>
              <a:off x="4135" y="1899"/>
              <a:ext cx="779" cy="185"/>
              <a:chOff x="4391" y="2231"/>
              <a:chExt cx="904" cy="325"/>
            </a:xfrm>
          </p:grpSpPr>
          <p:sp>
            <p:nvSpPr>
              <p:cNvPr id="14374" name="Arc 1054"/>
              <p:cNvSpPr>
                <a:spLocks/>
              </p:cNvSpPr>
              <p:nvPr/>
            </p:nvSpPr>
            <p:spPr bwMode="auto">
              <a:xfrm>
                <a:off x="4391" y="2231"/>
                <a:ext cx="901" cy="194"/>
              </a:xfrm>
              <a:custGeom>
                <a:avLst/>
                <a:gdLst>
                  <a:gd name="T0" fmla="*/ 0 w 43138"/>
                  <a:gd name="T1" fmla="*/ 0 h 24006"/>
                  <a:gd name="T2" fmla="*/ 0 w 43138"/>
                  <a:gd name="T3" fmla="*/ 0 h 24006"/>
                  <a:gd name="T4" fmla="*/ 0 w 43138"/>
                  <a:gd name="T5" fmla="*/ 0 h 24006"/>
                  <a:gd name="T6" fmla="*/ 0 60000 65536"/>
                  <a:gd name="T7" fmla="*/ 0 60000 65536"/>
                  <a:gd name="T8" fmla="*/ 0 60000 65536"/>
                  <a:gd name="T9" fmla="*/ 0 w 43138"/>
                  <a:gd name="T10" fmla="*/ 0 h 24006"/>
                  <a:gd name="T11" fmla="*/ 43138 w 43138"/>
                  <a:gd name="T12" fmla="*/ 24006 h 240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38" h="24006" fill="none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</a:path>
                  <a:path w="43138" h="24006" stroke="0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  <a:lnTo>
                      <a:pt x="21538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75" name="Arc 1055"/>
              <p:cNvSpPr>
                <a:spLocks/>
              </p:cNvSpPr>
              <p:nvPr/>
            </p:nvSpPr>
            <p:spPr bwMode="auto">
              <a:xfrm>
                <a:off x="4394" y="2352"/>
                <a:ext cx="901" cy="204"/>
              </a:xfrm>
              <a:custGeom>
                <a:avLst/>
                <a:gdLst>
                  <a:gd name="T0" fmla="*/ 0 w 43200"/>
                  <a:gd name="T1" fmla="*/ 0 h 25177"/>
                  <a:gd name="T2" fmla="*/ 0 w 43200"/>
                  <a:gd name="T3" fmla="*/ 0 h 25177"/>
                  <a:gd name="T4" fmla="*/ 0 w 43200"/>
                  <a:gd name="T5" fmla="*/ 0 h 2517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177"/>
                  <a:gd name="T11" fmla="*/ 43200 w 43200"/>
                  <a:gd name="T12" fmla="*/ 25177 h 25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177" fill="none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</a:path>
                  <a:path w="43200" h="25177" stroke="0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  <a:lnTo>
                      <a:pt x="21600" y="3577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4372" name="Line 1066"/>
            <p:cNvSpPr>
              <a:spLocks noChangeShapeType="1"/>
            </p:cNvSpPr>
            <p:nvPr/>
          </p:nvSpPr>
          <p:spPr bwMode="auto">
            <a:xfrm flipH="1">
              <a:off x="4135" y="729"/>
              <a:ext cx="779" cy="12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1067"/>
            <p:cNvSpPr>
              <a:spLocks noChangeShapeType="1"/>
            </p:cNvSpPr>
            <p:nvPr/>
          </p:nvSpPr>
          <p:spPr bwMode="auto">
            <a:xfrm>
              <a:off x="4135" y="729"/>
              <a:ext cx="779" cy="12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6670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3. 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椭圆锥面</a:t>
            </a:r>
          </a:p>
        </p:txBody>
      </p:sp>
      <p:graphicFrame>
        <p:nvGraphicFramePr>
          <p:cNvPr id="198659" name="Object 1027"/>
          <p:cNvGraphicFramePr>
            <a:graphicFrameLocks noChangeAspect="1"/>
          </p:cNvGraphicFramePr>
          <p:nvPr/>
        </p:nvGraphicFramePr>
        <p:xfrm>
          <a:off x="1295400" y="1092200"/>
          <a:ext cx="43037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9" imgW="4305240" imgH="965160" progId="Equation.3">
                  <p:embed/>
                </p:oleObj>
              </mc:Choice>
              <mc:Fallback>
                <p:oleObj name="Equation" r:id="rId9" imgW="4305240" imgH="9651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92200"/>
                        <a:ext cx="43037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1028"/>
          <p:cNvGraphicFramePr>
            <a:graphicFrameLocks noChangeAspect="1"/>
          </p:cNvGraphicFramePr>
          <p:nvPr/>
        </p:nvGraphicFramePr>
        <p:xfrm>
          <a:off x="701675" y="2209800"/>
          <a:ext cx="378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11" imgW="3784320" imgH="457200" progId="Equation.3">
                  <p:embed/>
                </p:oleObj>
              </mc:Choice>
              <mc:Fallback>
                <p:oleObj name="Equation" r:id="rId11" imgW="378432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209800"/>
                        <a:ext cx="378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1" name="Text Box 1029"/>
          <p:cNvSpPr txBox="1">
            <a:spLocks noChangeArrowheads="1"/>
          </p:cNvSpPr>
          <p:nvPr/>
        </p:nvSpPr>
        <p:spPr bwMode="auto">
          <a:xfrm>
            <a:off x="4378325" y="21478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tx2"/>
                </a:solidFill>
              </a:rPr>
              <a:t>椭圆</a:t>
            </a:r>
          </a:p>
        </p:txBody>
      </p:sp>
      <p:sp>
        <p:nvSpPr>
          <p:cNvPr id="198696" name="Text Box 1064"/>
          <p:cNvSpPr txBox="1">
            <a:spLocks noChangeArrowheads="1"/>
          </p:cNvSpPr>
          <p:nvPr/>
        </p:nvSpPr>
        <p:spPr bwMode="auto">
          <a:xfrm>
            <a:off x="533400" y="3810000"/>
            <a:ext cx="7788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在平面 </a:t>
            </a:r>
            <a:r>
              <a:rPr lang="en-US" altLang="zh-CN" i="1"/>
              <a:t>x</a:t>
            </a:r>
            <a:r>
              <a:rPr lang="zh-CN" altLang="en-US"/>
              <a:t>＝</a:t>
            </a:r>
            <a:r>
              <a:rPr lang="en-US" altLang="zh-CN"/>
              <a:t>0 </a:t>
            </a:r>
            <a:r>
              <a:rPr lang="zh-CN" altLang="en-US"/>
              <a:t>或 </a:t>
            </a:r>
            <a:r>
              <a:rPr lang="en-US" altLang="zh-CN" i="1"/>
              <a:t>y</a:t>
            </a:r>
            <a:r>
              <a:rPr lang="zh-CN" altLang="en-US"/>
              <a:t>＝</a:t>
            </a:r>
            <a:r>
              <a:rPr lang="en-US" altLang="zh-CN"/>
              <a:t>0 </a:t>
            </a:r>
            <a:r>
              <a:rPr lang="zh-CN" altLang="en-US"/>
              <a:t>上的截痕为过原点的两直线 </a:t>
            </a:r>
            <a:r>
              <a:rPr lang="en-US" altLang="zh-CN"/>
              <a:t>.</a:t>
            </a:r>
          </a:p>
        </p:txBody>
      </p:sp>
      <p:graphicFrame>
        <p:nvGraphicFramePr>
          <p:cNvPr id="198701" name="Object 1069"/>
          <p:cNvGraphicFramePr>
            <a:graphicFrameLocks noChangeAspect="1"/>
          </p:cNvGraphicFramePr>
          <p:nvPr/>
        </p:nvGraphicFramePr>
        <p:xfrm>
          <a:off x="1539875" y="2667000"/>
          <a:ext cx="24114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13" imgW="2412720" imgH="1054080" progId="Equation.3">
                  <p:embed/>
                </p:oleObj>
              </mc:Choice>
              <mc:Fallback>
                <p:oleObj name="Equation" r:id="rId13" imgW="2412720" imgH="1054080" progId="Equation.3">
                  <p:embed/>
                  <p:pic>
                    <p:nvPicPr>
                      <p:cNvPr id="0" name="Object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2667000"/>
                        <a:ext cx="24114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702" name="Object 1070"/>
          <p:cNvGraphicFramePr>
            <a:graphicFrameLocks noChangeAspect="1"/>
          </p:cNvGraphicFramePr>
          <p:nvPr/>
        </p:nvGraphicFramePr>
        <p:xfrm>
          <a:off x="3978275" y="3016250"/>
          <a:ext cx="9636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15" imgW="965160" imgH="355320" progId="Equation.3">
                  <p:embed/>
                </p:oleObj>
              </mc:Choice>
              <mc:Fallback>
                <p:oleObj name="Equation" r:id="rId15" imgW="965160" imgH="355320" progId="Equation.3">
                  <p:embed/>
                  <p:pic>
                    <p:nvPicPr>
                      <p:cNvPr id="0" name="Object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3016250"/>
                        <a:ext cx="9636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703" name="Text Box 1071"/>
          <p:cNvSpPr txBox="1">
            <a:spLocks noChangeArrowheads="1"/>
          </p:cNvSpPr>
          <p:nvPr/>
        </p:nvSpPr>
        <p:spPr bwMode="auto">
          <a:xfrm>
            <a:off x="533400" y="44196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可以证明</a:t>
            </a:r>
            <a:r>
              <a:rPr lang="en-US" altLang="zh-CN"/>
              <a:t>, </a:t>
            </a:r>
            <a:r>
              <a:rPr lang="zh-CN" altLang="en-US"/>
              <a:t>椭圆①上任一点与原点的连线均在曲面上</a:t>
            </a:r>
            <a:r>
              <a:rPr lang="en-US" altLang="zh-CN"/>
              <a:t>.</a:t>
            </a:r>
          </a:p>
        </p:txBody>
      </p:sp>
      <p:sp>
        <p:nvSpPr>
          <p:cNvPr id="198705" name="Text Box 1073"/>
          <p:cNvSpPr txBox="1">
            <a:spLocks noChangeArrowheads="1"/>
          </p:cNvSpPr>
          <p:nvPr/>
        </p:nvSpPr>
        <p:spPr bwMode="auto">
          <a:xfrm>
            <a:off x="5241925" y="28638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①</a:t>
            </a:r>
          </a:p>
        </p:txBody>
      </p:sp>
      <p:grpSp>
        <p:nvGrpSpPr>
          <p:cNvPr id="6" name="Group 1105"/>
          <p:cNvGrpSpPr>
            <a:grpSpLocks/>
          </p:cNvGrpSpPr>
          <p:nvPr/>
        </p:nvGrpSpPr>
        <p:grpSpPr bwMode="auto">
          <a:xfrm>
            <a:off x="6357938" y="304800"/>
            <a:ext cx="1773237" cy="3478213"/>
            <a:chOff x="3984" y="192"/>
            <a:chExt cx="1117" cy="2191"/>
          </a:xfrm>
        </p:grpSpPr>
        <p:graphicFrame>
          <p:nvGraphicFramePr>
            <p:cNvPr id="14342" name="Object 1080"/>
            <p:cNvGraphicFramePr>
              <a:graphicFrameLocks noChangeAspect="1"/>
            </p:cNvGraphicFramePr>
            <p:nvPr/>
          </p:nvGraphicFramePr>
          <p:xfrm>
            <a:off x="4029" y="288"/>
            <a:ext cx="1072" cy="2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7" name="BMP 图像" r:id="rId17" imgW="1219370" imgH="2381582" progId="Paint.Picture">
                    <p:embed/>
                  </p:oleObj>
                </mc:Choice>
                <mc:Fallback>
                  <p:oleObj name="BMP 图像" r:id="rId17" imgW="1219370" imgH="2381582" progId="Paint.Picture">
                    <p:embed/>
                    <p:pic>
                      <p:nvPicPr>
                        <p:cNvPr id="0" name="Object 1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9" y="288"/>
                          <a:ext cx="1072" cy="20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9" name="Group 1104"/>
            <p:cNvGrpSpPr>
              <a:grpSpLocks/>
            </p:cNvGrpSpPr>
            <p:nvPr/>
          </p:nvGrpSpPr>
          <p:grpSpPr bwMode="auto">
            <a:xfrm>
              <a:off x="3984" y="192"/>
              <a:ext cx="1016" cy="1623"/>
              <a:chOff x="3984" y="192"/>
              <a:chExt cx="1016" cy="1623"/>
            </a:xfrm>
          </p:grpSpPr>
          <p:sp>
            <p:nvSpPr>
              <p:cNvPr id="14360" name="Line 1081"/>
              <p:cNvSpPr>
                <a:spLocks noChangeShapeType="1"/>
              </p:cNvSpPr>
              <p:nvPr/>
            </p:nvSpPr>
            <p:spPr bwMode="auto">
              <a:xfrm flipH="1">
                <a:off x="4076" y="1355"/>
                <a:ext cx="461" cy="4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1" name="Line 1083"/>
              <p:cNvSpPr>
                <a:spLocks noChangeShapeType="1"/>
              </p:cNvSpPr>
              <p:nvPr/>
            </p:nvSpPr>
            <p:spPr bwMode="auto">
              <a:xfrm>
                <a:off x="4535" y="1357"/>
                <a:ext cx="4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62" name="Group 1103"/>
              <p:cNvGrpSpPr>
                <a:grpSpLocks/>
              </p:cNvGrpSpPr>
              <p:nvPr/>
            </p:nvGrpSpPr>
            <p:grpSpPr bwMode="auto">
              <a:xfrm>
                <a:off x="4543" y="241"/>
                <a:ext cx="0" cy="1117"/>
                <a:chOff x="4532" y="241"/>
                <a:chExt cx="0" cy="1117"/>
              </a:xfrm>
            </p:grpSpPr>
            <p:sp>
              <p:nvSpPr>
                <p:cNvPr id="14363" name="Line 1082"/>
                <p:cNvSpPr>
                  <a:spLocks noChangeShapeType="1"/>
                </p:cNvSpPr>
                <p:nvPr/>
              </p:nvSpPr>
              <p:spPr bwMode="auto">
                <a:xfrm flipV="1">
                  <a:off x="4532" y="821"/>
                  <a:ext cx="0" cy="5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4" name="Line 1084"/>
                <p:cNvSpPr>
                  <a:spLocks noChangeShapeType="1"/>
                </p:cNvSpPr>
                <p:nvPr/>
              </p:nvSpPr>
              <p:spPr bwMode="auto">
                <a:xfrm flipV="1">
                  <a:off x="4532" y="241"/>
                  <a:ext cx="0" cy="5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4343" name="Object 1085"/>
              <p:cNvGraphicFramePr>
                <a:graphicFrameLocks noChangeAspect="1"/>
              </p:cNvGraphicFramePr>
              <p:nvPr/>
            </p:nvGraphicFramePr>
            <p:xfrm>
              <a:off x="3984" y="159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8" name="Equation" r:id="rId19" imgW="228600" imgH="241200" progId="Equation.3">
                      <p:embed/>
                    </p:oleObj>
                  </mc:Choice>
                  <mc:Fallback>
                    <p:oleObj name="Equation" r:id="rId19" imgW="228600" imgH="241200" progId="Equation.3">
                      <p:embed/>
                      <p:pic>
                        <p:nvPicPr>
                          <p:cNvPr id="0" name="Object 10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59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4" name="Object 1087"/>
              <p:cNvGraphicFramePr>
                <a:graphicFrameLocks noChangeAspect="1"/>
              </p:cNvGraphicFramePr>
              <p:nvPr/>
            </p:nvGraphicFramePr>
            <p:xfrm>
              <a:off x="4848" y="139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9" name="Equation" r:id="rId21" imgW="241091" imgH="317225" progId="Equation.3">
                      <p:embed/>
                    </p:oleObj>
                  </mc:Choice>
                  <mc:Fallback>
                    <p:oleObj name="Equation" r:id="rId21" imgW="241091" imgH="317225" progId="Equation.3">
                      <p:embed/>
                      <p:pic>
                        <p:nvPicPr>
                          <p:cNvPr id="0" name="Object 10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39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5" name="Object 1086"/>
              <p:cNvGraphicFramePr>
                <a:graphicFrameLocks noChangeAspect="1"/>
              </p:cNvGraphicFramePr>
              <p:nvPr/>
            </p:nvGraphicFramePr>
            <p:xfrm>
              <a:off x="4608" y="192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0" name="Equation" r:id="rId23" imgW="215619" imgH="215619" progId="Equation.3">
                      <p:embed/>
                    </p:oleObj>
                  </mc:Choice>
                  <mc:Fallback>
                    <p:oleObj name="Equation" r:id="rId23" imgW="215619" imgH="215619" progId="Equation.3">
                      <p:embed/>
                      <p:pic>
                        <p:nvPicPr>
                          <p:cNvPr id="0" name="Object 10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92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6" name="Object 1102"/>
              <p:cNvGraphicFramePr>
                <a:graphicFrameLocks noChangeAspect="1"/>
              </p:cNvGraphicFramePr>
              <p:nvPr/>
            </p:nvGraphicFramePr>
            <p:xfrm>
              <a:off x="4320" y="1240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1" name="Equation" r:id="rId25" imgW="304560" imgH="317160" progId="Equation.3">
                      <p:embed/>
                    </p:oleObj>
                  </mc:Choice>
                  <mc:Fallback>
                    <p:oleObj name="Equation" r:id="rId25" imgW="304560" imgH="317160" progId="Equation.3">
                      <p:embed/>
                      <p:pic>
                        <p:nvPicPr>
                          <p:cNvPr id="0" name="Object 1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240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8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8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build="p" autoUpdateAnimBg="0"/>
      <p:bldP spid="198696" grpId="0" build="p" autoUpdateAnimBg="0"/>
      <p:bldP spid="198703" grpId="0" build="p" autoUpdateAnimBg="0"/>
      <p:bldP spid="19870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22860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内容小结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685800" y="13319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1.</a:t>
            </a:r>
            <a:r>
              <a:rPr lang="en-US" altLang="zh-CN"/>
              <a:t> </a:t>
            </a:r>
            <a:r>
              <a:rPr lang="zh-CN" altLang="en-US"/>
              <a:t>空间曲面</a:t>
            </a:r>
          </a:p>
        </p:txBody>
      </p:sp>
      <p:sp>
        <p:nvSpPr>
          <p:cNvPr id="199684" name="Line 4"/>
          <p:cNvSpPr>
            <a:spLocks noChangeShapeType="1"/>
          </p:cNvSpPr>
          <p:nvPr/>
        </p:nvSpPr>
        <p:spPr bwMode="auto">
          <a:xfrm flipV="1">
            <a:off x="2590800" y="1611313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3581400" y="1295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三元方程</a:t>
            </a:r>
          </a:p>
        </p:txBody>
      </p:sp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5105400" y="1433513"/>
          <a:ext cx="2144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3" imgW="2145960" imgH="406080" progId="Equation.3">
                  <p:embed/>
                </p:oleObj>
              </mc:Choice>
              <mc:Fallback>
                <p:oleObj name="Equation" r:id="rId3" imgW="21459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433513"/>
                        <a:ext cx="2144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990600" y="18891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球面</a:t>
            </a:r>
          </a:p>
        </p:txBody>
      </p:sp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2209800" y="1839913"/>
          <a:ext cx="5484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5" imgW="5486400" imgH="533160" progId="Equation.3">
                  <p:embed/>
                </p:oleObj>
              </mc:Choice>
              <mc:Fallback>
                <p:oleObj name="Equation" r:id="rId5" imgW="548640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39913"/>
                        <a:ext cx="54848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990600" y="24780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旋转曲面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1524000" y="30797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如</a:t>
            </a:r>
            <a:r>
              <a:rPr lang="en-US" altLang="zh-CN"/>
              <a:t>, </a:t>
            </a:r>
            <a:r>
              <a:rPr lang="zh-CN" altLang="en-US"/>
              <a:t>曲线</a:t>
            </a:r>
          </a:p>
        </p:txBody>
      </p:sp>
      <p:graphicFrame>
        <p:nvGraphicFramePr>
          <p:cNvPr id="199691" name="Object 11"/>
          <p:cNvGraphicFramePr>
            <a:graphicFrameLocks noChangeAspect="1"/>
          </p:cNvGraphicFramePr>
          <p:nvPr/>
        </p:nvGraphicFramePr>
        <p:xfrm>
          <a:off x="2895600" y="2908300"/>
          <a:ext cx="1803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7" imgW="1803240" imgH="901440" progId="Equation.3">
                  <p:embed/>
                </p:oleObj>
              </mc:Choice>
              <mc:Fallback>
                <p:oleObj name="Equation" r:id="rId7" imgW="1803240" imgH="901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08300"/>
                        <a:ext cx="1803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4648200" y="30749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绕 </a:t>
            </a:r>
            <a:r>
              <a:rPr lang="en-US" altLang="zh-CN" i="1">
                <a:solidFill>
                  <a:schemeClr val="tx2"/>
                </a:solidFill>
              </a:rPr>
              <a:t>z</a:t>
            </a:r>
            <a:r>
              <a:rPr lang="en-US" altLang="zh-CN"/>
              <a:t> </a:t>
            </a:r>
            <a:r>
              <a:rPr lang="zh-CN" altLang="en-US"/>
              <a:t>轴的旋转曲面</a:t>
            </a:r>
            <a:r>
              <a:rPr lang="en-US" altLang="zh-CN"/>
              <a:t>:</a:t>
            </a:r>
          </a:p>
        </p:txBody>
      </p:sp>
      <p:graphicFrame>
        <p:nvGraphicFramePr>
          <p:cNvPr id="199693" name="Object 13"/>
          <p:cNvGraphicFramePr>
            <a:graphicFrameLocks noChangeAspect="1"/>
          </p:cNvGraphicFramePr>
          <p:nvPr/>
        </p:nvGraphicFramePr>
        <p:xfrm>
          <a:off x="2935288" y="3886200"/>
          <a:ext cx="31607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9" imgW="3162240" imgH="558720" progId="Equation.3">
                  <p:embed/>
                </p:oleObj>
              </mc:Choice>
              <mc:Fallback>
                <p:oleObj name="Equation" r:id="rId9" imgW="3162240" imgH="558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886200"/>
                        <a:ext cx="31607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990600" y="43576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 </a:t>
            </a:r>
            <a:r>
              <a:rPr lang="zh-CN" altLang="en-US"/>
              <a:t>柱面</a:t>
            </a: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1676400" y="48910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如</a:t>
            </a:r>
            <a:r>
              <a:rPr lang="en-US" altLang="zh-CN"/>
              <a:t>,</a:t>
            </a:r>
            <a:r>
              <a:rPr lang="zh-CN" altLang="en-US"/>
              <a:t>曲面</a:t>
            </a:r>
          </a:p>
        </p:txBody>
      </p:sp>
      <p:graphicFrame>
        <p:nvGraphicFramePr>
          <p:cNvPr id="199696" name="Object 16"/>
          <p:cNvGraphicFramePr>
            <a:graphicFrameLocks noChangeAspect="1"/>
          </p:cNvGraphicFramePr>
          <p:nvPr/>
        </p:nvGraphicFramePr>
        <p:xfrm>
          <a:off x="2895600" y="500380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11" imgW="1752480" imgH="406080" progId="Equation.3">
                  <p:embed/>
                </p:oleObj>
              </mc:Choice>
              <mc:Fallback>
                <p:oleObj name="Equation" r:id="rId11" imgW="175248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03800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4572000" y="48910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表示母线平行 </a:t>
            </a:r>
            <a:r>
              <a:rPr lang="en-US" altLang="zh-CN" i="1">
                <a:solidFill>
                  <a:schemeClr val="tx2"/>
                </a:solidFill>
              </a:rPr>
              <a:t>z</a:t>
            </a:r>
            <a:r>
              <a:rPr lang="en-US" altLang="zh-CN"/>
              <a:t> </a:t>
            </a:r>
            <a:r>
              <a:rPr lang="zh-CN" altLang="en-US"/>
              <a:t>轴的柱面</a:t>
            </a:r>
            <a:r>
              <a:rPr lang="en-US" altLang="zh-CN"/>
              <a:t>.</a:t>
            </a:r>
          </a:p>
        </p:txBody>
      </p:sp>
      <p:sp>
        <p:nvSpPr>
          <p:cNvPr id="199706" name="Text Box 26"/>
          <p:cNvSpPr txBox="1">
            <a:spLocks noChangeArrowheads="1"/>
          </p:cNvSpPr>
          <p:nvPr/>
        </p:nvSpPr>
        <p:spPr bwMode="auto">
          <a:xfrm>
            <a:off x="1676400" y="5476875"/>
            <a:ext cx="614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又如</a:t>
            </a:r>
            <a:r>
              <a:rPr lang="en-US" altLang="zh-CN"/>
              <a:t>,</a:t>
            </a:r>
            <a:r>
              <a:rPr lang="zh-CN" altLang="en-US"/>
              <a:t>椭圆柱面</a:t>
            </a:r>
            <a:r>
              <a:rPr lang="en-US" altLang="zh-CN"/>
              <a:t>, </a:t>
            </a:r>
            <a:r>
              <a:rPr lang="zh-CN" altLang="en-US"/>
              <a:t>双曲柱面</a:t>
            </a:r>
            <a:r>
              <a:rPr lang="en-US" altLang="zh-CN"/>
              <a:t>, </a:t>
            </a:r>
            <a:r>
              <a:rPr lang="zh-CN" altLang="en-US"/>
              <a:t>抛物柱面等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4" grpId="0" animBg="1"/>
      <p:bldP spid="199685" grpId="0" autoUpdateAnimBg="0"/>
      <p:bldP spid="199687" grpId="0" autoUpdateAnimBg="0"/>
      <p:bldP spid="199689" grpId="0" autoUpdateAnimBg="0"/>
      <p:bldP spid="199690" grpId="0" autoUpdateAnimBg="0"/>
      <p:bldP spid="199692" grpId="0" autoUpdateAnimBg="0"/>
      <p:bldP spid="199694" grpId="0" autoUpdateAnimBg="0"/>
      <p:bldP spid="199695" grpId="0" autoUpdateAnimBg="0"/>
      <p:bldP spid="199697" grpId="0" autoUpdateAnimBg="0"/>
      <p:bldP spid="19970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2286000" cy="5334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smtClean="0">
                <a:ea typeface="楷体_GB2312" pitchFamily="49" charset="-122"/>
              </a:rPr>
              <a:t>2. </a:t>
            </a:r>
            <a:r>
              <a:rPr lang="zh-CN" altLang="en-US" sz="2800" smtClean="0">
                <a:ea typeface="楷体_GB2312" pitchFamily="49" charset="-122"/>
              </a:rPr>
              <a:t>二次曲面</a:t>
            </a: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2619375" y="838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3609975" y="533400"/>
            <a:ext cx="248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三元二次方程</a:t>
            </a:r>
          </a:p>
        </p:txBody>
      </p:sp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1276350" y="2601913"/>
          <a:ext cx="16954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4" imgW="1676160" imgH="444240" progId="Equation.3">
                  <p:embed/>
                </p:oleObj>
              </mc:Choice>
              <mc:Fallback>
                <p:oleObj name="Equation" r:id="rId4" imgW="16761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2601913"/>
                        <a:ext cx="16954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3" name="Text Box 1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89013" y="13303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椭球面</a:t>
            </a:r>
          </a:p>
        </p:txBody>
      </p:sp>
      <p:graphicFrame>
        <p:nvGraphicFramePr>
          <p:cNvPr id="192524" name="Object 12"/>
          <p:cNvGraphicFramePr>
            <a:graphicFrameLocks noChangeAspect="1"/>
          </p:cNvGraphicFramePr>
          <p:nvPr/>
        </p:nvGraphicFramePr>
        <p:xfrm>
          <a:off x="2667000" y="1143000"/>
          <a:ext cx="2425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7" imgW="2425680" imgH="965160" progId="Equation.3">
                  <p:embed/>
                </p:oleObj>
              </mc:Choice>
              <mc:Fallback>
                <p:oleObj name="Equation" r:id="rId7" imgW="242568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43000"/>
                        <a:ext cx="2425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5" name="Text Box 13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抛物面</a:t>
            </a:r>
            <a:r>
              <a:rPr lang="en-US" altLang="zh-CN"/>
              <a:t>:</a:t>
            </a:r>
          </a:p>
        </p:txBody>
      </p:sp>
      <p:sp>
        <p:nvSpPr>
          <p:cNvPr id="192527" name="Text Box 15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3505200" y="2133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椭圆抛物面</a:t>
            </a:r>
          </a:p>
        </p:txBody>
      </p:sp>
      <p:sp>
        <p:nvSpPr>
          <p:cNvPr id="192528" name="Text Box 16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6019800" y="2133600"/>
            <a:ext cx="2119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双曲抛物面</a:t>
            </a:r>
          </a:p>
        </p:txBody>
      </p:sp>
      <p:graphicFrame>
        <p:nvGraphicFramePr>
          <p:cNvPr id="192529" name="Object 17"/>
          <p:cNvGraphicFramePr>
            <a:graphicFrameLocks noChangeAspect="1"/>
          </p:cNvGraphicFramePr>
          <p:nvPr/>
        </p:nvGraphicFramePr>
        <p:xfrm>
          <a:off x="3651250" y="2654300"/>
          <a:ext cx="1816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10" imgW="1815840" imgH="1041120" progId="Equation.3">
                  <p:embed/>
                </p:oleObj>
              </mc:Choice>
              <mc:Fallback>
                <p:oleObj name="Equation" r:id="rId10" imgW="1815840" imgH="10411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2654300"/>
                        <a:ext cx="1816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0" name="Object 18"/>
          <p:cNvGraphicFramePr>
            <a:graphicFrameLocks noChangeAspect="1"/>
          </p:cNvGraphicFramePr>
          <p:nvPr/>
        </p:nvGraphicFramePr>
        <p:xfrm>
          <a:off x="6159500" y="2667000"/>
          <a:ext cx="2070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12" imgW="2070000" imgH="1015920" progId="Equation.3">
                  <p:embed/>
                </p:oleObj>
              </mc:Choice>
              <mc:Fallback>
                <p:oleObj name="Equation" r:id="rId12" imgW="2070000" imgH="101592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667000"/>
                        <a:ext cx="2070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43" name="Text Box 31">
            <a:hlinkClick r:id="rId14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464343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椭圆锥面</a:t>
            </a:r>
            <a:r>
              <a:rPr lang="en-US" altLang="zh-CN"/>
              <a:t>: </a:t>
            </a:r>
          </a:p>
        </p:txBody>
      </p:sp>
      <p:graphicFrame>
        <p:nvGraphicFramePr>
          <p:cNvPr id="192544" name="Object 32"/>
          <p:cNvGraphicFramePr>
            <a:graphicFrameLocks noChangeAspect="1"/>
          </p:cNvGraphicFramePr>
          <p:nvPr/>
        </p:nvGraphicFramePr>
        <p:xfrm>
          <a:off x="3048000" y="4357688"/>
          <a:ext cx="195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15" imgW="1955520" imgH="1028520" progId="Equation.3">
                  <p:embed/>
                </p:oleObj>
              </mc:Choice>
              <mc:Fallback>
                <p:oleObj name="Equation" r:id="rId15" imgW="1955520" imgH="10285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57688"/>
                        <a:ext cx="1955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3" grpId="0" autoUpdateAnimBg="0"/>
      <p:bldP spid="192525" grpId="0" autoUpdateAnimBg="0"/>
      <p:bldP spid="192527" grpId="0" autoUpdateAnimBg="0"/>
      <p:bldP spid="192528" grpId="0" autoUpdateAnimBg="0"/>
      <p:bldP spid="19254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3276600" y="1600200"/>
            <a:ext cx="1450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4400" b="1">
                <a:solidFill>
                  <a:schemeClr val="tx2"/>
                </a:solidFill>
              </a:rPr>
              <a:t>作业 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524000" y="2740025"/>
            <a:ext cx="60991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4000"/>
              <a:t>P45    </a:t>
            </a:r>
          </a:p>
          <a:p>
            <a:r>
              <a:rPr lang="en-US" altLang="zh-CN" sz="4000"/>
              <a:t>1 ;  3;  6;  8(2) ;  9</a:t>
            </a:r>
            <a:r>
              <a:rPr lang="en-US" altLang="zh-CN" sz="3600"/>
              <a:t> </a:t>
            </a:r>
            <a:r>
              <a:rPr lang="en-US" altLang="zh-CN" sz="3200"/>
              <a:t>(1)</a:t>
            </a:r>
            <a:r>
              <a:rPr lang="en-US" altLang="zh-CN" sz="3600"/>
              <a:t> ;  </a:t>
            </a:r>
            <a:r>
              <a:rPr lang="en-US" altLang="zh-CN" sz="4000"/>
              <a:t>10(1)</a:t>
            </a:r>
          </a:p>
          <a:p>
            <a:r>
              <a:rPr lang="en-US" altLang="zh-CN" sz="4000"/>
              <a:t>11(3); 12(1)</a:t>
            </a:r>
          </a:p>
        </p:txBody>
      </p:sp>
      <p:pic>
        <p:nvPicPr>
          <p:cNvPr id="20484" name="Picture 5" descr="机动">
            <a:hlinkClick r:id="rId2" action="ppaction://hlinkpres?slideindex=1&amp;slidetitle=第四节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973763" y="6600825"/>
            <a:ext cx="692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第四节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1524000" cy="533400"/>
          </a:xfrm>
        </p:spPr>
        <p:txBody>
          <a:bodyPr/>
          <a:lstStyle/>
          <a:p>
            <a:pPr algn="just" eaLnBrk="1" hangingPunct="1">
              <a:lnSpc>
                <a:spcPct val="75000"/>
              </a:lnSpc>
            </a:pPr>
            <a:r>
              <a:rPr lang="zh-CN" altLang="en-US" sz="2800" b="1" smtClean="0">
                <a:ea typeface="楷体_GB2312" pitchFamily="49" charset="-122"/>
              </a:rPr>
              <a:t>定义</a:t>
            </a:r>
            <a:r>
              <a:rPr lang="en-US" altLang="zh-CN" sz="2800" b="1" smtClean="0">
                <a:ea typeface="仿宋_GB2312" pitchFamily="49" charset="-122"/>
              </a:rPr>
              <a:t>1. </a:t>
            </a:r>
          </a:p>
        </p:txBody>
      </p:sp>
      <p:graphicFrame>
        <p:nvGraphicFramePr>
          <p:cNvPr id="205839" name="Object 15"/>
          <p:cNvGraphicFramePr>
            <a:graphicFrameLocks noChangeAspect="1"/>
          </p:cNvGraphicFramePr>
          <p:nvPr/>
        </p:nvGraphicFramePr>
        <p:xfrm>
          <a:off x="7162800" y="2590800"/>
          <a:ext cx="16716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955520" imgH="406080" progId="Equation.3">
                  <p:embed/>
                </p:oleObj>
              </mc:Choice>
              <mc:Fallback>
                <p:oleObj name="Equation" r:id="rId3" imgW="195552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590800"/>
                        <a:ext cx="16716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1828800" y="457200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如果曲面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S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与方程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F</a:t>
            </a:r>
            <a:r>
              <a:rPr lang="en-US" altLang="zh-CN">
                <a:ea typeface="仿宋_GB2312" pitchFamily="49" charset="-122"/>
              </a:rPr>
              <a:t>( </a:t>
            </a:r>
            <a:r>
              <a:rPr lang="en-US" altLang="zh-CN" i="1">
                <a:ea typeface="仿宋_GB2312" pitchFamily="49" charset="-122"/>
              </a:rPr>
              <a:t>x, y, z </a:t>
            </a:r>
            <a:r>
              <a:rPr lang="en-US" altLang="zh-CN">
                <a:ea typeface="仿宋_GB2312" pitchFamily="49" charset="-122"/>
              </a:rPr>
              <a:t>) = 0 </a:t>
            </a:r>
            <a:r>
              <a:rPr lang="zh-CN" altLang="en-US"/>
              <a:t>有下述关系</a:t>
            </a:r>
            <a:r>
              <a:rPr lang="en-US" altLang="zh-CN"/>
              <a:t>:</a:t>
            </a:r>
            <a:endParaRPr lang="en-US" altLang="zh-CN">
              <a:ea typeface="仿宋_GB2312" pitchFamily="49" charset="-122"/>
            </a:endParaRP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1190625" y="1066800"/>
            <a:ext cx="682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itchFamily="2" charset="-122"/>
              </a:rPr>
              <a:t>(1) </a:t>
            </a:r>
            <a:r>
              <a:rPr lang="zh-CN" altLang="en-US"/>
              <a:t>曲面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S </a:t>
            </a:r>
            <a:r>
              <a:rPr lang="zh-CN" altLang="en-US"/>
              <a:t>上的任意点的坐标都满足此方程 </a:t>
            </a: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381000" y="2282825"/>
            <a:ext cx="584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F</a:t>
            </a:r>
            <a:r>
              <a:rPr lang="en-US" altLang="zh-CN">
                <a:solidFill>
                  <a:schemeClr val="tx2"/>
                </a:solidFill>
                <a:ea typeface="仿宋_GB2312" pitchFamily="49" charset="-122"/>
              </a:rPr>
              <a:t>(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x, y, z </a:t>
            </a:r>
            <a:r>
              <a:rPr lang="en-US" altLang="zh-CN">
                <a:solidFill>
                  <a:schemeClr val="tx2"/>
                </a:solidFill>
                <a:ea typeface="仿宋_GB2312" pitchFamily="49" charset="-122"/>
              </a:rPr>
              <a:t>) = 0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叫做</a:t>
            </a:r>
            <a:r>
              <a:rPr lang="zh-CN" altLang="en-US" b="1">
                <a:latin typeface="楷体_GB2312" pitchFamily="49" charset="-122"/>
              </a:rPr>
              <a:t>曲面</a:t>
            </a:r>
            <a:r>
              <a:rPr lang="zh-CN" altLang="en-US"/>
              <a:t> </a:t>
            </a:r>
            <a:r>
              <a:rPr lang="en-US" altLang="zh-CN" i="1"/>
              <a:t>S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的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方程</a:t>
            </a:r>
            <a:r>
              <a:rPr lang="en-US" altLang="zh-CN">
                <a:ea typeface="仿宋_GB2312" pitchFamily="49" charset="-122"/>
              </a:rPr>
              <a:t>, </a:t>
            </a: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381000" y="2895600"/>
            <a:ext cx="601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曲面 </a:t>
            </a:r>
            <a:r>
              <a:rPr lang="en-US" altLang="zh-CN" i="1">
                <a:ea typeface="仿宋_GB2312" pitchFamily="49" charset="-122"/>
              </a:rPr>
              <a:t>S </a:t>
            </a:r>
            <a:r>
              <a:rPr lang="zh-CN" altLang="en-US"/>
              <a:t>叫做方程 </a:t>
            </a:r>
            <a:r>
              <a:rPr lang="en-US" altLang="zh-CN" i="1">
                <a:ea typeface="仿宋_GB2312" pitchFamily="49" charset="-122"/>
              </a:rPr>
              <a:t>F</a:t>
            </a:r>
            <a:r>
              <a:rPr lang="en-US" altLang="zh-CN">
                <a:ea typeface="仿宋_GB2312" pitchFamily="49" charset="-122"/>
              </a:rPr>
              <a:t>( </a:t>
            </a:r>
            <a:r>
              <a:rPr lang="en-US" altLang="zh-CN" i="1">
                <a:ea typeface="仿宋_GB2312" pitchFamily="49" charset="-122"/>
              </a:rPr>
              <a:t>x, y, z </a:t>
            </a:r>
            <a:r>
              <a:rPr lang="en-US" altLang="zh-CN">
                <a:ea typeface="仿宋_GB2312" pitchFamily="49" charset="-122"/>
              </a:rPr>
              <a:t>) = 0 </a:t>
            </a: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图形</a:t>
            </a:r>
            <a:r>
              <a:rPr lang="en-US" altLang="zh-CN">
                <a:solidFill>
                  <a:schemeClr val="tx2"/>
                </a:solidFill>
                <a:ea typeface="仿宋_GB2312" pitchFamily="49" charset="-122"/>
              </a:rPr>
              <a:t>.</a:t>
            </a: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914400" y="3509963"/>
            <a:ext cx="2692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两个基本问题 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  <a:endParaRPr lang="en-US" altLang="zh-CN"/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857250" y="4191000"/>
            <a:ext cx="584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(1)  </a:t>
            </a:r>
            <a:r>
              <a:rPr lang="zh-CN" altLang="en-US"/>
              <a:t>已知一曲面作为点的几何轨迹时</a:t>
            </a:r>
            <a:r>
              <a:rPr lang="en-US" altLang="zh-CN"/>
              <a:t>,</a:t>
            </a: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1190625" y="1674813"/>
            <a:ext cx="6823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(2) </a:t>
            </a:r>
            <a:r>
              <a:rPr lang="zh-CN" altLang="en-US"/>
              <a:t>不在曲面 </a:t>
            </a:r>
            <a:r>
              <a:rPr lang="en-US" altLang="zh-CN" i="1"/>
              <a:t>S </a:t>
            </a:r>
            <a:r>
              <a:rPr lang="zh-CN" altLang="en-US"/>
              <a:t>上的点的坐标不满足此方程 </a:t>
            </a:r>
          </a:p>
        </p:txBody>
      </p:sp>
      <p:sp>
        <p:nvSpPr>
          <p:cNvPr id="205848" name="Text Box 24"/>
          <p:cNvSpPr txBox="1">
            <a:spLocks noChangeArrowheads="1"/>
          </p:cNvSpPr>
          <p:nvPr/>
        </p:nvSpPr>
        <p:spPr bwMode="auto">
          <a:xfrm>
            <a:off x="1447800" y="4746625"/>
            <a:ext cx="2051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求曲面方程</a:t>
            </a:r>
            <a:r>
              <a:rPr lang="en-US" altLang="zh-CN"/>
              <a:t>.</a:t>
            </a:r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>
            <a:off x="838200" y="5272088"/>
            <a:ext cx="6823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(2)  </a:t>
            </a:r>
            <a:r>
              <a:rPr lang="zh-CN" altLang="en-US"/>
              <a:t>已知方程时 </a:t>
            </a:r>
            <a:r>
              <a:rPr lang="en-US" altLang="zh-CN"/>
              <a:t>,  </a:t>
            </a:r>
            <a:r>
              <a:rPr lang="zh-CN" altLang="en-US"/>
              <a:t>研究它所表示的几何形状</a:t>
            </a: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1447800" y="5791200"/>
            <a:ext cx="2911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 </a:t>
            </a:r>
            <a:r>
              <a:rPr lang="zh-CN" altLang="en-US"/>
              <a:t>必要时需作图 </a:t>
            </a:r>
            <a:r>
              <a:rPr lang="en-US" altLang="zh-CN"/>
              <a:t>). 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7010400" y="3038475"/>
            <a:ext cx="1781175" cy="1838325"/>
            <a:chOff x="4416" y="1914"/>
            <a:chExt cx="1122" cy="1158"/>
          </a:xfrm>
        </p:grpSpPr>
        <p:graphicFrame>
          <p:nvGraphicFramePr>
            <p:cNvPr id="1027" name="Object 50"/>
            <p:cNvGraphicFramePr>
              <a:graphicFrameLocks noChangeAspect="1"/>
            </p:cNvGraphicFramePr>
            <p:nvPr/>
          </p:nvGraphicFramePr>
          <p:xfrm>
            <a:off x="4464" y="1914"/>
            <a:ext cx="1074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BMP 图像" r:id="rId5" imgW="1704762" imgH="1228571" progId="Paint.Picture">
                    <p:embed/>
                  </p:oleObj>
                </mc:Choice>
                <mc:Fallback>
                  <p:oleObj name="BMP 图像" r:id="rId5" imgW="1704762" imgH="1228571" progId="Paint.Picture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914"/>
                          <a:ext cx="1074" cy="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" name="Line 40"/>
            <p:cNvSpPr>
              <a:spLocks noChangeShapeType="1"/>
            </p:cNvSpPr>
            <p:nvPr/>
          </p:nvSpPr>
          <p:spPr bwMode="auto">
            <a:xfrm flipV="1">
              <a:off x="4752" y="2252"/>
              <a:ext cx="0" cy="363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Line 41"/>
            <p:cNvSpPr>
              <a:spLocks noChangeShapeType="1"/>
            </p:cNvSpPr>
            <p:nvPr/>
          </p:nvSpPr>
          <p:spPr bwMode="auto">
            <a:xfrm>
              <a:off x="4752" y="2690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Line 42"/>
            <p:cNvSpPr>
              <a:spLocks noChangeShapeType="1"/>
            </p:cNvSpPr>
            <p:nvPr/>
          </p:nvSpPr>
          <p:spPr bwMode="auto">
            <a:xfrm flipH="1">
              <a:off x="4416" y="269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Line 43"/>
            <p:cNvSpPr>
              <a:spLocks noChangeShapeType="1"/>
            </p:cNvSpPr>
            <p:nvPr/>
          </p:nvSpPr>
          <p:spPr bwMode="auto">
            <a:xfrm flipV="1">
              <a:off x="4752" y="2564"/>
              <a:ext cx="0" cy="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Line 44"/>
            <p:cNvSpPr>
              <a:spLocks noChangeShapeType="1"/>
            </p:cNvSpPr>
            <p:nvPr/>
          </p:nvSpPr>
          <p:spPr bwMode="auto">
            <a:xfrm flipV="1">
              <a:off x="4752" y="1937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8" name="Object 45"/>
            <p:cNvGraphicFramePr>
              <a:graphicFrameLocks noChangeAspect="1"/>
            </p:cNvGraphicFramePr>
            <p:nvPr/>
          </p:nvGraphicFramePr>
          <p:xfrm>
            <a:off x="5021" y="223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7" imgW="253800" imgH="317160" progId="Equation.3">
                    <p:embed/>
                  </p:oleObj>
                </mc:Choice>
                <mc:Fallback>
                  <p:oleObj name="Equation" r:id="rId7" imgW="253800" imgH="3171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2236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46"/>
            <p:cNvGraphicFramePr>
              <a:graphicFrameLocks noChangeAspect="1"/>
            </p:cNvGraphicFramePr>
            <p:nvPr/>
          </p:nvGraphicFramePr>
          <p:xfrm>
            <a:off x="4568" y="197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9" imgW="215640" imgH="215640" progId="Equation.3">
                    <p:embed/>
                  </p:oleObj>
                </mc:Choice>
                <mc:Fallback>
                  <p:oleObj name="Equation" r:id="rId9" imgW="215640" imgH="2156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97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47"/>
            <p:cNvGraphicFramePr>
              <a:graphicFrameLocks noChangeAspect="1"/>
            </p:cNvGraphicFramePr>
            <p:nvPr/>
          </p:nvGraphicFramePr>
          <p:xfrm>
            <a:off x="5224" y="2721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2721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48"/>
            <p:cNvGraphicFramePr>
              <a:graphicFrameLocks noChangeAspect="1"/>
            </p:cNvGraphicFramePr>
            <p:nvPr/>
          </p:nvGraphicFramePr>
          <p:xfrm>
            <a:off x="4476" y="292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13" imgW="228600" imgH="241200" progId="Equation.3">
                    <p:embed/>
                  </p:oleObj>
                </mc:Choice>
                <mc:Fallback>
                  <p:oleObj name="Equation" r:id="rId13" imgW="228600" imgH="2412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292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49"/>
            <p:cNvGraphicFramePr>
              <a:graphicFrameLocks noChangeAspect="1"/>
            </p:cNvGraphicFramePr>
            <p:nvPr/>
          </p:nvGraphicFramePr>
          <p:xfrm>
            <a:off x="4692" y="270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15" imgW="304560" imgH="317160" progId="Equation.3">
                    <p:embed/>
                  </p:oleObj>
                </mc:Choice>
                <mc:Fallback>
                  <p:oleObj name="Equation" r:id="rId15" imgW="304560" imgH="31716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2" y="270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1" grpId="0" autoUpdateAnimBg="0"/>
      <p:bldP spid="205842" grpId="0" autoUpdateAnimBg="0"/>
      <p:bldP spid="205843" grpId="0" autoUpdateAnimBg="0"/>
      <p:bldP spid="205844" grpId="0" autoUpdateAnimBg="0"/>
      <p:bldP spid="205845" grpId="0" autoUpdateAnimBg="0"/>
      <p:bldP spid="205846" grpId="0" autoUpdateAnimBg="0"/>
      <p:bldP spid="205847" grpId="0" autoUpdateAnimBg="0"/>
      <p:bldP spid="205848" grpId="0" autoUpdateAnimBg="0"/>
      <p:bldP spid="205849" grpId="0" autoUpdateAnimBg="0"/>
      <p:bldP spid="20585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391400" y="3848100"/>
            <a:ext cx="1295400" cy="1414463"/>
            <a:chOff x="4656" y="2544"/>
            <a:chExt cx="960" cy="1048"/>
          </a:xfrm>
        </p:grpSpPr>
        <p:grpSp>
          <p:nvGrpSpPr>
            <p:cNvPr id="2082" name="Group 3"/>
            <p:cNvGrpSpPr>
              <a:grpSpLocks/>
            </p:cNvGrpSpPr>
            <p:nvPr/>
          </p:nvGrpSpPr>
          <p:grpSpPr bwMode="auto">
            <a:xfrm>
              <a:off x="4656" y="2544"/>
              <a:ext cx="960" cy="1048"/>
              <a:chOff x="4608" y="2584"/>
              <a:chExt cx="968" cy="1056"/>
            </a:xfrm>
          </p:grpSpPr>
          <p:sp>
            <p:nvSpPr>
              <p:cNvPr id="208900" name="Oval 4"/>
              <p:cNvSpPr>
                <a:spLocks noChangeArrowheads="1"/>
              </p:cNvSpPr>
              <p:nvPr/>
            </p:nvSpPr>
            <p:spPr bwMode="auto">
              <a:xfrm>
                <a:off x="4608" y="2584"/>
                <a:ext cx="960" cy="105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28575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86" name="Arc 5"/>
              <p:cNvSpPr>
                <a:spLocks/>
              </p:cNvSpPr>
              <p:nvPr/>
            </p:nvSpPr>
            <p:spPr bwMode="auto">
              <a:xfrm>
                <a:off x="4608" y="3105"/>
                <a:ext cx="968" cy="57"/>
              </a:xfrm>
              <a:custGeom>
                <a:avLst/>
                <a:gdLst>
                  <a:gd name="T0" fmla="*/ 0 w 41885"/>
                  <a:gd name="T1" fmla="*/ 0 h 21600"/>
                  <a:gd name="T2" fmla="*/ 0 w 41885"/>
                  <a:gd name="T3" fmla="*/ 0 h 21600"/>
                  <a:gd name="T4" fmla="*/ 0 w 418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885"/>
                  <a:gd name="T10" fmla="*/ 0 h 21600"/>
                  <a:gd name="T11" fmla="*/ 41885 w 418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885" h="21600" fill="none" extrusionOk="0">
                    <a:moveTo>
                      <a:pt x="-1" y="19201"/>
                    </a:moveTo>
                    <a:cubicBezTo>
                      <a:pt x="1220" y="8268"/>
                      <a:pt x="10464" y="-1"/>
                      <a:pt x="21466" y="0"/>
                    </a:cubicBezTo>
                    <a:cubicBezTo>
                      <a:pt x="30680" y="0"/>
                      <a:pt x="38879" y="5844"/>
                      <a:pt x="41884" y="14555"/>
                    </a:cubicBezTo>
                  </a:path>
                  <a:path w="41885" h="21600" stroke="0" extrusionOk="0">
                    <a:moveTo>
                      <a:pt x="-1" y="19201"/>
                    </a:moveTo>
                    <a:cubicBezTo>
                      <a:pt x="1220" y="8268"/>
                      <a:pt x="10464" y="-1"/>
                      <a:pt x="21466" y="0"/>
                    </a:cubicBezTo>
                    <a:cubicBezTo>
                      <a:pt x="30680" y="0"/>
                      <a:pt x="38879" y="5844"/>
                      <a:pt x="41884" y="14555"/>
                    </a:cubicBezTo>
                    <a:lnTo>
                      <a:pt x="21466" y="21600"/>
                    </a:lnTo>
                    <a:close/>
                  </a:path>
                </a:pathLst>
              </a:custGeom>
              <a:noFill/>
              <a:ln w="6350">
                <a:solidFill>
                  <a:srgbClr val="4D4D4D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083" name="Arc 6"/>
            <p:cNvSpPr>
              <a:spLocks/>
            </p:cNvSpPr>
            <p:nvPr/>
          </p:nvSpPr>
          <p:spPr bwMode="auto">
            <a:xfrm>
              <a:off x="4656" y="3060"/>
              <a:ext cx="952" cy="71"/>
            </a:xfrm>
            <a:custGeom>
              <a:avLst/>
              <a:gdLst>
                <a:gd name="T0" fmla="*/ 0 w 43200"/>
                <a:gd name="T1" fmla="*/ 0 h 30589"/>
                <a:gd name="T2" fmla="*/ 0 w 43200"/>
                <a:gd name="T3" fmla="*/ 0 h 30589"/>
                <a:gd name="T4" fmla="*/ 0 w 43200"/>
                <a:gd name="T5" fmla="*/ 0 h 30589"/>
                <a:gd name="T6" fmla="*/ 0 60000 65536"/>
                <a:gd name="T7" fmla="*/ 0 60000 65536"/>
                <a:gd name="T8" fmla="*/ 0 60000 65536"/>
                <a:gd name="T9" fmla="*/ 0 w 43200"/>
                <a:gd name="T10" fmla="*/ 0 h 30589"/>
                <a:gd name="T11" fmla="*/ 43200 w 43200"/>
                <a:gd name="T12" fmla="*/ 30589 h 30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0589" fill="none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</a:path>
                <a:path w="43200" h="30589" stroke="0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77777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84" name="Arc 7"/>
            <p:cNvSpPr>
              <a:spLocks/>
            </p:cNvSpPr>
            <p:nvPr/>
          </p:nvSpPr>
          <p:spPr bwMode="auto">
            <a:xfrm rot="10800000">
              <a:off x="4656" y="3097"/>
              <a:ext cx="952" cy="71"/>
            </a:xfrm>
            <a:custGeom>
              <a:avLst/>
              <a:gdLst>
                <a:gd name="T0" fmla="*/ 0 w 43200"/>
                <a:gd name="T1" fmla="*/ 0 h 30589"/>
                <a:gd name="T2" fmla="*/ 0 w 43200"/>
                <a:gd name="T3" fmla="*/ 0 h 30589"/>
                <a:gd name="T4" fmla="*/ 0 w 43200"/>
                <a:gd name="T5" fmla="*/ 0 h 30589"/>
                <a:gd name="T6" fmla="*/ 0 60000 65536"/>
                <a:gd name="T7" fmla="*/ 0 60000 65536"/>
                <a:gd name="T8" fmla="*/ 0 60000 65536"/>
                <a:gd name="T9" fmla="*/ 0 w 43200"/>
                <a:gd name="T10" fmla="*/ 0 h 30589"/>
                <a:gd name="T11" fmla="*/ 43200 w 43200"/>
                <a:gd name="T12" fmla="*/ 30589 h 30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0589" fill="none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</a:path>
                <a:path w="43200" h="30589" stroke="0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377825" y="2849563"/>
            <a:ext cx="2593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故所求方程为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2065" name="Rectangle 9"/>
          <p:cNvSpPr>
            <a:spLocks noGrp="1" noChangeArrowheads="1"/>
          </p:cNvSpPr>
          <p:nvPr>
            <p:ph type="title"/>
          </p:nvPr>
        </p:nvSpPr>
        <p:spPr>
          <a:xfrm>
            <a:off x="730250" y="381000"/>
            <a:ext cx="3657600" cy="685800"/>
          </a:xfrm>
        </p:spPr>
        <p:txBody>
          <a:bodyPr/>
          <a:lstStyle/>
          <a:p>
            <a:pPr algn="just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仿宋_GB2312" pitchFamily="49" charset="-122"/>
              </a:rPr>
              <a:t>1.</a:t>
            </a:r>
            <a:r>
              <a:rPr lang="en-US" altLang="zh-CN" sz="2800" smtClean="0">
                <a:ea typeface="仿宋_GB2312" pitchFamily="49" charset="-122"/>
              </a:rPr>
              <a:t> </a:t>
            </a:r>
            <a:r>
              <a:rPr lang="zh-CN" altLang="en-US" sz="2800" smtClean="0">
                <a:ea typeface="楷体_GB2312" pitchFamily="49" charset="-122"/>
              </a:rPr>
              <a:t>求动点到定点</a:t>
            </a:r>
            <a:endParaRPr lang="zh-CN" altLang="en-US" sz="2800" smtClean="0">
              <a:ea typeface="仿宋_GB2312" pitchFamily="49" charset="-122"/>
            </a:endParaRPr>
          </a:p>
        </p:txBody>
      </p:sp>
      <p:graphicFrame>
        <p:nvGraphicFramePr>
          <p:cNvPr id="208906" name="Object 10"/>
          <p:cNvGraphicFramePr>
            <a:graphicFrameLocks noChangeAspect="1"/>
          </p:cNvGraphicFramePr>
          <p:nvPr/>
        </p:nvGraphicFramePr>
        <p:xfrm>
          <a:off x="3990975" y="1677988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3" imgW="1600200" imgH="406080" progId="Equation.3">
                  <p:embed/>
                </p:oleObj>
              </mc:Choice>
              <mc:Fallback>
                <p:oleObj name="Equation" r:id="rId3" imgW="160020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1677988"/>
                        <a:ext cx="160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1"/>
          <p:cNvGraphicFramePr>
            <a:graphicFrameLocks noChangeAspect="1"/>
          </p:cNvGraphicFramePr>
          <p:nvPr/>
        </p:nvGraphicFramePr>
        <p:xfrm>
          <a:off x="3771900" y="546100"/>
          <a:ext cx="217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5" imgW="2171520" imgH="444240" progId="Equation.3">
                  <p:embed/>
                </p:oleObj>
              </mc:Choice>
              <mc:Fallback>
                <p:oleObj name="Equation" r:id="rId5" imgW="217152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546100"/>
                        <a:ext cx="217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Text Box 12"/>
          <p:cNvSpPr txBox="1">
            <a:spLocks noChangeArrowheads="1"/>
          </p:cNvSpPr>
          <p:nvPr/>
        </p:nvSpPr>
        <p:spPr bwMode="auto">
          <a:xfrm>
            <a:off x="381000" y="10366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方程</a:t>
            </a:r>
            <a:r>
              <a:rPr lang="en-US" altLang="zh-CN">
                <a:ea typeface="仿宋_GB2312" pitchFamily="49" charset="-122"/>
              </a:rPr>
              <a:t>.  </a:t>
            </a:r>
            <a:endParaRPr lang="en-US" altLang="zh-CN" sz="240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208909" name="Text Box 13"/>
          <p:cNvSpPr txBox="1">
            <a:spLocks noChangeArrowheads="1"/>
          </p:cNvSpPr>
          <p:nvPr/>
        </p:nvSpPr>
        <p:spPr bwMode="auto">
          <a:xfrm>
            <a:off x="762000" y="40386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特别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当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zh-CN" altLang="en-US">
                <a:latin typeface="楷体_GB2312" pitchFamily="49" charset="-122"/>
              </a:rPr>
              <a:t>在原点时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球面方程为</a:t>
            </a:r>
          </a:p>
        </p:txBody>
      </p:sp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762000" y="1601788"/>
            <a:ext cx="3381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 b="1">
                <a:solidFill>
                  <a:schemeClr val="accent1"/>
                </a:solidFill>
              </a:rPr>
              <a:t> </a:t>
            </a:r>
            <a:r>
              <a:rPr lang="zh-CN" altLang="en-US"/>
              <a:t>设轨迹上动点为</a:t>
            </a:r>
          </a:p>
        </p:txBody>
      </p:sp>
      <p:graphicFrame>
        <p:nvGraphicFramePr>
          <p:cNvPr id="208911" name="Object 15"/>
          <p:cNvGraphicFramePr>
            <a:graphicFrameLocks noChangeAspect="1"/>
          </p:cNvGraphicFramePr>
          <p:nvPr/>
        </p:nvGraphicFramePr>
        <p:xfrm>
          <a:off x="6781800" y="16764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7" imgW="1600200" imgH="469800" progId="Equation.3">
                  <p:embed/>
                </p:oleObj>
              </mc:Choice>
              <mc:Fallback>
                <p:oleObj name="Equation" r:id="rId7" imgW="160020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6764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381000" y="2209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8913" name="Text Box 17"/>
          <p:cNvSpPr txBox="1">
            <a:spLocks noChangeArrowheads="1"/>
          </p:cNvSpPr>
          <p:nvPr/>
        </p:nvSpPr>
        <p:spPr bwMode="auto">
          <a:xfrm>
            <a:off x="5562600" y="1574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依题意</a:t>
            </a:r>
          </a:p>
        </p:txBody>
      </p:sp>
      <p:sp>
        <p:nvSpPr>
          <p:cNvPr id="2071" name="Text Box 18"/>
          <p:cNvSpPr txBox="1">
            <a:spLocks noChangeArrowheads="1"/>
          </p:cNvSpPr>
          <p:nvPr/>
        </p:nvSpPr>
        <p:spPr bwMode="auto">
          <a:xfrm>
            <a:off x="5943600" y="4714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距离为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R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的轨迹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781800" y="3733800"/>
            <a:ext cx="1828800" cy="2324100"/>
            <a:chOff x="4272" y="2352"/>
            <a:chExt cx="1152" cy="1464"/>
          </a:xfrm>
        </p:grpSpPr>
        <p:graphicFrame>
          <p:nvGraphicFramePr>
            <p:cNvPr id="2057" name="Object 20"/>
            <p:cNvGraphicFramePr>
              <a:graphicFrameLocks noChangeAspect="1"/>
            </p:cNvGraphicFramePr>
            <p:nvPr/>
          </p:nvGraphicFramePr>
          <p:xfrm>
            <a:off x="5024" y="3120"/>
            <a:ext cx="2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name="Equation" r:id="rId9" imgW="406080" imgH="304560" progId="Equation.3">
                    <p:embed/>
                  </p:oleObj>
                </mc:Choice>
                <mc:Fallback>
                  <p:oleObj name="Equation" r:id="rId9" imgW="406080" imgH="3045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3120"/>
                          <a:ext cx="2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74" name="Group 21"/>
            <p:cNvGrpSpPr>
              <a:grpSpLocks/>
            </p:cNvGrpSpPr>
            <p:nvPr/>
          </p:nvGrpSpPr>
          <p:grpSpPr bwMode="auto">
            <a:xfrm>
              <a:off x="4272" y="2352"/>
              <a:ext cx="1152" cy="1464"/>
              <a:chOff x="4272" y="2352"/>
              <a:chExt cx="1152" cy="1464"/>
            </a:xfrm>
          </p:grpSpPr>
          <p:grpSp>
            <p:nvGrpSpPr>
              <p:cNvPr id="2075" name="Group 22"/>
              <p:cNvGrpSpPr>
                <a:grpSpLocks/>
              </p:cNvGrpSpPr>
              <p:nvPr/>
            </p:nvGrpSpPr>
            <p:grpSpPr bwMode="auto">
              <a:xfrm>
                <a:off x="4272" y="2352"/>
                <a:ext cx="1152" cy="1464"/>
                <a:chOff x="4272" y="2352"/>
                <a:chExt cx="1152" cy="1464"/>
              </a:xfrm>
            </p:grpSpPr>
            <p:graphicFrame>
              <p:nvGraphicFramePr>
                <p:cNvPr id="2058" name="Object 23"/>
                <p:cNvGraphicFramePr>
                  <a:graphicFrameLocks noChangeAspect="1"/>
                </p:cNvGraphicFramePr>
                <p:nvPr/>
              </p:nvGraphicFramePr>
              <p:xfrm>
                <a:off x="4564" y="3408"/>
                <a:ext cx="188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1" name="Equation" r:id="rId11" imgW="304560" imgH="317160" progId="Equation.3">
                        <p:embed/>
                      </p:oleObj>
                    </mc:Choice>
                    <mc:Fallback>
                      <p:oleObj name="Equation" r:id="rId11" imgW="304560" imgH="317160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64" y="3408"/>
                              <a:ext cx="188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77" name="Line 24"/>
                <p:cNvSpPr>
                  <a:spLocks noChangeShapeType="1"/>
                </p:cNvSpPr>
                <p:nvPr/>
              </p:nvSpPr>
              <p:spPr bwMode="auto">
                <a:xfrm>
                  <a:off x="5047" y="2922"/>
                  <a:ext cx="129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8" name="Line 25"/>
                <p:cNvSpPr>
                  <a:spLocks noChangeShapeType="1"/>
                </p:cNvSpPr>
                <p:nvPr/>
              </p:nvSpPr>
              <p:spPr bwMode="auto">
                <a:xfrm>
                  <a:off x="4608" y="3408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9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272" y="3408"/>
                  <a:ext cx="336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608" y="2352"/>
                  <a:ext cx="0" cy="10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059" name="Object 28"/>
                <p:cNvGraphicFramePr>
                  <a:graphicFrameLocks noChangeAspect="1"/>
                </p:cNvGraphicFramePr>
                <p:nvPr/>
              </p:nvGraphicFramePr>
              <p:xfrm>
                <a:off x="4368" y="3664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2" name="Equation" r:id="rId13" imgW="228600" imgH="241200" progId="Equation.3">
                        <p:embed/>
                      </p:oleObj>
                    </mc:Choice>
                    <mc:Fallback>
                      <p:oleObj name="Equation" r:id="rId13" imgW="228600" imgH="241200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3664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60" name="Object 29"/>
                <p:cNvGraphicFramePr>
                  <a:graphicFrameLocks noChangeAspect="1"/>
                </p:cNvGraphicFramePr>
                <p:nvPr/>
              </p:nvGraphicFramePr>
              <p:xfrm>
                <a:off x="5232" y="3456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3" name="Equation" r:id="rId15" imgW="241200" imgH="317160" progId="Equation.3">
                        <p:embed/>
                      </p:oleObj>
                    </mc:Choice>
                    <mc:Fallback>
                      <p:oleObj name="Equation" r:id="rId15" imgW="241200" imgH="31716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32" y="3456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61" name="Object 30"/>
                <p:cNvGraphicFramePr>
                  <a:graphicFrameLocks noChangeAspect="1"/>
                </p:cNvGraphicFramePr>
                <p:nvPr/>
              </p:nvGraphicFramePr>
              <p:xfrm>
                <a:off x="4424" y="2360"/>
                <a:ext cx="136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4" name="Equation" r:id="rId17" imgW="215640" imgH="215640" progId="Equation.3">
                        <p:embed/>
                      </p:oleObj>
                    </mc:Choice>
                    <mc:Fallback>
                      <p:oleObj name="Equation" r:id="rId17" imgW="215640" imgH="215640" progId="Equation.3">
                        <p:embed/>
                        <p:pic>
                          <p:nvPicPr>
                            <p:cNvPr id="0" name="Object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24" y="2360"/>
                              <a:ext cx="136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62" name="Object 31"/>
                <p:cNvGraphicFramePr>
                  <a:graphicFrameLocks noChangeAspect="1"/>
                </p:cNvGraphicFramePr>
                <p:nvPr/>
              </p:nvGraphicFramePr>
              <p:xfrm>
                <a:off x="4848" y="2648"/>
                <a:ext cx="336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5" name="Equation" r:id="rId19" imgW="533160" imgH="444240" progId="Equation.3">
                        <p:embed/>
                      </p:oleObj>
                    </mc:Choice>
                    <mc:Fallback>
                      <p:oleObj name="Equation" r:id="rId19" imgW="533160" imgH="444240" progId="Equation.3">
                        <p:embed/>
                        <p:pic>
                          <p:nvPicPr>
                            <p:cNvPr id="0" name="Object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8" y="2648"/>
                              <a:ext cx="336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81" name="Oval 32"/>
                <p:cNvSpPr>
                  <a:spLocks noChangeArrowheads="1"/>
                </p:cNvSpPr>
                <p:nvPr/>
              </p:nvSpPr>
              <p:spPr bwMode="auto">
                <a:xfrm>
                  <a:off x="5150" y="3089"/>
                  <a:ext cx="34" cy="3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2076" name="Oval 33"/>
              <p:cNvSpPr>
                <a:spLocks noChangeArrowheads="1"/>
              </p:cNvSpPr>
              <p:nvPr/>
            </p:nvSpPr>
            <p:spPr bwMode="auto">
              <a:xfrm>
                <a:off x="5019" y="2888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aphicFrame>
        <p:nvGraphicFramePr>
          <p:cNvPr id="208930" name="Object 34"/>
          <p:cNvGraphicFramePr>
            <a:graphicFrameLocks noChangeAspect="1"/>
          </p:cNvGraphicFramePr>
          <p:nvPr/>
        </p:nvGraphicFramePr>
        <p:xfrm>
          <a:off x="1003300" y="5270500"/>
          <a:ext cx="295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21" imgW="2958840" imgH="558720" progId="Equation.3">
                  <p:embed/>
                </p:oleObj>
              </mc:Choice>
              <mc:Fallback>
                <p:oleObj name="Equation" r:id="rId21" imgW="2958840" imgH="5587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5270500"/>
                        <a:ext cx="2959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31" name="Text Box 35"/>
          <p:cNvSpPr txBox="1">
            <a:spLocks noChangeArrowheads="1"/>
          </p:cNvSpPr>
          <p:nvPr/>
        </p:nvSpPr>
        <p:spPr bwMode="auto">
          <a:xfrm>
            <a:off x="3962400" y="5334000"/>
            <a:ext cx="273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表示上</a:t>
            </a:r>
            <a:r>
              <a:rPr lang="en-US" altLang="zh-CN"/>
              <a:t>(</a:t>
            </a:r>
            <a:r>
              <a:rPr lang="zh-CN" altLang="en-US"/>
              <a:t>下</a:t>
            </a:r>
            <a:r>
              <a:rPr lang="en-US" altLang="zh-CN"/>
              <a:t>)</a:t>
            </a:r>
            <a:r>
              <a:rPr lang="zh-CN" altLang="en-US"/>
              <a:t>球面 </a:t>
            </a:r>
            <a:r>
              <a:rPr lang="en-US" altLang="zh-CN"/>
              <a:t>.</a:t>
            </a:r>
          </a:p>
        </p:txBody>
      </p:sp>
      <p:graphicFrame>
        <p:nvGraphicFramePr>
          <p:cNvPr id="208932" name="Object 36"/>
          <p:cNvGraphicFramePr>
            <a:graphicFrameLocks noChangeAspect="1"/>
          </p:cNvGraphicFramePr>
          <p:nvPr/>
        </p:nvGraphicFramePr>
        <p:xfrm>
          <a:off x="1752600" y="2209800"/>
          <a:ext cx="556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23" imgW="5562360" imgH="558720" progId="Equation.3">
                  <p:embed/>
                </p:oleObj>
              </mc:Choice>
              <mc:Fallback>
                <p:oleObj name="Equation" r:id="rId23" imgW="5562360" imgH="5587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09800"/>
                        <a:ext cx="5562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33" name="Object 37"/>
          <p:cNvGraphicFramePr>
            <a:graphicFrameLocks noChangeAspect="1"/>
          </p:cNvGraphicFramePr>
          <p:nvPr/>
        </p:nvGraphicFramePr>
        <p:xfrm>
          <a:off x="1066800" y="3346450"/>
          <a:ext cx="552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25" imgW="5524200" imgH="533160" progId="Equation.3">
                  <p:embed/>
                </p:oleObj>
              </mc:Choice>
              <mc:Fallback>
                <p:oleObj name="Equation" r:id="rId25" imgW="5524200" imgH="5331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46450"/>
                        <a:ext cx="552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34" name="Object 38"/>
          <p:cNvGraphicFramePr>
            <a:graphicFrameLocks noChangeAspect="1"/>
          </p:cNvGraphicFramePr>
          <p:nvPr/>
        </p:nvGraphicFramePr>
        <p:xfrm>
          <a:off x="2133600" y="4660900"/>
          <a:ext cx="261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27" imgW="2616120" imgH="507960" progId="Equation.3">
                  <p:embed/>
                </p:oleObj>
              </mc:Choice>
              <mc:Fallback>
                <p:oleObj name="Equation" r:id="rId27" imgW="2616120" imgH="5079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60900"/>
                        <a:ext cx="2616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8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4" grpId="0" autoUpdateAnimBg="0"/>
      <p:bldP spid="208909" grpId="0" build="p" autoUpdateAnimBg="0"/>
      <p:bldP spid="208910" grpId="0" autoUpdateAnimBg="0"/>
      <p:bldP spid="208912" grpId="0" autoUpdateAnimBg="0"/>
      <p:bldP spid="208913" grpId="0" autoUpdateAnimBg="0"/>
      <p:bldP spid="2089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457200"/>
            <a:ext cx="2882900" cy="6096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研究方程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124200" y="533400"/>
          <a:ext cx="3871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3873240" imgH="520560" progId="Equation.3">
                  <p:embed/>
                </p:oleObj>
              </mc:Choice>
              <mc:Fallback>
                <p:oleObj name="Equation" r:id="rId3" imgW="387324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"/>
                        <a:ext cx="3871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762000" y="16144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配方得</a:t>
            </a:r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6019800" y="2895600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5" imgW="469800" imgH="393480" progId="Equation.3">
                  <p:embed/>
                </p:oleObj>
              </mc:Choice>
              <mc:Fallback>
                <p:oleObj name="Equation" r:id="rId5" imgW="4698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95600"/>
                        <a:ext cx="46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2743200" y="2895600"/>
          <a:ext cx="2030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7" imgW="2031840" imgH="444240" progId="Equation.3">
                  <p:embed/>
                </p:oleObj>
              </mc:Choice>
              <mc:Fallback>
                <p:oleObj name="Equation" r:id="rId7" imgW="203184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95600"/>
                        <a:ext cx="20304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1447800" y="22098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可见此方程表示一个球面</a:t>
            </a:r>
          </a:p>
        </p:txBody>
      </p:sp>
      <p:sp>
        <p:nvSpPr>
          <p:cNvPr id="3081" name="Text Box 13"/>
          <p:cNvSpPr txBox="1">
            <a:spLocks noChangeArrowheads="1"/>
          </p:cNvSpPr>
          <p:nvPr/>
        </p:nvSpPr>
        <p:spPr bwMode="auto">
          <a:xfrm>
            <a:off x="381000" y="10668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的曲面</a:t>
            </a:r>
            <a:r>
              <a:rPr lang="en-US" altLang="zh-CN" b="1">
                <a:latin typeface="楷体_GB2312" pitchFamily="49" charset="-122"/>
              </a:rPr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3082" name="Text Box 14"/>
          <p:cNvSpPr txBox="1">
            <a:spLocks noChangeArrowheads="1"/>
          </p:cNvSpPr>
          <p:nvPr/>
        </p:nvSpPr>
        <p:spPr bwMode="auto">
          <a:xfrm>
            <a:off x="7010400" y="5334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表示</a:t>
            </a:r>
            <a:r>
              <a:rPr lang="zh-CN" altLang="en-US">
                <a:latin typeface="楷体_GB2312" pitchFamily="49" charset="-122"/>
              </a:rPr>
              <a:t>怎样</a:t>
            </a: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4800600" y="28194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半径为</a:t>
            </a:r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1497013" y="2828925"/>
            <a:ext cx="1339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球心为 </a:t>
            </a:r>
          </a:p>
        </p:txBody>
      </p:sp>
      <p:graphicFrame>
        <p:nvGraphicFramePr>
          <p:cNvPr id="115735" name="Object 23"/>
          <p:cNvGraphicFramePr>
            <a:graphicFrameLocks noChangeAspect="1"/>
          </p:cNvGraphicFramePr>
          <p:nvPr/>
        </p:nvGraphicFramePr>
        <p:xfrm>
          <a:off x="2819400" y="1625600"/>
          <a:ext cx="3871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9" imgW="3873240" imgH="507960" progId="Equation.3">
                  <p:embed/>
                </p:oleObj>
              </mc:Choice>
              <mc:Fallback>
                <p:oleObj name="Equation" r:id="rId9" imgW="3873240" imgH="5079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25600"/>
                        <a:ext cx="3871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utoUpdateAnimBg="0"/>
      <p:bldP spid="115720" grpId="0" autoUpdateAnimBg="0"/>
      <p:bldP spid="115727" grpId="0" autoUpdateAnimBg="0"/>
      <p:bldP spid="11573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Line 2"/>
          <p:cNvSpPr>
            <a:spLocks noChangeShapeType="1"/>
          </p:cNvSpPr>
          <p:nvPr/>
        </p:nvSpPr>
        <p:spPr bwMode="auto">
          <a:xfrm flipH="1" flipV="1">
            <a:off x="7391400" y="2738438"/>
            <a:ext cx="0" cy="290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762000" y="114776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定义</a:t>
            </a:r>
            <a:r>
              <a:rPr lang="en-US" altLang="zh-CN" b="1">
                <a:solidFill>
                  <a:schemeClr val="tx2"/>
                </a:solidFill>
              </a:rPr>
              <a:t>2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. </a:t>
            </a:r>
            <a:r>
              <a:rPr lang="zh-CN" altLang="en-US">
                <a:latin typeface="楷体_GB2312" pitchFamily="49" charset="-122"/>
              </a:rPr>
              <a:t>一条平面曲线</a:t>
            </a: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3581400" cy="6858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二、旋转曲面</a:t>
            </a:r>
            <a:r>
              <a:rPr lang="zh-CN" altLang="en-US" sz="4800" b="1" smtClean="0">
                <a:solidFill>
                  <a:schemeClr val="accent1"/>
                </a:solidFill>
                <a:ea typeface="仿宋_GB2312" pitchFamily="49" charset="-122"/>
              </a:rPr>
              <a:t>   </a:t>
            </a:r>
            <a:endParaRPr lang="zh-CN" altLang="en-US" b="1" smtClean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4038600" y="11430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1"/>
                </a:solidFill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绕其平面上一条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定直线</a:t>
            </a:r>
            <a:r>
              <a:rPr lang="zh-CN" altLang="en-US">
                <a:latin typeface="楷体_GB2312" pitchFamily="49" charset="-122"/>
              </a:rPr>
              <a:t>旋转</a:t>
            </a: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381000" y="1766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一周</a:t>
            </a:r>
            <a:endParaRPr lang="zh-CN" altLang="en-US" b="1">
              <a:solidFill>
                <a:schemeClr val="accent1"/>
              </a:solidFill>
              <a:latin typeface="楷体_GB2312" pitchFamily="49" charset="-122"/>
            </a:endParaRP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1143000" y="17668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所形成的曲面叫做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旋转曲面</a:t>
            </a:r>
            <a:r>
              <a:rPr lang="en-US" altLang="zh-CN">
                <a:latin typeface="楷体_GB2312" pitchFamily="49" charset="-122"/>
              </a:rPr>
              <a:t>.</a:t>
            </a:r>
            <a:endParaRPr lang="en-US" altLang="zh-CN" b="1">
              <a:solidFill>
                <a:schemeClr val="accent1"/>
              </a:solidFill>
              <a:latin typeface="楷体_GB2312" pitchFamily="49" charset="-122"/>
            </a:endParaRP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5638800" y="17668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该定直线称为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旋转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381000" y="2362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轴 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.</a:t>
            </a:r>
            <a:endParaRPr lang="en-US" altLang="zh-CN" b="1">
              <a:latin typeface="楷体_GB2312" pitchFamily="49" charset="-122"/>
            </a:endParaRPr>
          </a:p>
        </p:txBody>
      </p:sp>
      <p:sp>
        <p:nvSpPr>
          <p:cNvPr id="230415" name="Freeform 15"/>
          <p:cNvSpPr>
            <a:spLocks/>
          </p:cNvSpPr>
          <p:nvPr/>
        </p:nvSpPr>
        <p:spPr bwMode="auto">
          <a:xfrm>
            <a:off x="7797800" y="3276600"/>
            <a:ext cx="508000" cy="1828800"/>
          </a:xfrm>
          <a:custGeom>
            <a:avLst/>
            <a:gdLst>
              <a:gd name="T0" fmla="*/ 2147483647 w 320"/>
              <a:gd name="T1" fmla="*/ 0 h 1152"/>
              <a:gd name="T2" fmla="*/ 2147483647 w 320"/>
              <a:gd name="T3" fmla="*/ 2147483647 h 1152"/>
              <a:gd name="T4" fmla="*/ 2147483647 w 320"/>
              <a:gd name="T5" fmla="*/ 2147483647 h 1152"/>
              <a:gd name="T6" fmla="*/ 0 60000 65536"/>
              <a:gd name="T7" fmla="*/ 0 60000 65536"/>
              <a:gd name="T8" fmla="*/ 0 60000 65536"/>
              <a:gd name="T9" fmla="*/ 0 w 320"/>
              <a:gd name="T10" fmla="*/ 0 h 1152"/>
              <a:gd name="T11" fmla="*/ 320 w 32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478588" y="3127375"/>
            <a:ext cx="1828800" cy="1979613"/>
            <a:chOff x="4081" y="1970"/>
            <a:chExt cx="1152" cy="1247"/>
          </a:xfrm>
        </p:grpSpPr>
        <p:sp>
          <p:nvSpPr>
            <p:cNvPr id="19474" name="Arc 17"/>
            <p:cNvSpPr>
              <a:spLocks/>
            </p:cNvSpPr>
            <p:nvPr/>
          </p:nvSpPr>
          <p:spPr bwMode="auto">
            <a:xfrm>
              <a:off x="4081" y="3072"/>
              <a:ext cx="1152" cy="145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75" name="Arc 18"/>
            <p:cNvSpPr>
              <a:spLocks/>
            </p:cNvSpPr>
            <p:nvPr/>
          </p:nvSpPr>
          <p:spPr bwMode="auto">
            <a:xfrm>
              <a:off x="4279" y="1970"/>
              <a:ext cx="761" cy="96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76" name="Arc 19"/>
            <p:cNvSpPr>
              <a:spLocks/>
            </p:cNvSpPr>
            <p:nvPr/>
          </p:nvSpPr>
          <p:spPr bwMode="auto">
            <a:xfrm>
              <a:off x="4367" y="2543"/>
              <a:ext cx="577" cy="73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477000" y="3271838"/>
            <a:ext cx="1828800" cy="2062162"/>
            <a:chOff x="4080" y="2061"/>
            <a:chExt cx="1152" cy="1299"/>
          </a:xfrm>
        </p:grpSpPr>
        <p:sp>
          <p:nvSpPr>
            <p:cNvPr id="19469" name="Freeform 21"/>
            <p:cNvSpPr>
              <a:spLocks/>
            </p:cNvSpPr>
            <p:nvPr/>
          </p:nvSpPr>
          <p:spPr bwMode="auto">
            <a:xfrm flipH="1">
              <a:off x="4080" y="2064"/>
              <a:ext cx="320" cy="1152"/>
            </a:xfrm>
            <a:custGeom>
              <a:avLst/>
              <a:gdLst>
                <a:gd name="T0" fmla="*/ 128 w 320"/>
                <a:gd name="T1" fmla="*/ 0 h 1152"/>
                <a:gd name="T2" fmla="*/ 32 w 320"/>
                <a:gd name="T3" fmla="*/ 576 h 1152"/>
                <a:gd name="T4" fmla="*/ 320 w 320"/>
                <a:gd name="T5" fmla="*/ 1152 h 1152"/>
                <a:gd name="T6" fmla="*/ 0 60000 65536"/>
                <a:gd name="T7" fmla="*/ 0 60000 65536"/>
                <a:gd name="T8" fmla="*/ 0 60000 65536"/>
                <a:gd name="T9" fmla="*/ 0 w 320"/>
                <a:gd name="T10" fmla="*/ 0 h 1152"/>
                <a:gd name="T11" fmla="*/ 320 w 320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" h="1152">
                  <a:moveTo>
                    <a:pt x="128" y="0"/>
                  </a:moveTo>
                  <a:cubicBezTo>
                    <a:pt x="64" y="192"/>
                    <a:pt x="0" y="384"/>
                    <a:pt x="32" y="576"/>
                  </a:cubicBezTo>
                  <a:cubicBezTo>
                    <a:pt x="64" y="768"/>
                    <a:pt x="192" y="960"/>
                    <a:pt x="320" y="1152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70" name="Arc 22"/>
            <p:cNvSpPr>
              <a:spLocks/>
            </p:cNvSpPr>
            <p:nvPr/>
          </p:nvSpPr>
          <p:spPr bwMode="auto">
            <a:xfrm flipV="1">
              <a:off x="4080" y="3215"/>
              <a:ext cx="1152" cy="145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71" name="Arc 23"/>
            <p:cNvSpPr>
              <a:spLocks/>
            </p:cNvSpPr>
            <p:nvPr/>
          </p:nvSpPr>
          <p:spPr bwMode="auto">
            <a:xfrm flipV="1">
              <a:off x="4366" y="2615"/>
              <a:ext cx="577" cy="73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72" name="Arc 24"/>
            <p:cNvSpPr>
              <a:spLocks/>
            </p:cNvSpPr>
            <p:nvPr/>
          </p:nvSpPr>
          <p:spPr bwMode="auto">
            <a:xfrm flipV="1">
              <a:off x="4278" y="2064"/>
              <a:ext cx="761" cy="96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73" name="Line 25"/>
            <p:cNvSpPr>
              <a:spLocks noChangeShapeType="1"/>
            </p:cNvSpPr>
            <p:nvPr/>
          </p:nvSpPr>
          <p:spPr bwMode="auto">
            <a:xfrm flipH="1" flipV="1">
              <a:off x="4656" y="2061"/>
              <a:ext cx="0" cy="1299"/>
            </a:xfrm>
            <a:prstGeom prst="line">
              <a:avLst/>
            </a:prstGeom>
            <a:noFill/>
            <a:ln w="28575">
              <a:solidFill>
                <a:srgbClr val="14005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animBg="1"/>
      <p:bldP spid="230403" grpId="0" autoUpdateAnimBg="0"/>
      <p:bldP spid="230405" grpId="0" autoUpdateAnimBg="0"/>
      <p:bldP spid="230406" grpId="0" autoUpdateAnimBg="0"/>
      <p:bldP spid="230407" grpId="0" autoUpdateAnimBg="0"/>
      <p:bldP spid="230408" grpId="0" autoUpdateAnimBg="0"/>
      <p:bldP spid="230409" grpId="0" autoUpdateAnimBg="0"/>
      <p:bldP spid="2304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21388" y="2128838"/>
            <a:ext cx="1828800" cy="1979612"/>
            <a:chOff x="3793" y="1341"/>
            <a:chExt cx="1152" cy="1247"/>
          </a:xfrm>
        </p:grpSpPr>
        <p:sp>
          <p:nvSpPr>
            <p:cNvPr id="4142" name="Arc 3"/>
            <p:cNvSpPr>
              <a:spLocks/>
            </p:cNvSpPr>
            <p:nvPr/>
          </p:nvSpPr>
          <p:spPr bwMode="auto">
            <a:xfrm>
              <a:off x="3793" y="2443"/>
              <a:ext cx="1152" cy="145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43" name="Arc 4"/>
            <p:cNvSpPr>
              <a:spLocks/>
            </p:cNvSpPr>
            <p:nvPr/>
          </p:nvSpPr>
          <p:spPr bwMode="auto">
            <a:xfrm>
              <a:off x="3991" y="1341"/>
              <a:ext cx="761" cy="96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44" name="Arc 5"/>
            <p:cNvSpPr>
              <a:spLocks/>
            </p:cNvSpPr>
            <p:nvPr/>
          </p:nvSpPr>
          <p:spPr bwMode="auto">
            <a:xfrm>
              <a:off x="4079" y="1914"/>
              <a:ext cx="577" cy="73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3"/>
                <a:gd name="T10" fmla="*/ 0 h 21600"/>
                <a:gd name="T11" fmla="*/ 43193 w 431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112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858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建立</a:t>
            </a:r>
            <a:r>
              <a:rPr lang="en-US" altLang="zh-CN" sz="2800" i="1" smtClean="0">
                <a:ea typeface="仿宋_GB2312" pitchFamily="49" charset="-122"/>
              </a:rPr>
              <a:t>yOz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面上曲线</a:t>
            </a:r>
            <a:r>
              <a:rPr lang="en-US" altLang="zh-CN" sz="2800" i="1" smtClean="0">
                <a:ea typeface="仿宋_GB2312" pitchFamily="49" charset="-122"/>
              </a:rPr>
              <a:t>C</a:t>
            </a:r>
            <a:r>
              <a:rPr lang="en-US" altLang="zh-CN" sz="2800" smtClean="0">
                <a:ea typeface="仿宋_GB2312" pitchFamily="49" charset="-122"/>
              </a:rPr>
              <a:t> </a:t>
            </a:r>
            <a:r>
              <a:rPr lang="zh-CN" altLang="en-US" sz="2800" smtClean="0">
                <a:ea typeface="楷体_GB2312" pitchFamily="49" charset="-122"/>
              </a:rPr>
              <a:t>绕</a:t>
            </a:r>
            <a:r>
              <a:rPr lang="zh-CN" altLang="en-US" sz="2800" smtClean="0">
                <a:ea typeface="仿宋_GB2312" pitchFamily="49" charset="-122"/>
              </a:rPr>
              <a:t> </a:t>
            </a:r>
            <a:r>
              <a:rPr lang="en-US" altLang="zh-CN" sz="2800" i="1" smtClean="0">
                <a:ea typeface="仿宋_GB2312" pitchFamily="49" charset="-122"/>
              </a:rPr>
              <a:t>z</a:t>
            </a:r>
            <a:r>
              <a:rPr lang="en-US" altLang="zh-CN" sz="2800" smtClean="0">
                <a:ea typeface="仿宋_GB2312" pitchFamily="49" charset="-122"/>
              </a:rPr>
              <a:t> </a:t>
            </a:r>
            <a:r>
              <a:rPr lang="zh-CN" altLang="en-US" sz="2800" smtClean="0">
                <a:ea typeface="楷体_GB2312" pitchFamily="49" charset="-122"/>
              </a:rPr>
              <a:t>轴旋转所成曲面</a:t>
            </a:r>
            <a:r>
              <a:rPr lang="zh-CN" altLang="zh-CN" sz="2800" smtClean="0">
                <a:ea typeface="楷体_GB2312" pitchFamily="49" charset="-122"/>
              </a:rPr>
              <a:t>的</a:t>
            </a:r>
            <a:r>
              <a:rPr lang="zh-CN" altLang="en-US" sz="2800" smtClean="0">
                <a:ea typeface="楷体_GB2312" pitchFamily="49" charset="-122"/>
              </a:rPr>
              <a:t>方程</a:t>
            </a:r>
            <a:r>
              <a:rPr lang="en-US" altLang="zh-CN" sz="2800" smtClean="0">
                <a:ea typeface="楷体_GB2312" pitchFamily="49" charset="-122"/>
              </a:rPr>
              <a:t>: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381000" y="46624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故旋转曲面方程为</a:t>
            </a:r>
          </a:p>
        </p:txBody>
      </p:sp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457200" y="35052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3" imgW="1676160" imgH="406080" progId="Equation.3">
                  <p:embed/>
                </p:oleObj>
              </mc:Choice>
              <mc:Fallback>
                <p:oleObj name="Equation" r:id="rId3" imgW="16761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381000" y="290353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当绕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ea typeface="仿宋_GB2312" pitchFamily="49" charset="-122"/>
              </a:rPr>
              <a:t>z </a:t>
            </a:r>
            <a:r>
              <a:rPr lang="zh-CN" altLang="en-US">
                <a:latin typeface="楷体_GB2312" pitchFamily="49" charset="-122"/>
              </a:rPr>
              <a:t>轴旋转时</a:t>
            </a:r>
            <a:r>
              <a:rPr lang="en-US" altLang="zh-CN">
                <a:latin typeface="楷体_GB2312" pitchFamily="49" charset="-122"/>
              </a:rPr>
              <a:t>,</a:t>
            </a:r>
            <a:endParaRPr lang="en-US" altLang="zh-CN">
              <a:ea typeface="仿宋_GB2312" pitchFamily="49" charset="-122"/>
            </a:endParaRPr>
          </a:p>
        </p:txBody>
      </p:sp>
      <p:graphicFrame>
        <p:nvGraphicFramePr>
          <p:cNvPr id="226314" name="Object 10"/>
          <p:cNvGraphicFramePr>
            <a:graphicFrameLocks noChangeAspect="1"/>
          </p:cNvGraphicFramePr>
          <p:nvPr/>
        </p:nvGraphicFramePr>
        <p:xfrm>
          <a:off x="1943100" y="2298700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5" imgW="1866600" imgH="444240" progId="Equation.3">
                  <p:embed/>
                </p:oleObj>
              </mc:Choice>
              <mc:Fallback>
                <p:oleObj name="Equation" r:id="rId5" imgW="18666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298700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5" name="Object 11"/>
          <p:cNvGraphicFramePr>
            <a:graphicFrameLocks noChangeAspect="1"/>
          </p:cNvGraphicFramePr>
          <p:nvPr/>
        </p:nvGraphicFramePr>
        <p:xfrm>
          <a:off x="1676400" y="1765300"/>
          <a:ext cx="255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7" imgW="2552400" imgH="444240" progId="Equation.3">
                  <p:embed/>
                </p:oleObj>
              </mc:Choice>
              <mc:Fallback>
                <p:oleObj name="Equation" r:id="rId7" imgW="255240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65300"/>
                        <a:ext cx="255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762000" y="1676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若点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762000" y="107156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给定 </a:t>
            </a:r>
            <a:r>
              <a:rPr lang="en-US" altLang="zh-CN" i="1">
                <a:ea typeface="仿宋_GB2312" pitchFamily="49" charset="-122"/>
              </a:rPr>
              <a:t>yOz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面上曲线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C</a:t>
            </a:r>
            <a:r>
              <a:rPr lang="en-US" altLang="zh-CN">
                <a:ea typeface="仿宋_GB2312" pitchFamily="49" charset="-122"/>
              </a:rPr>
              <a:t>: 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924675" y="2946400"/>
            <a:ext cx="1990725" cy="393700"/>
            <a:chOff x="4362" y="1856"/>
            <a:chExt cx="1254" cy="248"/>
          </a:xfrm>
        </p:grpSpPr>
        <p:sp>
          <p:nvSpPr>
            <p:cNvPr id="4141" name="Line 15"/>
            <p:cNvSpPr>
              <a:spLocks noChangeShapeType="1"/>
            </p:cNvSpPr>
            <p:nvPr/>
          </p:nvSpPr>
          <p:spPr bwMode="auto">
            <a:xfrm flipH="1">
              <a:off x="4362" y="1985"/>
              <a:ext cx="2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0" name="Object 16"/>
            <p:cNvGraphicFramePr>
              <a:graphicFrameLocks noChangeAspect="1"/>
            </p:cNvGraphicFramePr>
            <p:nvPr/>
          </p:nvGraphicFramePr>
          <p:xfrm>
            <a:off x="4692" y="1856"/>
            <a:ext cx="9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" name="公式" r:id="rId9" imgW="799920" imgH="215640" progId="Equation.3">
                    <p:embed/>
                  </p:oleObj>
                </mc:Choice>
                <mc:Fallback>
                  <p:oleObj name="公式" r:id="rId9" imgW="79992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2" y="1856"/>
                          <a:ext cx="9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6321" name="Object 17"/>
          <p:cNvGraphicFramePr>
            <a:graphicFrameLocks noChangeAspect="1"/>
          </p:cNvGraphicFramePr>
          <p:nvPr/>
        </p:nvGraphicFramePr>
        <p:xfrm>
          <a:off x="1270000" y="4038600"/>
          <a:ext cx="3543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11" imgW="3543120" imgH="558720" progId="Equation.3">
                  <p:embed/>
                </p:oleObj>
              </mc:Choice>
              <mc:Fallback>
                <p:oleObj name="Equation" r:id="rId11" imgW="3543120" imgH="5587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038600"/>
                        <a:ext cx="3543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2" name="Text Box 18"/>
          <p:cNvSpPr txBox="1">
            <a:spLocks noChangeArrowheads="1"/>
          </p:cNvSpPr>
          <p:nvPr/>
        </p:nvSpPr>
        <p:spPr bwMode="auto">
          <a:xfrm>
            <a:off x="2133600" y="3429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226323" name="Object 19"/>
          <p:cNvGraphicFramePr>
            <a:graphicFrameLocks noChangeAspect="1"/>
          </p:cNvGraphicFramePr>
          <p:nvPr/>
        </p:nvGraphicFramePr>
        <p:xfrm>
          <a:off x="1651000" y="5384800"/>
          <a:ext cx="3149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13" imgW="3149280" imgH="558720" progId="Equation.3">
                  <p:embed/>
                </p:oleObj>
              </mc:Choice>
              <mc:Fallback>
                <p:oleObj name="Equation" r:id="rId13" imgW="3149280" imgH="5587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384800"/>
                        <a:ext cx="3149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4" name="Text Box 20"/>
          <p:cNvSpPr txBox="1">
            <a:spLocks noChangeArrowheads="1"/>
          </p:cNvSpPr>
          <p:nvPr/>
        </p:nvSpPr>
        <p:spPr bwMode="auto">
          <a:xfrm>
            <a:off x="4191000" y="1676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sp>
        <p:nvSpPr>
          <p:cNvPr id="226325" name="Text Box 21"/>
          <p:cNvSpPr txBox="1">
            <a:spLocks noChangeArrowheads="1"/>
          </p:cNvSpPr>
          <p:nvPr/>
        </p:nvSpPr>
        <p:spPr bwMode="auto">
          <a:xfrm>
            <a:off x="3124200" y="29035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该点转到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226326" name="Line 22"/>
          <p:cNvSpPr>
            <a:spLocks noChangeShapeType="1"/>
          </p:cNvSpPr>
          <p:nvPr/>
        </p:nvSpPr>
        <p:spPr bwMode="auto">
          <a:xfrm flipV="1">
            <a:off x="2057400" y="2667000"/>
            <a:ext cx="914400" cy="1600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27" name="Line 23"/>
          <p:cNvSpPr>
            <a:spLocks noChangeShapeType="1"/>
          </p:cNvSpPr>
          <p:nvPr/>
        </p:nvSpPr>
        <p:spPr bwMode="auto">
          <a:xfrm flipH="1" flipV="1">
            <a:off x="2438400" y="2743200"/>
            <a:ext cx="2133600" cy="1447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6328" name="Object 24"/>
          <p:cNvGraphicFramePr>
            <a:graphicFrameLocks noChangeAspect="1"/>
          </p:cNvGraphicFramePr>
          <p:nvPr/>
        </p:nvGraphicFramePr>
        <p:xfrm>
          <a:off x="4318000" y="114300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15" imgW="1625400" imgH="406080" progId="Equation.3">
                  <p:embed/>
                </p:oleObj>
              </mc:Choice>
              <mc:Fallback>
                <p:oleObj name="Equation" r:id="rId15" imgW="1625400" imgH="406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143000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9" name="Freeform 25"/>
          <p:cNvSpPr>
            <a:spLocks/>
          </p:cNvSpPr>
          <p:nvPr/>
        </p:nvSpPr>
        <p:spPr bwMode="auto">
          <a:xfrm flipH="1">
            <a:off x="6019800" y="2278063"/>
            <a:ext cx="508000" cy="1828800"/>
          </a:xfrm>
          <a:custGeom>
            <a:avLst/>
            <a:gdLst>
              <a:gd name="T0" fmla="*/ 2147483647 w 320"/>
              <a:gd name="T1" fmla="*/ 0 h 1152"/>
              <a:gd name="T2" fmla="*/ 2147483647 w 320"/>
              <a:gd name="T3" fmla="*/ 2147483647 h 1152"/>
              <a:gd name="T4" fmla="*/ 2147483647 w 320"/>
              <a:gd name="T5" fmla="*/ 2147483647 h 1152"/>
              <a:gd name="T6" fmla="*/ 0 60000 65536"/>
              <a:gd name="T7" fmla="*/ 0 60000 65536"/>
              <a:gd name="T8" fmla="*/ 0 60000 65536"/>
              <a:gd name="T9" fmla="*/ 0 w 320"/>
              <a:gd name="T10" fmla="*/ 0 h 1152"/>
              <a:gd name="T11" fmla="*/ 320 w 320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629400" y="1582738"/>
            <a:ext cx="1689100" cy="3370262"/>
            <a:chOff x="4176" y="997"/>
            <a:chExt cx="1064" cy="2123"/>
          </a:xfrm>
        </p:grpSpPr>
        <p:graphicFrame>
          <p:nvGraphicFramePr>
            <p:cNvPr id="4105" name="Object 27"/>
            <p:cNvGraphicFramePr>
              <a:graphicFrameLocks noChangeAspect="1"/>
            </p:cNvGraphicFramePr>
            <p:nvPr/>
          </p:nvGraphicFramePr>
          <p:xfrm>
            <a:off x="4180" y="2471"/>
            <a:ext cx="189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name="Equation" r:id="rId17" imgW="304560" imgH="317160" progId="Equation.3">
                    <p:embed/>
                  </p:oleObj>
                </mc:Choice>
                <mc:Fallback>
                  <p:oleObj name="Equation" r:id="rId17" imgW="304560" imgH="3171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2471"/>
                          <a:ext cx="189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35" name="Group 28"/>
            <p:cNvGrpSpPr>
              <a:grpSpLocks/>
            </p:cNvGrpSpPr>
            <p:nvPr/>
          </p:nvGrpSpPr>
          <p:grpSpPr bwMode="auto">
            <a:xfrm>
              <a:off x="4176" y="997"/>
              <a:ext cx="1064" cy="2123"/>
              <a:chOff x="4176" y="997"/>
              <a:chExt cx="1064" cy="2123"/>
            </a:xfrm>
          </p:grpSpPr>
          <p:sp>
            <p:nvSpPr>
              <p:cNvPr id="4136" name="Freeform 29"/>
              <p:cNvSpPr>
                <a:spLocks/>
              </p:cNvSpPr>
              <p:nvPr/>
            </p:nvSpPr>
            <p:spPr bwMode="auto">
              <a:xfrm>
                <a:off x="4624" y="1435"/>
                <a:ext cx="320" cy="1152"/>
              </a:xfrm>
              <a:custGeom>
                <a:avLst/>
                <a:gdLst>
                  <a:gd name="T0" fmla="*/ 128 w 320"/>
                  <a:gd name="T1" fmla="*/ 0 h 1152"/>
                  <a:gd name="T2" fmla="*/ 32 w 320"/>
                  <a:gd name="T3" fmla="*/ 576 h 1152"/>
                  <a:gd name="T4" fmla="*/ 320 w 320"/>
                  <a:gd name="T5" fmla="*/ 1152 h 1152"/>
                  <a:gd name="T6" fmla="*/ 0 60000 65536"/>
                  <a:gd name="T7" fmla="*/ 0 60000 65536"/>
                  <a:gd name="T8" fmla="*/ 0 60000 65536"/>
                  <a:gd name="T9" fmla="*/ 0 w 320"/>
                  <a:gd name="T10" fmla="*/ 0 h 1152"/>
                  <a:gd name="T11" fmla="*/ 320 w 320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" h="1152">
                    <a:moveTo>
                      <a:pt x="128" y="0"/>
                    </a:moveTo>
                    <a:cubicBezTo>
                      <a:pt x="64" y="192"/>
                      <a:pt x="0" y="384"/>
                      <a:pt x="32" y="576"/>
                    </a:cubicBezTo>
                    <a:cubicBezTo>
                      <a:pt x="64" y="768"/>
                      <a:pt x="192" y="960"/>
                      <a:pt x="320" y="1152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4137" name="Group 30"/>
              <p:cNvGrpSpPr>
                <a:grpSpLocks/>
              </p:cNvGrpSpPr>
              <p:nvPr/>
            </p:nvGrpSpPr>
            <p:grpSpPr bwMode="auto">
              <a:xfrm>
                <a:off x="4176" y="997"/>
                <a:ext cx="1064" cy="2123"/>
                <a:chOff x="4176" y="997"/>
                <a:chExt cx="1064" cy="2123"/>
              </a:xfrm>
            </p:grpSpPr>
            <p:graphicFrame>
              <p:nvGraphicFramePr>
                <p:cNvPr id="4107" name="Object 31"/>
                <p:cNvGraphicFramePr>
                  <a:graphicFrameLocks noChangeAspect="1"/>
                </p:cNvGraphicFramePr>
                <p:nvPr/>
              </p:nvGraphicFramePr>
              <p:xfrm>
                <a:off x="4472" y="1016"/>
                <a:ext cx="136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3" name="Equation" r:id="rId19" imgW="215640" imgH="215640" progId="Equation.3">
                        <p:embed/>
                      </p:oleObj>
                    </mc:Choice>
                    <mc:Fallback>
                      <p:oleObj name="Equation" r:id="rId19" imgW="215640" imgH="215640" progId="Equation.3">
                        <p:embed/>
                        <p:pic>
                          <p:nvPicPr>
                            <p:cNvPr id="0" name="Object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72" y="1016"/>
                              <a:ext cx="136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08" name="Object 32"/>
                <p:cNvGraphicFramePr>
                  <a:graphicFrameLocks noChangeAspect="1"/>
                </p:cNvGraphicFramePr>
                <p:nvPr/>
              </p:nvGraphicFramePr>
              <p:xfrm>
                <a:off x="5088" y="2640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4" name="Equation" r:id="rId21" imgW="241200" imgH="317160" progId="Equation.3">
                        <p:embed/>
                      </p:oleObj>
                    </mc:Choice>
                    <mc:Fallback>
                      <p:oleObj name="Equation" r:id="rId21" imgW="241200" imgH="317160" progId="Equation.3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88" y="2640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09" name="Object 33"/>
                <p:cNvGraphicFramePr>
                  <a:graphicFrameLocks noChangeAspect="1"/>
                </p:cNvGraphicFramePr>
                <p:nvPr/>
              </p:nvGraphicFramePr>
              <p:xfrm>
                <a:off x="4272" y="2968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5" name="Equation" r:id="rId23" imgW="228600" imgH="241200" progId="Equation.3">
                        <p:embed/>
                      </p:oleObj>
                    </mc:Choice>
                    <mc:Fallback>
                      <p:oleObj name="Equation" r:id="rId23" imgW="228600" imgH="241200" progId="Equation.3">
                        <p:embed/>
                        <p:pic>
                          <p:nvPicPr>
                            <p:cNvPr id="0" name="Object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2968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3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176" y="2587"/>
                  <a:ext cx="190" cy="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3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366" y="997"/>
                  <a:ext cx="0" cy="15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0" name="Line 36"/>
                <p:cNvSpPr>
                  <a:spLocks noChangeShapeType="1"/>
                </p:cNvSpPr>
                <p:nvPr/>
              </p:nvSpPr>
              <p:spPr bwMode="auto">
                <a:xfrm>
                  <a:off x="4368" y="2584"/>
                  <a:ext cx="86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106" name="Object 37"/>
              <p:cNvGraphicFramePr>
                <a:graphicFrameLocks noChangeAspect="1"/>
              </p:cNvGraphicFramePr>
              <p:nvPr/>
            </p:nvGraphicFramePr>
            <p:xfrm>
              <a:off x="4752" y="1544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6" name="Equation" r:id="rId25" imgW="291960" imgH="317160" progId="Equation.3">
                      <p:embed/>
                    </p:oleObj>
                  </mc:Choice>
                  <mc:Fallback>
                    <p:oleObj name="Equation" r:id="rId25" imgW="291960" imgH="31716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544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6016625" y="2209800"/>
            <a:ext cx="1828800" cy="2125663"/>
            <a:chOff x="2784" y="2640"/>
            <a:chExt cx="1152" cy="1339"/>
          </a:xfrm>
        </p:grpSpPr>
        <p:grpSp>
          <p:nvGrpSpPr>
            <p:cNvPr id="4128" name="Group 39"/>
            <p:cNvGrpSpPr>
              <a:grpSpLocks/>
            </p:cNvGrpSpPr>
            <p:nvPr/>
          </p:nvGrpSpPr>
          <p:grpSpPr bwMode="auto">
            <a:xfrm>
              <a:off x="2784" y="2683"/>
              <a:ext cx="1152" cy="1296"/>
              <a:chOff x="3984" y="2064"/>
              <a:chExt cx="1152" cy="1296"/>
            </a:xfrm>
          </p:grpSpPr>
          <p:sp>
            <p:nvSpPr>
              <p:cNvPr id="4132" name="Arc 40"/>
              <p:cNvSpPr>
                <a:spLocks/>
              </p:cNvSpPr>
              <p:nvPr/>
            </p:nvSpPr>
            <p:spPr bwMode="auto">
              <a:xfrm flipV="1">
                <a:off x="3984" y="3215"/>
                <a:ext cx="1152" cy="145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33" name="Arc 41"/>
              <p:cNvSpPr>
                <a:spLocks/>
              </p:cNvSpPr>
              <p:nvPr/>
            </p:nvSpPr>
            <p:spPr bwMode="auto">
              <a:xfrm flipV="1">
                <a:off x="4270" y="2615"/>
                <a:ext cx="577" cy="73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34" name="Arc 42"/>
              <p:cNvSpPr>
                <a:spLocks/>
              </p:cNvSpPr>
              <p:nvPr/>
            </p:nvSpPr>
            <p:spPr bwMode="auto">
              <a:xfrm flipV="1">
                <a:off x="4182" y="2064"/>
                <a:ext cx="761" cy="96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4129" name="Line 43"/>
            <p:cNvSpPr>
              <a:spLocks noChangeShapeType="1"/>
            </p:cNvSpPr>
            <p:nvPr/>
          </p:nvSpPr>
          <p:spPr bwMode="auto">
            <a:xfrm flipV="1">
              <a:off x="3360" y="2640"/>
              <a:ext cx="0" cy="111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44"/>
            <p:cNvSpPr>
              <a:spLocks noChangeShapeType="1"/>
            </p:cNvSpPr>
            <p:nvPr/>
          </p:nvSpPr>
          <p:spPr bwMode="auto">
            <a:xfrm>
              <a:off x="3360" y="3832"/>
              <a:ext cx="57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45"/>
            <p:cNvSpPr>
              <a:spLocks noChangeShapeType="1"/>
            </p:cNvSpPr>
            <p:nvPr/>
          </p:nvSpPr>
          <p:spPr bwMode="auto">
            <a:xfrm>
              <a:off x="3297" y="3900"/>
              <a:ext cx="113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383213" y="3151188"/>
            <a:ext cx="1546225" cy="506412"/>
            <a:chOff x="3394" y="2033"/>
            <a:chExt cx="974" cy="319"/>
          </a:xfrm>
        </p:grpSpPr>
        <p:sp>
          <p:nvSpPr>
            <p:cNvPr id="4127" name="Line 47"/>
            <p:cNvSpPr>
              <a:spLocks noChangeShapeType="1"/>
            </p:cNvSpPr>
            <p:nvPr/>
          </p:nvSpPr>
          <p:spPr bwMode="auto">
            <a:xfrm flipH="1">
              <a:off x="4176" y="2033"/>
              <a:ext cx="192" cy="5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4" name="Object 48"/>
            <p:cNvGraphicFramePr>
              <a:graphicFrameLocks noChangeAspect="1"/>
            </p:cNvGraphicFramePr>
            <p:nvPr/>
          </p:nvGraphicFramePr>
          <p:xfrm>
            <a:off x="3394" y="2104"/>
            <a:ext cx="92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7" name="Equation" r:id="rId27" imgW="1460160" imgH="393480" progId="Equation.3">
                    <p:embed/>
                  </p:oleObj>
                </mc:Choice>
                <mc:Fallback>
                  <p:oleObj name="Equation" r:id="rId27" imgW="1460160" imgH="3934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2104"/>
                          <a:ext cx="92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2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2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1" grpId="0" autoUpdateAnimBg="0"/>
      <p:bldP spid="226313" grpId="0" autoUpdateAnimBg="0"/>
      <p:bldP spid="226316" grpId="0" autoUpdateAnimBg="0"/>
      <p:bldP spid="226317" grpId="0" build="p" autoUpdateAnimBg="0"/>
      <p:bldP spid="226322" grpId="0" autoUpdateAnimBg="0"/>
      <p:bldP spid="226324" grpId="0" autoUpdateAnimBg="0"/>
      <p:bldP spid="226325" grpId="0" autoUpdateAnimBg="0"/>
      <p:bldP spid="226326" grpId="0" animBg="1"/>
      <p:bldP spid="226327" grpId="0" animBg="1"/>
      <p:bldP spid="2263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1628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思考：</a:t>
            </a:r>
            <a:r>
              <a:rPr lang="zh-CN" altLang="en-US" sz="2800" smtClean="0">
                <a:ea typeface="楷体_GB2312" pitchFamily="49" charset="-122"/>
              </a:rPr>
              <a:t>当曲线 </a:t>
            </a:r>
            <a:r>
              <a:rPr lang="en-US" altLang="zh-CN" sz="2800" i="1" smtClean="0">
                <a:ea typeface="楷体_GB2312" pitchFamily="49" charset="-122"/>
              </a:rPr>
              <a:t>C </a:t>
            </a:r>
            <a:r>
              <a:rPr lang="zh-CN" altLang="en-US" sz="2800" smtClean="0">
                <a:ea typeface="楷体_GB2312" pitchFamily="49" charset="-122"/>
              </a:rPr>
              <a:t>绕 </a:t>
            </a:r>
            <a:r>
              <a:rPr lang="en-US" altLang="zh-CN" sz="2800" i="1" smtClean="0">
                <a:ea typeface="楷体_GB2312" pitchFamily="49" charset="-122"/>
              </a:rPr>
              <a:t>y </a:t>
            </a:r>
            <a:r>
              <a:rPr lang="zh-CN" altLang="en-US" sz="2800" smtClean="0">
                <a:ea typeface="楷体_GB2312" pitchFamily="49" charset="-122"/>
              </a:rPr>
              <a:t>轴旋转时，方程如何？</a:t>
            </a:r>
          </a:p>
        </p:txBody>
      </p:sp>
      <p:graphicFrame>
        <p:nvGraphicFramePr>
          <p:cNvPr id="211971" name="Object 3"/>
          <p:cNvGraphicFramePr>
            <a:graphicFrameLocks noChangeAspect="1"/>
          </p:cNvGraphicFramePr>
          <p:nvPr/>
        </p:nvGraphicFramePr>
        <p:xfrm>
          <a:off x="4191000" y="1274763"/>
          <a:ext cx="209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" imgW="2095200" imgH="406080" progId="Equation.3">
                  <p:embed/>
                </p:oleObj>
              </mc:Choice>
              <mc:Fallback>
                <p:oleObj name="Equation" r:id="rId3" imgW="20952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74763"/>
                        <a:ext cx="209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71800" y="1279525"/>
            <a:ext cx="1905000" cy="2509838"/>
            <a:chOff x="1872" y="806"/>
            <a:chExt cx="1200" cy="1581"/>
          </a:xfrm>
        </p:grpSpPr>
        <p:graphicFrame>
          <p:nvGraphicFramePr>
            <p:cNvPr id="5124" name="Object 5"/>
            <p:cNvGraphicFramePr>
              <a:graphicFrameLocks noChangeAspect="1"/>
            </p:cNvGraphicFramePr>
            <p:nvPr/>
          </p:nvGraphicFramePr>
          <p:xfrm>
            <a:off x="1970" y="1529"/>
            <a:ext cx="19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name="Equation" r:id="rId5" imgW="304560" imgH="317160" progId="Equation.3">
                    <p:embed/>
                  </p:oleObj>
                </mc:Choice>
                <mc:Fallback>
                  <p:oleObj name="Equation" r:id="rId5" imgW="304560" imgH="317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0" y="1529"/>
                          <a:ext cx="19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5" name="Group 6"/>
            <p:cNvGrpSpPr>
              <a:grpSpLocks/>
            </p:cNvGrpSpPr>
            <p:nvPr/>
          </p:nvGrpSpPr>
          <p:grpSpPr bwMode="auto">
            <a:xfrm>
              <a:off x="1872" y="806"/>
              <a:ext cx="1200" cy="1581"/>
              <a:chOff x="1872" y="806"/>
              <a:chExt cx="1200" cy="1581"/>
            </a:xfrm>
          </p:grpSpPr>
          <p:sp>
            <p:nvSpPr>
              <p:cNvPr id="5136" name="Line 7"/>
              <p:cNvSpPr>
                <a:spLocks noChangeShapeType="1"/>
              </p:cNvSpPr>
              <p:nvPr/>
            </p:nvSpPr>
            <p:spPr bwMode="auto">
              <a:xfrm>
                <a:off x="2160" y="1619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7" name="Line 8"/>
              <p:cNvSpPr>
                <a:spLocks noChangeShapeType="1"/>
              </p:cNvSpPr>
              <p:nvPr/>
            </p:nvSpPr>
            <p:spPr bwMode="auto">
              <a:xfrm flipV="1">
                <a:off x="2160" y="854"/>
                <a:ext cx="0" cy="7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 flipH="1">
                <a:off x="1872" y="1619"/>
                <a:ext cx="288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25" name="Object 10"/>
              <p:cNvGraphicFramePr>
                <a:graphicFrameLocks noChangeAspect="1"/>
              </p:cNvGraphicFramePr>
              <p:nvPr/>
            </p:nvGraphicFramePr>
            <p:xfrm>
              <a:off x="2832" y="1622"/>
              <a:ext cx="239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3" name="公式" r:id="rId7" imgW="139680" imgH="164880" progId="Equation.3">
                      <p:embed/>
                    </p:oleObj>
                  </mc:Choice>
                  <mc:Fallback>
                    <p:oleObj name="公式" r:id="rId7" imgW="139680" imgH="1648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622"/>
                            <a:ext cx="239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" name="Object 11"/>
              <p:cNvGraphicFramePr>
                <a:graphicFrameLocks noChangeAspect="1"/>
              </p:cNvGraphicFramePr>
              <p:nvPr/>
            </p:nvGraphicFramePr>
            <p:xfrm>
              <a:off x="1920" y="2150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4" name="公式" r:id="rId9" imgW="126720" imgH="139680" progId="Equation.3">
                      <p:embed/>
                    </p:oleObj>
                  </mc:Choice>
                  <mc:Fallback>
                    <p:oleObj name="公式" r:id="rId9" imgW="126720" imgH="13968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150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7" name="Object 12"/>
              <p:cNvGraphicFramePr>
                <a:graphicFrameLocks noChangeAspect="1"/>
              </p:cNvGraphicFramePr>
              <p:nvPr/>
            </p:nvGraphicFramePr>
            <p:xfrm>
              <a:off x="1946" y="806"/>
              <a:ext cx="214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5" name="公式" r:id="rId11" imgW="126720" imgH="126720" progId="Equation.3">
                      <p:embed/>
                    </p:oleObj>
                  </mc:Choice>
                  <mc:Fallback>
                    <p:oleObj name="公式" r:id="rId11" imgW="126720" imgH="12672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6" y="806"/>
                            <a:ext cx="214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39" name="Line 13"/>
              <p:cNvSpPr>
                <a:spLocks noChangeShapeType="1"/>
              </p:cNvSpPr>
              <p:nvPr/>
            </p:nvSpPr>
            <p:spPr bwMode="auto">
              <a:xfrm flipH="1">
                <a:off x="2160" y="947"/>
                <a:ext cx="288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0" name="Line 14"/>
              <p:cNvSpPr>
                <a:spLocks noChangeShapeType="1"/>
              </p:cNvSpPr>
              <p:nvPr/>
            </p:nvSpPr>
            <p:spPr bwMode="auto">
              <a:xfrm flipV="1">
                <a:off x="2160" y="1622"/>
                <a:ext cx="0" cy="6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1983" name="Freeform 15"/>
          <p:cNvSpPr>
            <a:spLocks/>
          </p:cNvSpPr>
          <p:nvPr/>
        </p:nvSpPr>
        <p:spPr bwMode="auto">
          <a:xfrm>
            <a:off x="3649663" y="1731963"/>
            <a:ext cx="457200" cy="1676400"/>
          </a:xfrm>
          <a:custGeom>
            <a:avLst/>
            <a:gdLst>
              <a:gd name="T0" fmla="*/ 2147483647 w 288"/>
              <a:gd name="T1" fmla="*/ 0 h 1056"/>
              <a:gd name="T2" fmla="*/ 0 w 288"/>
              <a:gd name="T3" fmla="*/ 2147483647 h 1056"/>
              <a:gd name="T4" fmla="*/ 2147483647 w 288"/>
              <a:gd name="T5" fmla="*/ 2147483647 h 1056"/>
              <a:gd name="T6" fmla="*/ 0 60000 65536"/>
              <a:gd name="T7" fmla="*/ 0 60000 65536"/>
              <a:gd name="T8" fmla="*/ 0 60000 65536"/>
              <a:gd name="T9" fmla="*/ 0 w 288"/>
              <a:gd name="T10" fmla="*/ 0 h 1056"/>
              <a:gd name="T11" fmla="*/ 288 w 2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11984" name="Object 16"/>
          <p:cNvGraphicFramePr>
            <a:graphicFrameLocks noChangeAspect="1"/>
          </p:cNvGraphicFramePr>
          <p:nvPr/>
        </p:nvGraphicFramePr>
        <p:xfrm>
          <a:off x="2209800" y="3941763"/>
          <a:ext cx="36845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公式" r:id="rId13" imgW="1384200" imgH="266400" progId="Equation.3">
                  <p:embed/>
                </p:oleObj>
              </mc:Choice>
              <mc:Fallback>
                <p:oleObj name="公式" r:id="rId13" imgW="1384200" imgH="26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41763"/>
                        <a:ext cx="368458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657600" y="1731963"/>
            <a:ext cx="685800" cy="1676400"/>
            <a:chOff x="4032" y="2736"/>
            <a:chExt cx="432" cy="1056"/>
          </a:xfrm>
        </p:grpSpPr>
        <p:sp>
          <p:nvSpPr>
            <p:cNvPr id="5132" name="Freeform 18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  <a:gd name="T9" fmla="*/ 0 w 288"/>
                <a:gd name="T10" fmla="*/ 0 h 1056"/>
                <a:gd name="T11" fmla="*/ 288 w 288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33" name="Oval 19"/>
            <p:cNvSpPr>
              <a:spLocks noChangeArrowheads="1"/>
            </p:cNvSpPr>
            <p:nvPr/>
          </p:nvSpPr>
          <p:spPr bwMode="auto">
            <a:xfrm>
              <a:off x="4239" y="2736"/>
              <a:ext cx="192" cy="1056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34" name="Line 20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5791200" y="1295400"/>
            <a:ext cx="2128838" cy="4367213"/>
            <a:chOff x="3648" y="816"/>
            <a:chExt cx="1341" cy="2751"/>
          </a:xfrm>
        </p:grpSpPr>
        <p:graphicFrame>
          <p:nvGraphicFramePr>
            <p:cNvPr id="6154" name="Object 54"/>
            <p:cNvGraphicFramePr>
              <a:graphicFrameLocks noChangeAspect="1"/>
            </p:cNvGraphicFramePr>
            <p:nvPr/>
          </p:nvGraphicFramePr>
          <p:xfrm>
            <a:off x="3794" y="1128"/>
            <a:ext cx="1195" cy="2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name="BMP 图象" r:id="rId3" imgW="1181265" imgH="2409524" progId="Paint.Picture">
                    <p:embed/>
                  </p:oleObj>
                </mc:Choice>
                <mc:Fallback>
                  <p:oleObj name="BMP 图象" r:id="rId3" imgW="1181265" imgH="2409524" progId="Paint.Picture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1128"/>
                          <a:ext cx="1195" cy="2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23"/>
            <p:cNvGraphicFramePr>
              <a:graphicFrameLocks noChangeAspect="1"/>
            </p:cNvGraphicFramePr>
            <p:nvPr/>
          </p:nvGraphicFramePr>
          <p:xfrm>
            <a:off x="3648" y="301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Equation" r:id="rId5" imgW="228600" imgH="241200" progId="Equation.3">
                    <p:embed/>
                  </p:oleObj>
                </mc:Choice>
                <mc:Fallback>
                  <p:oleObj name="Equation" r:id="rId5" imgW="2286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01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24"/>
            <p:cNvGraphicFramePr>
              <a:graphicFrameLocks noChangeAspect="1"/>
            </p:cNvGraphicFramePr>
            <p:nvPr/>
          </p:nvGraphicFramePr>
          <p:xfrm>
            <a:off x="4800" y="24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4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25"/>
            <p:cNvGraphicFramePr>
              <a:graphicFrameLocks noChangeAspect="1"/>
            </p:cNvGraphicFramePr>
            <p:nvPr/>
          </p:nvGraphicFramePr>
          <p:xfrm>
            <a:off x="4424" y="81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" name="Equation" r:id="rId9" imgW="215640" imgH="215640" progId="Equation.3">
                    <p:embed/>
                  </p:oleObj>
                </mc:Choice>
                <mc:Fallback>
                  <p:oleObj name="Equation" r:id="rId9" imgW="21564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81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0" name="Line 27"/>
            <p:cNvSpPr>
              <a:spLocks noChangeShapeType="1"/>
            </p:cNvSpPr>
            <p:nvPr/>
          </p:nvSpPr>
          <p:spPr bwMode="auto">
            <a:xfrm flipH="1">
              <a:off x="3784" y="2404"/>
              <a:ext cx="576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21"/>
            <p:cNvSpPr>
              <a:spLocks noChangeShapeType="1"/>
            </p:cNvSpPr>
            <p:nvPr/>
          </p:nvSpPr>
          <p:spPr bwMode="auto">
            <a:xfrm flipV="1">
              <a:off x="4368" y="1728"/>
              <a:ext cx="0" cy="6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26"/>
            <p:cNvSpPr>
              <a:spLocks noChangeShapeType="1"/>
            </p:cNvSpPr>
            <p:nvPr/>
          </p:nvSpPr>
          <p:spPr bwMode="auto">
            <a:xfrm>
              <a:off x="4360" y="2404"/>
              <a:ext cx="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Line 28"/>
            <p:cNvSpPr>
              <a:spLocks noChangeShapeType="1"/>
            </p:cNvSpPr>
            <p:nvPr/>
          </p:nvSpPr>
          <p:spPr bwMode="auto">
            <a:xfrm flipV="1">
              <a:off x="4368" y="816"/>
              <a:ext cx="0" cy="9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8" name="Object 71"/>
            <p:cNvGraphicFramePr>
              <a:graphicFrameLocks noChangeAspect="1"/>
            </p:cNvGraphicFramePr>
            <p:nvPr/>
          </p:nvGraphicFramePr>
          <p:xfrm>
            <a:off x="4128" y="229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" name="Equation" r:id="rId11" imgW="304560" imgH="317160" progId="Equation.3">
                    <p:embed/>
                  </p:oleObj>
                </mc:Choice>
                <mc:Fallback>
                  <p:oleObj name="Equation" r:id="rId11" imgW="304560" imgH="31716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29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22275"/>
            <a:ext cx="7848600" cy="644525"/>
          </a:xfrm>
        </p:spPr>
        <p:txBody>
          <a:bodyPr/>
          <a:lstStyle/>
          <a:p>
            <a:pPr algn="just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 </a:t>
            </a:r>
            <a:r>
              <a:rPr lang="zh-CN" altLang="en-US" sz="2800" smtClean="0">
                <a:ea typeface="楷体_GB2312" pitchFamily="49" charset="-122"/>
              </a:rPr>
              <a:t>试建立顶点在原点</a:t>
            </a:r>
            <a:r>
              <a:rPr lang="en-US" altLang="zh-CN" sz="2800" smtClean="0">
                <a:ea typeface="楷体_GB2312" pitchFamily="49" charset="-122"/>
              </a:rPr>
              <a:t>, </a:t>
            </a:r>
            <a:r>
              <a:rPr lang="zh-CN" altLang="en-US" sz="2800" smtClean="0">
                <a:ea typeface="楷体_GB2312" pitchFamily="49" charset="-122"/>
              </a:rPr>
              <a:t>旋转轴为</a:t>
            </a:r>
            <a:r>
              <a:rPr lang="en-US" altLang="zh-CN" sz="2800" i="1" smtClean="0">
                <a:ea typeface="楷体_GB2312" pitchFamily="49" charset="-122"/>
              </a:rPr>
              <a:t>z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ea typeface="楷体_GB2312" pitchFamily="49" charset="-122"/>
              </a:rPr>
              <a:t>轴</a:t>
            </a:r>
            <a:r>
              <a:rPr lang="en-US" altLang="zh-CN" sz="2800" smtClean="0">
                <a:ea typeface="楷体_GB2312" pitchFamily="49" charset="-122"/>
              </a:rPr>
              <a:t>, </a:t>
            </a:r>
            <a:r>
              <a:rPr lang="zh-CN" altLang="en-US" sz="2800" smtClean="0">
                <a:ea typeface="楷体_GB2312" pitchFamily="49" charset="-122"/>
              </a:rPr>
              <a:t>半顶角为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8166100" y="6731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13" imgW="266400" imgH="241200" progId="Equation.3">
                  <p:embed/>
                </p:oleObj>
              </mc:Choice>
              <mc:Fallback>
                <p:oleObj name="Equation" r:id="rId13" imgW="2664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0" y="67310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的圆锥面方程</a:t>
            </a:r>
            <a:r>
              <a:rPr lang="en-US" altLang="zh-CN">
                <a:ea typeface="仿宋_GB2312" pitchFamily="49" charset="-122"/>
              </a:rPr>
              <a:t>.  </a:t>
            </a:r>
            <a:endParaRPr lang="en-US" altLang="zh-CN" sz="240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762000" y="16144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>
                <a:latin typeface="楷体_GB2312" pitchFamily="49" charset="-122"/>
              </a:rPr>
              <a:t>在</a:t>
            </a:r>
            <a:r>
              <a:rPr lang="en-US" altLang="zh-CN" i="1">
                <a:ea typeface="仿宋_GB2312" pitchFamily="49" charset="-122"/>
              </a:rPr>
              <a:t>yOz</a:t>
            </a:r>
            <a:r>
              <a:rPr lang="zh-CN" altLang="en-US">
                <a:latin typeface="楷体_GB2312" pitchFamily="49" charset="-122"/>
              </a:rPr>
              <a:t>面上直线</a:t>
            </a:r>
            <a:r>
              <a:rPr lang="en-US" altLang="zh-CN" i="1">
                <a:ea typeface="仿宋_GB2312" pitchFamily="49" charset="-122"/>
              </a:rPr>
              <a:t>L </a:t>
            </a:r>
            <a:r>
              <a:rPr lang="zh-CN" altLang="en-US"/>
              <a:t>的方程为</a:t>
            </a:r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2133600" y="2286000"/>
          <a:ext cx="158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5" imgW="1587240" imgH="368280" progId="Equation.3">
                  <p:embed/>
                </p:oleObj>
              </mc:Choice>
              <mc:Fallback>
                <p:oleObj name="Equation" r:id="rId15" imgW="158724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158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381000" y="2697163"/>
            <a:ext cx="525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绕</a:t>
            </a:r>
            <a:r>
              <a:rPr lang="en-US" altLang="zh-CN" sz="3200" i="1">
                <a:latin typeface="楷体_GB2312" pitchFamily="49" charset="-122"/>
              </a:rPr>
              <a:t>z</a:t>
            </a:r>
            <a:r>
              <a:rPr lang="en-US" altLang="zh-CN" i="1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轴旋转时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圆锥面的方程为</a:t>
            </a:r>
          </a:p>
        </p:txBody>
      </p:sp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1589088" y="3379788"/>
          <a:ext cx="29829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7" imgW="2984400" imgH="558720" progId="Equation.3">
                  <p:embed/>
                </p:oleObj>
              </mc:Choice>
              <mc:Fallback>
                <p:oleObj name="Equation" r:id="rId17" imgW="2984400" imgH="558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379788"/>
                        <a:ext cx="29829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3" name="Object 9"/>
          <p:cNvGraphicFramePr>
            <a:graphicFrameLocks noChangeAspect="1"/>
          </p:cNvGraphicFramePr>
          <p:nvPr/>
        </p:nvGraphicFramePr>
        <p:xfrm>
          <a:off x="1600200" y="5233988"/>
          <a:ext cx="2627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19" imgW="2628720" imgH="520560" progId="Equation.3">
                  <p:embed/>
                </p:oleObj>
              </mc:Choice>
              <mc:Fallback>
                <p:oleObj name="Equation" r:id="rId19" imgW="262872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33988"/>
                        <a:ext cx="2627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2143125" y="4090988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8796" name="Object 12"/>
          <p:cNvGraphicFramePr>
            <a:graphicFrameLocks noChangeAspect="1"/>
          </p:cNvGraphicFramePr>
          <p:nvPr/>
        </p:nvGraphicFramePr>
        <p:xfrm>
          <a:off x="2286000" y="412750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21" imgW="1803240" imgH="444240" progId="Equation.3">
                  <p:embed/>
                </p:oleObj>
              </mc:Choice>
              <mc:Fallback>
                <p:oleObj name="Equation" r:id="rId21" imgW="180324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27500"/>
                        <a:ext cx="180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3" name="Object 29"/>
          <p:cNvGraphicFramePr>
            <a:graphicFrameLocks noChangeAspect="1"/>
          </p:cNvGraphicFramePr>
          <p:nvPr/>
        </p:nvGraphicFramePr>
        <p:xfrm>
          <a:off x="6972300" y="31877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23" imgW="266400" imgH="241200" progId="Equation.3">
                  <p:embed/>
                </p:oleObj>
              </mc:Choice>
              <mc:Fallback>
                <p:oleObj name="Equation" r:id="rId23" imgW="266400" imgH="24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318770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28" name="Rectangle 44"/>
          <p:cNvSpPr>
            <a:spLocks noChangeArrowheads="1"/>
          </p:cNvSpPr>
          <p:nvPr/>
        </p:nvSpPr>
        <p:spPr bwMode="auto">
          <a:xfrm>
            <a:off x="2209800" y="456247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</a:rPr>
              <a:t>两边平方</a:t>
            </a:r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6096000" y="1981200"/>
            <a:ext cx="2235200" cy="3048000"/>
            <a:chOff x="3840" y="1248"/>
            <a:chExt cx="1408" cy="1920"/>
          </a:xfrm>
        </p:grpSpPr>
        <p:sp>
          <p:nvSpPr>
            <p:cNvPr id="6169" name="Line 31"/>
            <p:cNvSpPr>
              <a:spLocks noChangeShapeType="1"/>
            </p:cNvSpPr>
            <p:nvPr/>
          </p:nvSpPr>
          <p:spPr bwMode="auto">
            <a:xfrm flipH="1">
              <a:off x="3840" y="1392"/>
              <a:ext cx="1200" cy="17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3" name="Object 56"/>
            <p:cNvGraphicFramePr>
              <a:graphicFrameLocks noChangeAspect="1"/>
            </p:cNvGraphicFramePr>
            <p:nvPr/>
          </p:nvGraphicFramePr>
          <p:xfrm>
            <a:off x="5088" y="124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" name="Equation" r:id="rId25" imgW="253800" imgH="304560" progId="Equation.3">
                    <p:embed/>
                  </p:oleObj>
                </mc:Choice>
                <mc:Fallback>
                  <p:oleObj name="Equation" r:id="rId25" imgW="253800" imgH="30456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48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7456488" y="2832100"/>
            <a:ext cx="1460500" cy="368300"/>
            <a:chOff x="4697" y="1784"/>
            <a:chExt cx="920" cy="232"/>
          </a:xfrm>
        </p:grpSpPr>
        <p:graphicFrame>
          <p:nvGraphicFramePr>
            <p:cNvPr id="6152" name="Object 35"/>
            <p:cNvGraphicFramePr>
              <a:graphicFrameLocks noChangeAspect="1"/>
            </p:cNvGraphicFramePr>
            <p:nvPr/>
          </p:nvGraphicFramePr>
          <p:xfrm>
            <a:off x="4752" y="1784"/>
            <a:ext cx="86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6" name="Equation" r:id="rId27" imgW="1498320" imgH="406080" progId="Equation.3">
                    <p:embed/>
                  </p:oleObj>
                </mc:Choice>
                <mc:Fallback>
                  <p:oleObj name="Equation" r:id="rId27" imgW="1498320" imgH="4060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784"/>
                          <a:ext cx="86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8" name="Oval 36"/>
            <p:cNvSpPr>
              <a:spLocks noChangeArrowheads="1"/>
            </p:cNvSpPr>
            <p:nvPr/>
          </p:nvSpPr>
          <p:spPr bwMode="auto">
            <a:xfrm>
              <a:off x="4697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8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utoUpdateAnimBg="0"/>
      <p:bldP spid="118791" grpId="0" autoUpdateAnimBg="0"/>
      <p:bldP spid="118794" grpId="0" animBg="1"/>
      <p:bldP spid="11882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010400" y="422275"/>
            <a:ext cx="1981200" cy="2746375"/>
            <a:chOff x="4416" y="266"/>
            <a:chExt cx="1248" cy="1730"/>
          </a:xfrm>
        </p:grpSpPr>
        <p:sp>
          <p:nvSpPr>
            <p:cNvPr id="7220" name="Line 3"/>
            <p:cNvSpPr>
              <a:spLocks noChangeShapeType="1"/>
            </p:cNvSpPr>
            <p:nvPr/>
          </p:nvSpPr>
          <p:spPr bwMode="auto">
            <a:xfrm>
              <a:off x="4962" y="1354"/>
              <a:ext cx="6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1" name="Line 4"/>
            <p:cNvSpPr>
              <a:spLocks noChangeShapeType="1"/>
            </p:cNvSpPr>
            <p:nvPr/>
          </p:nvSpPr>
          <p:spPr bwMode="auto">
            <a:xfrm flipV="1">
              <a:off x="4962" y="266"/>
              <a:ext cx="0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2" name="Line 5"/>
            <p:cNvSpPr>
              <a:spLocks noChangeShapeType="1"/>
            </p:cNvSpPr>
            <p:nvPr/>
          </p:nvSpPr>
          <p:spPr bwMode="auto">
            <a:xfrm flipH="1">
              <a:off x="4531" y="1354"/>
              <a:ext cx="431" cy="4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1" name="Object 6"/>
            <p:cNvGraphicFramePr>
              <a:graphicFrameLocks noChangeAspect="1"/>
            </p:cNvGraphicFramePr>
            <p:nvPr/>
          </p:nvGraphicFramePr>
          <p:xfrm>
            <a:off x="4416" y="1787"/>
            <a:ext cx="18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3" name="公式" r:id="rId3" imgW="126720" imgH="139680" progId="Equation.3">
                    <p:embed/>
                  </p:oleObj>
                </mc:Choice>
                <mc:Fallback>
                  <p:oleObj name="公式" r:id="rId3" imgW="126720" imgH="1396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787"/>
                          <a:ext cx="18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7"/>
            <p:cNvGraphicFramePr>
              <a:graphicFrameLocks noChangeAspect="1"/>
            </p:cNvGraphicFramePr>
            <p:nvPr/>
          </p:nvGraphicFramePr>
          <p:xfrm>
            <a:off x="5456" y="1387"/>
            <a:ext cx="20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4" name="公式" r:id="rId5" imgW="139680" imgH="164880" progId="Equation.3">
                    <p:embed/>
                  </p:oleObj>
                </mc:Choice>
                <mc:Fallback>
                  <p:oleObj name="公式" r:id="rId5" imgW="13968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6" y="1387"/>
                          <a:ext cx="20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8"/>
            <p:cNvGraphicFramePr>
              <a:graphicFrameLocks noChangeAspect="1"/>
            </p:cNvGraphicFramePr>
            <p:nvPr/>
          </p:nvGraphicFramePr>
          <p:xfrm>
            <a:off x="4765" y="288"/>
            <a:ext cx="16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5" name="公式" r:id="rId7" imgW="114120" imgH="126720" progId="Equation.3">
                    <p:embed/>
                  </p:oleObj>
                </mc:Choice>
                <mc:Fallback>
                  <p:oleObj name="公式" r:id="rId7" imgW="114120" imgH="1267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5" y="288"/>
                          <a:ext cx="168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300913" y="762000"/>
            <a:ext cx="1162050" cy="2500313"/>
            <a:chOff x="4551" y="576"/>
            <a:chExt cx="732" cy="1575"/>
          </a:xfrm>
        </p:grpSpPr>
        <p:grpSp>
          <p:nvGrpSpPr>
            <p:cNvPr id="7210" name="Group 10"/>
            <p:cNvGrpSpPr>
              <a:grpSpLocks/>
            </p:cNvGrpSpPr>
            <p:nvPr/>
          </p:nvGrpSpPr>
          <p:grpSpPr bwMode="auto">
            <a:xfrm>
              <a:off x="4563" y="625"/>
              <a:ext cx="720" cy="1526"/>
              <a:chOff x="4563" y="625"/>
              <a:chExt cx="720" cy="1526"/>
            </a:xfrm>
          </p:grpSpPr>
          <p:sp>
            <p:nvSpPr>
              <p:cNvPr id="7216" name="Freeform 11"/>
              <p:cNvSpPr>
                <a:spLocks/>
              </p:cNvSpPr>
              <p:nvPr/>
            </p:nvSpPr>
            <p:spPr bwMode="auto">
              <a:xfrm>
                <a:off x="4575" y="720"/>
                <a:ext cx="704" cy="1328"/>
              </a:xfrm>
              <a:custGeom>
                <a:avLst/>
                <a:gdLst>
                  <a:gd name="T0" fmla="*/ 456 w 768"/>
                  <a:gd name="T1" fmla="*/ 0 h 1536"/>
                  <a:gd name="T2" fmla="*/ 456 w 768"/>
                  <a:gd name="T3" fmla="*/ 642 h 1536"/>
                  <a:gd name="T4" fmla="*/ 0 w 768"/>
                  <a:gd name="T5" fmla="*/ 642 h 1536"/>
                  <a:gd name="T6" fmla="*/ 0 w 768"/>
                  <a:gd name="T7" fmla="*/ 0 h 1536"/>
                  <a:gd name="T8" fmla="*/ 456 w 768"/>
                  <a:gd name="T9" fmla="*/ 0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536"/>
                  <a:gd name="T17" fmla="*/ 768 w 768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536">
                    <a:moveTo>
                      <a:pt x="768" y="0"/>
                    </a:moveTo>
                    <a:lnTo>
                      <a:pt x="768" y="1536"/>
                    </a:lnTo>
                    <a:lnTo>
                      <a:pt x="0" y="1536"/>
                    </a:lnTo>
                    <a:lnTo>
                      <a:pt x="0" y="0"/>
                    </a:lnTo>
                    <a:lnTo>
                      <a:pt x="7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6350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17" name="Oval 12"/>
              <p:cNvSpPr>
                <a:spLocks noChangeArrowheads="1"/>
              </p:cNvSpPr>
              <p:nvPr/>
            </p:nvSpPr>
            <p:spPr bwMode="auto">
              <a:xfrm>
                <a:off x="4578" y="625"/>
                <a:ext cx="705" cy="177"/>
              </a:xfrm>
              <a:prstGeom prst="ellipse">
                <a:avLst/>
              </a:pr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18" name="Arc 13"/>
              <p:cNvSpPr>
                <a:spLocks/>
              </p:cNvSpPr>
              <p:nvPr/>
            </p:nvSpPr>
            <p:spPr bwMode="auto">
              <a:xfrm>
                <a:off x="4589" y="1969"/>
                <a:ext cx="691" cy="109"/>
              </a:xfrm>
              <a:custGeom>
                <a:avLst/>
                <a:gdLst>
                  <a:gd name="T0" fmla="*/ 0 w 43199"/>
                  <a:gd name="T1" fmla="*/ 0 h 27406"/>
                  <a:gd name="T2" fmla="*/ 0 w 43199"/>
                  <a:gd name="T3" fmla="*/ 0 h 27406"/>
                  <a:gd name="T4" fmla="*/ 0 w 43199"/>
                  <a:gd name="T5" fmla="*/ 0 h 27406"/>
                  <a:gd name="T6" fmla="*/ 0 60000 65536"/>
                  <a:gd name="T7" fmla="*/ 0 60000 65536"/>
                  <a:gd name="T8" fmla="*/ 0 60000 65536"/>
                  <a:gd name="T9" fmla="*/ 0 w 43199"/>
                  <a:gd name="T10" fmla="*/ 0 h 27406"/>
                  <a:gd name="T11" fmla="*/ 43199 w 43199"/>
                  <a:gd name="T12" fmla="*/ 27406 h 27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9" h="27406" fill="none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</a:path>
                  <a:path w="43199" h="27406" stroke="0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19" name="Arc 14"/>
              <p:cNvSpPr>
                <a:spLocks/>
              </p:cNvSpPr>
              <p:nvPr/>
            </p:nvSpPr>
            <p:spPr bwMode="auto">
              <a:xfrm flipV="1">
                <a:off x="4563" y="2016"/>
                <a:ext cx="720" cy="135"/>
              </a:xfrm>
              <a:custGeom>
                <a:avLst/>
                <a:gdLst>
                  <a:gd name="T0" fmla="*/ 0 w 43200"/>
                  <a:gd name="T1" fmla="*/ 0 h 27039"/>
                  <a:gd name="T2" fmla="*/ 0 w 43200"/>
                  <a:gd name="T3" fmla="*/ 0 h 27039"/>
                  <a:gd name="T4" fmla="*/ 0 w 43200"/>
                  <a:gd name="T5" fmla="*/ 0 h 2703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7039"/>
                  <a:gd name="T11" fmla="*/ 43200 w 43200"/>
                  <a:gd name="T12" fmla="*/ 27039 h 270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7039" fill="none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7039" stroke="0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211" name="Line 15"/>
            <p:cNvSpPr>
              <a:spLocks noChangeShapeType="1"/>
            </p:cNvSpPr>
            <p:nvPr/>
          </p:nvSpPr>
          <p:spPr bwMode="auto">
            <a:xfrm flipH="1">
              <a:off x="4806" y="1440"/>
              <a:ext cx="129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Line 16"/>
            <p:cNvSpPr>
              <a:spLocks noChangeShapeType="1"/>
            </p:cNvSpPr>
            <p:nvPr/>
          </p:nvSpPr>
          <p:spPr bwMode="auto">
            <a:xfrm flipV="1">
              <a:off x="4914" y="791"/>
              <a:ext cx="0" cy="6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3" name="Line 17"/>
            <p:cNvSpPr>
              <a:spLocks noChangeShapeType="1"/>
            </p:cNvSpPr>
            <p:nvPr/>
          </p:nvSpPr>
          <p:spPr bwMode="auto">
            <a:xfrm>
              <a:off x="4913" y="1450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Line 18"/>
            <p:cNvSpPr>
              <a:spLocks noChangeShapeType="1"/>
            </p:cNvSpPr>
            <p:nvPr/>
          </p:nvSpPr>
          <p:spPr bwMode="auto">
            <a:xfrm flipH="1">
              <a:off x="4551" y="1547"/>
              <a:ext cx="277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Line 19"/>
            <p:cNvSpPr>
              <a:spLocks noChangeShapeType="1"/>
            </p:cNvSpPr>
            <p:nvPr/>
          </p:nvSpPr>
          <p:spPr bwMode="auto">
            <a:xfrm flipV="1">
              <a:off x="4908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6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2057400" cy="5334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三、柱面</a:t>
            </a:r>
          </a:p>
        </p:txBody>
      </p:sp>
      <p:sp>
        <p:nvSpPr>
          <p:cNvPr id="216085" name="Text Box 21"/>
          <p:cNvSpPr txBox="1">
            <a:spLocks noChangeArrowheads="1"/>
          </p:cNvSpPr>
          <p:nvPr/>
        </p:nvSpPr>
        <p:spPr bwMode="auto">
          <a:xfrm>
            <a:off x="685800" y="8382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引例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分析方程</a:t>
            </a:r>
          </a:p>
        </p:txBody>
      </p:sp>
      <p:sp>
        <p:nvSpPr>
          <p:cNvPr id="216086" name="Text Box 22"/>
          <p:cNvSpPr txBox="1">
            <a:spLocks noChangeArrowheads="1"/>
          </p:cNvSpPr>
          <p:nvPr/>
        </p:nvSpPr>
        <p:spPr bwMode="auto">
          <a:xfrm>
            <a:off x="304800" y="1447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表示怎样的曲面 </a:t>
            </a:r>
            <a:r>
              <a:rPr lang="en-US" altLang="zh-CN" sz="2400">
                <a:ea typeface="仿宋_GB2312" pitchFamily="49" charset="-122"/>
              </a:rPr>
              <a:t>.</a:t>
            </a:r>
          </a:p>
        </p:txBody>
      </p:sp>
      <p:sp>
        <p:nvSpPr>
          <p:cNvPr id="216087" name="Text Box 23"/>
          <p:cNvSpPr txBox="1">
            <a:spLocks noChangeArrowheads="1"/>
          </p:cNvSpPr>
          <p:nvPr/>
        </p:nvSpPr>
        <p:spPr bwMode="auto">
          <a:xfrm>
            <a:off x="381000" y="38242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的坐标也满足方程</a:t>
            </a:r>
          </a:p>
        </p:txBody>
      </p:sp>
      <p:graphicFrame>
        <p:nvGraphicFramePr>
          <p:cNvPr id="216088" name="Object 24"/>
          <p:cNvGraphicFramePr>
            <a:graphicFrameLocks noChangeAspect="1"/>
          </p:cNvGraphicFramePr>
          <p:nvPr/>
        </p:nvGraphicFramePr>
        <p:xfrm>
          <a:off x="3492500" y="8382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9" imgW="1917360" imgH="507960" progId="Equation.3">
                  <p:embed/>
                </p:oleObj>
              </mc:Choice>
              <mc:Fallback>
                <p:oleObj name="Equation" r:id="rId9" imgW="1917360" imgH="5079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83820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762000" y="19954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在</a:t>
            </a:r>
            <a:r>
              <a:rPr lang="zh-CN" altLang="en-US"/>
              <a:t> </a:t>
            </a:r>
            <a:r>
              <a:rPr lang="en-US" altLang="zh-CN" i="1">
                <a:ea typeface="仿宋_GB2312" pitchFamily="49" charset="-122"/>
              </a:rPr>
              <a:t>xOy </a:t>
            </a:r>
            <a:r>
              <a:rPr lang="zh-CN" altLang="en-US"/>
              <a:t>面上</a:t>
            </a:r>
            <a:r>
              <a:rPr lang="zh-CN" altLang="en-US">
                <a:ea typeface="仿宋_GB2312" pitchFamily="49" charset="-122"/>
              </a:rPr>
              <a:t>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5257800" y="19954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表示圆</a:t>
            </a:r>
            <a:r>
              <a:rPr lang="en-US" altLang="zh-CN" i="1">
                <a:ea typeface="仿宋_GB2312" pitchFamily="49" charset="-122"/>
              </a:rPr>
              <a:t>C</a:t>
            </a:r>
            <a:r>
              <a:rPr lang="en-US" altLang="zh-CN">
                <a:ea typeface="仿宋_GB2312" pitchFamily="49" charset="-122"/>
              </a:rPr>
              <a:t>,  </a:t>
            </a:r>
          </a:p>
        </p:txBody>
      </p:sp>
      <p:graphicFrame>
        <p:nvGraphicFramePr>
          <p:cNvPr id="216091" name="Object 27"/>
          <p:cNvGraphicFramePr>
            <a:graphicFrameLocks noChangeAspect="1"/>
          </p:cNvGraphicFramePr>
          <p:nvPr/>
        </p:nvGraphicFramePr>
        <p:xfrm>
          <a:off x="3416300" y="20066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11" imgW="1917360" imgH="507960" progId="Equation.3">
                  <p:embed/>
                </p:oleObj>
              </mc:Choice>
              <mc:Fallback>
                <p:oleObj name="Equation" r:id="rId11" imgW="1917360" imgH="5079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200660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2" name="Object 28"/>
          <p:cNvGraphicFramePr>
            <a:graphicFrameLocks noChangeAspect="1"/>
          </p:cNvGraphicFramePr>
          <p:nvPr/>
        </p:nvGraphicFramePr>
        <p:xfrm>
          <a:off x="3416300" y="38354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13" imgW="1917360" imgH="507960" progId="Equation.3">
                  <p:embed/>
                </p:oleObj>
              </mc:Choice>
              <mc:Fallback>
                <p:oleObj name="Equation" r:id="rId13" imgW="1917360" imgH="5079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83540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93" name="Text Box 29"/>
          <p:cNvSpPr txBox="1">
            <a:spLocks noChangeArrowheads="1"/>
          </p:cNvSpPr>
          <p:nvPr/>
        </p:nvSpPr>
        <p:spPr bwMode="auto">
          <a:xfrm>
            <a:off x="762000" y="4433888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沿圆周</a:t>
            </a:r>
            <a:r>
              <a:rPr lang="en-US" altLang="zh-CN" i="1">
                <a:ea typeface="仿宋_GB2312" pitchFamily="49" charset="-122"/>
              </a:rPr>
              <a:t>C</a:t>
            </a:r>
            <a:r>
              <a:rPr lang="zh-CN" altLang="en-US"/>
              <a:t>平行于</a:t>
            </a:r>
            <a:r>
              <a:rPr lang="zh-CN" altLang="en-US" i="1">
                <a:ea typeface="仿宋_GB2312" pitchFamily="49" charset="-122"/>
              </a:rPr>
              <a:t> </a:t>
            </a:r>
            <a:r>
              <a:rPr lang="en-US" altLang="zh-CN" i="1">
                <a:ea typeface="仿宋_GB2312" pitchFamily="49" charset="-122"/>
              </a:rPr>
              <a:t>z </a:t>
            </a:r>
            <a:r>
              <a:rPr lang="zh-CN" altLang="en-US"/>
              <a:t>轴的一切直线所形成的曲面</a:t>
            </a:r>
            <a:r>
              <a:rPr lang="zh-CN" altLang="en-US">
                <a:latin typeface="楷体_GB2312" pitchFamily="49" charset="-122"/>
              </a:rPr>
              <a:t>称为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圆</a:t>
            </a:r>
          </a:p>
        </p:txBody>
      </p:sp>
      <p:sp>
        <p:nvSpPr>
          <p:cNvPr id="216094" name="Text Box 30"/>
          <p:cNvSpPr txBox="1">
            <a:spLocks noChangeArrowheads="1"/>
          </p:cNvSpPr>
          <p:nvPr/>
        </p:nvSpPr>
        <p:spPr bwMode="auto">
          <a:xfrm>
            <a:off x="6477000" y="50434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故在空间</a:t>
            </a:r>
          </a:p>
        </p:txBody>
      </p:sp>
      <p:graphicFrame>
        <p:nvGraphicFramePr>
          <p:cNvPr id="216095" name="Object 31"/>
          <p:cNvGraphicFramePr>
            <a:graphicFrameLocks noChangeAspect="1"/>
          </p:cNvGraphicFramePr>
          <p:nvPr/>
        </p:nvGraphicFramePr>
        <p:xfrm>
          <a:off x="2209800" y="55880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15" imgW="1917360" imgH="507960" progId="Equation.3">
                  <p:embed/>
                </p:oleObj>
              </mc:Choice>
              <mc:Fallback>
                <p:oleObj name="Equation" r:id="rId15" imgW="1917360" imgH="5079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8800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96" name="Text Box 32"/>
          <p:cNvSpPr txBox="1">
            <a:spLocks noChangeArrowheads="1"/>
          </p:cNvSpPr>
          <p:nvPr/>
        </p:nvSpPr>
        <p:spPr bwMode="auto">
          <a:xfrm>
            <a:off x="5257800" y="2590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过此点作</a:t>
            </a:r>
            <a:endParaRPr lang="zh-CN" altLang="en-US"/>
          </a:p>
        </p:txBody>
      </p:sp>
      <p:sp>
        <p:nvSpPr>
          <p:cNvPr id="216097" name="Text Box 33"/>
          <p:cNvSpPr txBox="1">
            <a:spLocks noChangeArrowheads="1"/>
          </p:cNvSpPr>
          <p:nvPr/>
        </p:nvSpPr>
        <p:spPr bwMode="auto">
          <a:xfrm>
            <a:off x="381000" y="5043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柱面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3352800" y="3200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对任意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en-US" altLang="zh-CN" sz="3200" i="1">
                <a:ea typeface="仿宋_GB2312" pitchFamily="49" charset="-122"/>
              </a:rPr>
              <a:t>z</a:t>
            </a:r>
            <a:r>
              <a:rPr lang="en-US" altLang="zh-CN">
                <a:ea typeface="仿宋_GB2312" pitchFamily="49" charset="-122"/>
              </a:rPr>
              <a:t> ,</a:t>
            </a:r>
          </a:p>
        </p:txBody>
      </p:sp>
      <p:sp>
        <p:nvSpPr>
          <p:cNvPr id="216099" name="Text Box 35"/>
          <p:cNvSpPr txBox="1">
            <a:spLocks noChangeArrowheads="1"/>
          </p:cNvSpPr>
          <p:nvPr/>
        </p:nvSpPr>
        <p:spPr bwMode="auto">
          <a:xfrm>
            <a:off x="381000" y="32004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平行</a:t>
            </a:r>
            <a:r>
              <a:rPr lang="zh-CN" altLang="en-US" sz="3200" i="1">
                <a:ea typeface="仿宋_GB2312" pitchFamily="49" charset="-122"/>
              </a:rPr>
              <a:t> </a:t>
            </a:r>
            <a:r>
              <a:rPr lang="en-US" altLang="zh-CN" sz="3200" i="1">
                <a:ea typeface="仿宋_GB2312" pitchFamily="49" charset="-122"/>
              </a:rPr>
              <a:t>z</a:t>
            </a:r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/>
              <a:t>轴的直线</a:t>
            </a:r>
            <a:r>
              <a:rPr lang="zh-CN" altLang="en-US" sz="3200"/>
              <a:t> </a:t>
            </a:r>
            <a:r>
              <a:rPr lang="en-US" altLang="zh-CN" sz="3200" i="1"/>
              <a:t>l ,</a:t>
            </a:r>
            <a:endParaRPr lang="en-US" altLang="zh-CN" i="1">
              <a:ea typeface="仿宋_GB2312" pitchFamily="49" charset="-122"/>
            </a:endParaRPr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4191000" y="55626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表示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圆柱面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6918325" y="1944688"/>
            <a:ext cx="754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b="1">
              <a:ea typeface="仿宋_GB2312" pitchFamily="49" charset="-122"/>
            </a:endParaRPr>
          </a:p>
        </p:txBody>
      </p:sp>
      <p:graphicFrame>
        <p:nvGraphicFramePr>
          <p:cNvPr id="216102" name="Object 38"/>
          <p:cNvGraphicFramePr>
            <a:graphicFrameLocks noChangeAspect="1"/>
          </p:cNvGraphicFramePr>
          <p:nvPr/>
        </p:nvGraphicFramePr>
        <p:xfrm>
          <a:off x="7010400" y="1944688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公式" r:id="rId17" imgW="152280" imgH="177480" progId="Equation.3">
                  <p:embed/>
                </p:oleObj>
              </mc:Choice>
              <mc:Fallback>
                <p:oleObj name="公式" r:id="rId17" imgW="152280" imgH="1774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944688"/>
                        <a:ext cx="35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03" name="Text Box 39"/>
          <p:cNvSpPr txBox="1">
            <a:spLocks noChangeArrowheads="1"/>
          </p:cNvSpPr>
          <p:nvPr/>
        </p:nvSpPr>
        <p:spPr bwMode="auto">
          <a:xfrm>
            <a:off x="762000" y="25908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在圆</a:t>
            </a:r>
            <a:r>
              <a:rPr lang="en-US" altLang="zh-CN" i="1">
                <a:ea typeface="仿宋_GB2312" pitchFamily="49" charset="-122"/>
              </a:rPr>
              <a:t>C</a:t>
            </a:r>
            <a:r>
              <a:rPr lang="zh-CN" altLang="en-US">
                <a:ea typeface="仿宋_GB2312" pitchFamily="49" charset="-122"/>
              </a:rPr>
              <a:t>上任取一点 </a:t>
            </a:r>
          </a:p>
        </p:txBody>
      </p:sp>
      <p:graphicFrame>
        <p:nvGraphicFramePr>
          <p:cNvPr id="216104" name="Object 40"/>
          <p:cNvGraphicFramePr>
            <a:graphicFrameLocks noChangeAspect="1"/>
          </p:cNvGraphicFramePr>
          <p:nvPr/>
        </p:nvGraphicFramePr>
        <p:xfrm>
          <a:off x="3581400" y="2667000"/>
          <a:ext cx="17065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19" imgW="1701720" imgH="444240" progId="Equation.3">
                  <p:embed/>
                </p:oleObj>
              </mc:Choice>
              <mc:Fallback>
                <p:oleObj name="Equation" r:id="rId19" imgW="1701720" imgH="4442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67000"/>
                        <a:ext cx="17065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7359650" y="1997075"/>
            <a:ext cx="1098550" cy="288925"/>
            <a:chOff x="3168" y="2842"/>
            <a:chExt cx="692" cy="182"/>
          </a:xfrm>
        </p:grpSpPr>
        <p:sp>
          <p:nvSpPr>
            <p:cNvPr id="7208" name="Arc 42"/>
            <p:cNvSpPr>
              <a:spLocks/>
            </p:cNvSpPr>
            <p:nvPr/>
          </p:nvSpPr>
          <p:spPr bwMode="auto">
            <a:xfrm>
              <a:off x="3169" y="2842"/>
              <a:ext cx="691" cy="86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09" name="Arc 43"/>
            <p:cNvSpPr>
              <a:spLocks/>
            </p:cNvSpPr>
            <p:nvPr/>
          </p:nvSpPr>
          <p:spPr bwMode="auto">
            <a:xfrm flipV="1">
              <a:off x="3168" y="2938"/>
              <a:ext cx="691" cy="86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8074025" y="1106488"/>
            <a:ext cx="155575" cy="2503487"/>
            <a:chOff x="5038" y="793"/>
            <a:chExt cx="98" cy="1577"/>
          </a:xfrm>
        </p:grpSpPr>
        <p:sp>
          <p:nvSpPr>
            <p:cNvPr id="7207" name="Line 45"/>
            <p:cNvSpPr>
              <a:spLocks noChangeShapeType="1"/>
            </p:cNvSpPr>
            <p:nvPr/>
          </p:nvSpPr>
          <p:spPr bwMode="auto">
            <a:xfrm flipV="1">
              <a:off x="5069" y="793"/>
              <a:ext cx="0" cy="1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0" name="Object 46"/>
            <p:cNvGraphicFramePr>
              <a:graphicFrameLocks noChangeAspect="1"/>
            </p:cNvGraphicFramePr>
            <p:nvPr/>
          </p:nvGraphicFramePr>
          <p:xfrm>
            <a:off x="5038" y="2160"/>
            <a:ext cx="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2" name="Equation" r:id="rId21" imgW="152280" imgH="330120" progId="Equation.3">
                    <p:embed/>
                  </p:oleObj>
                </mc:Choice>
                <mc:Fallback>
                  <p:oleObj name="Equation" r:id="rId21" imgW="152280" imgH="33012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2160"/>
                          <a:ext cx="9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7707313" y="1447800"/>
            <a:ext cx="436562" cy="334963"/>
            <a:chOff x="4799" y="1008"/>
            <a:chExt cx="275" cy="211"/>
          </a:xfrm>
        </p:grpSpPr>
        <p:graphicFrame>
          <p:nvGraphicFramePr>
            <p:cNvPr id="7179" name="Object 48"/>
            <p:cNvGraphicFramePr>
              <a:graphicFrameLocks noChangeAspect="1"/>
            </p:cNvGraphicFramePr>
            <p:nvPr/>
          </p:nvGraphicFramePr>
          <p:xfrm>
            <a:off x="4799" y="1008"/>
            <a:ext cx="25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3" name="公式" r:id="rId23" imgW="203040" imgH="164880" progId="Equation.3">
                    <p:embed/>
                  </p:oleObj>
                </mc:Choice>
                <mc:Fallback>
                  <p:oleObj name="公式" r:id="rId23" imgW="203040" imgH="1648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9" y="1008"/>
                          <a:ext cx="25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6" name="Oval 49"/>
            <p:cNvSpPr>
              <a:spLocks noChangeArrowheads="1"/>
            </p:cNvSpPr>
            <p:nvPr/>
          </p:nvSpPr>
          <p:spPr bwMode="auto">
            <a:xfrm>
              <a:off x="5040" y="1104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216114" name="Object 50"/>
          <p:cNvGraphicFramePr>
            <a:graphicFrameLocks noChangeAspect="1"/>
          </p:cNvGraphicFramePr>
          <p:nvPr/>
        </p:nvGraphicFramePr>
        <p:xfrm>
          <a:off x="7700963" y="2247900"/>
          <a:ext cx="4460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25" imgW="482400" imgH="444240" progId="Equation.3">
                  <p:embed/>
                </p:oleObj>
              </mc:Choice>
              <mc:Fallback>
                <p:oleObj name="Equation" r:id="rId25" imgW="482400" imgH="4442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2247900"/>
                        <a:ext cx="4460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15" name="Oval 51"/>
          <p:cNvSpPr>
            <a:spLocks noChangeArrowheads="1"/>
          </p:cNvSpPr>
          <p:nvPr/>
        </p:nvSpPr>
        <p:spPr bwMode="auto">
          <a:xfrm>
            <a:off x="8099425" y="2236788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16116" name="Object 52"/>
          <p:cNvGraphicFramePr>
            <a:graphicFrameLocks noChangeAspect="1"/>
          </p:cNvGraphicFramePr>
          <p:nvPr/>
        </p:nvGraphicFramePr>
        <p:xfrm>
          <a:off x="5029200" y="3290888"/>
          <a:ext cx="18843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27" imgW="1879560" imgH="444240" progId="Equation.3">
                  <p:embed/>
                </p:oleObj>
              </mc:Choice>
              <mc:Fallback>
                <p:oleObj name="Equation" r:id="rId27" imgW="1879560" imgH="4442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90888"/>
                        <a:ext cx="18843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17" name="Text Box 53"/>
          <p:cNvSpPr txBox="1">
            <a:spLocks noChangeArrowheads="1"/>
          </p:cNvSpPr>
          <p:nvPr/>
        </p:nvSpPr>
        <p:spPr bwMode="auto">
          <a:xfrm>
            <a:off x="1295400" y="50434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其上所有点的坐标都满足此方程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graphicFrame>
        <p:nvGraphicFramePr>
          <p:cNvPr id="216118" name="Object 54"/>
          <p:cNvGraphicFramePr>
            <a:graphicFrameLocks noChangeAspect="1"/>
          </p:cNvGraphicFramePr>
          <p:nvPr/>
        </p:nvGraphicFramePr>
        <p:xfrm>
          <a:off x="7581900" y="2003425"/>
          <a:ext cx="2667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29" imgW="304560" imgH="317160" progId="Equation.3">
                  <p:embed/>
                </p:oleObj>
              </mc:Choice>
              <mc:Fallback>
                <p:oleObj name="Equation" r:id="rId29" imgW="304560" imgH="3171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2003425"/>
                        <a:ext cx="2667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1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5" grpId="0" autoUpdateAnimBg="0"/>
      <p:bldP spid="216086" grpId="0" autoUpdateAnimBg="0"/>
      <p:bldP spid="216087" grpId="0" autoUpdateAnimBg="0"/>
      <p:bldP spid="216089" grpId="0" autoUpdateAnimBg="0"/>
      <p:bldP spid="216090" grpId="0" autoUpdateAnimBg="0"/>
      <p:bldP spid="216093" grpId="0" autoUpdateAnimBg="0"/>
      <p:bldP spid="216094" grpId="0" autoUpdateAnimBg="0"/>
      <p:bldP spid="216096" grpId="0" autoUpdateAnimBg="0"/>
      <p:bldP spid="216097" grpId="0" autoUpdateAnimBg="0"/>
      <p:bldP spid="216098" grpId="0" autoUpdateAnimBg="0"/>
      <p:bldP spid="216099" grpId="0" autoUpdateAnimBg="0"/>
      <p:bldP spid="216100" grpId="0" autoUpdateAnimBg="0"/>
      <p:bldP spid="216103" grpId="0" autoUpdateAnimBg="0"/>
      <p:bldP spid="216115" grpId="0" animBg="1"/>
      <p:bldP spid="21611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4593</TotalTime>
  <Words>890</Words>
  <Application>Microsoft Office PowerPoint</Application>
  <PresentationFormat>全屏显示(4:3)</PresentationFormat>
  <Paragraphs>159</Paragraphs>
  <Slides>19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Times New Roman</vt:lpstr>
      <vt:lpstr>楷体_GB2312</vt:lpstr>
      <vt:lpstr>Arial</vt:lpstr>
      <vt:lpstr>Calibri</vt:lpstr>
      <vt:lpstr>宋体</vt:lpstr>
      <vt:lpstr>华文行楷</vt:lpstr>
      <vt:lpstr>仿宋_GB2312</vt:lpstr>
      <vt:lpstr>Symbol</vt:lpstr>
      <vt:lpstr>Office 主题</vt:lpstr>
      <vt:lpstr>Microsoft 公式 3.0</vt:lpstr>
      <vt:lpstr>画笔图片</vt:lpstr>
      <vt:lpstr>Microsoft Equation 3.0</vt:lpstr>
      <vt:lpstr>BMP 图象</vt:lpstr>
      <vt:lpstr>MathType 5.0 Equation</vt:lpstr>
      <vt:lpstr>位图图像</vt:lpstr>
      <vt:lpstr>第五节  </vt:lpstr>
      <vt:lpstr>定义1. </vt:lpstr>
      <vt:lpstr>例1. 求动点到定点</vt:lpstr>
      <vt:lpstr>例2. 研究方程</vt:lpstr>
      <vt:lpstr>二、旋转曲面   </vt:lpstr>
      <vt:lpstr>建立yOz面上曲线C 绕 z 轴旋转所成曲面的方程:</vt:lpstr>
      <vt:lpstr>思考：当曲线 C 绕 y 轴旋转时，方程如何？</vt:lpstr>
      <vt:lpstr>例3. 试建立顶点在原点, 旋转轴为z 轴, 半顶角为</vt:lpstr>
      <vt:lpstr>三、柱面</vt:lpstr>
      <vt:lpstr>定义3.</vt:lpstr>
      <vt:lpstr>一般地,在三维空间</vt:lpstr>
      <vt:lpstr>四、二次曲面</vt:lpstr>
      <vt:lpstr>1. 椭球面</vt:lpstr>
      <vt:lpstr>PowerPoint 演示文稿</vt:lpstr>
      <vt:lpstr>2. 抛物面</vt:lpstr>
      <vt:lpstr>3.  椭圆锥面</vt:lpstr>
      <vt:lpstr>内容小结</vt:lpstr>
      <vt:lpstr>2. 二次曲面</vt:lpstr>
      <vt:lpstr>PowerPoint 演示文稿</vt:lpstr>
    </vt:vector>
  </TitlesOfParts>
  <Company>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曲面及其方程</dc:title>
  <dc:creator>Lenovo</dc:creator>
  <cp:lastModifiedBy>Lenovo</cp:lastModifiedBy>
  <cp:revision>192</cp:revision>
  <dcterms:created xsi:type="dcterms:W3CDTF">2000-12-02T01:28:42Z</dcterms:created>
  <dcterms:modified xsi:type="dcterms:W3CDTF">2018-12-06T16:56:18Z</dcterms:modified>
</cp:coreProperties>
</file>