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handoutMasterIdLst>
    <p:handoutMasterId r:id="rId106"/>
  </p:handoutMasterIdLst>
  <p:sldIdLst>
    <p:sldId id="748" r:id="rId2"/>
    <p:sldId id="865" r:id="rId3"/>
    <p:sldId id="867" r:id="rId4"/>
    <p:sldId id="864" r:id="rId5"/>
    <p:sldId id="774" r:id="rId6"/>
    <p:sldId id="868" r:id="rId7"/>
    <p:sldId id="893" r:id="rId8"/>
    <p:sldId id="869" r:id="rId9"/>
    <p:sldId id="775" r:id="rId10"/>
    <p:sldId id="776" r:id="rId11"/>
    <p:sldId id="777" r:id="rId12"/>
    <p:sldId id="898" r:id="rId13"/>
    <p:sldId id="778" r:id="rId14"/>
    <p:sldId id="779" r:id="rId15"/>
    <p:sldId id="780" r:id="rId16"/>
    <p:sldId id="781" r:id="rId17"/>
    <p:sldId id="782" r:id="rId18"/>
    <p:sldId id="783" r:id="rId19"/>
    <p:sldId id="784" r:id="rId20"/>
    <p:sldId id="785" r:id="rId21"/>
    <p:sldId id="786" r:id="rId22"/>
    <p:sldId id="787" r:id="rId23"/>
    <p:sldId id="788" r:id="rId24"/>
    <p:sldId id="789" r:id="rId25"/>
    <p:sldId id="790" r:id="rId26"/>
    <p:sldId id="791" r:id="rId27"/>
    <p:sldId id="792" r:id="rId28"/>
    <p:sldId id="793" r:id="rId29"/>
    <p:sldId id="794" r:id="rId30"/>
    <p:sldId id="795" r:id="rId31"/>
    <p:sldId id="796" r:id="rId32"/>
    <p:sldId id="797" r:id="rId33"/>
    <p:sldId id="798" r:id="rId34"/>
    <p:sldId id="799" r:id="rId35"/>
    <p:sldId id="800" r:id="rId36"/>
    <p:sldId id="801" r:id="rId37"/>
    <p:sldId id="802" r:id="rId38"/>
    <p:sldId id="803" r:id="rId39"/>
    <p:sldId id="804" r:id="rId40"/>
    <p:sldId id="805" r:id="rId41"/>
    <p:sldId id="870" r:id="rId42"/>
    <p:sldId id="871" r:id="rId43"/>
    <p:sldId id="872" r:id="rId44"/>
    <p:sldId id="806" r:id="rId45"/>
    <p:sldId id="807" r:id="rId46"/>
    <p:sldId id="808" r:id="rId47"/>
    <p:sldId id="809" r:id="rId48"/>
    <p:sldId id="873" r:id="rId49"/>
    <p:sldId id="810" r:id="rId50"/>
    <p:sldId id="811" r:id="rId51"/>
    <p:sldId id="896" r:id="rId52"/>
    <p:sldId id="874" r:id="rId53"/>
    <p:sldId id="875" r:id="rId54"/>
    <p:sldId id="876" r:id="rId55"/>
    <p:sldId id="877" r:id="rId56"/>
    <p:sldId id="812" r:id="rId57"/>
    <p:sldId id="878" r:id="rId58"/>
    <p:sldId id="879" r:id="rId59"/>
    <p:sldId id="880" r:id="rId60"/>
    <p:sldId id="881" r:id="rId61"/>
    <p:sldId id="882" r:id="rId62"/>
    <p:sldId id="813" r:id="rId63"/>
    <p:sldId id="883" r:id="rId64"/>
    <p:sldId id="884" r:id="rId65"/>
    <p:sldId id="885" r:id="rId66"/>
    <p:sldId id="897" r:id="rId67"/>
    <p:sldId id="814" r:id="rId68"/>
    <p:sldId id="815" r:id="rId69"/>
    <p:sldId id="886" r:id="rId70"/>
    <p:sldId id="887" r:id="rId71"/>
    <p:sldId id="888" r:id="rId72"/>
    <p:sldId id="889" r:id="rId73"/>
    <p:sldId id="837" r:id="rId74"/>
    <p:sldId id="838" r:id="rId75"/>
    <p:sldId id="839" r:id="rId76"/>
    <p:sldId id="890" r:id="rId77"/>
    <p:sldId id="891" r:id="rId78"/>
    <p:sldId id="894" r:id="rId79"/>
    <p:sldId id="840" r:id="rId80"/>
    <p:sldId id="841" r:id="rId81"/>
    <p:sldId id="842" r:id="rId82"/>
    <p:sldId id="843" r:id="rId83"/>
    <p:sldId id="892" r:id="rId84"/>
    <p:sldId id="844" r:id="rId85"/>
    <p:sldId id="845" r:id="rId86"/>
    <p:sldId id="900" r:id="rId87"/>
    <p:sldId id="846" r:id="rId88"/>
    <p:sldId id="847" r:id="rId89"/>
    <p:sldId id="895" r:id="rId90"/>
    <p:sldId id="848" r:id="rId91"/>
    <p:sldId id="849" r:id="rId92"/>
    <p:sldId id="850" r:id="rId93"/>
    <p:sldId id="851" r:id="rId94"/>
    <p:sldId id="852" r:id="rId95"/>
    <p:sldId id="902" r:id="rId96"/>
    <p:sldId id="901" r:id="rId97"/>
    <p:sldId id="853" r:id="rId98"/>
    <p:sldId id="860" r:id="rId99"/>
    <p:sldId id="861" r:id="rId100"/>
    <p:sldId id="862" r:id="rId101"/>
    <p:sldId id="863" r:id="rId102"/>
    <p:sldId id="903" r:id="rId103"/>
    <p:sldId id="771" r:id="rId10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E20000"/>
    <a:srgbClr val="FF0000"/>
    <a:srgbClr val="E46C0A"/>
    <a:srgbClr val="990000"/>
    <a:srgbClr val="88A705"/>
    <a:srgbClr val="FFFFFF"/>
    <a:srgbClr val="DBDBDB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7" autoAdjust="0"/>
    <p:restoredTop sz="94660" autoAdjust="0"/>
  </p:normalViewPr>
  <p:slideViewPr>
    <p:cSldViewPr>
      <p:cViewPr>
        <p:scale>
          <a:sx n="60" d="100"/>
          <a:sy n="60" d="100"/>
        </p:scale>
        <p:origin x="-1572" y="-7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851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65.xml"/><Relationship Id="rId3" Type="http://schemas.openxmlformats.org/officeDocument/2006/relationships/slide" Target="slides/slide53.xml"/><Relationship Id="rId7" Type="http://schemas.openxmlformats.org/officeDocument/2006/relationships/slide" Target="slides/slide64.xml"/><Relationship Id="rId2" Type="http://schemas.openxmlformats.org/officeDocument/2006/relationships/slide" Target="slides/slide52.xml"/><Relationship Id="rId1" Type="http://schemas.openxmlformats.org/officeDocument/2006/relationships/slide" Target="slides/slide48.xml"/><Relationship Id="rId6" Type="http://schemas.openxmlformats.org/officeDocument/2006/relationships/slide" Target="slides/slide63.xml"/><Relationship Id="rId5" Type="http://schemas.openxmlformats.org/officeDocument/2006/relationships/slide" Target="slides/slide55.xml"/><Relationship Id="rId4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E4F5-AFD9-452D-978C-A65E37BD2A75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0C2A1-C45C-4D11-8087-34234E5428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10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79D53-1687-4629-A7C4-5F633C48289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F07-6AC5-47AF-9B36-9B4E83AB2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solidFill>
                  <a:srgbClr val="660033"/>
                </a:solidFill>
              </a:rPr>
              <a:t>事实上可以把字符型数据当作一种长度为</a:t>
            </a:r>
            <a:r>
              <a:rPr lang="en-US" altLang="zh-CN" smtClean="0">
                <a:solidFill>
                  <a:srgbClr val="660033"/>
                </a:solidFill>
              </a:rPr>
              <a:t>1</a:t>
            </a:r>
            <a:r>
              <a:rPr lang="zh-CN" altLang="en-US" smtClean="0">
                <a:solidFill>
                  <a:srgbClr val="660033"/>
                </a:solidFill>
              </a:rPr>
              <a:t>字节的整型数据。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ADA52B7-FDCE-4A66-B899-60363867A990}" type="datetime1">
              <a:rPr lang="zh-CN" altLang="en-US" smtClean="0"/>
              <a:pPr>
                <a:defRPr/>
              </a:pPr>
              <a:t>2018/10/22</a:t>
            </a:fld>
            <a:endParaRPr lang="zh-CN" altLang="en-US" sz="1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84C9B-5151-4DDF-B08D-42B273192CED}" type="slidenum">
              <a:rPr lang="zh-CN" altLang="en-US" smtClean="0"/>
              <a:pPr>
                <a:defRPr/>
              </a:pPr>
              <a:t>103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341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B,D,D,B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首页">
    <p:bg>
      <p:bgPr>
        <a:blipFill dpi="0" rotWithShape="1">
          <a:blip r:embed="rId2" cstate="print"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280573" y="692256"/>
            <a:ext cx="3383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中国人力资源管理的四个阶段</a:t>
            </a:r>
          </a:p>
        </p:txBody>
      </p:sp>
      <p:sp>
        <p:nvSpPr>
          <p:cNvPr id="5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第三章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45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 userDrawn="1"/>
        </p:nvSpPr>
        <p:spPr>
          <a:xfrm>
            <a:off x="2280568" y="692256"/>
            <a:ext cx="2159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人力资源从业概述</a:t>
            </a:r>
          </a:p>
        </p:txBody>
      </p:sp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第四章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440248" y="692254"/>
            <a:ext cx="2915565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4.1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HR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职业发展前景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94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 userDrawn="1"/>
        </p:nvSpPr>
        <p:spPr>
          <a:xfrm>
            <a:off x="2280568" y="692256"/>
            <a:ext cx="2159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人力资源从业概述</a:t>
            </a:r>
          </a:p>
        </p:txBody>
      </p:sp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第四章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440249" y="692254"/>
            <a:ext cx="3095539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4.2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如何成为顶尖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HR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高手？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5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9017706" y="692696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的七大通病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8314661" y="692696"/>
            <a:ext cx="3095539" cy="0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8314661" y="1052736"/>
            <a:ext cx="3095539" cy="0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/>
          <p:cNvSpPr txBox="1"/>
          <p:nvPr userDrawn="1"/>
        </p:nvSpPr>
        <p:spPr>
          <a:xfrm>
            <a:off x="2280568" y="692256"/>
            <a:ext cx="2159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人力资源从业概述</a:t>
            </a:r>
          </a:p>
        </p:txBody>
      </p:sp>
      <p:sp>
        <p:nvSpPr>
          <p:cNvPr id="8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第四章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40249" y="692254"/>
            <a:ext cx="3095539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4.2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如何成为顶尖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HR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高手？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2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3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BD113-544D-42C8-A1A8-4157321161CD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A4149-6E4A-4024-A1F5-EA955721A5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1" y="644525"/>
            <a:ext cx="10397067" cy="8397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97039"/>
            <a:ext cx="10363200" cy="46116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24417" y="6524625"/>
            <a:ext cx="10261600" cy="2730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130440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 userDrawn="1"/>
        </p:nvSpPr>
        <p:spPr>
          <a:xfrm>
            <a:off x="2280569" y="692254"/>
            <a:ext cx="1451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24"/>
          <p:cNvSpPr>
            <a:spLocks noChangeArrowheads="1"/>
          </p:cNvSpPr>
          <p:nvPr userDrawn="1"/>
        </p:nvSpPr>
        <p:spPr bwMode="auto">
          <a:xfrm>
            <a:off x="1056757" y="704309"/>
            <a:ext cx="107983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CONTENTS</a:t>
            </a:r>
          </a:p>
          <a:p>
            <a:pPr algn="ctr"/>
            <a:r>
              <a:rPr lang="en-US" altLang="zh-CN" sz="16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PAGE</a:t>
            </a:r>
            <a:endParaRPr lang="en-US" altLang="zh-CN" sz="16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3504508" y="1707158"/>
            <a:ext cx="6911975" cy="1092200"/>
            <a:chOff x="0" y="0"/>
            <a:chExt cx="4354" cy="68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3504508" y="2772370"/>
            <a:ext cx="6911975" cy="1092200"/>
            <a:chOff x="0" y="0"/>
            <a:chExt cx="4354" cy="688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6" name="Group 18"/>
          <p:cNvGrpSpPr>
            <a:grpSpLocks/>
          </p:cNvGrpSpPr>
          <p:nvPr userDrawn="1"/>
        </p:nvGrpSpPr>
        <p:grpSpPr bwMode="auto">
          <a:xfrm>
            <a:off x="3504508" y="3810595"/>
            <a:ext cx="6911975" cy="1092200"/>
            <a:chOff x="0" y="0"/>
            <a:chExt cx="4354" cy="688"/>
          </a:xfrm>
        </p:grpSpPr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" name="AutoShape 23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" name="AutoShape 24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1" name="Group 25"/>
          <p:cNvGrpSpPr>
            <a:grpSpLocks/>
          </p:cNvGrpSpPr>
          <p:nvPr userDrawn="1"/>
        </p:nvGrpSpPr>
        <p:grpSpPr bwMode="auto">
          <a:xfrm>
            <a:off x="3504508" y="4875808"/>
            <a:ext cx="6911975" cy="1092200"/>
            <a:chOff x="0" y="0"/>
            <a:chExt cx="4354" cy="688"/>
          </a:xfrm>
        </p:grpSpPr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24" name="AutoShape 30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" name="AutoShape 31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6" name="TextBox 1"/>
          <p:cNvSpPr txBox="1"/>
          <p:nvPr userDrawn="1"/>
        </p:nvSpPr>
        <p:spPr>
          <a:xfrm>
            <a:off x="4195069" y="1700811"/>
            <a:ext cx="172878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第一部分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65"/>
          <p:cNvSpPr txBox="1"/>
          <p:nvPr userDrawn="1"/>
        </p:nvSpPr>
        <p:spPr>
          <a:xfrm>
            <a:off x="4204597" y="2770788"/>
            <a:ext cx="172878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第二部分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66"/>
          <p:cNvSpPr txBox="1"/>
          <p:nvPr userDrawn="1"/>
        </p:nvSpPr>
        <p:spPr>
          <a:xfrm>
            <a:off x="4204597" y="3818537"/>
            <a:ext cx="172878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第三部分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67"/>
          <p:cNvSpPr txBox="1"/>
          <p:nvPr userDrawn="1"/>
        </p:nvSpPr>
        <p:spPr>
          <a:xfrm>
            <a:off x="4204597" y="4878988"/>
            <a:ext cx="172878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第四部分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64"/>
          <p:cNvSpPr txBox="1"/>
          <p:nvPr userDrawn="1"/>
        </p:nvSpPr>
        <p:spPr>
          <a:xfrm>
            <a:off x="6647761" y="1924645"/>
            <a:ext cx="34575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资源与人力资源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69"/>
          <p:cNvSpPr txBox="1"/>
          <p:nvPr userDrawn="1"/>
        </p:nvSpPr>
        <p:spPr>
          <a:xfrm>
            <a:off x="6662049" y="2989858"/>
            <a:ext cx="34575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人事管理与人力资源管理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70"/>
          <p:cNvSpPr txBox="1"/>
          <p:nvPr userDrawn="1"/>
        </p:nvSpPr>
        <p:spPr>
          <a:xfrm>
            <a:off x="6662043" y="4056658"/>
            <a:ext cx="374491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中国人力资源管理的四个阶段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71"/>
          <p:cNvSpPr txBox="1"/>
          <p:nvPr userDrawn="1"/>
        </p:nvSpPr>
        <p:spPr>
          <a:xfrm>
            <a:off x="6662045" y="5104408"/>
            <a:ext cx="34559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人力资源从业概述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68"/>
          <p:cNvSpPr txBox="1"/>
          <p:nvPr userDrawn="1"/>
        </p:nvSpPr>
        <p:spPr>
          <a:xfrm>
            <a:off x="2235113" y="2672365"/>
            <a:ext cx="923330" cy="2973387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主要内容</a:t>
            </a:r>
            <a:endParaRPr lang="zh-CN" altLang="en-US" sz="4800" b="1" dirty="0">
              <a:solidFill>
                <a:srgbClr val="00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51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 userDrawn="1"/>
        </p:nvSpPr>
        <p:spPr>
          <a:xfrm>
            <a:off x="2280569" y="692254"/>
            <a:ext cx="1451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过渡页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24"/>
          <p:cNvSpPr>
            <a:spLocks noChangeArrowheads="1"/>
          </p:cNvSpPr>
          <p:nvPr userDrawn="1"/>
        </p:nvSpPr>
        <p:spPr bwMode="auto">
          <a:xfrm>
            <a:off x="1056757" y="704309"/>
            <a:ext cx="107983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TRANSITION PAGE</a:t>
            </a:r>
            <a:endParaRPr lang="en-US" altLang="zh-CN" sz="16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35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280569" y="692254"/>
            <a:ext cx="244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资源与人力资源</a:t>
            </a:r>
          </a:p>
        </p:txBody>
      </p:sp>
      <p:sp>
        <p:nvSpPr>
          <p:cNvPr id="5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第一部分</a:t>
            </a: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88288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1.1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资源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 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25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280569" y="692254"/>
            <a:ext cx="244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资源与人力资源</a:t>
            </a:r>
          </a:p>
        </p:txBody>
      </p:sp>
      <p:sp>
        <p:nvSpPr>
          <p:cNvPr id="5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第一部分</a:t>
            </a: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67176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1.1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资源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 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25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 userDrawn="1"/>
        </p:nvSpPr>
        <p:spPr>
          <a:xfrm>
            <a:off x="2280569" y="692254"/>
            <a:ext cx="244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资源与人力资源</a:t>
            </a:r>
          </a:p>
        </p:txBody>
      </p:sp>
      <p:sp>
        <p:nvSpPr>
          <p:cNvPr id="8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第一章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188288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1.2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人力资源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 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13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 userDrawn="1"/>
        </p:nvSpPr>
        <p:spPr>
          <a:xfrm>
            <a:off x="2280573" y="692256"/>
            <a:ext cx="3167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人事管理与人力资源管理</a:t>
            </a:r>
          </a:p>
        </p:txBody>
      </p:sp>
      <p:sp>
        <p:nvSpPr>
          <p:cNvPr id="3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第二章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088151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2.1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人事管理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 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56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 userDrawn="1"/>
        </p:nvSpPr>
        <p:spPr>
          <a:xfrm>
            <a:off x="2280573" y="692256"/>
            <a:ext cx="3167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人事管理与人力资源管理</a:t>
            </a:r>
          </a:p>
        </p:txBody>
      </p:sp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第二章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5088151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2.2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人力资源管理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 userDrawn="1"/>
        </p:nvSpPr>
        <p:spPr>
          <a:xfrm>
            <a:off x="2280573" y="692256"/>
            <a:ext cx="3167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人事管理与人力资源管理</a:t>
            </a:r>
          </a:p>
        </p:txBody>
      </p:sp>
      <p:sp>
        <p:nvSpPr>
          <p:cNvPr id="7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第二章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02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弦形 5"/>
          <p:cNvSpPr/>
          <p:nvPr userDrawn="1"/>
        </p:nvSpPr>
        <p:spPr>
          <a:xfrm rot="6746465">
            <a:off x="5734413" y="6451453"/>
            <a:ext cx="720000" cy="719625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3B7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554163" y="6741368"/>
            <a:ext cx="5634665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6741368"/>
            <a:ext cx="5634665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弧形 9"/>
          <p:cNvSpPr/>
          <p:nvPr userDrawn="1"/>
        </p:nvSpPr>
        <p:spPr>
          <a:xfrm>
            <a:off x="5626604" y="6343232"/>
            <a:ext cx="935617" cy="936104"/>
          </a:xfrm>
          <a:prstGeom prst="arc">
            <a:avLst>
              <a:gd name="adj1" fmla="val 11317002"/>
              <a:gd name="adj2" fmla="val 21097504"/>
            </a:avLst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TextBox 15"/>
          <p:cNvSpPr txBox="1"/>
          <p:nvPr userDrawn="1"/>
        </p:nvSpPr>
        <p:spPr>
          <a:xfrm>
            <a:off x="5894212" y="653199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952464" y="928670"/>
            <a:ext cx="10715700" cy="1588"/>
          </a:xfrm>
          <a:prstGeom prst="line">
            <a:avLst/>
          </a:prstGeom>
          <a:ln w="1016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" descr="C:\Users\Puhb\Pictures\川农图片\川农图标.jpg"/>
          <p:cNvPicPr>
            <a:picLocks noChangeAspect="1" noChangeArrowheads="1"/>
          </p:cNvPicPr>
          <p:nvPr userDrawn="1"/>
        </p:nvPicPr>
        <p:blipFill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9336" y="116632"/>
            <a:ext cx="785818" cy="78581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7" r:id="rId2"/>
    <p:sldLayoutId id="2147483680" r:id="rId3"/>
    <p:sldLayoutId id="2147483666" r:id="rId4"/>
    <p:sldLayoutId id="2147483686" r:id="rId5"/>
    <p:sldLayoutId id="2147483681" r:id="rId6"/>
    <p:sldLayoutId id="2147483682" r:id="rId7"/>
    <p:sldLayoutId id="2147483650" r:id="rId8"/>
    <p:sldLayoutId id="2147483683" r:id="rId9"/>
    <p:sldLayoutId id="2147483673" r:id="rId10"/>
    <p:sldLayoutId id="2147483684" r:id="rId11"/>
    <p:sldLayoutId id="2147483685" r:id="rId12"/>
    <p:sldLayoutId id="2147483677" r:id="rId13"/>
    <p:sldLayoutId id="2147483655" r:id="rId14"/>
    <p:sldLayoutId id="2147483688" r:id="rId15"/>
    <p:sldLayoutId id="2147483689" r:id="rId16"/>
    <p:sldLayoutId id="2147483690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Relationship Id="rId4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Relationship Id="rId4" Type="http://schemas.openxmlformats.org/officeDocument/2006/relationships/image" Target="../media/image5.jpe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/>
        </p:nvSpPr>
        <p:spPr>
          <a:xfrm>
            <a:off x="0" y="692696"/>
            <a:ext cx="12192000" cy="3093494"/>
          </a:xfrm>
          <a:prstGeom prst="rect">
            <a:avLst/>
          </a:prstGeom>
          <a:extLst/>
        </p:spPr>
        <p:txBody>
          <a:bodyPr/>
          <a:lstStyle/>
          <a:p>
            <a:pPr marL="914400" lvl="0" indent="-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itchFamily="49" charset="-122"/>
                <a:ea typeface="黑体" pitchFamily="49" charset="-122"/>
                <a:sym typeface="Calibri" pitchFamily="34" charset="0"/>
              </a:rPr>
              <a:t>C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itchFamily="49" charset="-122"/>
                <a:ea typeface="黑体" pitchFamily="49" charset="-122"/>
                <a:sym typeface="Calibri" pitchFamily="34" charset="0"/>
              </a:rPr>
              <a:t>语言程序设计</a:t>
            </a:r>
            <a:endParaRPr lang="en-US" altLang="zh-CN" sz="3200" dirty="0" smtClean="0">
              <a:solidFill>
                <a:srgbClr val="FFFF00"/>
              </a:solidFill>
              <a:effectLst>
                <a:glow rad="139700">
                  <a:srgbClr val="FF0000"/>
                </a:glow>
              </a:effectLst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914400" lvl="0" indent="-9144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8000" dirty="0" smtClean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itchFamily="49" charset="-122"/>
                <a:ea typeface="黑体" pitchFamily="49" charset="-122"/>
                <a:sym typeface="Calibri" pitchFamily="34" charset="0"/>
              </a:rPr>
              <a:t>第</a:t>
            </a:r>
            <a:r>
              <a:rPr lang="en-US" altLang="zh-CN" sz="8000" dirty="0" smtClean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itchFamily="49" charset="-122"/>
                <a:ea typeface="黑体" pitchFamily="49" charset="-122"/>
                <a:sym typeface="Calibri" pitchFamily="34" charset="0"/>
              </a:rPr>
              <a:t>2-4</a:t>
            </a:r>
            <a:r>
              <a:rPr lang="zh-CN" altLang="en-US" sz="8000" dirty="0" smtClean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itchFamily="49" charset="-122"/>
                <a:ea typeface="黑体" pitchFamily="49" charset="-122"/>
                <a:sym typeface="Calibri" pitchFamily="34" charset="0"/>
              </a:rPr>
              <a:t>章 </a:t>
            </a:r>
            <a:r>
              <a:rPr lang="en-US" altLang="zh-CN" sz="8000" dirty="0" smtClean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宋体-方正超大字符集" pitchFamily="65" charset="-122"/>
                <a:ea typeface="宋体-方正超大字符集" pitchFamily="65" charset="-122"/>
                <a:sym typeface="Calibri" pitchFamily="34" charset="0"/>
              </a:rPr>
              <a:t>C</a:t>
            </a:r>
            <a:r>
              <a:rPr lang="zh-CN" altLang="en-US" sz="8000" dirty="0" smtClean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itchFamily="49" charset="-122"/>
                <a:ea typeface="黑体" pitchFamily="49" charset="-122"/>
                <a:sym typeface="Calibri" pitchFamily="34" charset="0"/>
              </a:rPr>
              <a:t>程序设计基础</a:t>
            </a:r>
            <a:endParaRPr lang="en-US" altLang="zh-CN" sz="6600" dirty="0" smtClean="0">
              <a:solidFill>
                <a:srgbClr val="FFFF00"/>
              </a:solidFill>
              <a:effectLst>
                <a:glow rad="139700">
                  <a:srgbClr val="FF0000"/>
                </a:glow>
              </a:effectLst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对角圆角矩形 15"/>
          <p:cNvSpPr/>
          <p:nvPr/>
        </p:nvSpPr>
        <p:spPr>
          <a:xfrm>
            <a:off x="1095341" y="71414"/>
            <a:ext cx="4568612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286621" y="181591"/>
            <a:ext cx="437733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、整型数据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199456" y="980730"/>
            <a:ext cx="1038228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整型变量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：一般的整型变量为基本型，用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int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关键字来定义。</a:t>
            </a:r>
          </a:p>
          <a:p>
            <a:pPr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u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在定义整形变量时，还可以用以下几种修饰符对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int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型数据进行修饰，以扩大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int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型数据的范围：</a:t>
            </a:r>
          </a:p>
          <a:p>
            <a:pPr lvl="1"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p"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long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       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长整型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4 byte</a:t>
            </a:r>
          </a:p>
          <a:p>
            <a:pPr lvl="1"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p"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short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        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短整型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2byte</a:t>
            </a:r>
          </a:p>
          <a:p>
            <a:pPr lvl="1"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p"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unsigned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无符号型 ，表示该变量只存入正数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宋体-18030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150" y="5086191"/>
            <a:ext cx="10657184" cy="120032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relaxedInset"/>
          </a:sp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各修饰符决定了该变量在内存中所占的字节数，也即决定了该变量的表示范围。另：该字节数在不同的系统中是不同的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446" y="1268761"/>
            <a:ext cx="10272183" cy="4752975"/>
          </a:xfrm>
        </p:spPr>
        <p:txBody>
          <a:bodyPr/>
          <a:lstStyle/>
          <a:p>
            <a:pPr marL="622300" indent="-622300" algn="just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从键盘上以字符形式输入两个数字。第一个字符作为个位，第二个作为十位，然后将之转化为一个数字。如：</a:t>
            </a:r>
          </a:p>
          <a:p>
            <a:pPr lvl="1">
              <a:lnSpc>
                <a:spcPct val="150000"/>
              </a:lnSpc>
              <a:buClr>
                <a:srgbClr val="FF3300"/>
              </a:buClr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输入语句为：</a:t>
            </a:r>
            <a:r>
              <a:rPr lang="en-US" altLang="zh-CN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(“%c,%c”,&amp;c1,&amp;c2);</a:t>
            </a:r>
          </a:p>
          <a:p>
            <a:pPr lvl="1">
              <a:lnSpc>
                <a:spcPct val="150000"/>
              </a:lnSpc>
              <a:buClr>
                <a:srgbClr val="FF3300"/>
              </a:buClr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输入：</a:t>
            </a: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5,2</a:t>
            </a:r>
          </a:p>
          <a:p>
            <a:pPr lvl="1">
              <a:lnSpc>
                <a:spcPct val="150000"/>
              </a:lnSpc>
              <a:buClr>
                <a:srgbClr val="FF3300"/>
              </a:buClr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输出：</a:t>
            </a: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25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999330" y="122356"/>
            <a:ext cx="1028124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1286621" y="181591"/>
            <a:ext cx="970592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思考算法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24744"/>
            <a:ext cx="10972800" cy="5001419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#include &lt;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{ char  c1,c2;  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no;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("%c,%c",&amp;c1,&amp;c2);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c1=c1-'0' ;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c2=c2-'0';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no=c2*10+c1;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("no=%d\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n",no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endParaRPr lang="zh-CN" alt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24744"/>
            <a:ext cx="10972800" cy="5001419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pt-BR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>
              <a:buFont typeface="Wingdings" pitchFamily="2" charset="2"/>
              <a:buNone/>
            </a:pPr>
            <a:r>
              <a:rPr lang="pt-BR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{ int  c1,c2, no;</a:t>
            </a:r>
          </a:p>
          <a:p>
            <a:pPr>
              <a:buFont typeface="Wingdings" pitchFamily="2" charset="2"/>
              <a:buNone/>
            </a:pPr>
            <a:r>
              <a:rPr lang="pt-BR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scanf("%d%d",&amp;c1,&amp;c2); </a:t>
            </a:r>
          </a:p>
          <a:p>
            <a:pPr>
              <a:buFont typeface="Wingdings" pitchFamily="2" charset="2"/>
              <a:buNone/>
            </a:pPr>
            <a:r>
              <a:rPr lang="pt-BR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no=c2*10+c1;</a:t>
            </a:r>
          </a:p>
          <a:p>
            <a:pPr>
              <a:buFont typeface="Wingdings" pitchFamily="2" charset="2"/>
              <a:buNone/>
            </a:pPr>
            <a:r>
              <a:rPr lang="pt-BR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printf("no=%d\n",no);</a:t>
            </a:r>
          </a:p>
          <a:p>
            <a:pPr>
              <a:buFont typeface="Wingdings" pitchFamily="2" charset="2"/>
              <a:buNone/>
            </a:pPr>
            <a:r>
              <a:rPr lang="pt-BR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pt-BR" altLang="zh-CN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pt-BR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lang="zh-CN" alt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606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矩形 30"/>
          <p:cNvSpPr>
            <a:spLocks noChangeArrowheads="1"/>
          </p:cNvSpPr>
          <p:nvPr/>
        </p:nvSpPr>
        <p:spPr bwMode="auto">
          <a:xfrm>
            <a:off x="3965" y="2636912"/>
            <a:ext cx="12192000" cy="17044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7528" y="2917393"/>
            <a:ext cx="87849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本章完、谢谢大家</a:t>
            </a:r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~</a:t>
            </a:r>
            <a:endParaRPr lang="zh-CN" altLang="en-US" sz="6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7000" contrast="-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77" y="534788"/>
            <a:ext cx="3850106" cy="967339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对角圆角矩形 15"/>
          <p:cNvSpPr/>
          <p:nvPr/>
        </p:nvSpPr>
        <p:spPr>
          <a:xfrm>
            <a:off x="1095341" y="71414"/>
            <a:ext cx="4568612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286621" y="181591"/>
            <a:ext cx="437733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、整型数据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19403" y="1052736"/>
            <a:ext cx="10363200" cy="1143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整型变量总结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以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环境为例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：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102784" y="1689622"/>
            <a:ext cx="11089216" cy="8032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整型变量总体上可以分为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有符号数和无符号数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Group 4" descr="Rectangle: Click to edit Master text styles&#10;Second level&#10;Third level&#10;Fourth level&#10;Fifth level"/>
          <p:cNvGraphicFramePr>
            <a:graphicFrameLocks/>
          </p:cNvGraphicFramePr>
          <p:nvPr/>
        </p:nvGraphicFramePr>
        <p:xfrm>
          <a:off x="1390651" y="2349501"/>
          <a:ext cx="10363200" cy="3851277"/>
        </p:xfrm>
        <a:graphic>
          <a:graphicData uri="http://schemas.openxmlformats.org/drawingml/2006/table">
            <a:tbl>
              <a:tblPr/>
              <a:tblGrid>
                <a:gridCol w="886883"/>
                <a:gridCol w="1786467"/>
                <a:gridCol w="1754717"/>
                <a:gridCol w="2554816"/>
                <a:gridCol w="3380317"/>
              </a:tblGrid>
              <a:tr h="4365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整数类型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121920" marR="121920" anchor="ctr" horzOverflow="overflow">
                    <a:lnL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所占字节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定义类型字 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表示数的范围 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号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基本型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-32768 ~ +32767 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短整型 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short [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 ]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-32768 ~ +32767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长整型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long [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 ]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-2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31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~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-1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）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符号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基本型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unsigned [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]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 ~ 65535 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短整型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unsigned short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 ~ 65535 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长整型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unsigned long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 ~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32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-1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）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Mrs. Chen\AppData\Roaming\Tencent\Users\344452920\QQ\WinTemp\RichOle\0KTG}Q41S647P_NKVRP5S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1" y="1916832"/>
            <a:ext cx="508170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rs. Chen\AppData\Roaming\Tencent\Users\344452920\QQ\WinTemp\RichOle\Y2QBQS)H[HGSNYS357{}_W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3" y="2199908"/>
            <a:ext cx="2939567" cy="108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15603" y="1033820"/>
            <a:ext cx="287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VC++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CodeBlocks</a:t>
            </a:r>
            <a:r>
              <a:rPr lang="zh-CN" altLang="en-US" sz="2400" dirty="0" smtClean="0"/>
              <a:t>中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467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67" y="1052736"/>
            <a:ext cx="10204715" cy="114300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zh-CN" altLang="en-US" sz="3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整型数据在内存中的存储形式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007534" y="1772816"/>
            <a:ext cx="10886017" cy="1066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 数据在计算机中以二进制补码来表示，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最高位表示符号位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表示正数，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表示负数。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35360" y="3265820"/>
            <a:ext cx="33575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设有 </a:t>
            </a:r>
            <a:r>
              <a:rPr lang="en-US" altLang="zh-CN" sz="2800" b="1" dirty="0" err="1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8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 a=15</a:t>
            </a:r>
            <a:endParaRPr lang="zh-CN" altLang="en-US" sz="28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71797" y="3255640"/>
            <a:ext cx="6705600" cy="533400"/>
            <a:chOff x="0" y="0"/>
            <a:chExt cx="3168" cy="336"/>
          </a:xfrm>
        </p:grpSpPr>
        <p:sp>
          <p:nvSpPr>
            <p:cNvPr id="11291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168" cy="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/>
              <a:r>
                <a:rPr lang="en-US" altLang="zh-CN" sz="2000" b="1" spc="250" dirty="0"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rPr>
                <a:t>0 </a:t>
              </a:r>
              <a:r>
                <a:rPr lang="en-US" altLang="zh-CN" sz="2000" b="1" spc="250" dirty="0">
                  <a:effectLst/>
                  <a:latin typeface="Arial" charset="0"/>
                  <a:ea typeface="宋体" charset="-122"/>
                </a:rPr>
                <a:t> 0  0   0  0  0   0  0  </a:t>
              </a:r>
              <a:r>
                <a:rPr lang="en-US" altLang="zh-CN" sz="2000" b="1" spc="250" dirty="0" smtClean="0">
                  <a:effectLst/>
                  <a:latin typeface="Arial" charset="0"/>
                  <a:ea typeface="宋体" charset="-122"/>
                </a:rPr>
                <a:t> 0   </a:t>
              </a:r>
              <a:r>
                <a:rPr lang="en-US" altLang="zh-CN" sz="2000" b="1" spc="250" dirty="0">
                  <a:effectLst/>
                  <a:latin typeface="Arial" charset="0"/>
                  <a:ea typeface="宋体" charset="-122"/>
                </a:rPr>
                <a:t>0  0  0   1  1   1 </a:t>
              </a:r>
              <a:r>
                <a:rPr lang="en-US" altLang="zh-CN" sz="2000" b="1" spc="250" dirty="0" smtClean="0">
                  <a:effectLst/>
                  <a:latin typeface="Arial" charset="0"/>
                  <a:ea typeface="宋体" charset="-122"/>
                </a:rPr>
                <a:t> 1</a:t>
              </a:r>
              <a:endParaRPr lang="en-US" altLang="zh-CN" sz="2000" b="1" spc="250" dirty="0"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1536" y="0"/>
              <a:ext cx="0" cy="336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768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384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192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>
              <a:off x="576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>
              <a:off x="1152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960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>
              <a:off x="1344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>
              <a:off x="2112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>
              <a:off x="1920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>
              <a:off x="1728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>
              <a:off x="2304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2496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2736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2928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335360" y="4494064"/>
            <a:ext cx="2784309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28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a=-15</a:t>
            </a:r>
            <a:endParaRPr lang="zh-CN" altLang="en-US" sz="28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271797" y="4911824"/>
            <a:ext cx="6705600" cy="533400"/>
            <a:chOff x="0" y="0"/>
            <a:chExt cx="3168" cy="336"/>
          </a:xfrm>
        </p:grpSpPr>
        <p:sp>
          <p:nvSpPr>
            <p:cNvPr id="11275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3168" cy="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2000" b="1" spc="250" dirty="0"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rPr>
                <a:t>1</a:t>
              </a:r>
              <a:r>
                <a:rPr lang="en-US" altLang="zh-CN" sz="2000" b="1" spc="250" dirty="0">
                  <a:effectLst/>
                  <a:latin typeface="Arial" charset="0"/>
                  <a:ea typeface="宋体" charset="-122"/>
                </a:rPr>
                <a:t>  1  1   1  1  1   1  1  </a:t>
              </a:r>
              <a:r>
                <a:rPr lang="en-US" altLang="zh-CN" sz="2000" b="1" spc="250" dirty="0" smtClean="0">
                  <a:effectLst/>
                  <a:latin typeface="Arial" charset="0"/>
                  <a:ea typeface="宋体" charset="-122"/>
                </a:rPr>
                <a:t> 1   </a:t>
              </a:r>
              <a:r>
                <a:rPr lang="en-US" altLang="zh-CN" sz="2000" b="1" spc="250" dirty="0">
                  <a:effectLst/>
                  <a:latin typeface="Arial" charset="0"/>
                  <a:ea typeface="宋体" charset="-122"/>
                </a:rPr>
                <a:t>1  1  1   0  0   0  </a:t>
              </a:r>
              <a:r>
                <a:rPr lang="en-US" altLang="zh-CN" sz="2000" b="1" spc="250" dirty="0" smtClean="0">
                  <a:effectLst/>
                  <a:latin typeface="Arial" charset="0"/>
                  <a:ea typeface="宋体" charset="-122"/>
                </a:rPr>
                <a:t>1</a:t>
              </a:r>
              <a:endParaRPr lang="en-US" altLang="zh-CN" sz="2000" b="1" spc="250" dirty="0"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>
              <a:off x="1536" y="0"/>
              <a:ext cx="0" cy="336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>
              <a:off x="768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>
              <a:off x="384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>
              <a:off x="192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>
              <a:off x="576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>
              <a:off x="1152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>
              <a:off x="960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>
              <a:off x="1344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69" name="Line 33"/>
            <p:cNvSpPr>
              <a:spLocks noChangeShapeType="1"/>
            </p:cNvSpPr>
            <p:nvPr/>
          </p:nvSpPr>
          <p:spPr bwMode="auto">
            <a:xfrm>
              <a:off x="2112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70" name="Line 34"/>
            <p:cNvSpPr>
              <a:spLocks noChangeShapeType="1"/>
            </p:cNvSpPr>
            <p:nvPr/>
          </p:nvSpPr>
          <p:spPr bwMode="auto">
            <a:xfrm>
              <a:off x="1920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71" name="Line 35"/>
            <p:cNvSpPr>
              <a:spLocks noChangeShapeType="1"/>
            </p:cNvSpPr>
            <p:nvPr/>
          </p:nvSpPr>
          <p:spPr bwMode="auto">
            <a:xfrm>
              <a:off x="1728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72" name="Line 36"/>
            <p:cNvSpPr>
              <a:spLocks noChangeShapeType="1"/>
            </p:cNvSpPr>
            <p:nvPr/>
          </p:nvSpPr>
          <p:spPr bwMode="auto">
            <a:xfrm>
              <a:off x="2304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73" name="Line 37"/>
            <p:cNvSpPr>
              <a:spLocks noChangeShapeType="1"/>
            </p:cNvSpPr>
            <p:nvPr/>
          </p:nvSpPr>
          <p:spPr bwMode="auto">
            <a:xfrm>
              <a:off x="2496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74" name="Line 38"/>
            <p:cNvSpPr>
              <a:spLocks noChangeShapeType="1"/>
            </p:cNvSpPr>
            <p:nvPr/>
          </p:nvSpPr>
          <p:spPr bwMode="auto">
            <a:xfrm>
              <a:off x="2736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>
              <a:off x="2928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1102785" y="5663902"/>
            <a:ext cx="108500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effectLst/>
                <a:latin typeface="微软雅黑" pitchFamily="34" charset="-122"/>
                <a:ea typeface="微软雅黑" pitchFamily="34" charset="-122"/>
              </a:rPr>
              <a:t>所以，</a:t>
            </a:r>
            <a:r>
              <a:rPr lang="en-US" altLang="zh-CN" sz="2800" dirty="0" err="1">
                <a:effectLst/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800" dirty="0">
                <a:effectLst/>
                <a:latin typeface="微软雅黑" pitchFamily="34" charset="-122"/>
                <a:ea typeface="微软雅黑" pitchFamily="34" charset="-122"/>
              </a:rPr>
              <a:t>型数据存储范围为：</a:t>
            </a:r>
          </a:p>
        </p:txBody>
      </p:sp>
      <p:sp>
        <p:nvSpPr>
          <p:cNvPr id="14377" name="Text Box 41"/>
          <p:cNvSpPr txBox="1">
            <a:spLocks noChangeArrowheads="1"/>
          </p:cNvSpPr>
          <p:nvPr/>
        </p:nvSpPr>
        <p:spPr bwMode="auto">
          <a:xfrm>
            <a:off x="7823200" y="5622628"/>
            <a:ext cx="3860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000" b="1" dirty="0"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-2</a:t>
            </a:r>
            <a:r>
              <a:rPr lang="en-US" altLang="zh-CN" sz="3000" b="1" baseline="30000" dirty="0"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15</a:t>
            </a:r>
            <a:r>
              <a:rPr lang="en-US" altLang="zh-CN" sz="3000" b="1" dirty="0"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  ~  2</a:t>
            </a:r>
            <a:r>
              <a:rPr lang="en-US" altLang="zh-CN" sz="3000" b="1" baseline="30000" dirty="0"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15</a:t>
            </a:r>
            <a:r>
              <a:rPr lang="en-US" altLang="zh-CN" sz="3000" b="1" dirty="0"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-1</a:t>
            </a:r>
          </a:p>
        </p:txBody>
      </p:sp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6671733" y="6078240"/>
            <a:ext cx="548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effectLst/>
                <a:latin typeface="Arial" charset="0"/>
                <a:ea typeface="宋体" charset="-122"/>
              </a:rPr>
              <a:t>      </a:t>
            </a:r>
            <a:r>
              <a:rPr lang="en-US" altLang="zh-CN" sz="2800" dirty="0">
                <a:effectLst/>
                <a:latin typeface="Arial" charset="0"/>
                <a:ea typeface="宋体" charset="-122"/>
              </a:rPr>
              <a:t>-32768         32767</a:t>
            </a:r>
          </a:p>
        </p:txBody>
      </p:sp>
      <p:sp>
        <p:nvSpPr>
          <p:cNvPr id="43" name="对角圆角矩形 42"/>
          <p:cNvSpPr/>
          <p:nvPr/>
        </p:nvSpPr>
        <p:spPr>
          <a:xfrm>
            <a:off x="1095341" y="71414"/>
            <a:ext cx="4568612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6"/>
          <p:cNvSpPr txBox="1"/>
          <p:nvPr/>
        </p:nvSpPr>
        <p:spPr>
          <a:xfrm>
            <a:off x="1286621" y="181591"/>
            <a:ext cx="437733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补充知识：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271797" y="4077072"/>
            <a:ext cx="6705600" cy="533400"/>
            <a:chOff x="0" y="0"/>
            <a:chExt cx="3168" cy="336"/>
          </a:xfrm>
        </p:grpSpPr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168" cy="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/>
              <a:r>
                <a:rPr lang="en-US" altLang="zh-CN" sz="2000" b="1" spc="250" dirty="0" smtClean="0"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rPr>
                <a:t>1 </a:t>
              </a:r>
              <a:r>
                <a:rPr lang="en-US" altLang="zh-CN" sz="2000" b="1" spc="250" dirty="0" smtClean="0">
                  <a:effectLst/>
                  <a:latin typeface="Arial" charset="0"/>
                  <a:ea typeface="宋体" charset="-122"/>
                </a:rPr>
                <a:t> </a:t>
              </a:r>
              <a:r>
                <a:rPr lang="en-US" altLang="zh-CN" sz="2000" b="1" spc="250" dirty="0">
                  <a:effectLst/>
                  <a:latin typeface="Arial" charset="0"/>
                  <a:ea typeface="宋体" charset="-122"/>
                </a:rPr>
                <a:t>0  0   0  0  0   0  0  </a:t>
              </a:r>
              <a:r>
                <a:rPr lang="en-US" altLang="zh-CN" sz="2000" b="1" spc="250" dirty="0" smtClean="0">
                  <a:effectLst/>
                  <a:latin typeface="Arial" charset="0"/>
                  <a:ea typeface="宋体" charset="-122"/>
                </a:rPr>
                <a:t> 0   </a:t>
              </a:r>
              <a:r>
                <a:rPr lang="en-US" altLang="zh-CN" sz="2000" b="1" spc="250" dirty="0">
                  <a:effectLst/>
                  <a:latin typeface="Arial" charset="0"/>
                  <a:ea typeface="宋体" charset="-122"/>
                </a:rPr>
                <a:t>0  0  0   1  1   1  </a:t>
              </a:r>
              <a:r>
                <a:rPr lang="en-US" altLang="zh-CN" sz="2000" b="1" spc="250" dirty="0" smtClean="0">
                  <a:effectLst/>
                  <a:latin typeface="Arial" charset="0"/>
                  <a:ea typeface="宋体" charset="-122"/>
                </a:rPr>
                <a:t>1</a:t>
              </a:r>
              <a:endParaRPr lang="en-US" altLang="zh-CN" sz="2000" b="1" spc="250" dirty="0"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64" name="Line 7"/>
            <p:cNvSpPr>
              <a:spLocks noChangeShapeType="1"/>
            </p:cNvSpPr>
            <p:nvPr/>
          </p:nvSpPr>
          <p:spPr bwMode="auto">
            <a:xfrm>
              <a:off x="1536" y="0"/>
              <a:ext cx="0" cy="336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Line 8"/>
            <p:cNvSpPr>
              <a:spLocks noChangeShapeType="1"/>
            </p:cNvSpPr>
            <p:nvPr/>
          </p:nvSpPr>
          <p:spPr bwMode="auto">
            <a:xfrm>
              <a:off x="768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>
              <a:off x="384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67" name="Line 10"/>
            <p:cNvSpPr>
              <a:spLocks noChangeShapeType="1"/>
            </p:cNvSpPr>
            <p:nvPr/>
          </p:nvSpPr>
          <p:spPr bwMode="auto">
            <a:xfrm>
              <a:off x="192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576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>
              <a:off x="1152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Line 13"/>
            <p:cNvSpPr>
              <a:spLocks noChangeShapeType="1"/>
            </p:cNvSpPr>
            <p:nvPr/>
          </p:nvSpPr>
          <p:spPr bwMode="auto">
            <a:xfrm>
              <a:off x="960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Line 14"/>
            <p:cNvSpPr>
              <a:spLocks noChangeShapeType="1"/>
            </p:cNvSpPr>
            <p:nvPr/>
          </p:nvSpPr>
          <p:spPr bwMode="auto">
            <a:xfrm>
              <a:off x="1344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Line 15"/>
            <p:cNvSpPr>
              <a:spLocks noChangeShapeType="1"/>
            </p:cNvSpPr>
            <p:nvPr/>
          </p:nvSpPr>
          <p:spPr bwMode="auto">
            <a:xfrm>
              <a:off x="2112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>
              <a:off x="1920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Line 17"/>
            <p:cNvSpPr>
              <a:spLocks noChangeShapeType="1"/>
            </p:cNvSpPr>
            <p:nvPr/>
          </p:nvSpPr>
          <p:spPr bwMode="auto">
            <a:xfrm>
              <a:off x="1728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Line 18"/>
            <p:cNvSpPr>
              <a:spLocks noChangeShapeType="1"/>
            </p:cNvSpPr>
            <p:nvPr/>
          </p:nvSpPr>
          <p:spPr bwMode="auto">
            <a:xfrm>
              <a:off x="2304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Line 19"/>
            <p:cNvSpPr>
              <a:spLocks noChangeShapeType="1"/>
            </p:cNvSpPr>
            <p:nvPr/>
          </p:nvSpPr>
          <p:spPr bwMode="auto">
            <a:xfrm>
              <a:off x="2496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Line 20"/>
            <p:cNvSpPr>
              <a:spLocks noChangeShapeType="1"/>
            </p:cNvSpPr>
            <p:nvPr/>
          </p:nvSpPr>
          <p:spPr bwMode="auto">
            <a:xfrm>
              <a:off x="2736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Line 21"/>
            <p:cNvSpPr>
              <a:spLocks noChangeShapeType="1"/>
            </p:cNvSpPr>
            <p:nvPr/>
          </p:nvSpPr>
          <p:spPr bwMode="auto">
            <a:xfrm>
              <a:off x="2928" y="0"/>
              <a:ext cx="0" cy="336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9" name="Text Box 22"/>
          <p:cNvSpPr txBox="1">
            <a:spLocks noChangeArrowheads="1"/>
          </p:cNvSpPr>
          <p:nvPr/>
        </p:nvSpPr>
        <p:spPr bwMode="auto">
          <a:xfrm>
            <a:off x="2927648" y="4062016"/>
            <a:ext cx="1248139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原码</a:t>
            </a:r>
            <a:endParaRPr lang="zh-CN" altLang="en-US" sz="28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 Box 22"/>
          <p:cNvSpPr txBox="1">
            <a:spLocks noChangeArrowheads="1"/>
          </p:cNvSpPr>
          <p:nvPr/>
        </p:nvSpPr>
        <p:spPr bwMode="auto">
          <a:xfrm>
            <a:off x="2927648" y="4941168"/>
            <a:ext cx="1248139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补</a:t>
            </a:r>
            <a:r>
              <a:rPr lang="zh-CN" altLang="en-US" sz="28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码</a:t>
            </a:r>
            <a:endParaRPr lang="zh-CN" altLang="en-US" sz="28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2" name="直接箭头连接符 81"/>
          <p:cNvCxnSpPr>
            <a:endCxn id="79" idx="1"/>
          </p:cNvCxnSpPr>
          <p:nvPr/>
        </p:nvCxnSpPr>
        <p:spPr>
          <a:xfrm flipV="1">
            <a:off x="2351584" y="4321572"/>
            <a:ext cx="576064" cy="403572"/>
          </a:xfrm>
          <a:prstGeom prst="straightConnector1">
            <a:avLst/>
          </a:prstGeom>
          <a:ln w="57150">
            <a:solidFill>
              <a:srgbClr val="E2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endCxn id="80" idx="1"/>
          </p:cNvCxnSpPr>
          <p:nvPr/>
        </p:nvCxnSpPr>
        <p:spPr>
          <a:xfrm>
            <a:off x="2351584" y="4696668"/>
            <a:ext cx="576064" cy="504056"/>
          </a:xfrm>
          <a:prstGeom prst="straightConnector1">
            <a:avLst/>
          </a:prstGeom>
          <a:ln w="57150">
            <a:solidFill>
              <a:srgbClr val="E2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  <p:bldP spid="14340" grpId="0" autoUpdateAnimBg="0"/>
      <p:bldP spid="14358" grpId="0" autoUpdateAnimBg="0"/>
      <p:bldP spid="14376" grpId="0" autoUpdateAnimBg="0"/>
      <p:bldP spid="14377" grpId="0" autoUpdateAnimBg="0"/>
      <p:bldP spid="14378" grpId="0" autoUpdateAnimBg="0"/>
      <p:bldP spid="79" grpId="0" autoUpdateAnimBg="0"/>
      <p:bldP spid="8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095340" y="1052514"/>
            <a:ext cx="10140981" cy="5545137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wrap="none" lIns="162000" tIns="154800" rIns="162000" bIns="154800"/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void main()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a;		</a:t>
            </a:r>
            <a:r>
              <a:rPr lang="en-US" altLang="zh-CN" sz="2400" b="1" dirty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/*</a:t>
            </a:r>
            <a:r>
              <a:rPr lang="zh-CN" altLang="en-US" sz="2400" b="1" dirty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定义有符号基本整型变量</a:t>
            </a:r>
            <a:r>
              <a:rPr lang="en-US" altLang="zh-CN" sz="2400" b="1" dirty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a*/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unsigned b;	</a:t>
            </a:r>
            <a:r>
              <a:rPr lang="en-US" altLang="zh-CN" sz="2400" b="1" dirty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/*</a:t>
            </a:r>
            <a:r>
              <a:rPr lang="zh-CN" altLang="en-US" sz="2400" b="1" dirty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定义无符号基本整型变量</a:t>
            </a:r>
            <a:r>
              <a:rPr lang="en-US" altLang="zh-CN" sz="2400" b="1" dirty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b*/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  long c;	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/*</a:t>
            </a:r>
            <a:r>
              <a:rPr lang="zh-CN" altLang="en-US" sz="2400" b="1" dirty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定义有符号长整型变量</a:t>
            </a:r>
            <a:r>
              <a:rPr lang="en-US" altLang="zh-CN" sz="2400" b="1" dirty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c*/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  a = -23;	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/*</a:t>
            </a:r>
            <a:r>
              <a:rPr lang="en-US" altLang="zh-CN" sz="2400" b="1" dirty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b="1" dirty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2400" b="1" dirty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-23*/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  b = 45;	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/*</a:t>
            </a:r>
            <a:r>
              <a:rPr lang="en-US" altLang="zh-CN" sz="2400" b="1" dirty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b="1" dirty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2400" b="1" dirty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45*/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  c = a + b;	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/*</a:t>
            </a:r>
            <a:r>
              <a:rPr lang="en-US" altLang="zh-CN" sz="2400" b="1" dirty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2400" b="1" dirty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22*/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1095341" y="71414"/>
            <a:ext cx="893709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整型变量的定义与使用举例</a:t>
            </a:r>
            <a:endParaRPr lang="zh-CN" altLang="en-US" sz="3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88434" y="1135064"/>
            <a:ext cx="1109556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3200" b="1">
              <a:latin typeface="Times New Roman" pitchFamily="18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043518" y="1182688"/>
            <a:ext cx="10547349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zh-CN" altLang="en-US" sz="3200" b="1">
                <a:latin typeface="宋体" charset="-122"/>
              </a:rPr>
              <a:t>          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023902" y="1124745"/>
            <a:ext cx="10664860" cy="565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2.1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整数的不同进制数表示及转换。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endParaRPr lang="en-US" altLang="zh-CN" sz="3200" b="1" dirty="0" smtClean="0">
              <a:solidFill>
                <a:srgbClr val="0C0CB4"/>
              </a:solidFill>
              <a:latin typeface="Times New Roman" pitchFamily="18" charset="0"/>
              <a:ea typeface="黑体" pitchFamily="2" charset="-122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b="1" dirty="0" smtClean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main</a:t>
            </a:r>
            <a:r>
              <a:rPr lang="en-US" altLang="zh-CN" sz="32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( )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   {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       </a:t>
            </a:r>
            <a:r>
              <a:rPr lang="en-US" altLang="zh-CN" sz="3200" b="1" dirty="0" err="1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printf</a:t>
            </a:r>
            <a:r>
              <a:rPr lang="en-US" altLang="zh-CN" sz="32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("%d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%x</a:t>
            </a:r>
            <a:r>
              <a:rPr lang="en-US" altLang="zh-CN" sz="32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%o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\n</a:t>
            </a:r>
            <a:r>
              <a:rPr lang="en-US" altLang="zh-CN" sz="32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",125,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125</a:t>
            </a:r>
            <a:r>
              <a:rPr lang="en-US" altLang="zh-CN" sz="32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,</a:t>
            </a:r>
            <a:r>
              <a:rPr lang="en-US" altLang="zh-CN" sz="3200" b="1" dirty="0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125</a:t>
            </a:r>
            <a:r>
              <a:rPr lang="en-US" altLang="zh-CN" sz="32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       </a:t>
            </a:r>
            <a:r>
              <a:rPr lang="en-US" altLang="zh-CN" sz="3200" b="1" dirty="0" err="1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printf</a:t>
            </a:r>
            <a:r>
              <a:rPr lang="en-US" altLang="zh-CN" sz="32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("%d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%x</a:t>
            </a:r>
            <a:r>
              <a:rPr lang="en-US" altLang="zh-CN" sz="32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%o</a:t>
            </a:r>
            <a:r>
              <a:rPr lang="en-US" altLang="zh-CN" sz="32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\n",045,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045</a:t>
            </a:r>
            <a:r>
              <a:rPr lang="en-US" altLang="zh-CN" sz="32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,</a:t>
            </a:r>
            <a:r>
              <a:rPr lang="en-US" altLang="zh-CN" sz="3200" b="1" dirty="0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045</a:t>
            </a:r>
            <a:r>
              <a:rPr lang="en-US" altLang="zh-CN" sz="32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       </a:t>
            </a:r>
            <a:r>
              <a:rPr lang="en-US" altLang="zh-CN" sz="3200" b="1" dirty="0" err="1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printf</a:t>
            </a:r>
            <a:r>
              <a:rPr lang="en-US" altLang="zh-CN" sz="32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("%d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%x</a:t>
            </a:r>
            <a:r>
              <a:rPr lang="en-US" altLang="zh-CN" sz="32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%o</a:t>
            </a:r>
            <a:r>
              <a:rPr lang="en-US" altLang="zh-CN" sz="32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\n",0x32,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0x32</a:t>
            </a:r>
            <a:r>
              <a:rPr lang="en-US" altLang="zh-CN" sz="32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,</a:t>
            </a:r>
            <a:r>
              <a:rPr lang="en-US" altLang="zh-CN" sz="3200" b="1" dirty="0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0x32</a:t>
            </a:r>
            <a:r>
              <a:rPr lang="en-US" altLang="zh-CN" sz="32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3200" b="1" dirty="0" smtClean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执行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结果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b="1" dirty="0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125     7d   175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b="1" dirty="0"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37     25    45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b="1" dirty="0"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50     32    62</a:t>
            </a:r>
          </a:p>
        </p:txBody>
      </p:sp>
      <p:sp>
        <p:nvSpPr>
          <p:cNvPr id="16389" name="Rectangl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686800" y="62865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6390" name="Rectangle 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474200" y="626745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6391" name="Oval 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10414000" y="6229350"/>
            <a:ext cx="1371600" cy="457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1286621" y="181591"/>
            <a:ext cx="437733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、整型数据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对角圆角矩形 11"/>
          <p:cNvSpPr/>
          <p:nvPr/>
        </p:nvSpPr>
        <p:spPr>
          <a:xfrm>
            <a:off x="1095341" y="71414"/>
            <a:ext cx="893709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整型变量的定义与使用举例</a:t>
            </a:r>
            <a:endParaRPr lang="zh-CN" altLang="en-US" sz="3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007435" y="1196752"/>
            <a:ext cx="11184565" cy="5040312"/>
          </a:xfrm>
          <a:prstGeom prst="rect">
            <a:avLst/>
          </a:prstGeo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常量：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固定的值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。一般从形式上很容易辨认。如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  a;</a:t>
            </a:r>
          </a:p>
          <a:p>
            <a:pPr>
              <a:buNone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		a=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123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933450" lvl="1" indent="-5334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另外，如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5.3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12.5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等为实型常量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933450" lvl="1" indent="-5334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为字符常量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33400" indent="-5334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 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与’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4’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的不同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前者为整型常量，后者为字符型常量。 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1095341" y="71414"/>
            <a:ext cx="893709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补充内容：常量与变量的区别</a:t>
            </a:r>
            <a:endParaRPr lang="zh-CN" altLang="en-US" sz="3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007435" y="1196752"/>
            <a:ext cx="11184565" cy="5040312"/>
          </a:xfrm>
          <a:prstGeom prst="rect">
            <a:avLst/>
          </a:prstGeom>
        </p:spPr>
        <p:txBody>
          <a:bodyPr/>
          <a:lstStyle/>
          <a:p>
            <a:pPr marL="533400" indent="-5334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变量：</a:t>
            </a:r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</a:rPr>
              <a:t>在程序执行过程中值可以改变的量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33400" indent="-5334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中，变量必须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先定义后使用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定义时一般形式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类型说明    变量名表；</a:t>
            </a:r>
          </a:p>
          <a:p>
            <a:pPr marL="533400" indent="-5334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例如： 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num;</a:t>
            </a:r>
          </a:p>
          <a:p>
            <a:pPr marL="533400" indent="-533400"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			char   ch1, ch2;</a:t>
            </a:r>
          </a:p>
          <a:p>
            <a:pPr marL="533400" indent="-533400"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			float    length;</a:t>
            </a:r>
          </a:p>
          <a:p>
            <a:pPr marL="533400" indent="-5334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变量名一般用小写字母，应符合标识符规定。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1095341" y="71414"/>
            <a:ext cx="893709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补充内容：常量与变量的区别</a:t>
            </a:r>
            <a:endParaRPr lang="zh-CN" altLang="en-US" sz="3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007435" y="1196752"/>
            <a:ext cx="11184565" cy="5040312"/>
          </a:xfrm>
          <a:prstGeom prst="rect">
            <a:avLst/>
          </a:prstGeom>
        </p:spPr>
        <p:txBody>
          <a:bodyPr/>
          <a:lstStyle/>
          <a:p>
            <a:pPr marL="533400" indent="-5334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每个变量在计算机中对应相应长度的存储空间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。即，定义不同类型的变量，是在告诉系统，需要开辟多大的空间来存放相应的数据。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1095341" y="71414"/>
            <a:ext cx="893709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补充内容：常量与变量的区别</a:t>
            </a:r>
            <a:endParaRPr lang="zh-CN" altLang="en-US" sz="36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79034" y="3286126"/>
            <a:ext cx="2112433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3600" b="1" dirty="0" err="1">
                <a:solidFill>
                  <a:srgbClr val="0000FF"/>
                </a:solidFill>
              </a:rPr>
              <a:t>int</a:t>
            </a:r>
            <a:r>
              <a:rPr lang="en-US" altLang="zh-CN" sz="3600" b="1" dirty="0">
                <a:solidFill>
                  <a:srgbClr val="0000FF"/>
                </a:solidFill>
              </a:rPr>
              <a:t>   a;</a:t>
            </a:r>
          </a:p>
          <a:p>
            <a:pPr>
              <a:spcBef>
                <a:spcPct val="30000"/>
              </a:spcBef>
            </a:pPr>
            <a:r>
              <a:rPr lang="en-US" altLang="zh-CN" sz="3600" b="1" dirty="0">
                <a:solidFill>
                  <a:srgbClr val="0000FF"/>
                </a:solidFill>
              </a:rPr>
              <a:t>a=3;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579284" y="3656013"/>
            <a:ext cx="1320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1684" y="3351213"/>
            <a:ext cx="7143749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latin typeface="黑体" pitchFamily="49" charset="-122"/>
                <a:ea typeface="黑体" pitchFamily="49" charset="-122"/>
              </a:rPr>
              <a:t>定义一</a:t>
            </a: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个整型变量，名为</a:t>
            </a:r>
            <a:r>
              <a:rPr lang="en-US" altLang="zh-CN" sz="3000" b="1" dirty="0">
                <a:latin typeface="黑体" pitchFamily="49" charset="-122"/>
                <a:ea typeface="黑体" pitchFamily="49" charset="-122"/>
              </a:rPr>
              <a:t>a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579284" y="4341813"/>
            <a:ext cx="1320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001684" y="4048126"/>
            <a:ext cx="6400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将常量</a:t>
            </a:r>
            <a:r>
              <a:rPr lang="en-US" altLang="zh-CN" sz="3000" b="1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赋给变量</a:t>
            </a:r>
            <a:r>
              <a:rPr lang="en-US" altLang="zh-CN" sz="3000" b="1" dirty="0">
                <a:latin typeface="黑体" pitchFamily="49" charset="-122"/>
                <a:ea typeface="黑体" pitchFamily="49" charset="-122"/>
              </a:rPr>
              <a:t>a </a:t>
            </a:r>
          </a:p>
        </p:txBody>
      </p:sp>
      <p:graphicFrame>
        <p:nvGraphicFramePr>
          <p:cNvPr id="10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86808"/>
              </p:ext>
            </p:extLst>
          </p:nvPr>
        </p:nvGraphicFramePr>
        <p:xfrm>
          <a:off x="2554817" y="5517605"/>
          <a:ext cx="8534400" cy="644525"/>
        </p:xfrm>
        <a:graphic>
          <a:graphicData uri="http://schemas.openxmlformats.org/drawingml/2006/table">
            <a:tbl>
              <a:tblPr/>
              <a:tblGrid>
                <a:gridCol w="1422400"/>
                <a:gridCol w="1420283"/>
                <a:gridCol w="1422400"/>
                <a:gridCol w="1420284"/>
                <a:gridCol w="1422400"/>
                <a:gridCol w="1426633"/>
              </a:tblGrid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21920" marR="1219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21920" marR="1219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21920" marR="1219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21920" marR="1219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21920" marR="1219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宋体" pitchFamily="2" charset="-122"/>
                        </a:rPr>
                        <a:t>……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21920" marR="1219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5446184" y="5525542"/>
            <a:ext cx="15134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3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376334" y="4869905"/>
            <a:ext cx="1657351" cy="1222701"/>
            <a:chOff x="0" y="0"/>
            <a:chExt cx="1959" cy="1926"/>
          </a:xfrm>
        </p:grpSpPr>
        <p:sp>
          <p:nvSpPr>
            <p:cNvPr id="13" name="Text Box 42"/>
            <p:cNvSpPr txBox="1">
              <a:spLocks noChangeArrowheads="1"/>
            </p:cNvSpPr>
            <p:nvPr/>
          </p:nvSpPr>
          <p:spPr bwMode="auto">
            <a:xfrm>
              <a:off x="171" y="0"/>
              <a:ext cx="1788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F0000"/>
                  </a:solidFill>
                  <a:latin typeface="Times New Roman" pitchFamily="18" charset="0"/>
                  <a:ea typeface="华文新魏" pitchFamily="2" charset="-122"/>
                </a:rPr>
                <a:t>a</a:t>
              </a:r>
            </a:p>
          </p:txBody>
        </p:sp>
        <p:sp>
          <p:nvSpPr>
            <p:cNvPr id="14" name="Text Box 43"/>
            <p:cNvSpPr txBox="1">
              <a:spLocks noChangeArrowheads="1"/>
            </p:cNvSpPr>
            <p:nvPr/>
          </p:nvSpPr>
          <p:spPr bwMode="auto">
            <a:xfrm>
              <a:off x="0" y="1102"/>
              <a:ext cx="1761" cy="8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2800">
                <a:latin typeface="Times New Roman" pitchFamily="18" charset="0"/>
                <a:ea typeface="华文新魏" pitchFamily="2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35360" y="5661248"/>
            <a:ext cx="225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计算机内存</a:t>
            </a:r>
            <a:endParaRPr lang="zh-CN" altLang="en-US" sz="20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  <p:bldP spid="11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007435" y="1196752"/>
            <a:ext cx="11184565" cy="5040312"/>
          </a:xfrm>
          <a:prstGeom prst="rect">
            <a:avLst/>
          </a:prstGeom>
        </p:spPr>
        <p:txBody>
          <a:bodyPr/>
          <a:lstStyle/>
          <a:p>
            <a:pPr marL="533400" indent="-5334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当在程序中定义变量后，系统为变量在存储器中分配一定的存储单元，即</a:t>
            </a:r>
            <a:r>
              <a:rPr lang="zh-CN" altLang="en-US" sz="28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存储空间，其大小由所定义的类型决定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1095341" y="71414"/>
            <a:ext cx="893709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补充内容：变量的定义及存储</a:t>
            </a:r>
            <a:endParaRPr lang="zh-CN" altLang="en-US" sz="36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44533" y="4364038"/>
            <a:ext cx="3647744" cy="431800"/>
            <a:chOff x="0" y="0"/>
            <a:chExt cx="3168" cy="336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168" cy="336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 algn="ctr"/>
              <a:endParaRPr lang="zh-CN" altLang="en-US">
                <a:solidFill>
                  <a:srgbClr val="0C0CB4"/>
                </a:solidFill>
              </a:endParaRP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1535" y="0"/>
              <a:ext cx="0" cy="33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768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384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191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576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1153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960" y="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1344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2112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1920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1728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2304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2497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2736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2927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</p:grpSp>
      <p:sp>
        <p:nvSpPr>
          <p:cNvPr id="33" name="Rectangle 21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680633" y="3500438"/>
            <a:ext cx="9408584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3200">
                <a:solidFill>
                  <a:srgbClr val="0C0CB4"/>
                </a:solidFill>
                <a:latin typeface="Times New Roman" pitchFamily="18" charset="0"/>
                <a:ea typeface="华文新魏" pitchFamily="2" charset="-122"/>
              </a:rPr>
              <a:t>char  a;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3200">
                <a:solidFill>
                  <a:srgbClr val="0C0CB4"/>
                </a:solidFill>
                <a:latin typeface="Times New Roman" pitchFamily="18" charset="0"/>
                <a:ea typeface="华文新魏" pitchFamily="2" charset="-122"/>
              </a:rPr>
              <a:t>int     b;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3200">
                <a:solidFill>
                  <a:srgbClr val="0C0CB4"/>
                </a:solidFill>
                <a:latin typeface="Times New Roman" pitchFamily="18" charset="0"/>
                <a:ea typeface="华文新魏" pitchFamily="2" charset="-122"/>
              </a:rPr>
              <a:t>float  c;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944535" y="3789363"/>
            <a:ext cx="1823540" cy="431800"/>
            <a:chOff x="0" y="0"/>
            <a:chExt cx="3084" cy="363"/>
          </a:xfrm>
        </p:grpSpPr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3084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1588" y="0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772" y="0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>
              <a:off x="408" y="0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1180" y="0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>
              <a:off x="2404" y="0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41" name="Line 29"/>
            <p:cNvSpPr>
              <a:spLocks noChangeShapeType="1"/>
            </p:cNvSpPr>
            <p:nvPr/>
          </p:nvSpPr>
          <p:spPr bwMode="auto">
            <a:xfrm>
              <a:off x="1996" y="0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2767" y="0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944534" y="4940300"/>
            <a:ext cx="3647017" cy="431800"/>
            <a:chOff x="0" y="0"/>
            <a:chExt cx="3168" cy="336"/>
          </a:xfrm>
        </p:grpSpPr>
        <p:sp>
          <p:nvSpPr>
            <p:cNvPr id="44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3168" cy="336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 algn="ctr"/>
              <a:endParaRPr lang="zh-CN" altLang="en-US"/>
            </a:p>
          </p:txBody>
        </p:sp>
        <p:sp>
          <p:nvSpPr>
            <p:cNvPr id="45" name="Line 33"/>
            <p:cNvSpPr>
              <a:spLocks noChangeShapeType="1"/>
            </p:cNvSpPr>
            <p:nvPr/>
          </p:nvSpPr>
          <p:spPr bwMode="auto">
            <a:xfrm>
              <a:off x="1535" y="0"/>
              <a:ext cx="0" cy="33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>
              <a:off x="769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384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>
              <a:off x="191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>
              <a:off x="575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>
              <a:off x="1153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51" name="Line 39"/>
            <p:cNvSpPr>
              <a:spLocks noChangeShapeType="1"/>
            </p:cNvSpPr>
            <p:nvPr/>
          </p:nvSpPr>
          <p:spPr bwMode="auto">
            <a:xfrm>
              <a:off x="960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52" name="Line 40"/>
            <p:cNvSpPr>
              <a:spLocks noChangeShapeType="1"/>
            </p:cNvSpPr>
            <p:nvPr/>
          </p:nvSpPr>
          <p:spPr bwMode="auto">
            <a:xfrm>
              <a:off x="1344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>
              <a:off x="2113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>
              <a:off x="1920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55" name="Line 43"/>
            <p:cNvSpPr>
              <a:spLocks noChangeShapeType="1"/>
            </p:cNvSpPr>
            <p:nvPr/>
          </p:nvSpPr>
          <p:spPr bwMode="auto">
            <a:xfrm>
              <a:off x="1728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>
              <a:off x="2304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2497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>
              <a:off x="2736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>
              <a:off x="2927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8591552" y="4940300"/>
            <a:ext cx="3168649" cy="431800"/>
            <a:chOff x="0" y="0"/>
            <a:chExt cx="3168" cy="336"/>
          </a:xfrm>
        </p:grpSpPr>
        <p:sp>
          <p:nvSpPr>
            <p:cNvPr id="61" name="Rectangle 49"/>
            <p:cNvSpPr>
              <a:spLocks noChangeArrowheads="1"/>
            </p:cNvSpPr>
            <p:nvPr/>
          </p:nvSpPr>
          <p:spPr bwMode="auto">
            <a:xfrm>
              <a:off x="0" y="0"/>
              <a:ext cx="3168" cy="336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Line 50"/>
            <p:cNvSpPr>
              <a:spLocks noChangeShapeType="1"/>
            </p:cNvSpPr>
            <p:nvPr/>
          </p:nvSpPr>
          <p:spPr bwMode="auto">
            <a:xfrm>
              <a:off x="1536" y="0"/>
              <a:ext cx="0" cy="336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63" name="Line 51"/>
            <p:cNvSpPr>
              <a:spLocks noChangeShapeType="1"/>
            </p:cNvSpPr>
            <p:nvPr/>
          </p:nvSpPr>
          <p:spPr bwMode="auto">
            <a:xfrm>
              <a:off x="768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64" name="Line 52"/>
            <p:cNvSpPr>
              <a:spLocks noChangeShapeType="1"/>
            </p:cNvSpPr>
            <p:nvPr/>
          </p:nvSpPr>
          <p:spPr bwMode="auto">
            <a:xfrm>
              <a:off x="383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65" name="Line 53"/>
            <p:cNvSpPr>
              <a:spLocks noChangeShapeType="1"/>
            </p:cNvSpPr>
            <p:nvPr/>
          </p:nvSpPr>
          <p:spPr bwMode="auto">
            <a:xfrm>
              <a:off x="193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66" name="Line 54"/>
            <p:cNvSpPr>
              <a:spLocks noChangeShapeType="1"/>
            </p:cNvSpPr>
            <p:nvPr/>
          </p:nvSpPr>
          <p:spPr bwMode="auto">
            <a:xfrm>
              <a:off x="576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67" name="Line 55"/>
            <p:cNvSpPr>
              <a:spLocks noChangeShapeType="1"/>
            </p:cNvSpPr>
            <p:nvPr/>
          </p:nvSpPr>
          <p:spPr bwMode="auto">
            <a:xfrm>
              <a:off x="1151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68" name="Line 56"/>
            <p:cNvSpPr>
              <a:spLocks noChangeShapeType="1"/>
            </p:cNvSpPr>
            <p:nvPr/>
          </p:nvSpPr>
          <p:spPr bwMode="auto">
            <a:xfrm>
              <a:off x="961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69" name="Line 57"/>
            <p:cNvSpPr>
              <a:spLocks noChangeShapeType="1"/>
            </p:cNvSpPr>
            <p:nvPr/>
          </p:nvSpPr>
          <p:spPr bwMode="auto">
            <a:xfrm>
              <a:off x="1344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70" name="Line 58"/>
            <p:cNvSpPr>
              <a:spLocks noChangeShapeType="1"/>
            </p:cNvSpPr>
            <p:nvPr/>
          </p:nvSpPr>
          <p:spPr bwMode="auto">
            <a:xfrm>
              <a:off x="2112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71" name="Line 59"/>
            <p:cNvSpPr>
              <a:spLocks noChangeShapeType="1"/>
            </p:cNvSpPr>
            <p:nvPr/>
          </p:nvSpPr>
          <p:spPr bwMode="auto">
            <a:xfrm>
              <a:off x="1919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72" name="Line 60"/>
            <p:cNvSpPr>
              <a:spLocks noChangeShapeType="1"/>
            </p:cNvSpPr>
            <p:nvPr/>
          </p:nvSpPr>
          <p:spPr bwMode="auto">
            <a:xfrm>
              <a:off x="1729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73" name="Line 61"/>
            <p:cNvSpPr>
              <a:spLocks noChangeShapeType="1"/>
            </p:cNvSpPr>
            <p:nvPr/>
          </p:nvSpPr>
          <p:spPr bwMode="auto">
            <a:xfrm>
              <a:off x="2305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74" name="Line 62"/>
            <p:cNvSpPr>
              <a:spLocks noChangeShapeType="1"/>
            </p:cNvSpPr>
            <p:nvPr/>
          </p:nvSpPr>
          <p:spPr bwMode="auto">
            <a:xfrm>
              <a:off x="2495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75" name="Line 63"/>
            <p:cNvSpPr>
              <a:spLocks noChangeShapeType="1"/>
            </p:cNvSpPr>
            <p:nvPr/>
          </p:nvSpPr>
          <p:spPr bwMode="auto">
            <a:xfrm>
              <a:off x="2736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76" name="Line 64"/>
            <p:cNvSpPr>
              <a:spLocks noChangeShapeType="1"/>
            </p:cNvSpPr>
            <p:nvPr/>
          </p:nvSpPr>
          <p:spPr bwMode="auto">
            <a:xfrm>
              <a:off x="2929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</p:grpSp>
      <p:sp>
        <p:nvSpPr>
          <p:cNvPr id="77" name="Text Box 65"/>
          <p:cNvSpPr txBox="1">
            <a:spLocks noChangeArrowheads="1"/>
          </p:cNvSpPr>
          <p:nvPr/>
        </p:nvSpPr>
        <p:spPr bwMode="auto">
          <a:xfrm>
            <a:off x="7730067" y="3659189"/>
            <a:ext cx="432011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C0CB4"/>
                </a:solidFill>
                <a:latin typeface="Times New Roman" pitchFamily="18" charset="0"/>
                <a:ea typeface="华文新魏" pitchFamily="2" charset="-122"/>
              </a:rPr>
              <a:t>字符型，1个字节</a:t>
            </a:r>
          </a:p>
        </p:txBody>
      </p:sp>
      <p:sp>
        <p:nvSpPr>
          <p:cNvPr id="78" name="Line 66"/>
          <p:cNvSpPr>
            <a:spLocks noChangeShapeType="1"/>
          </p:cNvSpPr>
          <p:nvPr/>
        </p:nvSpPr>
        <p:spPr bwMode="auto">
          <a:xfrm>
            <a:off x="8593667" y="4941888"/>
            <a:ext cx="0" cy="431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79" name="Line 67"/>
          <p:cNvSpPr>
            <a:spLocks noChangeShapeType="1"/>
          </p:cNvSpPr>
          <p:nvPr/>
        </p:nvSpPr>
        <p:spPr bwMode="auto">
          <a:xfrm>
            <a:off x="8593667" y="4941888"/>
            <a:ext cx="0" cy="431800"/>
          </a:xfrm>
          <a:prstGeom prst="line">
            <a:avLst/>
          </a:prstGeom>
          <a:noFill/>
          <a:ln w="38100">
            <a:solidFill>
              <a:srgbClr val="E20000"/>
            </a:solidFill>
            <a:round/>
            <a:headEnd/>
            <a:tailEnd/>
          </a:ln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80" name="Line 68"/>
          <p:cNvSpPr>
            <a:spLocks noChangeShapeType="1"/>
          </p:cNvSpPr>
          <p:nvPr/>
        </p:nvSpPr>
        <p:spPr bwMode="auto">
          <a:xfrm>
            <a:off x="6734208" y="4365104"/>
            <a:ext cx="0" cy="431800"/>
          </a:xfrm>
          <a:prstGeom prst="line">
            <a:avLst/>
          </a:prstGeom>
          <a:noFill/>
          <a:ln w="38100">
            <a:solidFill>
              <a:srgbClr val="E20000"/>
            </a:solidFill>
            <a:round/>
            <a:headEnd/>
            <a:tailEnd/>
          </a:ln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4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9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10"/>
          <p:cNvSpPr txBox="1"/>
          <p:nvPr/>
        </p:nvSpPr>
        <p:spPr>
          <a:xfrm>
            <a:off x="3791744" y="3340289"/>
            <a:ext cx="80648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二、</a:t>
            </a:r>
            <a:r>
              <a:rPr lang="en-US" altLang="zh-CN" sz="3600" b="1" dirty="0" smtClean="0">
                <a:latin typeface="Impact" pitchFamily="34" charset="0"/>
                <a:ea typeface="微软雅黑" pitchFamily="34" charset="-122"/>
              </a:rPr>
              <a:t>C </a:t>
            </a:r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语言的运算符和表达式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11"/>
          <p:cNvSpPr txBox="1"/>
          <p:nvPr/>
        </p:nvSpPr>
        <p:spPr>
          <a:xfrm>
            <a:off x="3791744" y="4358104"/>
            <a:ext cx="72008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三、</a:t>
            </a:r>
            <a:r>
              <a:rPr lang="en-US" altLang="zh-CN" sz="3600" b="1" dirty="0" smtClean="0">
                <a:latin typeface="Impact" pitchFamily="34" charset="0"/>
                <a:ea typeface="微软雅黑" pitchFamily="34" charset="-122"/>
              </a:rPr>
              <a:t>C </a:t>
            </a:r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语言的输入输出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81357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4" name="Picture 4" descr="https://timgsa.baidu.com/timg?image&amp;quality=80&amp;size=b9999_10000&amp;sec=1488213942878&amp;di=1475f9d488522b04c96f22c575be38af&amp;imgtype=0&amp;src=http%3A%2F%2F120.img.pp.sohu.com%2Fimages%2F2007%2F11%2F21%2F16%2F14%2F116fd08f82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345" y="4005066"/>
            <a:ext cx="2857500" cy="2390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6" name="Picture 6" descr="https://timgsa.baidu.com/timg?image&amp;quality=80&amp;size=b9999_10000&amp;sec=1488213953037&amp;di=8a6a3d3f44da8dd10f8c202345e23cd4&amp;imgtype=0&amp;src=http%3A%2F%2Fu1.tdimg.com%2F6%2F99%2F235%2F5634546612381285210276439873211304547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368" y="1340770"/>
            <a:ext cx="2286000" cy="2286001"/>
          </a:xfrm>
          <a:prstGeom prst="rect">
            <a:avLst/>
          </a:prstGeom>
          <a:noFill/>
        </p:spPr>
      </p:pic>
      <p:sp>
        <p:nvSpPr>
          <p:cNvPr id="12" name="TextBox 10"/>
          <p:cNvSpPr txBox="1"/>
          <p:nvPr/>
        </p:nvSpPr>
        <p:spPr>
          <a:xfrm>
            <a:off x="3791744" y="2357430"/>
            <a:ext cx="777686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一、</a:t>
            </a:r>
            <a:r>
              <a:rPr lang="en-US" altLang="zh-CN" sz="3600" b="1" dirty="0" smtClean="0">
                <a:latin typeface="Impact" pitchFamily="34" charset="0"/>
                <a:ea typeface="微软雅黑" pitchFamily="34" charset="-122"/>
              </a:rPr>
              <a:t>C </a:t>
            </a:r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语言的数据类型</a:t>
            </a:r>
            <a:endParaRPr lang="zh-CN" altLang="en-US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 advClick="0" advTm="0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007435" y="1196752"/>
            <a:ext cx="11184565" cy="5040312"/>
          </a:xfrm>
          <a:prstGeom prst="rect">
            <a:avLst/>
          </a:prstGeom>
        </p:spPr>
        <p:txBody>
          <a:bodyPr/>
          <a:lstStyle/>
          <a:p>
            <a:pPr marL="533400" indent="-5334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变量类似于日常生活中的“</a:t>
            </a:r>
            <a:r>
              <a:rPr lang="zh-CN" altLang="en-US" sz="28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容器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1095341" y="71414"/>
            <a:ext cx="893709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补充内容：对变量的进一步理解</a:t>
            </a:r>
            <a:endParaRPr lang="zh-CN" altLang="en-US" sz="36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62957" y="5013920"/>
            <a:ext cx="3647744" cy="431800"/>
            <a:chOff x="0" y="0"/>
            <a:chExt cx="3168" cy="336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168" cy="336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 algn="ctr"/>
              <a:endParaRPr lang="zh-CN" altLang="en-US">
                <a:solidFill>
                  <a:srgbClr val="0C0CB4"/>
                </a:solidFill>
              </a:endParaRP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1535" y="0"/>
              <a:ext cx="0" cy="33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768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384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191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576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1153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960" y="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1344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2112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1920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1728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2304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2497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2736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2927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0C0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</p:grpSp>
      <p:sp>
        <p:nvSpPr>
          <p:cNvPr id="33" name="Rectangle 21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199057" y="4150320"/>
            <a:ext cx="9408584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3200">
                <a:solidFill>
                  <a:srgbClr val="0C0CB4"/>
                </a:solidFill>
                <a:latin typeface="Times New Roman" pitchFamily="18" charset="0"/>
                <a:ea typeface="华文新魏" pitchFamily="2" charset="-122"/>
              </a:rPr>
              <a:t>char  a;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3200">
                <a:solidFill>
                  <a:srgbClr val="0C0CB4"/>
                </a:solidFill>
                <a:latin typeface="Times New Roman" pitchFamily="18" charset="0"/>
                <a:ea typeface="华文新魏" pitchFamily="2" charset="-122"/>
              </a:rPr>
              <a:t>int     b;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3200">
                <a:solidFill>
                  <a:srgbClr val="0C0CB4"/>
                </a:solidFill>
                <a:latin typeface="Times New Roman" pitchFamily="18" charset="0"/>
                <a:ea typeface="华文新魏" pitchFamily="2" charset="-122"/>
              </a:rPr>
              <a:t>float  c;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462959" y="4439245"/>
            <a:ext cx="1823540" cy="431800"/>
            <a:chOff x="0" y="0"/>
            <a:chExt cx="3084" cy="363"/>
          </a:xfrm>
        </p:grpSpPr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3084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1588" y="0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772" y="0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>
              <a:off x="408" y="0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1180" y="0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>
              <a:off x="2404" y="0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41" name="Line 29"/>
            <p:cNvSpPr>
              <a:spLocks noChangeShapeType="1"/>
            </p:cNvSpPr>
            <p:nvPr/>
          </p:nvSpPr>
          <p:spPr bwMode="auto">
            <a:xfrm>
              <a:off x="1996" y="0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2767" y="0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462958" y="5590182"/>
            <a:ext cx="3647017" cy="431800"/>
            <a:chOff x="0" y="0"/>
            <a:chExt cx="3168" cy="336"/>
          </a:xfrm>
        </p:grpSpPr>
        <p:sp>
          <p:nvSpPr>
            <p:cNvPr id="44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3168" cy="336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 algn="ctr"/>
              <a:endParaRPr lang="zh-CN" altLang="en-US"/>
            </a:p>
          </p:txBody>
        </p:sp>
        <p:sp>
          <p:nvSpPr>
            <p:cNvPr id="45" name="Line 33"/>
            <p:cNvSpPr>
              <a:spLocks noChangeShapeType="1"/>
            </p:cNvSpPr>
            <p:nvPr/>
          </p:nvSpPr>
          <p:spPr bwMode="auto">
            <a:xfrm>
              <a:off x="1535" y="0"/>
              <a:ext cx="0" cy="33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>
              <a:off x="769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384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>
              <a:off x="191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>
              <a:off x="575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>
              <a:off x="1153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51" name="Line 39"/>
            <p:cNvSpPr>
              <a:spLocks noChangeShapeType="1"/>
            </p:cNvSpPr>
            <p:nvPr/>
          </p:nvSpPr>
          <p:spPr bwMode="auto">
            <a:xfrm>
              <a:off x="960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52" name="Line 40"/>
            <p:cNvSpPr>
              <a:spLocks noChangeShapeType="1"/>
            </p:cNvSpPr>
            <p:nvPr/>
          </p:nvSpPr>
          <p:spPr bwMode="auto">
            <a:xfrm>
              <a:off x="1344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>
              <a:off x="2113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>
              <a:off x="1920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55" name="Line 43"/>
            <p:cNvSpPr>
              <a:spLocks noChangeShapeType="1"/>
            </p:cNvSpPr>
            <p:nvPr/>
          </p:nvSpPr>
          <p:spPr bwMode="auto">
            <a:xfrm>
              <a:off x="1728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>
              <a:off x="2304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2497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>
              <a:off x="2736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>
              <a:off x="2927" y="0"/>
              <a:ext cx="0" cy="3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8109976" y="5590182"/>
            <a:ext cx="3168649" cy="431800"/>
            <a:chOff x="0" y="0"/>
            <a:chExt cx="3168" cy="336"/>
          </a:xfrm>
        </p:grpSpPr>
        <p:sp>
          <p:nvSpPr>
            <p:cNvPr id="61" name="Rectangle 49"/>
            <p:cNvSpPr>
              <a:spLocks noChangeArrowheads="1"/>
            </p:cNvSpPr>
            <p:nvPr/>
          </p:nvSpPr>
          <p:spPr bwMode="auto">
            <a:xfrm>
              <a:off x="0" y="0"/>
              <a:ext cx="3168" cy="336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Line 50"/>
            <p:cNvSpPr>
              <a:spLocks noChangeShapeType="1"/>
            </p:cNvSpPr>
            <p:nvPr/>
          </p:nvSpPr>
          <p:spPr bwMode="auto">
            <a:xfrm>
              <a:off x="1536" y="0"/>
              <a:ext cx="0" cy="336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63" name="Line 51"/>
            <p:cNvSpPr>
              <a:spLocks noChangeShapeType="1"/>
            </p:cNvSpPr>
            <p:nvPr/>
          </p:nvSpPr>
          <p:spPr bwMode="auto">
            <a:xfrm>
              <a:off x="768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64" name="Line 52"/>
            <p:cNvSpPr>
              <a:spLocks noChangeShapeType="1"/>
            </p:cNvSpPr>
            <p:nvPr/>
          </p:nvSpPr>
          <p:spPr bwMode="auto">
            <a:xfrm>
              <a:off x="383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65" name="Line 53"/>
            <p:cNvSpPr>
              <a:spLocks noChangeShapeType="1"/>
            </p:cNvSpPr>
            <p:nvPr/>
          </p:nvSpPr>
          <p:spPr bwMode="auto">
            <a:xfrm>
              <a:off x="193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66" name="Line 54"/>
            <p:cNvSpPr>
              <a:spLocks noChangeShapeType="1"/>
            </p:cNvSpPr>
            <p:nvPr/>
          </p:nvSpPr>
          <p:spPr bwMode="auto">
            <a:xfrm>
              <a:off x="576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67" name="Line 55"/>
            <p:cNvSpPr>
              <a:spLocks noChangeShapeType="1"/>
            </p:cNvSpPr>
            <p:nvPr/>
          </p:nvSpPr>
          <p:spPr bwMode="auto">
            <a:xfrm>
              <a:off x="1151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68" name="Line 56"/>
            <p:cNvSpPr>
              <a:spLocks noChangeShapeType="1"/>
            </p:cNvSpPr>
            <p:nvPr/>
          </p:nvSpPr>
          <p:spPr bwMode="auto">
            <a:xfrm>
              <a:off x="961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69" name="Line 57"/>
            <p:cNvSpPr>
              <a:spLocks noChangeShapeType="1"/>
            </p:cNvSpPr>
            <p:nvPr/>
          </p:nvSpPr>
          <p:spPr bwMode="auto">
            <a:xfrm>
              <a:off x="1344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70" name="Line 58"/>
            <p:cNvSpPr>
              <a:spLocks noChangeShapeType="1"/>
            </p:cNvSpPr>
            <p:nvPr/>
          </p:nvSpPr>
          <p:spPr bwMode="auto">
            <a:xfrm>
              <a:off x="2112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71" name="Line 59"/>
            <p:cNvSpPr>
              <a:spLocks noChangeShapeType="1"/>
            </p:cNvSpPr>
            <p:nvPr/>
          </p:nvSpPr>
          <p:spPr bwMode="auto">
            <a:xfrm>
              <a:off x="1919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72" name="Line 60"/>
            <p:cNvSpPr>
              <a:spLocks noChangeShapeType="1"/>
            </p:cNvSpPr>
            <p:nvPr/>
          </p:nvSpPr>
          <p:spPr bwMode="auto">
            <a:xfrm>
              <a:off x="1729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73" name="Line 61"/>
            <p:cNvSpPr>
              <a:spLocks noChangeShapeType="1"/>
            </p:cNvSpPr>
            <p:nvPr/>
          </p:nvSpPr>
          <p:spPr bwMode="auto">
            <a:xfrm>
              <a:off x="2305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74" name="Line 62"/>
            <p:cNvSpPr>
              <a:spLocks noChangeShapeType="1"/>
            </p:cNvSpPr>
            <p:nvPr/>
          </p:nvSpPr>
          <p:spPr bwMode="auto">
            <a:xfrm>
              <a:off x="2495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75" name="Line 63"/>
            <p:cNvSpPr>
              <a:spLocks noChangeShapeType="1"/>
            </p:cNvSpPr>
            <p:nvPr/>
          </p:nvSpPr>
          <p:spPr bwMode="auto">
            <a:xfrm>
              <a:off x="2736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76" name="Line 64"/>
            <p:cNvSpPr>
              <a:spLocks noChangeShapeType="1"/>
            </p:cNvSpPr>
            <p:nvPr/>
          </p:nvSpPr>
          <p:spPr bwMode="auto">
            <a:xfrm>
              <a:off x="2929" y="0"/>
              <a:ext cx="0" cy="336"/>
            </a:xfrm>
            <a:prstGeom prst="lin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</p:grpSp>
      <p:sp>
        <p:nvSpPr>
          <p:cNvPr id="77" name="Text Box 65"/>
          <p:cNvSpPr txBox="1">
            <a:spLocks noChangeArrowheads="1"/>
          </p:cNvSpPr>
          <p:nvPr/>
        </p:nvSpPr>
        <p:spPr bwMode="auto">
          <a:xfrm>
            <a:off x="7248491" y="4309071"/>
            <a:ext cx="432011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C0CB4"/>
                </a:solidFill>
                <a:latin typeface="Times New Roman" pitchFamily="18" charset="0"/>
                <a:ea typeface="华文新魏" pitchFamily="2" charset="-122"/>
              </a:rPr>
              <a:t>字符型，1个字节</a:t>
            </a:r>
          </a:p>
        </p:txBody>
      </p:sp>
      <p:sp>
        <p:nvSpPr>
          <p:cNvPr id="78" name="Line 66"/>
          <p:cNvSpPr>
            <a:spLocks noChangeShapeType="1"/>
          </p:cNvSpPr>
          <p:nvPr/>
        </p:nvSpPr>
        <p:spPr bwMode="auto">
          <a:xfrm>
            <a:off x="8112091" y="5591770"/>
            <a:ext cx="0" cy="431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79" name="Line 67"/>
          <p:cNvSpPr>
            <a:spLocks noChangeShapeType="1"/>
          </p:cNvSpPr>
          <p:nvPr/>
        </p:nvSpPr>
        <p:spPr bwMode="auto">
          <a:xfrm>
            <a:off x="8112091" y="5591770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80" name="Line 68"/>
          <p:cNvSpPr>
            <a:spLocks noChangeShapeType="1"/>
          </p:cNvSpPr>
          <p:nvPr/>
        </p:nvSpPr>
        <p:spPr bwMode="auto">
          <a:xfrm>
            <a:off x="6252632" y="5014986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pic>
        <p:nvPicPr>
          <p:cNvPr id="81" name="Picture 3" descr="u=187047648,1371473254&amp;fm=0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2535" y="2637111"/>
            <a:ext cx="16383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4" descr="u=187047648,1371473254&amp;fm=0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4969" y="2637111"/>
            <a:ext cx="16383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5" descr="u=1037479480,3797496586&amp;fm=0&amp;gp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5085" y="2060848"/>
            <a:ext cx="2783417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Picture 6" descr="u=187047648,1371473254&amp;fm=0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7402" y="2637111"/>
            <a:ext cx="16383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 Box 68"/>
          <p:cNvSpPr txBox="1">
            <a:spLocks noChangeArrowheads="1"/>
          </p:cNvSpPr>
          <p:nvPr/>
        </p:nvSpPr>
        <p:spPr bwMode="auto">
          <a:xfrm>
            <a:off x="1775520" y="3360592"/>
            <a:ext cx="672075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33400" indent="-533400" algn="just" fontAlgn="auto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A</a:t>
            </a:r>
          </a:p>
        </p:txBody>
      </p:sp>
      <p:sp>
        <p:nvSpPr>
          <p:cNvPr id="86" name="Text Box 69"/>
          <p:cNvSpPr txBox="1">
            <a:spLocks noChangeArrowheads="1"/>
          </p:cNvSpPr>
          <p:nvPr/>
        </p:nvSpPr>
        <p:spPr bwMode="auto">
          <a:xfrm>
            <a:off x="3887756" y="3360592"/>
            <a:ext cx="576064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33400" indent="-533400" algn="just" fontAlgn="auto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B</a:t>
            </a:r>
          </a:p>
        </p:txBody>
      </p:sp>
      <p:sp>
        <p:nvSpPr>
          <p:cNvPr id="87" name="Text Box 70"/>
          <p:cNvSpPr txBox="1">
            <a:spLocks noChangeArrowheads="1"/>
          </p:cNvSpPr>
          <p:nvPr/>
        </p:nvSpPr>
        <p:spPr bwMode="auto">
          <a:xfrm>
            <a:off x="6001413" y="3366319"/>
            <a:ext cx="766663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33400" indent="-533400" algn="just" fontAlgn="auto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C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007435" y="980728"/>
            <a:ext cx="11184565" cy="5040312"/>
          </a:xfrm>
          <a:prstGeom prst="rect">
            <a:avLst/>
          </a:prstGeom>
        </p:spPr>
        <p:txBody>
          <a:bodyPr/>
          <a:lstStyle/>
          <a:p>
            <a:pPr marL="533400" indent="-5334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综上，对变量的总结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33450" lvl="1" indent="-5334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变量中的值：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变量中的值是可以根据需要而改变的；</a:t>
            </a:r>
          </a:p>
          <a:p>
            <a:pPr marL="933450" lvl="1" indent="-5334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变量的类型：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与容器类似，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每一种类型的变量中所能存放的数据的最大值是一定的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，如对于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的变量，其中所能存放的最大正整数为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32767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。当超过这个值时，与在容器中加入过量的水一样，也会产生“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溢出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”。</a:t>
            </a:r>
          </a:p>
          <a:p>
            <a:pPr marL="933450" lvl="1" indent="-5334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变量名：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用于区分不同的变量，也称为“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标识符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1095341" y="71414"/>
            <a:ext cx="893709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补充内容：对变量的进一步理解</a:t>
            </a:r>
            <a:endParaRPr lang="zh-CN" altLang="en-US" sz="3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007435" y="980728"/>
            <a:ext cx="11184565" cy="5040312"/>
          </a:xfrm>
          <a:prstGeom prst="rect">
            <a:avLst/>
          </a:prstGeom>
        </p:spPr>
        <p:txBody>
          <a:bodyPr/>
          <a:lstStyle/>
          <a:p>
            <a:pPr marL="533400" indent="-5334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变量初始化：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即在定义变量时进行赋初值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。例如：</a:t>
            </a:r>
          </a:p>
          <a:p>
            <a:pPr marL="533400" indent="-533400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num2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num3=100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533400" indent="-533400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char ch1=‘b’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  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ch2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533400" indent="-533400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float  r=2.345;</a:t>
            </a:r>
          </a:p>
          <a:p>
            <a:pPr marL="533400" indent="-5334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使程序简洁，提高程序的可读性。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33400" indent="-5334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中，定义了变量而未向其中赋值，其值并不为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1095341" y="71414"/>
            <a:ext cx="893709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 变量的初始化</a:t>
            </a:r>
            <a:endParaRPr lang="zh-CN" altLang="en-US" sz="3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007435" y="980728"/>
            <a:ext cx="10589291" cy="5040312"/>
          </a:xfrm>
          <a:prstGeom prst="rect">
            <a:avLst/>
          </a:prstGeom>
        </p:spPr>
        <p:txBody>
          <a:bodyPr/>
          <a:lstStyle/>
          <a:p>
            <a:pPr marL="533400" indent="-5334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变量地址：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存放变量的内存空间中的首单元地址称为变量地址。存放的内容称为变量的值。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1095341" y="71414"/>
            <a:ext cx="893709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 变量的地址</a:t>
            </a:r>
            <a:endParaRPr lang="zh-CN" altLang="en-US" sz="36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1424" y="3140968"/>
            <a:ext cx="10566400" cy="305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</a:pPr>
            <a:r>
              <a:rPr lang="zh-CN" altLang="en-US" sz="3200" b="1" dirty="0">
                <a:latin typeface="Times New Roman" pitchFamily="18" charset="0"/>
              </a:rPr>
              <a:t>			</a:t>
            </a:r>
            <a:r>
              <a:rPr lang="en-US" altLang="zh-CN" sz="3200" b="1" dirty="0">
                <a:latin typeface="Times New Roman" pitchFamily="18" charset="0"/>
              </a:rPr>
              <a:t>|                        </a:t>
            </a:r>
          </a:p>
          <a:p>
            <a:pPr>
              <a:lnSpc>
                <a:spcPct val="60000"/>
              </a:lnSpc>
              <a:spcBef>
                <a:spcPct val="20000"/>
              </a:spcBef>
            </a:pPr>
            <a:r>
              <a:rPr lang="en-US" altLang="zh-CN" sz="3200" b="1" dirty="0">
                <a:latin typeface="Times New Roman" pitchFamily="18" charset="0"/>
              </a:rPr>
              <a:t>                  	|</a:t>
            </a:r>
            <a:r>
              <a:rPr lang="en-US" altLang="zh-CN" sz="3200" b="1" dirty="0">
                <a:solidFill>
                  <a:srgbClr val="FF00FF"/>
                </a:solidFill>
                <a:latin typeface="Times New Roman" pitchFamily="18" charset="0"/>
              </a:rPr>
              <a:t>——————</a:t>
            </a:r>
          </a:p>
          <a:p>
            <a:pPr>
              <a:lnSpc>
                <a:spcPct val="60000"/>
              </a:lnSpc>
              <a:spcBef>
                <a:spcPct val="20000"/>
              </a:spcBef>
            </a:pPr>
            <a:r>
              <a:rPr lang="en-US" altLang="zh-CN" sz="3200" b="1" dirty="0">
                <a:latin typeface="Times New Roman" pitchFamily="18" charset="0"/>
              </a:rPr>
              <a:t>  </a:t>
            </a:r>
            <a:r>
              <a:rPr lang="en-US" altLang="zh-CN" sz="2800" b="1" dirty="0">
                <a:latin typeface="Times New Roman" pitchFamily="18" charset="0"/>
              </a:rPr>
              <a:t>	           </a:t>
            </a:r>
            <a:r>
              <a:rPr lang="en-US" altLang="zh-CN" sz="3200" b="1" dirty="0">
                <a:latin typeface="Times New Roman" pitchFamily="18" charset="0"/>
              </a:rPr>
              <a:t>	|------</a:t>
            </a:r>
            <a:r>
              <a:rPr lang="en-US" altLang="zh-CN" sz="2800" b="1" dirty="0">
                <a:latin typeface="Times New Roman" pitchFamily="18" charset="0"/>
              </a:rPr>
              <a:t>1250--------</a:t>
            </a:r>
            <a:r>
              <a:rPr lang="en-US" altLang="zh-CN" sz="3200" b="1" dirty="0">
                <a:latin typeface="Times New Roman" pitchFamily="18" charset="0"/>
              </a:rPr>
              <a:t>   </a:t>
            </a:r>
            <a:r>
              <a:rPr lang="en-US" altLang="zh-CN" sz="2800" b="1" dirty="0">
                <a:latin typeface="Times New Roman" pitchFamily="18" charset="0"/>
              </a:rPr>
              <a:t>a=125</a:t>
            </a:r>
            <a:r>
              <a:rPr lang="en-US" altLang="zh-CN" sz="3200" b="1" dirty="0">
                <a:latin typeface="Times New Roman" pitchFamily="18" charset="0"/>
              </a:rPr>
              <a:t>0</a:t>
            </a:r>
          </a:p>
          <a:p>
            <a:pPr>
              <a:lnSpc>
                <a:spcPct val="6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</a:rPr>
              <a:t>                     </a:t>
            </a:r>
            <a:r>
              <a:rPr lang="en-US" altLang="zh-CN" sz="3200" b="1" dirty="0">
                <a:latin typeface="Times New Roman" pitchFamily="18" charset="0"/>
              </a:rPr>
              <a:t>	|</a:t>
            </a:r>
            <a:r>
              <a:rPr lang="en-US" altLang="zh-CN" sz="3200" b="1" dirty="0">
                <a:solidFill>
                  <a:srgbClr val="FF00FF"/>
                </a:solidFill>
                <a:latin typeface="Times New Roman" pitchFamily="18" charset="0"/>
              </a:rPr>
              <a:t>——————</a:t>
            </a:r>
          </a:p>
          <a:p>
            <a:pPr>
              <a:lnSpc>
                <a:spcPct val="6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</a:rPr>
              <a:t>	           	</a:t>
            </a:r>
            <a:r>
              <a:rPr lang="en-US" altLang="zh-CN" sz="3200" b="1" dirty="0">
                <a:latin typeface="Times New Roman" pitchFamily="18" charset="0"/>
              </a:rPr>
              <a:t>|------------------ </a:t>
            </a:r>
          </a:p>
          <a:p>
            <a:pPr>
              <a:lnSpc>
                <a:spcPct val="60000"/>
              </a:lnSpc>
              <a:spcBef>
                <a:spcPct val="20000"/>
              </a:spcBef>
            </a:pPr>
            <a:r>
              <a:rPr lang="en-US" altLang="zh-CN" sz="3200" b="1" dirty="0">
                <a:latin typeface="Times New Roman" pitchFamily="18" charset="0"/>
              </a:rPr>
              <a:t>	  </a:t>
            </a:r>
            <a:r>
              <a:rPr lang="en-US" altLang="zh-CN" sz="2800" b="1" dirty="0">
                <a:latin typeface="Times New Roman" pitchFamily="18" charset="0"/>
              </a:rPr>
              <a:t>        </a:t>
            </a:r>
            <a:r>
              <a:rPr lang="en-US" altLang="zh-CN" sz="3200" b="1" dirty="0">
                <a:latin typeface="Times New Roman" pitchFamily="18" charset="0"/>
              </a:rPr>
              <a:t>	|-----</a:t>
            </a:r>
            <a:r>
              <a:rPr lang="en-US" altLang="zh-CN" sz="2800" b="1" dirty="0">
                <a:latin typeface="Times New Roman" pitchFamily="18" charset="0"/>
              </a:rPr>
              <a:t>123.67-------</a:t>
            </a:r>
            <a:r>
              <a:rPr lang="en-US" altLang="zh-CN" sz="3200" b="1" dirty="0">
                <a:latin typeface="Times New Roman" pitchFamily="18" charset="0"/>
              </a:rPr>
              <a:t>   </a:t>
            </a:r>
            <a:r>
              <a:rPr lang="en-US" altLang="zh-CN" sz="2800" b="1" dirty="0">
                <a:latin typeface="Times New Roman" pitchFamily="18" charset="0"/>
              </a:rPr>
              <a:t>b=123.67</a:t>
            </a:r>
            <a:endParaRPr lang="en-US" altLang="zh-CN" sz="3200" b="1" dirty="0"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</a:rPr>
              <a:t>	           	|---------------------</a:t>
            </a:r>
          </a:p>
          <a:p>
            <a:pPr>
              <a:lnSpc>
                <a:spcPct val="60000"/>
              </a:lnSpc>
              <a:spcBef>
                <a:spcPct val="20000"/>
              </a:spcBef>
            </a:pPr>
            <a:r>
              <a:rPr lang="en-US" altLang="zh-CN" sz="3200" b="1" dirty="0">
                <a:latin typeface="Times New Roman" pitchFamily="18" charset="0"/>
              </a:rPr>
              <a:t>	  </a:t>
            </a:r>
            <a:r>
              <a:rPr lang="en-US" altLang="zh-CN" sz="2800" b="1" dirty="0">
                <a:latin typeface="Times New Roman" pitchFamily="18" charset="0"/>
              </a:rPr>
              <a:t>        </a:t>
            </a:r>
            <a:r>
              <a:rPr lang="en-US" altLang="zh-CN" sz="3200" b="1" dirty="0">
                <a:latin typeface="Times New Roman" pitchFamily="18" charset="0"/>
              </a:rPr>
              <a:t>	</a:t>
            </a:r>
            <a:r>
              <a:rPr lang="en-US" altLang="zh-CN" sz="3200" b="1" dirty="0" smtClean="0">
                <a:latin typeface="Times New Roman" pitchFamily="18" charset="0"/>
              </a:rPr>
              <a:t>|</a:t>
            </a:r>
            <a:r>
              <a:rPr lang="en-US" altLang="zh-CN" sz="3200" b="1" dirty="0" smtClean="0">
                <a:solidFill>
                  <a:srgbClr val="FF00FF"/>
                </a:solidFill>
                <a:latin typeface="Times New Roman" pitchFamily="18" charset="0"/>
              </a:rPr>
              <a:t>——————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23659" y="2420889"/>
            <a:ext cx="72008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例如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： 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800" b="1" dirty="0" err="1" smtClean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800" b="1" dirty="0" smtClean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   </a:t>
            </a:r>
            <a:r>
              <a:rPr lang="en-US" altLang="zh-CN" sz="28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a=1250;</a:t>
            </a:r>
          </a:p>
          <a:p>
            <a:pPr>
              <a:spcBef>
                <a:spcPct val="25000"/>
              </a:spcBef>
            </a:pPr>
            <a:r>
              <a:rPr lang="en-US" altLang="zh-CN" sz="28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800" b="1" dirty="0" smtClean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		float  </a:t>
            </a:r>
            <a:r>
              <a:rPr lang="en-US" altLang="zh-CN" sz="2800" b="1" dirty="0">
                <a:solidFill>
                  <a:srgbClr val="0C0CB4"/>
                </a:solidFill>
                <a:latin typeface="Times New Roman" pitchFamily="18" charset="0"/>
                <a:ea typeface="黑体" pitchFamily="2" charset="-122"/>
              </a:rPr>
              <a:t>b=123.67;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6844" y="3397056"/>
            <a:ext cx="98933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dirty="0">
                <a:latin typeface="Times New Roman" pitchFamily="18" charset="0"/>
              </a:rPr>
              <a:t>			</a:t>
            </a:r>
            <a:r>
              <a:rPr lang="en-US" altLang="zh-CN" sz="2400" b="1" dirty="0">
                <a:latin typeface="Times New Roman" pitchFamily="18" charset="0"/>
              </a:rPr>
              <a:t>                       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Times New Roman" pitchFamily="18" charset="0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&amp;a</a:t>
            </a:r>
            <a:r>
              <a:rPr lang="en-US" altLang="zh-CN" sz="2400" b="1" dirty="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zh-CN" sz="2400" b="1" dirty="0" smtClean="0">
                <a:latin typeface="Times New Roman" pitchFamily="18" charset="0"/>
                <a:sym typeface="Wingdings" pitchFamily="2" charset="2"/>
              </a:rPr>
              <a:t> 2500H</a:t>
            </a:r>
            <a:r>
              <a:rPr lang="en-US" altLang="zh-CN" sz="2400" b="1" dirty="0">
                <a:latin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Times New Roman" pitchFamily="18" charset="0"/>
              </a:rPr>
              <a:t>       </a:t>
            </a:r>
            <a:r>
              <a:rPr lang="en-US" altLang="zh-CN" sz="2400" b="1" dirty="0" smtClean="0">
                <a:latin typeface="Times New Roman" pitchFamily="18" charset="0"/>
              </a:rPr>
              <a:t>       </a:t>
            </a:r>
            <a:r>
              <a:rPr lang="en-US" altLang="zh-CN" sz="2400" b="1" dirty="0">
                <a:latin typeface="Times New Roman" pitchFamily="18" charset="0"/>
              </a:rPr>
              <a:t>2501H	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Times New Roman" pitchFamily="18" charset="0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&amp;b</a:t>
            </a:r>
            <a:r>
              <a:rPr lang="en-US" altLang="zh-CN" sz="2400" b="1" dirty="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zh-CN" sz="2400" b="1" dirty="0" smtClean="0">
                <a:latin typeface="Times New Roman" pitchFamily="18" charset="0"/>
                <a:sym typeface="Wingdings" pitchFamily="2" charset="2"/>
              </a:rPr>
              <a:t>2502H</a:t>
            </a:r>
            <a:r>
              <a:rPr lang="en-US" altLang="zh-CN" sz="2400" b="1" dirty="0">
                <a:latin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Times New Roman" pitchFamily="18" charset="0"/>
              </a:rPr>
              <a:t>	  2503H	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Times New Roman" pitchFamily="18" charset="0"/>
              </a:rPr>
              <a:t>	  2504H	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Times New Roman" pitchFamily="18" charset="0"/>
              </a:rPr>
              <a:t>	  2505H	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Times New Roman" pitchFamily="18" charset="0"/>
              </a:rPr>
              <a:t>	  2506H	</a:t>
            </a:r>
          </a:p>
          <a:p>
            <a:pPr>
              <a:lnSpc>
                <a:spcPct val="90000"/>
              </a:lnSpc>
            </a:pPr>
            <a:endParaRPr lang="en-US" altLang="zh-CN" sz="2400" b="1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Times New Roman" pitchFamily="18" charset="0"/>
              </a:rPr>
              <a:t>        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95472" y="6273225"/>
            <a:ext cx="7392821" cy="584775"/>
          </a:xfrm>
          <a:prstGeom prst="rect">
            <a:avLst/>
          </a:prstGeom>
          <a:solidFill>
            <a:srgbClr val="0000FF"/>
          </a:solidFill>
        </p:spPr>
        <p:txBody>
          <a:bodyPr vert="horz"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变量名、变量值、变量地址间的关系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007435" y="980728"/>
            <a:ext cx="11184565" cy="5544616"/>
          </a:xfrm>
          <a:prstGeom prst="rect">
            <a:avLst/>
          </a:prstGeom>
        </p:spPr>
        <p:txBody>
          <a:bodyPr/>
          <a:lstStyle/>
          <a:p>
            <a:pPr marL="533400" indent="-533400"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一、浮点型常量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33400" indent="-5334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十进制小数形式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：由符号、数字和小数点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组成；整数和小数都可省略，但不能同时省略</a:t>
            </a:r>
          </a:p>
          <a:p>
            <a:pPr marL="933450" lvl="1" indent="-5334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12.3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-.123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123.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0.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.0</a:t>
            </a:r>
          </a:p>
          <a:p>
            <a:pPr marL="533400" indent="-5334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指数形式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：由整数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或小数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e(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E)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、整数顺序组成；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之前必须有数字，之后必须是整数</a:t>
            </a:r>
          </a:p>
          <a:p>
            <a:pPr marL="933450" lvl="1" indent="-5334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123.4e-5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（表示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123.4×10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-5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33450" lvl="1" indent="-5334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错误：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e1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12e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1.2e3.4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.e5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1095341" y="71414"/>
            <a:ext cx="893709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、浮点数</a:t>
            </a:r>
            <a:endParaRPr lang="zh-CN" altLang="en-US" sz="3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007435" y="980728"/>
            <a:ext cx="11184565" cy="5544616"/>
          </a:xfrm>
          <a:prstGeom prst="rect">
            <a:avLst/>
          </a:prstGeom>
        </p:spPr>
        <p:txBody>
          <a:bodyPr/>
          <a:lstStyle/>
          <a:p>
            <a:pPr marL="533400" indent="-533400"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一、浮点型常量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33400" indent="-5334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规范化指数形式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：类似于“科学计数”，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之前的小数中，小数点前面有且仅有一个非零数字</a:t>
            </a:r>
          </a:p>
          <a:p>
            <a:pPr marL="933450" lvl="1" indent="-53340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例如：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123.456</a:t>
            </a:r>
          </a:p>
          <a:p>
            <a:pPr marL="933450" lvl="1" indent="-5334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规范化形式：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1.23456e2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1.23456E+002</a:t>
            </a:r>
          </a:p>
          <a:p>
            <a:pPr marL="933450" lvl="1" indent="-5334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非规范化形式：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123.456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12.3456e1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12345.6e-2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0.123456e3</a:t>
            </a:r>
            <a:endParaRPr lang="zh-CN" altLang="en-US" sz="28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1095341" y="71414"/>
            <a:ext cx="893709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、浮点数</a:t>
            </a:r>
            <a:endParaRPr lang="zh-CN" altLang="en-US" sz="3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007435" y="980728"/>
            <a:ext cx="11184565" cy="3096344"/>
          </a:xfrm>
          <a:prstGeom prst="rect">
            <a:avLst/>
          </a:prstGeom>
        </p:spPr>
        <p:txBody>
          <a:bodyPr/>
          <a:lstStyle/>
          <a:p>
            <a:pPr marL="533400" indent="-533400"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二、浮点型变量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33400" indent="-5334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单精度 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float</a:t>
            </a:r>
          </a:p>
          <a:p>
            <a:pPr marL="533400" indent="-5334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双精度 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</a:p>
          <a:p>
            <a:pPr marL="533400" indent="-5334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长双精度 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long double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1095341" y="71414"/>
            <a:ext cx="893709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、浮点数</a:t>
            </a:r>
            <a:endParaRPr lang="zh-CN" altLang="en-US" sz="3600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239350" y="4208463"/>
          <a:ext cx="11425602" cy="1434148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539573"/>
                <a:gridCol w="2425099"/>
                <a:gridCol w="2324795"/>
                <a:gridCol w="313613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    型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长度 </a:t>
                      </a: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(byte)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有效数字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绝对值范围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anchor="ctr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float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6~7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kumimoji="0" lang="en-US" altLang="zh-CN" sz="2400" b="1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-37</a:t>
                      </a: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~10</a:t>
                      </a:r>
                      <a:r>
                        <a:rPr kumimoji="0" lang="en-US" altLang="zh-CN" sz="2400" b="1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38</a:t>
                      </a:r>
                      <a:endParaRPr kumimoji="0" lang="en-US" altLang="zh-CN" sz="2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anchor="ctr" horzOverflow="overflow"/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double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15~16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kumimoji="0" lang="en-US" altLang="zh-CN" sz="2400" b="1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-307</a:t>
                      </a: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~10</a:t>
                      </a:r>
                      <a:r>
                        <a:rPr kumimoji="0" lang="en-US" altLang="zh-CN" sz="2400" b="1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308</a:t>
                      </a:r>
                      <a:endParaRPr kumimoji="0" lang="en-US" altLang="zh-CN" sz="2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007435" y="980728"/>
            <a:ext cx="11184565" cy="3096344"/>
          </a:xfrm>
          <a:prstGeom prst="rect">
            <a:avLst/>
          </a:prstGeom>
        </p:spPr>
        <p:txBody>
          <a:bodyPr/>
          <a:lstStyle/>
          <a:p>
            <a:pPr marL="533400" indent="-533400"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实型数据在内存中的存储形式：分为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33400" indent="-5334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小数部分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33400" indent="-5334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指数部分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1095341" y="71414"/>
            <a:ext cx="893709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、浮点数</a:t>
            </a:r>
            <a:endParaRPr lang="zh-CN" altLang="en-US" sz="36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80170" y="3284984"/>
            <a:ext cx="72961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0000FF"/>
                </a:solidFill>
                <a:effectLst/>
                <a:latin typeface="黑体" pitchFamily="2" charset="-122"/>
                <a:ea typeface="黑体" pitchFamily="2" charset="-122"/>
              </a:rPr>
              <a:t>如：</a:t>
            </a:r>
            <a:r>
              <a:rPr lang="en-US" altLang="zh-CN" sz="3000" b="1" dirty="0" smtClean="0">
                <a:solidFill>
                  <a:srgbClr val="0000FF"/>
                </a:solidFill>
                <a:effectLst/>
                <a:latin typeface="黑体" pitchFamily="2" charset="-122"/>
                <a:ea typeface="黑体" pitchFamily="2" charset="-122"/>
              </a:rPr>
              <a:t>12.3456</a:t>
            </a:r>
            <a:endParaRPr lang="en-US" altLang="zh-CN" sz="3000" b="1" dirty="0">
              <a:solidFill>
                <a:srgbClr val="0000FF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/>
        </p:nvGraphicFramePr>
        <p:xfrm>
          <a:off x="1583267" y="3772785"/>
          <a:ext cx="9795934" cy="1293813"/>
        </p:xfrm>
        <a:graphic>
          <a:graphicData uri="http://schemas.openxmlformats.org/drawingml/2006/table">
            <a:tbl>
              <a:tblPr/>
              <a:tblGrid>
                <a:gridCol w="1253067"/>
                <a:gridCol w="5238751"/>
                <a:gridCol w="1479549"/>
                <a:gridCol w="546100"/>
                <a:gridCol w="1278467"/>
              </a:tblGrid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数符</a:t>
                      </a:r>
                    </a:p>
                  </a:txBody>
                  <a:tcPr marL="121920" marR="12192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小数</a:t>
                      </a:r>
                    </a:p>
                  </a:txBody>
                  <a:tcPr marL="121920" marR="12192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指数符号</a:t>
                      </a:r>
                    </a:p>
                  </a:txBody>
                  <a:tcPr marL="121920" marR="12192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指数</a:t>
                      </a:r>
                    </a:p>
                  </a:txBody>
                  <a:tcPr marL="121920" marR="12192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+</a:t>
                      </a:r>
                    </a:p>
                  </a:txBody>
                  <a:tcPr marL="121920" marR="1219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0.123456</a:t>
                      </a:r>
                    </a:p>
                  </a:txBody>
                  <a:tcPr marL="121920" marR="1219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-</a:t>
                      </a:r>
                    </a:p>
                  </a:txBody>
                  <a:tcPr marL="121920" marR="1219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marL="121920" marR="1219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678518" y="5212648"/>
            <a:ext cx="9768711" cy="736633"/>
            <a:chOff x="0" y="0"/>
            <a:chExt cx="3891" cy="596"/>
          </a:xfrm>
        </p:grpSpPr>
        <p:sp>
          <p:nvSpPr>
            <p:cNvPr id="9" name="AutoShape 40"/>
            <p:cNvSpPr>
              <a:spLocks/>
            </p:cNvSpPr>
            <p:nvPr/>
          </p:nvSpPr>
          <p:spPr bwMode="auto">
            <a:xfrm rot="-5400000">
              <a:off x="1134" y="-1134"/>
              <a:ext cx="272" cy="2540"/>
            </a:xfrm>
            <a:prstGeom prst="leftBrace">
              <a:avLst>
                <a:gd name="adj1" fmla="val 81623"/>
                <a:gd name="adj2" fmla="val 4995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l"/>
              <a:endParaRPr lang="zh-CN" altLang="en-US" sz="1800">
                <a:solidFill>
                  <a:srgbClr val="FFFF00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AutoShape 41"/>
            <p:cNvSpPr>
              <a:spLocks/>
            </p:cNvSpPr>
            <p:nvPr/>
          </p:nvSpPr>
          <p:spPr bwMode="auto">
            <a:xfrm rot="-5400000">
              <a:off x="3075" y="-545"/>
              <a:ext cx="272" cy="1361"/>
            </a:xfrm>
            <a:prstGeom prst="leftBrace">
              <a:avLst>
                <a:gd name="adj1" fmla="val 43736"/>
                <a:gd name="adj2" fmla="val 4995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l"/>
              <a:endParaRPr lang="zh-CN" altLang="en-US" sz="1800">
                <a:solidFill>
                  <a:srgbClr val="FFFF00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Text Box 42"/>
            <p:cNvSpPr txBox="1">
              <a:spLocks noChangeArrowheads="1"/>
            </p:cNvSpPr>
            <p:nvPr/>
          </p:nvSpPr>
          <p:spPr bwMode="auto">
            <a:xfrm>
              <a:off x="918" y="272"/>
              <a:ext cx="826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/>
                  <a:latin typeface="黑体" pitchFamily="49" charset="-122"/>
                  <a:ea typeface="黑体" pitchFamily="49" charset="-122"/>
                </a:rPr>
                <a:t>小数部分</a:t>
              </a:r>
            </a:p>
          </p:txBody>
        </p:sp>
        <p:sp>
          <p:nvSpPr>
            <p:cNvPr id="12" name="Text Box 43"/>
            <p:cNvSpPr txBox="1">
              <a:spLocks noChangeArrowheads="1"/>
            </p:cNvSpPr>
            <p:nvPr/>
          </p:nvSpPr>
          <p:spPr bwMode="auto">
            <a:xfrm>
              <a:off x="2890" y="272"/>
              <a:ext cx="828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ffectLst/>
                  <a:latin typeface="黑体" pitchFamily="49" charset="-122"/>
                  <a:ea typeface="黑体" pitchFamily="49" charset="-122"/>
                </a:rPr>
                <a:t>指数部分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103446" y="1124745"/>
            <a:ext cx="10849205" cy="1512887"/>
          </a:xfrm>
          <a:prstGeom prst="rect">
            <a:avLst/>
          </a:prstGeom>
        </p:spPr>
        <p:txBody>
          <a:bodyPr/>
          <a:lstStyle/>
          <a:p>
            <a:pPr marL="533400" indent="-5334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由于浮点型变量能够表示的有效数字有限，因此会出现将有效位以外的数字舍去而造成误差</a:t>
            </a:r>
          </a:p>
        </p:txBody>
      </p:sp>
      <p:sp>
        <p:nvSpPr>
          <p:cNvPr id="6" name="对角圆角矩形 5"/>
          <p:cNvSpPr/>
          <p:nvPr/>
        </p:nvSpPr>
        <p:spPr>
          <a:xfrm>
            <a:off x="1095341" y="71414"/>
            <a:ext cx="893709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浮点型数据的舍入误差</a:t>
            </a:r>
            <a:endParaRPr lang="zh-CN" altLang="en-US" sz="3600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678946" y="2420889"/>
            <a:ext cx="10081684" cy="3889375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wrap="none" lIns="162000" tIns="82800" rIns="162000" bIns="154800"/>
          <a:lstStyle/>
          <a:p>
            <a:pPr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C0CB4"/>
                </a:solidFill>
                <a:latin typeface="Times New Roman" pitchFamily="18" charset="0"/>
                <a:ea typeface="华文新魏" pitchFamily="2" charset="-122"/>
              </a:rPr>
              <a:t>#include&lt;stdio.h&gt;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C0CB4"/>
                </a:solidFill>
                <a:latin typeface="Times New Roman" pitchFamily="18" charset="0"/>
                <a:ea typeface="华文新魏" pitchFamily="2" charset="-122"/>
              </a:rPr>
              <a:t>void main()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C0CB4"/>
                </a:solidFill>
                <a:latin typeface="Times New Roman" pitchFamily="18" charset="0"/>
                <a:ea typeface="华文新魏" pitchFamily="2" charset="-122"/>
              </a:rPr>
              <a:t>{   float   x ;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C0CB4"/>
                </a:solidFill>
                <a:latin typeface="Times New Roman" pitchFamily="18" charset="0"/>
                <a:ea typeface="华文新魏" pitchFamily="2" charset="-122"/>
              </a:rPr>
              <a:t>     double  y ;		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C0CB4"/>
                </a:solidFill>
                <a:latin typeface="Times New Roman" pitchFamily="18" charset="0"/>
                <a:ea typeface="华文新魏" pitchFamily="2" charset="-122"/>
              </a:rPr>
              <a:t>     x=222222.222;	//从表面上看，x,y的值都没有超出其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C0CB4"/>
                </a:solidFill>
                <a:latin typeface="Times New Roman" pitchFamily="18" charset="0"/>
                <a:ea typeface="华文新魏" pitchFamily="2" charset="-122"/>
              </a:rPr>
              <a:t>     y=222222.222;	//类型的表示范围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da-DK" altLang="en-US" sz="2400" b="1" dirty="0">
                <a:solidFill>
                  <a:srgbClr val="0C0CB4"/>
                </a:solidFill>
                <a:latin typeface="Times New Roman" pitchFamily="18" charset="0"/>
                <a:ea typeface="华文新魏" pitchFamily="2" charset="-122"/>
              </a:rPr>
              <a:t>     printf("x=%f \</a:t>
            </a:r>
            <a:r>
              <a:rPr lang="da-DK" altLang="en-US" sz="2400" b="1" dirty="0" smtClean="0">
                <a:solidFill>
                  <a:srgbClr val="0C0CB4"/>
                </a:solidFill>
                <a:latin typeface="Times New Roman" pitchFamily="18" charset="0"/>
                <a:ea typeface="华文新魏" pitchFamily="2" charset="-122"/>
              </a:rPr>
              <a:t>n  y</a:t>
            </a:r>
            <a:r>
              <a:rPr lang="da-DK" altLang="en-US" sz="2400" b="1" dirty="0">
                <a:solidFill>
                  <a:srgbClr val="0C0CB4"/>
                </a:solidFill>
                <a:latin typeface="Times New Roman" pitchFamily="18" charset="0"/>
                <a:ea typeface="华文新魏" pitchFamily="2" charset="-122"/>
              </a:rPr>
              <a:t>=%f\n",x,y);</a:t>
            </a:r>
            <a:endParaRPr lang="zh-CN" altLang="en-US" sz="2400" b="1" dirty="0">
              <a:solidFill>
                <a:srgbClr val="0C0CB4"/>
              </a:solidFill>
              <a:latin typeface="Times New Roman" pitchFamily="18" charset="0"/>
              <a:ea typeface="华文新魏" pitchFamily="2" charset="-122"/>
            </a:endParaRPr>
          </a:p>
          <a:p>
            <a:pPr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C0CB4"/>
                </a:solidFill>
                <a:latin typeface="Times New Roman" pitchFamily="18" charset="0"/>
                <a:ea typeface="华文新魏" pitchFamily="2" charset="-122"/>
              </a:rPr>
              <a:t>}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 cstate="print"/>
          <a:srcRect r="17907" b="8911"/>
          <a:stretch>
            <a:fillRect/>
          </a:stretch>
        </p:blipFill>
        <p:spPr bwMode="auto">
          <a:xfrm>
            <a:off x="5375243" y="2420888"/>
            <a:ext cx="6816757" cy="222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对角圆角矩形 15"/>
          <p:cNvSpPr/>
          <p:nvPr/>
        </p:nvSpPr>
        <p:spPr>
          <a:xfrm>
            <a:off x="1095341" y="71414"/>
            <a:ext cx="4568612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286621" y="181591"/>
            <a:ext cx="437733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、字符型数据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199456" y="1340768"/>
            <a:ext cx="1038228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字符常量：用单引号引起来的字符。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如‘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a’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、‘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S’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、‘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4’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等</a:t>
            </a:r>
          </a:p>
          <a:p>
            <a:pPr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ü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注意 ：在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中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‘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a’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与’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A’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及“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a”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都是不同的</a:t>
            </a:r>
          </a:p>
          <a:p>
            <a:pPr marL="444500" indent="-4445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除这种形式的字符常量外，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还有一种特殊形式的字符常量：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以反斜杠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‘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\’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为开头的字符序列，称之为“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转义字符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”，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如前面接触的‘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\n’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。</a:t>
            </a:r>
          </a:p>
          <a:p>
            <a:pPr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p"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宋体-18030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对角圆角矩形 11"/>
          <p:cNvSpPr/>
          <p:nvPr/>
        </p:nvSpPr>
        <p:spPr>
          <a:xfrm>
            <a:off x="3667109" y="2200874"/>
            <a:ext cx="6500857" cy="87093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4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9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10"/>
          <p:cNvSpPr txBox="1"/>
          <p:nvPr/>
        </p:nvSpPr>
        <p:spPr>
          <a:xfrm>
            <a:off x="3791744" y="3340289"/>
            <a:ext cx="80648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二、</a:t>
            </a:r>
            <a:r>
              <a:rPr lang="en-US" altLang="zh-CN" sz="3600" b="1" dirty="0" smtClean="0">
                <a:latin typeface="Impact" pitchFamily="34" charset="0"/>
                <a:ea typeface="微软雅黑" pitchFamily="34" charset="-122"/>
              </a:rPr>
              <a:t>C </a:t>
            </a:r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语言的运算符和表达式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11"/>
          <p:cNvSpPr txBox="1"/>
          <p:nvPr/>
        </p:nvSpPr>
        <p:spPr>
          <a:xfrm>
            <a:off x="3791744" y="4358104"/>
            <a:ext cx="72008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三、</a:t>
            </a:r>
            <a:r>
              <a:rPr lang="en-US" altLang="zh-CN" sz="3600" b="1" dirty="0" smtClean="0">
                <a:latin typeface="Impact" pitchFamily="34" charset="0"/>
                <a:ea typeface="微软雅黑" pitchFamily="34" charset="-122"/>
              </a:rPr>
              <a:t>C </a:t>
            </a:r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语言的输入输出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10"/>
          <p:cNvSpPr txBox="1"/>
          <p:nvPr/>
        </p:nvSpPr>
        <p:spPr>
          <a:xfrm>
            <a:off x="3791744" y="2357430"/>
            <a:ext cx="777686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一、</a:t>
            </a:r>
            <a:r>
              <a:rPr lang="en-US" altLang="zh-CN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C </a:t>
            </a:r>
            <a:r>
              <a:rPr lang="zh-CN" altLang="en-US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语言的数据类型</a:t>
            </a:r>
            <a:endParaRPr lang="zh-CN" altLang="en-US" sz="3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81357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4" name="Picture 4" descr="https://timgsa.baidu.com/timg?image&amp;quality=80&amp;size=b9999_10000&amp;sec=1488213942878&amp;di=1475f9d488522b04c96f22c575be38af&amp;imgtype=0&amp;src=http%3A%2F%2F120.img.pp.sohu.com%2Fimages%2F2007%2F11%2F21%2F16%2F14%2F116fd08f82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345" y="4005066"/>
            <a:ext cx="2857500" cy="2390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6" name="Picture 6" descr="https://timgsa.baidu.com/timg?image&amp;quality=80&amp;size=b9999_10000&amp;sec=1488213953037&amp;di=8a6a3d3f44da8dd10f8c202345e23cd4&amp;imgtype=0&amp;src=http%3A%2F%2Fu1.tdimg.com%2F6%2F99%2F235%2F5634546612381285210276439873211304547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368" y="1340770"/>
            <a:ext cx="2286000" cy="2286001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对角圆角矩形 15"/>
          <p:cNvSpPr/>
          <p:nvPr/>
        </p:nvSpPr>
        <p:spPr>
          <a:xfrm>
            <a:off x="1095341" y="71414"/>
            <a:ext cx="4568612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286621" y="181591"/>
            <a:ext cx="437733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、字符型数据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199456" y="980729"/>
            <a:ext cx="1038228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4500" indent="-444500" algn="ctr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转义字符及其功能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  <a:cs typeface="宋体-18030" pitchFamily="49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85926"/>
            <a:ext cx="121920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09600" y="4125913"/>
            <a:ext cx="10972800" cy="2374900"/>
          </a:xfrm>
          <a:prstGeom prst="rect">
            <a:avLst/>
          </a:prstGeom>
        </p:spPr>
        <p:txBody>
          <a:bodyPr/>
          <a:lstStyle/>
          <a:p>
            <a:pPr marL="742950" marR="0" lvl="1" indent="-285750" algn="just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C0CB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说明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'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\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ddd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'    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位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进制数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ASCII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码代表的字符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'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\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xhh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'    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位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16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进制数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ASCII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码代表的字符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举例，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'\n'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'\t'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'\\'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'\''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'\"'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'\123'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'\x3A'…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对角圆角矩形 15"/>
          <p:cNvSpPr/>
          <p:nvPr/>
        </p:nvSpPr>
        <p:spPr>
          <a:xfrm>
            <a:off x="1095341" y="71414"/>
            <a:ext cx="4568612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286621" y="181591"/>
            <a:ext cx="437733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、字符型数据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199456" y="1340769"/>
            <a:ext cx="1038228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转义字符示例：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宋体-18030" pitchFamily="49" charset="-122"/>
            </a:endParaRPr>
          </a:p>
          <a:p>
            <a:pPr marL="533400" indent="-5334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p"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‘\123’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并非三个字符，而是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8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进制数（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123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）</a:t>
            </a:r>
            <a:r>
              <a:rPr lang="en-US" altLang="zh-CN" sz="2400" b="1" baseline="-25000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8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（其对应的十进制数为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83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）所对应的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ASCII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字符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，查附录可知其所对应的字符为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‘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S’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 </a:t>
            </a:r>
          </a:p>
          <a:p>
            <a:pPr marL="533400" indent="-5334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如果写成‘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\027’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，则输出为：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-18030" pitchFamily="49" charset="-122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 t="17893"/>
          <a:stretch>
            <a:fillRect/>
          </a:stretch>
        </p:blipFill>
        <p:spPr bwMode="auto">
          <a:xfrm>
            <a:off x="7728182" y="4509121"/>
            <a:ext cx="3359149" cy="132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对角圆角矩形 15"/>
          <p:cNvSpPr/>
          <p:nvPr/>
        </p:nvSpPr>
        <p:spPr>
          <a:xfrm>
            <a:off x="1095341" y="71414"/>
            <a:ext cx="4568612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286621" y="181591"/>
            <a:ext cx="437733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、字符型数据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199456" y="1052737"/>
            <a:ext cx="10382280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3400" indent="-5334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符号常量：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用一个标识符来代表一个常量。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此时，符号就相当于某一常量的别名，如下例 </a:t>
            </a:r>
          </a:p>
          <a:p>
            <a:pPr marL="1447800" lvl="2" indent="-533400" algn="just">
              <a:spcAft>
                <a:spcPts val="1200"/>
              </a:spcAft>
              <a:buClr>
                <a:srgbClr val="E46C0A"/>
              </a:buClr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#define  PI  3.14159</a:t>
            </a:r>
          </a:p>
          <a:p>
            <a:pPr marL="1447800" lvl="2" indent="-533400" algn="just">
              <a:spcAft>
                <a:spcPts val="1200"/>
              </a:spcAft>
              <a:buClr>
                <a:srgbClr val="E46C0A"/>
              </a:buClr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#include &lt;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stdio.h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</a:p>
          <a:p>
            <a:pPr marL="1447800" lvl="2" indent="-533400" algn="just">
              <a:spcAft>
                <a:spcPts val="1200"/>
              </a:spcAft>
              <a:buClr>
                <a:srgbClr val="E46C0A"/>
              </a:buClr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void main( )</a:t>
            </a:r>
          </a:p>
          <a:p>
            <a:pPr marL="1447800" lvl="2" indent="-533400" algn="just">
              <a:spcAft>
                <a:spcPts val="1200"/>
              </a:spcAft>
              <a:buClr>
                <a:srgbClr val="E46C0A"/>
              </a:buClr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{</a:t>
            </a:r>
          </a:p>
          <a:p>
            <a:pPr marL="1447800" lvl="2" indent="-533400" algn="just">
              <a:spcAft>
                <a:spcPts val="1200"/>
              </a:spcAft>
              <a:buClr>
                <a:srgbClr val="E46C0A"/>
              </a:buClr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float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r,s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</a:p>
          <a:p>
            <a:pPr marL="1447800" lvl="2" indent="-533400" algn="just">
              <a:spcAft>
                <a:spcPts val="1200"/>
              </a:spcAft>
              <a:buClr>
                <a:srgbClr val="E46C0A"/>
              </a:buClr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printf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("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请输入圆的半径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:");</a:t>
            </a:r>
          </a:p>
          <a:p>
            <a:pPr marL="1447800" lvl="2" indent="-533400" algn="just">
              <a:spcAft>
                <a:spcPts val="1200"/>
              </a:spcAft>
              <a:buClr>
                <a:srgbClr val="E46C0A"/>
              </a:buClr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scanf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("%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f",&amp;r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);</a:t>
            </a:r>
          </a:p>
          <a:p>
            <a:pPr marL="1447800" lvl="2" indent="-533400" algn="just">
              <a:spcAft>
                <a:spcPts val="1200"/>
              </a:spcAft>
              <a:buClr>
                <a:srgbClr val="E46C0A"/>
              </a:buClr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s=PI*r*r;</a:t>
            </a:r>
          </a:p>
          <a:p>
            <a:pPr marL="1447800" lvl="2" indent="-533400" algn="just">
              <a:spcAft>
                <a:spcPts val="1200"/>
              </a:spcAft>
              <a:buClr>
                <a:srgbClr val="E46C0A"/>
              </a:buClr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printf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(" Area =%f \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n",s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);</a:t>
            </a:r>
          </a:p>
          <a:p>
            <a:pPr marL="1447800" lvl="2" indent="-533400" algn="just">
              <a:spcAft>
                <a:spcPts val="1200"/>
              </a:spcAft>
              <a:buClr>
                <a:srgbClr val="E46C0A"/>
              </a:buClr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}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宋体-18030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103445" y="1196752"/>
            <a:ext cx="10465163" cy="5257800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  <a:buClr>
                <a:srgbClr val="FF3300"/>
              </a:buClr>
              <a:buSzPct val="85000"/>
              <a:buFont typeface="Wingdings" pitchFamily="2" charset="2"/>
              <a:buChar char="p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关健字定义的变量，如：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1009650" lvl="1" indent="-609600">
              <a:lnSpc>
                <a:spcPct val="130000"/>
              </a:lnSpc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char c1,c2;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字符型变量占一个字节。</a:t>
            </a:r>
          </a:p>
          <a:p>
            <a:pPr marL="990600" lvl="1" indent="-533400" eaLnBrk="1" hangingPunct="1">
              <a:lnSpc>
                <a:spcPct val="13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说明 ：在字符变量中，只能存放一个字符，故如下对字符变量赋值方式错误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990600" lvl="1" indent="-53340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b="1" dirty="0" smtClean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c1=‘</a:t>
            </a:r>
            <a:r>
              <a:rPr lang="en-US" altLang="zh-CN" b="1" dirty="0" err="1" smtClean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en-US" altLang="zh-CN" b="1" dirty="0" smtClean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b="1" dirty="0" smtClean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；或   </a:t>
            </a:r>
            <a:r>
              <a:rPr lang="en-US" altLang="zh-CN" b="1" dirty="0" smtClean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c1=</a:t>
            </a:r>
            <a:r>
              <a:rPr lang="en-US" altLang="zh-CN" b="1" dirty="0" smtClean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”</a:t>
            </a:r>
            <a:r>
              <a:rPr lang="en-US" altLang="zh-CN" b="1" dirty="0" smtClean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dirty="0" smtClean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”</a:t>
            </a:r>
          </a:p>
          <a:p>
            <a:pPr marL="990600" lvl="1" indent="-53340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而只能这样赋值： 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c1=‘a’; </a:t>
            </a:r>
          </a:p>
          <a:p>
            <a:pPr marL="990600" lvl="1" indent="-533400" eaLnBrk="1" hangingPunct="1"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思考：对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c1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赋值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c1=‘\n’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，是否正确？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1095341" y="71414"/>
            <a:ext cx="4568612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181591"/>
            <a:ext cx="437733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字符变量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14917" y="1196752"/>
            <a:ext cx="11377083" cy="5256212"/>
          </a:xfrm>
          <a:prstGeom prst="rect">
            <a:avLst/>
          </a:prstGeo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如前所述，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在计算机中，所有的数据都是以数字的形式存在的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。字符型数据也以数字存在，其在内存中占一个字节的空间，存放的是该字符的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编码值。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295467" y="116632"/>
            <a:ext cx="10369549" cy="782637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字符型数据在内存中的存放形式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34" y="2285992"/>
            <a:ext cx="7968885" cy="4011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14917" y="1196752"/>
            <a:ext cx="11377083" cy="5256212"/>
          </a:xfrm>
          <a:prstGeom prst="rect">
            <a:avLst/>
          </a:prstGeo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因此，在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中，字符变量在内存中所占的空间是一个字节，该字节中存放的是字符的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编码值。</a:t>
            </a:r>
          </a:p>
          <a:p>
            <a:pPr marL="533400" indent="-533400" eaLnBrk="1" hangingPunct="1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例如，如有定义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char c1=‘A’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，而字符’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编码值为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，则字符’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在内存中的存储形式为</a:t>
            </a:r>
          </a:p>
          <a:p>
            <a:pPr marL="533400" indent="-533400" eaLnBrk="1" hangingPunct="1">
              <a:lnSpc>
                <a:spcPct val="130000"/>
              </a:lnSpc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33400" indent="-533400" eaLnBrk="1" hangingPunct="1">
              <a:lnSpc>
                <a:spcPct val="130000"/>
              </a:lnSpc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33400" indent="-533400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另外，如有定义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char c2=‘2’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，而字符‘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编码为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，故其在内存中为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295467" y="116632"/>
            <a:ext cx="10369549" cy="782637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字符型数据在内存中的存放形式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32995" y="2924944"/>
            <a:ext cx="6815667" cy="1168400"/>
            <a:chOff x="0" y="0"/>
            <a:chExt cx="3220" cy="736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45" y="373"/>
              <a:ext cx="3175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zh-CN" altLang="en-US" sz="3200" b="1" dirty="0"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rPr>
                <a:t> </a:t>
              </a:r>
              <a:r>
                <a:rPr lang="en-US" altLang="zh-CN" sz="3200" b="1" dirty="0"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rPr>
                <a:t>0    1   0    0    0    0   0   1 </a:t>
              </a: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1633" y="37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816" y="37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>
              <a:off x="453" y="37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1224" y="37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2449" y="37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2041" y="37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2812" y="37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13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2800" b="1">
                <a:solidFill>
                  <a:srgbClr val="FF0000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232995" y="4941168"/>
            <a:ext cx="6815667" cy="1168400"/>
            <a:chOff x="0" y="0"/>
            <a:chExt cx="3220" cy="736"/>
          </a:xfrm>
        </p:grpSpPr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45" y="373"/>
              <a:ext cx="3175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zh-CN" altLang="en-US" sz="3200" b="1" dirty="0"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rPr>
                <a:t> </a:t>
              </a:r>
              <a:r>
                <a:rPr lang="en-US" altLang="zh-CN" sz="3200" b="1" dirty="0"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rPr>
                <a:t>0    0   1    1    0    0   1   0 </a:t>
              </a:r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1633" y="37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7" name="Line 17"/>
            <p:cNvSpPr>
              <a:spLocks noChangeShapeType="1"/>
            </p:cNvSpPr>
            <p:nvPr/>
          </p:nvSpPr>
          <p:spPr bwMode="auto">
            <a:xfrm>
              <a:off x="816" y="37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Line 18"/>
            <p:cNvSpPr>
              <a:spLocks noChangeShapeType="1"/>
            </p:cNvSpPr>
            <p:nvPr/>
          </p:nvSpPr>
          <p:spPr bwMode="auto">
            <a:xfrm>
              <a:off x="453" y="37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1224" y="37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Line 20"/>
            <p:cNvSpPr>
              <a:spLocks noChangeShapeType="1"/>
            </p:cNvSpPr>
            <p:nvPr/>
          </p:nvSpPr>
          <p:spPr bwMode="auto">
            <a:xfrm>
              <a:off x="2449" y="37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1" name="Line 21"/>
            <p:cNvSpPr>
              <a:spLocks noChangeShapeType="1"/>
            </p:cNvSpPr>
            <p:nvPr/>
          </p:nvSpPr>
          <p:spPr bwMode="auto">
            <a:xfrm>
              <a:off x="2041" y="37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2812" y="37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0" y="0"/>
              <a:ext cx="13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2800" b="1">
                <a:solidFill>
                  <a:srgbClr val="FF0000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199456" y="3481844"/>
            <a:ext cx="1536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c1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99456" y="5589240"/>
            <a:ext cx="1536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c2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79776" y="3501008"/>
            <a:ext cx="960107" cy="57606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65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31637" y="5517232"/>
            <a:ext cx="960107" cy="57606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31637" y="3501008"/>
            <a:ext cx="960107" cy="57606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‘A’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79776" y="5517232"/>
            <a:ext cx="960107" cy="57606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右箭头 46"/>
          <p:cNvSpPr/>
          <p:nvPr/>
        </p:nvSpPr>
        <p:spPr>
          <a:xfrm>
            <a:off x="3791744" y="3717032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>
            <a:off x="5039883" y="3717032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>
            <a:off x="3791744" y="5661248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>
            <a:off x="5039883" y="5661248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911424" y="1196753"/>
            <a:ext cx="10849205" cy="5183187"/>
          </a:xfrm>
          <a:prstGeom prst="rect">
            <a:avLst/>
          </a:prstGeom>
        </p:spPr>
        <p:txBody>
          <a:bodyPr/>
          <a:lstStyle/>
          <a:p>
            <a:pPr marL="533400" indent="-533400" algn="just" eaLnBrk="1" hangingPunct="1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中，字符变量中存放的也是整数（字符所对应的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编码值）。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33400" indent="-533400" algn="just" eaLnBrk="1" hangingPunct="1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因此，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中，可以对字符型变量进行加、减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等算术运算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33400" indent="-533400" algn="just" eaLnBrk="1" hangingPunct="1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因此，下面写法完全正确：</a:t>
            </a:r>
            <a:endParaRPr lang="zh-CN" altLang="en-US" sz="2800" dirty="0" smtClean="0">
              <a:solidFill>
                <a:srgbClr val="0C0CB4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3200" b="1" dirty="0" smtClean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3200" b="1" dirty="0" smtClean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char c1;</a:t>
            </a:r>
          </a:p>
          <a:p>
            <a:pPr marL="914400" lvl="1" indent="-4572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3200" b="1" dirty="0" smtClean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3200" b="1" dirty="0" smtClean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c1=65</a:t>
            </a:r>
            <a:r>
              <a:rPr lang="zh-CN" altLang="en-US" sz="3200" b="1" dirty="0" smtClean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；                 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c1=‘A’;</a:t>
            </a:r>
          </a:p>
          <a:p>
            <a:pPr marL="914400" lvl="1" indent="-4572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   c1=c1+2;</a:t>
            </a:r>
            <a:endParaRPr lang="zh-CN" altLang="en-US" sz="3200" b="1" dirty="0" smtClean="0">
              <a:solidFill>
                <a:srgbClr val="0C0CB4"/>
              </a:solidFill>
              <a:latin typeface="微软雅黑" pitchFamily="34" charset="-122"/>
              <a:ea typeface="微软雅黑" pitchFamily="34" charset="-122"/>
            </a:endParaRPr>
          </a:p>
          <a:p>
            <a:pPr marL="533400" indent="-5334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 smtClean="0">
              <a:solidFill>
                <a:srgbClr val="0C0CB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295467" y="116632"/>
            <a:ext cx="10369549" cy="782638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结论：</a:t>
            </a:r>
          </a:p>
        </p:txBody>
      </p:sp>
      <p:sp>
        <p:nvSpPr>
          <p:cNvPr id="4" name="左右箭头 3"/>
          <p:cNvSpPr/>
          <p:nvPr/>
        </p:nvSpPr>
        <p:spPr>
          <a:xfrm>
            <a:off x="4167174" y="4572008"/>
            <a:ext cx="1056117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911424" y="1124744"/>
            <a:ext cx="9696451" cy="5112568"/>
          </a:xfrm>
          <a:prstGeom prst="rect">
            <a:avLst/>
          </a:prstGeom>
        </p:spPr>
        <p:txBody>
          <a:bodyPr/>
          <a:lstStyle/>
          <a:p>
            <a:pPr marL="533400" indent="-5334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C0CB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#include&lt;</a:t>
            </a:r>
            <a:r>
              <a:rPr lang="en-US" altLang="zh-CN" sz="2800" b="1" dirty="0" err="1" smtClean="0">
                <a:solidFill>
                  <a:srgbClr val="0C0CB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stdio.h</a:t>
            </a:r>
            <a:r>
              <a:rPr lang="en-US" altLang="zh-CN" sz="2800" b="1" dirty="0" smtClean="0">
                <a:solidFill>
                  <a:srgbClr val="0C0CB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</a:p>
          <a:p>
            <a:pPr marL="533400" indent="-5334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C0CB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void main( )</a:t>
            </a:r>
          </a:p>
          <a:p>
            <a:pPr marL="533400" indent="-5334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C0CB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    char c1,c2;</a:t>
            </a:r>
          </a:p>
          <a:p>
            <a:pPr marL="533400" indent="-5334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C0CB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c1='a';	</a:t>
            </a:r>
          </a:p>
          <a:p>
            <a:pPr marL="533400" indent="-5334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C0CB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c2='2';     </a:t>
            </a:r>
          </a:p>
          <a:p>
            <a:pPr marL="533400" indent="-5334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printf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("%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c,%d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\n",c1,c1);</a:t>
            </a:r>
          </a:p>
          <a:p>
            <a:pPr marL="533400" indent="-5334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printf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("%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c,%d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\n",c2,c2);</a:t>
            </a:r>
          </a:p>
          <a:p>
            <a:pPr marL="533400" indent="-5334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103446" y="-24"/>
            <a:ext cx="92180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SzPct val="70000"/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例：验证字符在内存中的存储形式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7536160" y="3501008"/>
            <a:ext cx="4321307" cy="1969120"/>
          </a:xfrm>
          <a:prstGeom prst="wedgeRectCallout">
            <a:avLst>
              <a:gd name="adj1" fmla="val -48134"/>
              <a:gd name="adj2" fmla="val 2009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marL="533400" indent="-533400" fontAlgn="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输出：</a:t>
            </a:r>
            <a:endParaRPr lang="en-US" altLang="zh-CN" sz="28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533400" indent="-533400" fontAlgn="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28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97</a:t>
            </a:r>
          </a:p>
          <a:p>
            <a:pPr marL="533400" indent="-533400" fontAlgn="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en-US" altLang="zh-CN" sz="28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2 , </a:t>
            </a:r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50</a:t>
            </a:r>
            <a:endParaRPr lang="en-US" altLang="zh-CN" sz="2800" b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55573" y="5613048"/>
            <a:ext cx="9601067" cy="120032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marL="901700" indent="-901700" fontAlgn="t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结论：输出的结果是字符还是数字，系统根据输出时所使用的格式符来决定。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 autoUpdateAnimBg="0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007436" y="1196753"/>
            <a:ext cx="9696449" cy="4537075"/>
          </a:xfrm>
          <a:prstGeom prst="rect">
            <a:avLst/>
          </a:prstGeom>
        </p:spPr>
        <p:txBody>
          <a:bodyPr/>
          <a:lstStyle/>
          <a:p>
            <a:pPr marL="533400" indent="-5334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C0CB4"/>
                </a:solidFill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altLang="zh-CN" sz="2800" b="1" dirty="0" err="1" smtClean="0">
                <a:solidFill>
                  <a:srgbClr val="0C0CB4"/>
                </a:solidFill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altLang="zh-CN" sz="2800" b="1" dirty="0" smtClean="0">
                <a:solidFill>
                  <a:srgbClr val="0C0CB4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533400" indent="-5334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C0CB4"/>
                </a:solidFill>
                <a:latin typeface="Times New Roman" pitchFamily="18" charset="0"/>
                <a:cs typeface="Times New Roman" pitchFamily="18" charset="0"/>
              </a:rPr>
              <a:t>void main( )</a:t>
            </a:r>
          </a:p>
          <a:p>
            <a:pPr marL="533400" indent="-5334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C0CB4"/>
                </a:solidFill>
                <a:latin typeface="Times New Roman" pitchFamily="18" charset="0"/>
                <a:cs typeface="Times New Roman" pitchFamily="18" charset="0"/>
              </a:rPr>
              <a:t>{    char c1,c2;</a:t>
            </a:r>
          </a:p>
          <a:p>
            <a:pPr marL="533400" indent="-5334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C0CB4"/>
                </a:solidFill>
                <a:latin typeface="Times New Roman" pitchFamily="18" charset="0"/>
                <a:cs typeface="Times New Roman" pitchFamily="18" charset="0"/>
              </a:rPr>
              <a:t>       c1='a';	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c1=c1-32;</a:t>
            </a:r>
            <a:endParaRPr lang="en-US" altLang="zh-CN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3400" indent="-5334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C0CB4"/>
                </a:solidFill>
                <a:latin typeface="Times New Roman" pitchFamily="18" charset="0"/>
                <a:cs typeface="Times New Roman" pitchFamily="18" charset="0"/>
              </a:rPr>
              <a:t>	c2='2';    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c2=c2+3;</a:t>
            </a:r>
            <a:endParaRPr lang="en-US" altLang="zh-CN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3400" indent="-5334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C0CB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b="1" dirty="0" err="1" smtClean="0">
                <a:solidFill>
                  <a:srgbClr val="0C0CB4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c,%d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altLang="zh-CN" sz="2800" b="1" dirty="0" smtClean="0">
                <a:solidFill>
                  <a:srgbClr val="0C0CB4"/>
                </a:solidFill>
                <a:latin typeface="Times New Roman" pitchFamily="18" charset="0"/>
                <a:cs typeface="Times New Roman" pitchFamily="18" charset="0"/>
              </a:rPr>
              <a:t>",c1,c1);</a:t>
            </a:r>
          </a:p>
          <a:p>
            <a:pPr marL="533400" indent="-5334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C0CB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b="1" dirty="0" err="1" smtClean="0">
                <a:solidFill>
                  <a:srgbClr val="0C0CB4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800" b="1" dirty="0" smtClean="0">
                <a:solidFill>
                  <a:srgbClr val="0C0CB4"/>
                </a:solidFill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altLang="zh-CN" sz="2800" b="1" dirty="0" err="1" smtClean="0">
                <a:solidFill>
                  <a:srgbClr val="0C0CB4"/>
                </a:solidFill>
                <a:latin typeface="Times New Roman" pitchFamily="18" charset="0"/>
                <a:cs typeface="Times New Roman" pitchFamily="18" charset="0"/>
              </a:rPr>
              <a:t>c,%d</a:t>
            </a:r>
            <a:r>
              <a:rPr lang="en-US" altLang="zh-CN" sz="2800" b="1" dirty="0" smtClean="0">
                <a:solidFill>
                  <a:srgbClr val="0C0CB4"/>
                </a:solidFill>
                <a:latin typeface="Times New Roman" pitchFamily="18" charset="0"/>
                <a:cs typeface="Times New Roman" pitchFamily="18" charset="0"/>
              </a:rPr>
              <a:t>\n",c2,c2);</a:t>
            </a:r>
          </a:p>
          <a:p>
            <a:pPr marL="533400" indent="-5334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C0CB4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103445" y="1"/>
            <a:ext cx="92180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SzPct val="70000"/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例2：对字符型变量进行算术运算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536160" y="3692128"/>
            <a:ext cx="4321307" cy="1969120"/>
          </a:xfrm>
          <a:prstGeom prst="wedgeRectCallout">
            <a:avLst>
              <a:gd name="adj1" fmla="val -48134"/>
              <a:gd name="adj2" fmla="val 2009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marL="533400" indent="-533400" fontAlgn="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输出：</a:t>
            </a:r>
            <a:endParaRPr lang="en-US" altLang="zh-CN" sz="28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533400" indent="-533400" fontAlgn="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28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65</a:t>
            </a:r>
            <a:endParaRPr lang="en-US" altLang="zh-CN" sz="28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533400" indent="-533400" fontAlgn="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5 </a:t>
            </a:r>
            <a:r>
              <a:rPr lang="en-US" altLang="zh-CN" sz="28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53</a:t>
            </a:r>
            <a:endParaRPr lang="en-US" altLang="zh-CN" sz="2800" b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88914"/>
            <a:ext cx="10363200" cy="791815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(String)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常量</a:t>
            </a: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268413"/>
            <a:ext cx="10464800" cy="478155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表示形式：一对双引号括起来的字符序列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双引号内可以包括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个或多个字符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字符序列中的特殊字符用转义字符表示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举例：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、“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a”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、“”、“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 3" pitchFamily="18" charset="2"/>
              </a:rPr>
              <a:t>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”、“我”，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"12.4"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"$#*!"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"C:\\TC"</a:t>
            </a:r>
          </a:p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字符常量和字符串常量是不同类型的数据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例如，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'a'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"a"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是不同的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不能把一个字符串赋值给一个字符型变量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对角圆角矩形 15"/>
          <p:cNvSpPr/>
          <p:nvPr/>
        </p:nvSpPr>
        <p:spPr>
          <a:xfrm>
            <a:off x="1095341" y="71414"/>
            <a:ext cx="6920873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286621" y="181591"/>
            <a:ext cx="6633583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一、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C 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语言的数据类型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88018" y="918736"/>
            <a:ext cx="97917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SzPct val="70000"/>
              <a:defRPr/>
            </a:pPr>
            <a:r>
              <a:rPr lang="en-US" sz="3600" b="1" dirty="0">
                <a:effectLst/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600" b="1" dirty="0">
                <a:effectLst/>
                <a:latin typeface="微软雅黑" pitchFamily="34" charset="-122"/>
                <a:ea typeface="微软雅黑" pitchFamily="34" charset="-122"/>
              </a:rPr>
              <a:t>中的基本数据类型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(Data Types)</a:t>
            </a:r>
            <a:endParaRPr lang="en-US" sz="3600" b="1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07367" y="2795589"/>
            <a:ext cx="287867" cy="3311525"/>
            <a:chOff x="0" y="0"/>
            <a:chExt cx="20000" cy="20000"/>
          </a:xfrm>
        </p:grpSpPr>
        <p:sp>
          <p:nvSpPr>
            <p:cNvPr id="8" name="Arc 5"/>
            <p:cNvSpPr>
              <a:spLocks/>
            </p:cNvSpPr>
            <p:nvPr/>
          </p:nvSpPr>
          <p:spPr bwMode="auto">
            <a:xfrm flipH="1" flipV="1">
              <a:off x="10000" y="18332"/>
              <a:ext cx="10000" cy="1668"/>
            </a:xfrm>
            <a:custGeom>
              <a:avLst/>
              <a:gdLst>
                <a:gd name="T0" fmla="*/ 0 w 21600"/>
                <a:gd name="T1" fmla="*/ 0 h 21600"/>
                <a:gd name="T2" fmla="*/ 99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0000" y="11659"/>
              <a:ext cx="147" cy="6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rc 7"/>
            <p:cNvSpPr>
              <a:spLocks/>
            </p:cNvSpPr>
            <p:nvPr/>
          </p:nvSpPr>
          <p:spPr bwMode="auto">
            <a:xfrm>
              <a:off x="0" y="10000"/>
              <a:ext cx="10000" cy="1659"/>
            </a:xfrm>
            <a:custGeom>
              <a:avLst/>
              <a:gdLst>
                <a:gd name="T0" fmla="*/ 0 w 21600"/>
                <a:gd name="T1" fmla="*/ 0 h 21600"/>
                <a:gd name="T2" fmla="*/ 99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rc 8"/>
            <p:cNvSpPr>
              <a:spLocks/>
            </p:cNvSpPr>
            <p:nvPr/>
          </p:nvSpPr>
          <p:spPr bwMode="auto">
            <a:xfrm flipV="1">
              <a:off x="0" y="8332"/>
              <a:ext cx="10000" cy="1668"/>
            </a:xfrm>
            <a:custGeom>
              <a:avLst/>
              <a:gdLst>
                <a:gd name="T0" fmla="*/ 0 w 21600"/>
                <a:gd name="T1" fmla="*/ 0 h 21600"/>
                <a:gd name="T2" fmla="*/ 99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0000" y="1668"/>
              <a:ext cx="147" cy="66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Arc 10"/>
            <p:cNvSpPr>
              <a:spLocks/>
            </p:cNvSpPr>
            <p:nvPr/>
          </p:nvSpPr>
          <p:spPr bwMode="auto">
            <a:xfrm flipH="1">
              <a:off x="10000" y="0"/>
              <a:ext cx="10000" cy="1668"/>
            </a:xfrm>
            <a:custGeom>
              <a:avLst/>
              <a:gdLst>
                <a:gd name="T0" fmla="*/ 0 w 21600"/>
                <a:gd name="T1" fmla="*/ 0 h 21600"/>
                <a:gd name="T2" fmla="*/ 99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812117" y="2651126"/>
            <a:ext cx="191981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28600"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基本</a:t>
            </a:r>
            <a:r>
              <a:rPr lang="zh-CN" altLang="en-US" sz="2000" b="1" dirty="0"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类型 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812117" y="4235451"/>
            <a:ext cx="201506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28600"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构造类型 </a:t>
            </a:r>
            <a:endParaRPr lang="zh-CN" altLang="en-US" sz="2000" b="1" dirty="0"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812118" y="5099051"/>
            <a:ext cx="201718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28600"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指针</a:t>
            </a:r>
            <a:r>
              <a:rPr lang="zh-CN" altLang="en-US" sz="2000" b="1" dirty="0"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类型 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812118" y="5819776"/>
            <a:ext cx="1631949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28600"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空</a:t>
            </a:r>
            <a:r>
              <a:rPr lang="zh-CN" altLang="en-US" sz="2000" b="1" dirty="0"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类型 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5634567" y="2074864"/>
            <a:ext cx="278553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28600"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整型 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/>
            </a:r>
            <a:br>
              <a:rPr lang="zh-CN" altLang="en-US" sz="2000" b="1" dirty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</a:br>
            <a:r>
              <a:rPr lang="zh-CN" altLang="en-US" sz="2000" b="1" dirty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en-US" sz="2000" b="1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字符型 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/>
            </a:r>
            <a:br>
              <a:rPr lang="zh-CN" altLang="en-US" sz="2000" b="1" dirty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</a:br>
            <a:r>
              <a:rPr lang="zh-CN" altLang="en-US" sz="2000" b="1" dirty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en-US" sz="2000" b="1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实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型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浮点型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 </a:t>
            </a:r>
            <a:br>
              <a:rPr lang="en-US" altLang="zh-CN" sz="2000" b="1" dirty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</a:br>
            <a:r>
              <a:rPr lang="en-US" altLang="zh-CN" sz="2000" b="1" dirty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枚举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类型 </a:t>
            </a:r>
            <a:br>
              <a:rPr lang="zh-CN" altLang="en-US" sz="2000" b="1" dirty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</a:br>
            <a:endParaRPr lang="zh-CN" altLang="en-US" sz="20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8034868" y="2422525"/>
            <a:ext cx="192617" cy="935038"/>
            <a:chOff x="0" y="0"/>
            <a:chExt cx="20000" cy="19997"/>
          </a:xfrm>
        </p:grpSpPr>
        <p:sp>
          <p:nvSpPr>
            <p:cNvPr id="22" name="Arc 25"/>
            <p:cNvSpPr>
              <a:spLocks/>
            </p:cNvSpPr>
            <p:nvPr/>
          </p:nvSpPr>
          <p:spPr bwMode="auto">
            <a:xfrm flipH="1" flipV="1">
              <a:off x="9890" y="18333"/>
              <a:ext cx="10110" cy="1664"/>
            </a:xfrm>
            <a:custGeom>
              <a:avLst/>
              <a:gdLst>
                <a:gd name="T0" fmla="*/ 0 w 21600"/>
                <a:gd name="T1" fmla="*/ 0 h 21600"/>
                <a:gd name="T2" fmla="*/ 1019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9890" y="11645"/>
              <a:ext cx="220" cy="6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rc 27"/>
            <p:cNvSpPr>
              <a:spLocks/>
            </p:cNvSpPr>
            <p:nvPr/>
          </p:nvSpPr>
          <p:spPr bwMode="auto">
            <a:xfrm>
              <a:off x="0" y="9982"/>
              <a:ext cx="9890" cy="1664"/>
            </a:xfrm>
            <a:custGeom>
              <a:avLst/>
              <a:gdLst>
                <a:gd name="T0" fmla="*/ 0 w 21600"/>
                <a:gd name="T1" fmla="*/ 0 h 21600"/>
                <a:gd name="T2" fmla="*/ 966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rc 28"/>
            <p:cNvSpPr>
              <a:spLocks/>
            </p:cNvSpPr>
            <p:nvPr/>
          </p:nvSpPr>
          <p:spPr bwMode="auto">
            <a:xfrm flipV="1">
              <a:off x="0" y="8318"/>
              <a:ext cx="9890" cy="1664"/>
            </a:xfrm>
            <a:custGeom>
              <a:avLst/>
              <a:gdLst>
                <a:gd name="T0" fmla="*/ 0 w 21600"/>
                <a:gd name="T1" fmla="*/ 0 h 21600"/>
                <a:gd name="T2" fmla="*/ 966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9890" y="1664"/>
              <a:ext cx="220" cy="6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Arc 30"/>
            <p:cNvSpPr>
              <a:spLocks/>
            </p:cNvSpPr>
            <p:nvPr/>
          </p:nvSpPr>
          <p:spPr bwMode="auto">
            <a:xfrm flipH="1">
              <a:off x="9890" y="0"/>
              <a:ext cx="10110" cy="1664"/>
            </a:xfrm>
            <a:custGeom>
              <a:avLst/>
              <a:gdLst>
                <a:gd name="T0" fmla="*/ 0 w 21600"/>
                <a:gd name="T1" fmla="*/ 0 h 21600"/>
                <a:gd name="T2" fmla="*/ 1019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7844367" y="2382839"/>
            <a:ext cx="220768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28600"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单精度</a:t>
            </a:r>
            <a:r>
              <a:rPr lang="zh-CN" altLang="en-US" sz="2000" b="1" dirty="0"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型 </a:t>
            </a: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7939617" y="3032126"/>
            <a:ext cx="191981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28600"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双精度</a:t>
            </a:r>
            <a:r>
              <a:rPr lang="zh-CN" altLang="en-US" sz="2000" b="1" dirty="0"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型 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731934" y="4090989"/>
            <a:ext cx="192617" cy="720725"/>
            <a:chOff x="0" y="0"/>
            <a:chExt cx="20000" cy="19994"/>
          </a:xfrm>
        </p:grpSpPr>
        <p:sp>
          <p:nvSpPr>
            <p:cNvPr id="31" name="Arc 34"/>
            <p:cNvSpPr>
              <a:spLocks/>
            </p:cNvSpPr>
            <p:nvPr/>
          </p:nvSpPr>
          <p:spPr bwMode="auto">
            <a:xfrm flipH="1" flipV="1">
              <a:off x="9890" y="18365"/>
              <a:ext cx="10110" cy="1629"/>
            </a:xfrm>
            <a:custGeom>
              <a:avLst/>
              <a:gdLst>
                <a:gd name="T0" fmla="*/ 0 w 21600"/>
                <a:gd name="T1" fmla="*/ 0 h 21600"/>
                <a:gd name="T2" fmla="*/ 1019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9890" y="11626"/>
              <a:ext cx="220" cy="6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rc 36"/>
            <p:cNvSpPr>
              <a:spLocks/>
            </p:cNvSpPr>
            <p:nvPr/>
          </p:nvSpPr>
          <p:spPr bwMode="auto">
            <a:xfrm>
              <a:off x="0" y="9997"/>
              <a:ext cx="9890" cy="1629"/>
            </a:xfrm>
            <a:custGeom>
              <a:avLst/>
              <a:gdLst>
                <a:gd name="T0" fmla="*/ 0 w 21600"/>
                <a:gd name="T1" fmla="*/ 0 h 21600"/>
                <a:gd name="T2" fmla="*/ 966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rc 37"/>
            <p:cNvSpPr>
              <a:spLocks/>
            </p:cNvSpPr>
            <p:nvPr/>
          </p:nvSpPr>
          <p:spPr bwMode="auto">
            <a:xfrm flipV="1">
              <a:off x="0" y="8368"/>
              <a:ext cx="9890" cy="1629"/>
            </a:xfrm>
            <a:custGeom>
              <a:avLst/>
              <a:gdLst>
                <a:gd name="T0" fmla="*/ 0 w 21600"/>
                <a:gd name="T1" fmla="*/ 0 h 21600"/>
                <a:gd name="T2" fmla="*/ 966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9890" y="1629"/>
              <a:ext cx="220" cy="6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Arc 39"/>
            <p:cNvSpPr>
              <a:spLocks/>
            </p:cNvSpPr>
            <p:nvPr/>
          </p:nvSpPr>
          <p:spPr bwMode="auto">
            <a:xfrm flipH="1">
              <a:off x="9890" y="0"/>
              <a:ext cx="10110" cy="1629"/>
            </a:xfrm>
            <a:custGeom>
              <a:avLst/>
              <a:gdLst>
                <a:gd name="T0" fmla="*/ 0 w 21600"/>
                <a:gd name="T1" fmla="*/ 0 h 21600"/>
                <a:gd name="T2" fmla="*/ 1019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5634567" y="4256089"/>
            <a:ext cx="307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28600"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结构体</a:t>
            </a:r>
            <a:r>
              <a:rPr lang="zh-CN" altLang="en-US" sz="2000" b="1" dirty="0"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类型 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5615518" y="4652964"/>
            <a:ext cx="259291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28600"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共</a:t>
            </a:r>
            <a:r>
              <a:rPr lang="zh-CN" altLang="en-US" sz="2000" b="1" dirty="0"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用体类型 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1716618" y="4287838"/>
            <a:ext cx="201718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</a:rPr>
              <a:t>数据类型 </a:t>
            </a: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5712885" y="2205038"/>
            <a:ext cx="190500" cy="1079500"/>
            <a:chOff x="0" y="0"/>
            <a:chExt cx="20000" cy="19997"/>
          </a:xfrm>
        </p:grpSpPr>
        <p:sp>
          <p:nvSpPr>
            <p:cNvPr id="41" name="Arc 25"/>
            <p:cNvSpPr>
              <a:spLocks/>
            </p:cNvSpPr>
            <p:nvPr/>
          </p:nvSpPr>
          <p:spPr bwMode="auto">
            <a:xfrm flipH="1" flipV="1">
              <a:off x="10000" y="18350"/>
              <a:ext cx="10000" cy="1647"/>
            </a:xfrm>
            <a:custGeom>
              <a:avLst/>
              <a:gdLst>
                <a:gd name="T0" fmla="*/ 0 w 21600"/>
                <a:gd name="T1" fmla="*/ 0 h 21600"/>
                <a:gd name="T2" fmla="*/ 1019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>
              <a:off x="10000" y="11645"/>
              <a:ext cx="0" cy="6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Arc 27"/>
            <p:cNvSpPr>
              <a:spLocks/>
            </p:cNvSpPr>
            <p:nvPr/>
          </p:nvSpPr>
          <p:spPr bwMode="auto">
            <a:xfrm>
              <a:off x="0" y="9999"/>
              <a:ext cx="10000" cy="1647"/>
            </a:xfrm>
            <a:custGeom>
              <a:avLst/>
              <a:gdLst>
                <a:gd name="T0" fmla="*/ 0 w 21600"/>
                <a:gd name="T1" fmla="*/ 0 h 21600"/>
                <a:gd name="T2" fmla="*/ 966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Arc 28"/>
            <p:cNvSpPr>
              <a:spLocks/>
            </p:cNvSpPr>
            <p:nvPr/>
          </p:nvSpPr>
          <p:spPr bwMode="auto">
            <a:xfrm flipV="1">
              <a:off x="0" y="8322"/>
              <a:ext cx="10000" cy="1676"/>
            </a:xfrm>
            <a:custGeom>
              <a:avLst/>
              <a:gdLst>
                <a:gd name="T0" fmla="*/ 0 w 21600"/>
                <a:gd name="T1" fmla="*/ 0 h 21600"/>
                <a:gd name="T2" fmla="*/ 966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>
              <a:off x="10000" y="1647"/>
              <a:ext cx="0" cy="6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Arc 30"/>
            <p:cNvSpPr>
              <a:spLocks/>
            </p:cNvSpPr>
            <p:nvPr/>
          </p:nvSpPr>
          <p:spPr bwMode="auto">
            <a:xfrm flipH="1">
              <a:off x="10000" y="0"/>
              <a:ext cx="10000" cy="1647"/>
            </a:xfrm>
            <a:custGeom>
              <a:avLst/>
              <a:gdLst>
                <a:gd name="T0" fmla="*/ 0 w 21600"/>
                <a:gd name="T1" fmla="*/ 0 h 21600"/>
                <a:gd name="T2" fmla="*/ 1019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7" name="Text Box 40"/>
          <p:cNvSpPr txBox="1">
            <a:spLocks noChangeArrowheads="1"/>
          </p:cNvSpPr>
          <p:nvPr/>
        </p:nvSpPr>
        <p:spPr bwMode="auto">
          <a:xfrm>
            <a:off x="5615517" y="3903664"/>
            <a:ext cx="307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28600"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数组</a:t>
            </a:r>
            <a:r>
              <a:rPr lang="zh-CN" altLang="en-US" sz="2000" b="1" dirty="0"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类型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  <p:bldP spid="18" grpId="0" autoUpdateAnimBg="0"/>
      <p:bldP spid="19" grpId="0" autoUpdateAnimBg="0"/>
      <p:bldP spid="20" grpId="0" autoUpdateAnimBg="0"/>
      <p:bldP spid="28" grpId="0" autoUpdateAnimBg="0"/>
      <p:bldP spid="29" grpId="0" autoUpdateAnimBg="0"/>
      <p:bldP spid="37" grpId="0" autoUpdateAnimBg="0"/>
      <p:bldP spid="38" grpId="0" autoUpdateAnimBg="0"/>
      <p:bldP spid="39" grpId="0" autoUpdateAnimBg="0"/>
      <p:bldP spid="4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88913"/>
            <a:ext cx="10363200" cy="792162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字符串在内存中的存放方式</a:t>
            </a: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268414"/>
            <a:ext cx="10464800" cy="5184923"/>
          </a:xfrm>
          <a:prstGeom prst="rect">
            <a:avLst/>
          </a:prstGeo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按字符串顺序在内存中按序存放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33400" indent="-533400"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字符串结尾有一个空字符 ‘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\0’(ASCII=0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zh-CN" altLang="en-US" sz="2800" b="1" dirty="0" smtClean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字符串结束标志</a:t>
            </a:r>
          </a:p>
          <a:p>
            <a:pPr marL="533400" indent="-533400"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字符串结束标志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'\0'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是不能显示的，在字符串常量中，也不用显式写出来</a:t>
            </a:r>
          </a:p>
          <a:p>
            <a:pPr marL="533400" indent="-533400"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举例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"TEST"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""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"a"</a:t>
            </a:r>
          </a:p>
        </p:txBody>
      </p:sp>
      <p:graphicFrame>
        <p:nvGraphicFramePr>
          <p:cNvPr id="34820" name="Group 4"/>
          <p:cNvGraphicFramePr>
            <a:graphicFrameLocks noGrp="1"/>
          </p:cNvGraphicFramePr>
          <p:nvPr/>
        </p:nvGraphicFramePr>
        <p:xfrm>
          <a:off x="4656667" y="4869161"/>
          <a:ext cx="3515783" cy="398463"/>
        </p:xfrm>
        <a:graphic>
          <a:graphicData uri="http://schemas.openxmlformats.org/drawingml/2006/table">
            <a:tbl>
              <a:tblPr/>
              <a:tblGrid>
                <a:gridCol w="702733"/>
                <a:gridCol w="702733"/>
                <a:gridCol w="702733"/>
                <a:gridCol w="704851"/>
                <a:gridCol w="702733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'T'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'E'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'S'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'T'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\0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34" name="Group 18"/>
          <p:cNvGraphicFramePr>
            <a:graphicFrameLocks noGrp="1"/>
          </p:cNvGraphicFramePr>
          <p:nvPr/>
        </p:nvGraphicFramePr>
        <p:xfrm>
          <a:off x="8879417" y="4869161"/>
          <a:ext cx="3073399" cy="398463"/>
        </p:xfrm>
        <a:graphic>
          <a:graphicData uri="http://schemas.openxmlformats.org/drawingml/2006/table">
            <a:tbl>
              <a:tblPr/>
              <a:tblGrid>
                <a:gridCol w="613833"/>
                <a:gridCol w="613833"/>
                <a:gridCol w="615949"/>
                <a:gridCol w="615951"/>
                <a:gridCol w="613833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69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83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48" name="Group 32"/>
          <p:cNvGraphicFramePr>
            <a:graphicFrameLocks noGrp="1"/>
          </p:cNvGraphicFramePr>
          <p:nvPr/>
        </p:nvGraphicFramePr>
        <p:xfrm>
          <a:off x="4656667" y="5445994"/>
          <a:ext cx="702733" cy="398463"/>
        </p:xfrm>
        <a:graphic>
          <a:graphicData uri="http://schemas.openxmlformats.org/drawingml/2006/table">
            <a:tbl>
              <a:tblPr/>
              <a:tblGrid>
                <a:gridCol w="702733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\0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54" name="Group 38"/>
          <p:cNvGraphicFramePr>
            <a:graphicFrameLocks noGrp="1"/>
          </p:cNvGraphicFramePr>
          <p:nvPr/>
        </p:nvGraphicFramePr>
        <p:xfrm>
          <a:off x="4656667" y="6022256"/>
          <a:ext cx="1405466" cy="398463"/>
        </p:xfrm>
        <a:graphic>
          <a:graphicData uri="http://schemas.openxmlformats.org/drawingml/2006/table">
            <a:tbl>
              <a:tblPr/>
              <a:tblGrid>
                <a:gridCol w="702733"/>
                <a:gridCol w="702733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'a'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\0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62" name="Group 46"/>
          <p:cNvGraphicFramePr>
            <a:graphicFrameLocks noGrp="1"/>
          </p:cNvGraphicFramePr>
          <p:nvPr/>
        </p:nvGraphicFramePr>
        <p:xfrm>
          <a:off x="8879418" y="5445994"/>
          <a:ext cx="613833" cy="398463"/>
        </p:xfrm>
        <a:graphic>
          <a:graphicData uri="http://schemas.openxmlformats.org/drawingml/2006/table">
            <a:tbl>
              <a:tblPr/>
              <a:tblGrid>
                <a:gridCol w="613833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68" name="Group 52"/>
          <p:cNvGraphicFramePr>
            <a:graphicFrameLocks noGrp="1"/>
          </p:cNvGraphicFramePr>
          <p:nvPr/>
        </p:nvGraphicFramePr>
        <p:xfrm>
          <a:off x="8879417" y="6022256"/>
          <a:ext cx="1405466" cy="398463"/>
        </p:xfrm>
        <a:graphic>
          <a:graphicData uri="http://schemas.openxmlformats.org/drawingml/2006/table">
            <a:tbl>
              <a:tblPr/>
              <a:tblGrid>
                <a:gridCol w="702733"/>
                <a:gridCol w="702733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97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902" y="71414"/>
            <a:ext cx="10397067" cy="839788"/>
          </a:xfrm>
        </p:spPr>
        <p:txBody>
          <a:bodyPr/>
          <a:lstStyle/>
          <a:p>
            <a:pPr>
              <a:defRPr/>
            </a:pP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不同类型占用的内存字节数不同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464" y="1142984"/>
            <a:ext cx="10993964" cy="338455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同种类型在不同的平台其占字节数不尽相同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b="1" dirty="0" smtClean="0">
                <a:ea typeface="宋体" pitchFamily="2" charset="-122"/>
              </a:rPr>
              <a:t>如</a:t>
            </a:r>
            <a:r>
              <a:rPr lang="en-US" altLang="zh-CN" b="1" dirty="0" err="1" smtClean="0">
                <a:ea typeface="宋体" pitchFamily="2" charset="-122"/>
              </a:rPr>
              <a:t>int</a:t>
            </a:r>
            <a:r>
              <a:rPr lang="zh-CN" altLang="en-US" b="1" dirty="0" smtClean="0">
                <a:ea typeface="宋体" pitchFamily="2" charset="-122"/>
              </a:rPr>
              <a:t>在</a:t>
            </a:r>
            <a:r>
              <a:rPr lang="en-US" altLang="zh-CN" b="1" dirty="0" smtClean="0">
                <a:ea typeface="宋体" pitchFamily="2" charset="-122"/>
              </a:rPr>
              <a:t>16</a:t>
            </a:r>
            <a:r>
              <a:rPr lang="zh-CN" altLang="en-US" b="1" dirty="0" smtClean="0">
                <a:ea typeface="宋体" pitchFamily="2" charset="-122"/>
              </a:rPr>
              <a:t>位、</a:t>
            </a:r>
            <a:r>
              <a:rPr lang="en-US" altLang="zh-CN" b="1" dirty="0" smtClean="0">
                <a:ea typeface="宋体" pitchFamily="2" charset="-122"/>
              </a:rPr>
              <a:t>32</a:t>
            </a:r>
            <a:r>
              <a:rPr lang="zh-CN" altLang="en-US" b="1" dirty="0" smtClean="0">
                <a:ea typeface="宋体" pitchFamily="2" charset="-122"/>
              </a:rPr>
              <a:t>位和</a:t>
            </a:r>
            <a:r>
              <a:rPr lang="en-US" altLang="zh-CN" b="1" dirty="0" smtClean="0">
                <a:ea typeface="宋体" pitchFamily="2" charset="-122"/>
              </a:rPr>
              <a:t>64</a:t>
            </a:r>
            <a:r>
              <a:rPr lang="zh-CN" altLang="en-US" b="1" dirty="0" smtClean="0">
                <a:ea typeface="宋体" pitchFamily="2" charset="-122"/>
              </a:rPr>
              <a:t>位系统上分别占</a:t>
            </a:r>
            <a:r>
              <a:rPr lang="en-US" altLang="zh-CN" b="1" dirty="0" smtClean="0">
                <a:ea typeface="宋体" pitchFamily="2" charset="-122"/>
              </a:rPr>
              <a:t>2</a:t>
            </a:r>
            <a:r>
              <a:rPr lang="zh-CN" altLang="en-US" b="1" dirty="0" smtClean="0">
                <a:ea typeface="宋体" pitchFamily="2" charset="-122"/>
              </a:rPr>
              <a:t>、</a:t>
            </a:r>
            <a:r>
              <a:rPr lang="en-US" altLang="zh-CN" b="1" dirty="0" smtClean="0">
                <a:ea typeface="宋体" pitchFamily="2" charset="-122"/>
              </a:rPr>
              <a:t>4</a:t>
            </a:r>
            <a:r>
              <a:rPr lang="zh-CN" altLang="en-US" b="1" dirty="0" smtClean="0">
                <a:ea typeface="宋体" pitchFamily="2" charset="-122"/>
              </a:rPr>
              <a:t>和</a:t>
            </a:r>
            <a:r>
              <a:rPr lang="en-US" altLang="zh-CN" b="1" dirty="0" smtClean="0">
                <a:ea typeface="宋体" pitchFamily="2" charset="-122"/>
              </a:rPr>
              <a:t>8</a:t>
            </a:r>
            <a:r>
              <a:rPr lang="zh-CN" altLang="en-US" b="1" dirty="0" smtClean="0">
                <a:ea typeface="宋体" pitchFamily="2" charset="-122"/>
              </a:rPr>
              <a:t>个字节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不要对变量所占的内存空间字节数想当然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800" b="1" dirty="0" smtClean="0">
                <a:ea typeface="宋体" pitchFamily="2" charset="-122"/>
              </a:rPr>
              <a:t>用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sizeof</a:t>
            </a:r>
            <a:r>
              <a:rPr lang="zh-CN" altLang="en-US" sz="2800" b="1" dirty="0" smtClean="0">
                <a:ea typeface="宋体" pitchFamily="2" charset="-122"/>
              </a:rPr>
              <a:t>获得变量或者数据类型的长度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238348" y="4857760"/>
            <a:ext cx="2464998" cy="1563688"/>
            <a:chOff x="3560" y="2542"/>
            <a:chExt cx="1459" cy="1348"/>
          </a:xfrm>
        </p:grpSpPr>
        <p:pic>
          <p:nvPicPr>
            <p:cNvPr id="39942" name="Picture 6" descr="t10jwg2t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60" y="2542"/>
              <a:ext cx="1407" cy="1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28" name="Text Box 8"/>
            <p:cNvSpPr txBox="1">
              <a:spLocks noChangeArrowheads="1"/>
            </p:cNvSpPr>
            <p:nvPr/>
          </p:nvSpPr>
          <p:spPr bwMode="auto">
            <a:xfrm rot="1018777">
              <a:off x="4454" y="2705"/>
              <a:ext cx="565" cy="3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注意！</a:t>
              </a:r>
            </a:p>
          </p:txBody>
        </p:sp>
      </p:grpSp>
      <p:pic>
        <p:nvPicPr>
          <p:cNvPr id="37896" name="Picture 8" descr="1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0" y="4714884"/>
            <a:ext cx="4703233" cy="191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v3hs1uzi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3152" y="3933826"/>
            <a:ext cx="2228849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1023902" y="0"/>
            <a:ext cx="10397067" cy="839788"/>
          </a:xfrm>
        </p:spPr>
        <p:txBody>
          <a:bodyPr/>
          <a:lstStyle/>
          <a:p>
            <a:pPr>
              <a:defRPr/>
            </a:pP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到底是什么？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52464" y="1071546"/>
            <a:ext cx="9793816" cy="5184775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语言的关键字，并非函数</a:t>
            </a:r>
          </a:p>
          <a:p>
            <a:pPr lvl="1">
              <a:lnSpc>
                <a:spcPct val="125000"/>
              </a:lnSpc>
              <a:defRPr/>
            </a:pPr>
            <a:r>
              <a:rPr lang="zh-CN" altLang="en-US" b="1" dirty="0" smtClean="0">
                <a:solidFill>
                  <a:schemeClr val="hlink"/>
                </a:solidFill>
                <a:ea typeface="宋体" pitchFamily="2" charset="-122"/>
              </a:rPr>
              <a:t>计算</a:t>
            </a:r>
            <a:r>
              <a:rPr lang="zh-CN" altLang="en-US" b="1" u="sng" dirty="0" smtClean="0">
                <a:solidFill>
                  <a:srgbClr val="880000"/>
                </a:solidFill>
                <a:ea typeface="宋体" pitchFamily="2" charset="-122"/>
              </a:rPr>
              <a:t>类型</a:t>
            </a:r>
            <a:r>
              <a:rPr lang="zh-CN" altLang="en-US" b="1" dirty="0" smtClean="0">
                <a:ea typeface="宋体" pitchFamily="2" charset="-122"/>
              </a:rPr>
              <a:t>占用的字节数</a:t>
            </a:r>
          </a:p>
          <a:p>
            <a:pPr>
              <a:lnSpc>
                <a:spcPct val="125000"/>
              </a:lnSpc>
              <a:defRPr/>
            </a:pPr>
            <a:r>
              <a:rPr lang="zh-CN" altLang="en-US" b="1" dirty="0" smtClean="0">
                <a:solidFill>
                  <a:srgbClr val="333399"/>
                </a:solidFill>
                <a:latin typeface="微软雅黑" pitchFamily="34" charset="-122"/>
                <a:ea typeface="微软雅黑" pitchFamily="34" charset="-122"/>
              </a:rPr>
              <a:t>两种语法形式</a:t>
            </a:r>
          </a:p>
          <a:p>
            <a:pPr>
              <a:lnSpc>
                <a:spcPct val="125000"/>
              </a:lnSpc>
              <a:buFont typeface="Monotype Sorts" charset="2"/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     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sizeof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类型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)</a:t>
            </a:r>
          </a:p>
          <a:p>
            <a:pPr lvl="1">
              <a:lnSpc>
                <a:spcPct val="125000"/>
              </a:lnSpc>
              <a:defRPr/>
            </a:pPr>
            <a:r>
              <a:rPr lang="zh-CN" altLang="en-US" b="1" dirty="0" smtClean="0">
                <a:ea typeface="宋体" pitchFamily="2" charset="-122"/>
              </a:rPr>
              <a:t>结果为</a:t>
            </a:r>
            <a:r>
              <a:rPr lang="zh-CN" altLang="en-US" b="1" u="sng" dirty="0" smtClean="0">
                <a:solidFill>
                  <a:schemeClr val="tx2">
                    <a:lumMod val="50000"/>
                  </a:schemeClr>
                </a:solidFill>
                <a:ea typeface="宋体" pitchFamily="2" charset="-122"/>
              </a:rPr>
              <a:t>类型</a:t>
            </a:r>
            <a:r>
              <a:rPr lang="zh-CN" altLang="en-US" b="1" dirty="0" smtClean="0">
                <a:ea typeface="宋体" pitchFamily="2" charset="-122"/>
              </a:rPr>
              <a:t>占用的字节数</a:t>
            </a:r>
            <a:endParaRPr lang="en-US" altLang="zh-CN" b="1" dirty="0" smtClean="0">
              <a:ea typeface="宋体" pitchFamily="2" charset="-122"/>
            </a:endParaRP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    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sizeof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表达式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)</a:t>
            </a:r>
          </a:p>
          <a:p>
            <a:pPr lvl="1">
              <a:lnSpc>
                <a:spcPct val="125000"/>
              </a:lnSpc>
              <a:defRPr/>
            </a:pPr>
            <a:r>
              <a:rPr lang="zh-CN" altLang="en-US" b="1" dirty="0" smtClean="0">
                <a:ea typeface="宋体" pitchFamily="2" charset="-122"/>
              </a:rPr>
              <a:t>结果为</a:t>
            </a:r>
            <a:r>
              <a:rPr lang="zh-CN" altLang="en-US" b="1" u="sng" dirty="0" smtClean="0">
                <a:solidFill>
                  <a:schemeClr val="tx2">
                    <a:lumMod val="50000"/>
                  </a:schemeClr>
                </a:solidFill>
                <a:ea typeface="宋体" pitchFamily="2" charset="-122"/>
              </a:rPr>
              <a:t>表达式值所属类型</a:t>
            </a:r>
            <a:r>
              <a:rPr lang="zh-CN" altLang="en-US" b="1" dirty="0" smtClean="0">
                <a:ea typeface="宋体" pitchFamily="2" charset="-122"/>
              </a:rPr>
              <a:t>占用的字节数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zh-CN" altLang="en-US" b="1" dirty="0" smtClean="0">
                <a:ea typeface="宋体" pitchFamily="2" charset="-122"/>
              </a:rPr>
              <a:t>    一般都使用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sizeof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lang="zh-CN" altLang="en-US" b="1" dirty="0" smtClean="0">
                <a:ea typeface="宋体" pitchFamily="2" charset="-122"/>
              </a:rPr>
              <a:t>变量名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buFont typeface="Monotype Sorts" charset="2"/>
              <a:buNone/>
              <a:defRPr/>
            </a:pPr>
            <a:r>
              <a:rPr lang="en-US" altLang="zh-CN" b="1" dirty="0" smtClean="0">
                <a:solidFill>
                  <a:srgbClr val="000099"/>
                </a:solidFill>
                <a:latin typeface="Courier New" pitchFamily="49" charset="0"/>
                <a:ea typeface="宋体" pitchFamily="2" charset="-122"/>
              </a:rPr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1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1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1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1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1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2464" y="142852"/>
            <a:ext cx="10397067" cy="839788"/>
          </a:xfrm>
          <a:effectLst/>
        </p:spPr>
        <p:txBody>
          <a:bodyPr/>
          <a:lstStyle/>
          <a:p>
            <a:pPr algn="l">
              <a:defRPr/>
            </a:pPr>
            <a:r>
              <a:rPr lang="zh-CN" altLang="en-US" sz="4000" b="1" dirty="0" smtClean="0"/>
              <a:t>例</a:t>
            </a:r>
            <a:r>
              <a:rPr lang="en-US" altLang="zh-CN" sz="4000" b="1" dirty="0" smtClean="0"/>
              <a:t>2.2 </a:t>
            </a:r>
            <a:r>
              <a:rPr lang="zh-CN" altLang="en-US" sz="4000" b="1" dirty="0" smtClean="0"/>
              <a:t> 在</a:t>
            </a:r>
            <a:r>
              <a:rPr lang="en-US" altLang="zh-CN" sz="4000" b="1" dirty="0" smtClean="0"/>
              <a:t>TC</a:t>
            </a:r>
            <a:r>
              <a:rPr lang="zh-CN" altLang="en-US" sz="4000" b="1" dirty="0" smtClean="0"/>
              <a:t>和</a:t>
            </a:r>
            <a:r>
              <a:rPr lang="en-US" altLang="zh-CN" sz="4000" b="1" dirty="0" smtClean="0"/>
              <a:t>VC</a:t>
            </a:r>
            <a:r>
              <a:rPr lang="zh-CN" altLang="en-US" sz="4000" b="1" dirty="0" smtClean="0"/>
              <a:t>、</a:t>
            </a:r>
            <a:r>
              <a:rPr lang="en-US" altLang="zh-CN" sz="4000" b="1" dirty="0" smtClean="0"/>
              <a:t>CB</a:t>
            </a:r>
            <a:r>
              <a:rPr lang="zh-CN" altLang="en-US" sz="4000" b="1" dirty="0" smtClean="0"/>
              <a:t>下的运行结果</a:t>
            </a:r>
          </a:p>
        </p:txBody>
      </p:sp>
      <p:sp>
        <p:nvSpPr>
          <p:cNvPr id="41987" name="Text Box 7"/>
          <p:cNvSpPr txBox="1">
            <a:spLocks noChangeArrowheads="1"/>
          </p:cNvSpPr>
          <p:nvPr/>
        </p:nvSpPr>
        <p:spPr bwMode="auto">
          <a:xfrm>
            <a:off x="977864" y="1193947"/>
            <a:ext cx="10644262" cy="4878259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</a:rPr>
              <a:t>include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  &lt;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</a:rPr>
              <a:t>stdio.h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endParaRPr lang="en-US" altLang="zh-CN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880000"/>
                </a:solidFill>
                <a:latin typeface="Courier New" pitchFamily="49" charset="0"/>
              </a:rPr>
              <a:t>main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000" b="1" dirty="0" err="1">
                <a:solidFill>
                  <a:srgbClr val="880000"/>
                </a:solidFill>
                <a:latin typeface="Courier New" pitchFamily="49" charset="0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("Data type      Number of bytes\n");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000" b="1" dirty="0" err="1">
                <a:solidFill>
                  <a:srgbClr val="880000"/>
                </a:solidFill>
                <a:latin typeface="Courier New" pitchFamily="49" charset="0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("------------ ---------------------\n");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000" b="1" dirty="0" err="1">
                <a:solidFill>
                  <a:srgbClr val="880000"/>
                </a:solidFill>
                <a:latin typeface="Courier New" pitchFamily="49" charset="0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("char             %d\n",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(char));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000" b="1" dirty="0" err="1">
                <a:solidFill>
                  <a:srgbClr val="880000"/>
                </a:solidFill>
                <a:latin typeface="Courier New" pitchFamily="49" charset="0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("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              %d\n",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000" b="1" dirty="0" err="1">
                <a:solidFill>
                  <a:srgbClr val="880000"/>
                </a:solidFill>
                <a:latin typeface="Courier New" pitchFamily="49" charset="0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("short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        %d\n",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(short));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000" b="1" dirty="0" err="1">
                <a:solidFill>
                  <a:srgbClr val="880000"/>
                </a:solidFill>
                <a:latin typeface="Courier New" pitchFamily="49" charset="0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("long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         %d\n",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(long));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000" b="1" dirty="0" err="1">
                <a:solidFill>
                  <a:srgbClr val="880000"/>
                </a:solidFill>
                <a:latin typeface="Courier New" pitchFamily="49" charset="0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("float            %d\n",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(float));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fr-FR" altLang="zh-CN" sz="2000" b="1" dirty="0">
                <a:solidFill>
                  <a:srgbClr val="880000"/>
                </a:solidFill>
                <a:latin typeface="Courier New" pitchFamily="49" charset="0"/>
              </a:rPr>
              <a:t>printf</a:t>
            </a:r>
            <a:r>
              <a:rPr lang="fr-FR" altLang="zh-CN" sz="2000" b="1" dirty="0">
                <a:solidFill>
                  <a:schemeClr val="tx1"/>
                </a:solidFill>
                <a:latin typeface="Courier New" pitchFamily="49" charset="0"/>
              </a:rPr>
              <a:t>("double           %d\n", </a:t>
            </a:r>
            <a:r>
              <a:rPr lang="fr-FR" altLang="zh-CN" sz="2000" b="1" dirty="0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lang="fr-FR" altLang="zh-CN" sz="2000" b="1" dirty="0">
                <a:solidFill>
                  <a:schemeClr val="tx1"/>
                </a:solidFill>
                <a:latin typeface="Courier New" pitchFamily="49" charset="0"/>
              </a:rPr>
              <a:t>(double));</a:t>
            </a:r>
          </a:p>
          <a:p>
            <a:pPr>
              <a:lnSpc>
                <a:spcPct val="120000"/>
              </a:lnSpc>
            </a:pPr>
            <a:r>
              <a:rPr lang="fr-FR" altLang="zh-CN" sz="20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zh-CN" altLang="en-US" sz="20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67" y="113086"/>
            <a:ext cx="6528725" cy="795635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知识点回顾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952464" y="1143000"/>
            <a:ext cx="11239536" cy="518318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C0CB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C0CB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C0CB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C0CB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语言中三种最基本的数据类型包括：（  ）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、整型、实型、逻辑型       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、整型、实型、字符型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、整型、字符型、逻辑型    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、整型、实型、逻辑型、字符型</a:t>
            </a:r>
          </a:p>
          <a:p>
            <a:pPr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C0CB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C0CB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、在</a:t>
            </a:r>
            <a:r>
              <a:rPr lang="en-US" altLang="zh-CN" sz="2400" b="1" dirty="0" smtClean="0">
                <a:solidFill>
                  <a:srgbClr val="0C0CB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C0CB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语言中，下面哪个不是整型常量（   ）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123       B</a:t>
            </a:r>
            <a:r>
              <a:rPr lang="zh-CN" altLang="en-US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123L     C</a:t>
            </a:r>
            <a:r>
              <a:rPr lang="zh-CN" altLang="en-US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0x123      D</a:t>
            </a:r>
            <a:r>
              <a:rPr lang="zh-CN" altLang="en-US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U123</a:t>
            </a:r>
          </a:p>
          <a:p>
            <a:pPr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C0CB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solidFill>
                  <a:srgbClr val="0C0CB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、在</a:t>
            </a:r>
            <a:r>
              <a:rPr lang="en-US" altLang="zh-CN" sz="2400" b="1" dirty="0" smtClean="0">
                <a:solidFill>
                  <a:srgbClr val="0C0CB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C0CB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语言中，下面哪一个不是字符型常量（   ）</a:t>
            </a: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’ a’	B</a:t>
            </a:r>
            <a:r>
              <a:rPr lang="zh-CN" altLang="en-US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’ \71’	 C</a:t>
            </a:r>
            <a:r>
              <a:rPr lang="zh-CN" altLang="en-US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’\0x41’	D</a:t>
            </a:r>
            <a:r>
              <a:rPr lang="zh-CN" altLang="en-US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”a”	E</a:t>
            </a:r>
            <a:r>
              <a:rPr lang="zh-CN" altLang="en-US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’\t’</a:t>
            </a:r>
          </a:p>
          <a:p>
            <a:pPr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C0CB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solidFill>
                  <a:srgbClr val="0C0CB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、下列哪个选项不符合</a:t>
            </a:r>
            <a:r>
              <a:rPr lang="en-US" altLang="zh-CN" sz="2400" b="1" dirty="0" smtClean="0">
                <a:solidFill>
                  <a:srgbClr val="0C0CB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C0CB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语言中变量名的命名规则（  ）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age_1       B</a:t>
            </a:r>
            <a:r>
              <a:rPr lang="zh-CN" altLang="en-US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1_age        C</a:t>
            </a:r>
            <a:r>
              <a:rPr lang="zh-CN" altLang="en-US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_1age       D</a:t>
            </a:r>
            <a:r>
              <a:rPr lang="zh-CN" altLang="en-US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age1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4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9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"/>
          <p:cNvSpPr txBox="1"/>
          <p:nvPr/>
        </p:nvSpPr>
        <p:spPr>
          <a:xfrm>
            <a:off x="4225297" y="2291695"/>
            <a:ext cx="38343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en-US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基金资助概况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10"/>
          <p:cNvSpPr txBox="1"/>
          <p:nvPr/>
        </p:nvSpPr>
        <p:spPr>
          <a:xfrm>
            <a:off x="3791744" y="3340289"/>
            <a:ext cx="80648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二、</a:t>
            </a:r>
            <a:r>
              <a:rPr lang="en-US" altLang="zh-CN" sz="3600" b="1" dirty="0" smtClean="0">
                <a:latin typeface="Impact" pitchFamily="34" charset="0"/>
                <a:ea typeface="微软雅黑" pitchFamily="34" charset="-122"/>
              </a:rPr>
              <a:t>C </a:t>
            </a:r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语言的运算符和表达式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11"/>
          <p:cNvSpPr txBox="1"/>
          <p:nvPr/>
        </p:nvSpPr>
        <p:spPr>
          <a:xfrm>
            <a:off x="3791744" y="4358104"/>
            <a:ext cx="72008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三、</a:t>
            </a:r>
            <a:r>
              <a:rPr lang="en-US" altLang="zh-CN" sz="3600" b="1" dirty="0" smtClean="0">
                <a:latin typeface="Impact" pitchFamily="34" charset="0"/>
                <a:ea typeface="微软雅黑" pitchFamily="34" charset="-122"/>
              </a:rPr>
              <a:t>C </a:t>
            </a:r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语言的输入输出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10"/>
          <p:cNvSpPr txBox="1"/>
          <p:nvPr/>
        </p:nvSpPr>
        <p:spPr>
          <a:xfrm>
            <a:off x="3791744" y="2297716"/>
            <a:ext cx="777686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一、</a:t>
            </a:r>
            <a:r>
              <a:rPr lang="en-US" altLang="zh-CN" sz="3600" b="1" dirty="0" smtClean="0">
                <a:latin typeface="Impact" pitchFamily="34" charset="0"/>
                <a:ea typeface="微软雅黑" pitchFamily="34" charset="-122"/>
              </a:rPr>
              <a:t>C </a:t>
            </a:r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语言的数据类型</a:t>
            </a:r>
            <a:endParaRPr lang="zh-CN" altLang="en-US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81357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4" name="Picture 4" descr="https://timgsa.baidu.com/timg?image&amp;quality=80&amp;size=b9999_10000&amp;sec=1488213942878&amp;di=1475f9d488522b04c96f22c575be38af&amp;imgtype=0&amp;src=http%3A%2F%2F120.img.pp.sohu.com%2Fimages%2F2007%2F11%2F21%2F16%2F14%2F116fd08f82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345" y="4005066"/>
            <a:ext cx="2857500" cy="2390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6" name="Picture 6" descr="https://timgsa.baidu.com/timg?image&amp;quality=80&amp;size=b9999_10000&amp;sec=1488213953037&amp;di=8a6a3d3f44da8dd10f8c202345e23cd4&amp;imgtype=0&amp;src=http%3A%2F%2Fu1.tdimg.com%2F6%2F99%2F235%2F5634546612381285210276439873211304547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368" y="1340770"/>
            <a:ext cx="2286000" cy="2286001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spd="med" advClick="0" advTm="0">
    <p:split orient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4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9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对角圆角矩形 72"/>
          <p:cNvSpPr/>
          <p:nvPr/>
        </p:nvSpPr>
        <p:spPr>
          <a:xfrm>
            <a:off x="3667109" y="3206136"/>
            <a:ext cx="6786609" cy="87093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381357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s://timgsa.baidu.com/timg?image&amp;quality=80&amp;size=b9999_10000&amp;sec=1488213942878&amp;di=1475f9d488522b04c96f22c575be38af&amp;imgtype=0&amp;src=http%3A%2F%2F120.img.pp.sohu.com%2Fimages%2F2007%2F11%2F21%2F16%2F14%2F116fd08f82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345" y="4005066"/>
            <a:ext cx="2857500" cy="2390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 descr="https://timgsa.baidu.com/timg?image&amp;quality=80&amp;size=b9999_10000&amp;sec=1488213953037&amp;di=8a6a3d3f44da8dd10f8c202345e23cd4&amp;imgtype=0&amp;src=http%3A%2F%2Fu1.tdimg.com%2F6%2F99%2F235%2F5634546612381285210276439873211304547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368" y="1340770"/>
            <a:ext cx="2286000" cy="2286001"/>
          </a:xfrm>
          <a:prstGeom prst="rect">
            <a:avLst/>
          </a:prstGeom>
          <a:noFill/>
        </p:spPr>
      </p:pic>
      <p:sp>
        <p:nvSpPr>
          <p:cNvPr id="20" name="TextBox 10"/>
          <p:cNvSpPr txBox="1"/>
          <p:nvPr/>
        </p:nvSpPr>
        <p:spPr>
          <a:xfrm>
            <a:off x="3791744" y="3340289"/>
            <a:ext cx="80648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二、</a:t>
            </a:r>
            <a:r>
              <a:rPr lang="en-US" altLang="zh-CN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C </a:t>
            </a:r>
            <a:r>
              <a:rPr lang="zh-CN" altLang="en-US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语言的运算符和表达式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3791744" y="4358104"/>
            <a:ext cx="72008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三、</a:t>
            </a:r>
            <a:r>
              <a:rPr lang="en-US" altLang="zh-CN" sz="3600" b="1" dirty="0" smtClean="0">
                <a:latin typeface="Impact" pitchFamily="34" charset="0"/>
                <a:ea typeface="微软雅黑" pitchFamily="34" charset="-122"/>
              </a:rPr>
              <a:t>C </a:t>
            </a:r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语言的输入输出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10"/>
          <p:cNvSpPr txBox="1"/>
          <p:nvPr/>
        </p:nvSpPr>
        <p:spPr>
          <a:xfrm>
            <a:off x="3791744" y="2297716"/>
            <a:ext cx="777686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一、</a:t>
            </a:r>
            <a:r>
              <a:rPr lang="en-US" altLang="zh-CN" sz="3600" b="1" dirty="0" smtClean="0">
                <a:latin typeface="Impact" pitchFamily="34" charset="0"/>
                <a:ea typeface="微软雅黑" pitchFamily="34" charset="-122"/>
              </a:rPr>
              <a:t>C </a:t>
            </a:r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语言的数据类型</a:t>
            </a:r>
            <a:endParaRPr lang="zh-CN" altLang="en-US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对角圆角矩形 15"/>
          <p:cNvSpPr/>
          <p:nvPr/>
        </p:nvSpPr>
        <p:spPr>
          <a:xfrm>
            <a:off x="1095341" y="71414"/>
            <a:ext cx="4568612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286621" y="181591"/>
            <a:ext cx="437733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运算符概述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02" y="1643050"/>
            <a:ext cx="1020416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095340" y="1071546"/>
            <a:ext cx="1863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333399"/>
                </a:solidFill>
                <a:latin typeface="微软雅黑" pitchFamily="34" charset="-122"/>
                <a:ea typeface="微软雅黑" pitchFamily="34" charset="-122"/>
              </a:rPr>
              <a:t>详见附录</a:t>
            </a:r>
            <a:r>
              <a:rPr lang="en-US" altLang="zh-CN" sz="2800" b="1" dirty="0" smtClean="0">
                <a:solidFill>
                  <a:srgbClr val="333399"/>
                </a:solidFill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22400" y="2571744"/>
            <a:ext cx="10058400" cy="1295400"/>
            <a:chOff x="672" y="1296"/>
            <a:chExt cx="4752" cy="816"/>
          </a:xfrm>
        </p:grpSpPr>
        <p:sp>
          <p:nvSpPr>
            <p:cNvPr id="18446" name="Text Box 4"/>
            <p:cNvSpPr txBox="1">
              <a:spLocks noChangeArrowheads="1"/>
            </p:cNvSpPr>
            <p:nvPr/>
          </p:nvSpPr>
          <p:spPr bwMode="auto">
            <a:xfrm>
              <a:off x="672" y="1296"/>
              <a:ext cx="4752" cy="816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/>
            <a:lstStyle/>
            <a:p>
              <a:pPr marL="169863" lvl="1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600">
                  <a:solidFill>
                    <a:schemeClr val="tx1"/>
                  </a:solidFill>
                </a:rPr>
                <a:t>Example:</a:t>
              </a:r>
            </a:p>
            <a:p>
              <a:pPr indent="55563" eaLnBrk="1" hangingPunct="1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None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51909" name="Text Box 5"/>
            <p:cNvSpPr txBox="1">
              <a:spLocks noChangeArrowheads="1"/>
            </p:cNvSpPr>
            <p:nvPr/>
          </p:nvSpPr>
          <p:spPr bwMode="auto">
            <a:xfrm>
              <a:off x="1872" y="1440"/>
              <a:ext cx="2112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5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W + Z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22400" y="3506782"/>
            <a:ext cx="3657600" cy="1992313"/>
            <a:chOff x="672" y="2160"/>
            <a:chExt cx="1728" cy="1255"/>
          </a:xfrm>
        </p:grpSpPr>
        <p:sp>
          <p:nvSpPr>
            <p:cNvPr id="251911" name="Text Box 7"/>
            <p:cNvSpPr txBox="1">
              <a:spLocks noChangeArrowheads="1"/>
            </p:cNvSpPr>
            <p:nvPr/>
          </p:nvSpPr>
          <p:spPr bwMode="auto">
            <a:xfrm>
              <a:off x="672" y="2736"/>
              <a:ext cx="1344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3200" b="1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操作数</a:t>
              </a:r>
              <a:r>
                <a:rPr lang="en-US" altLang="zh-CN" sz="3200" b="1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(Operand)</a:t>
              </a:r>
            </a:p>
          </p:txBody>
        </p:sp>
        <p:sp>
          <p:nvSpPr>
            <p:cNvPr id="251912" name="Line 8"/>
            <p:cNvSpPr>
              <a:spLocks noChangeShapeType="1"/>
            </p:cNvSpPr>
            <p:nvPr/>
          </p:nvSpPr>
          <p:spPr bwMode="auto">
            <a:xfrm flipV="1">
              <a:off x="1680" y="2160"/>
              <a:ext cx="720" cy="5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572000" y="3509958"/>
            <a:ext cx="3429000" cy="1878013"/>
            <a:chOff x="2256" y="2256"/>
            <a:chExt cx="1620" cy="1183"/>
          </a:xfrm>
        </p:grpSpPr>
        <p:sp>
          <p:nvSpPr>
            <p:cNvPr id="251914" name="Text Box 10"/>
            <p:cNvSpPr txBox="1">
              <a:spLocks noChangeArrowheads="1"/>
            </p:cNvSpPr>
            <p:nvPr/>
          </p:nvSpPr>
          <p:spPr bwMode="auto">
            <a:xfrm>
              <a:off x="2256" y="3071"/>
              <a:ext cx="162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3200" b="1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运算符</a:t>
              </a:r>
              <a:r>
                <a:rPr lang="en-US" altLang="zh-CN" sz="3200" b="1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(Operator)</a:t>
              </a:r>
            </a:p>
          </p:txBody>
        </p:sp>
        <p:sp>
          <p:nvSpPr>
            <p:cNvPr id="251915" name="Line 11"/>
            <p:cNvSpPr>
              <a:spLocks noChangeShapeType="1"/>
            </p:cNvSpPr>
            <p:nvPr/>
          </p:nvSpPr>
          <p:spPr bwMode="auto">
            <a:xfrm flipV="1">
              <a:off x="3072" y="2256"/>
              <a:ext cx="0" cy="86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7620000" y="3506782"/>
            <a:ext cx="3657600" cy="1916113"/>
            <a:chOff x="3600" y="2160"/>
            <a:chExt cx="1728" cy="1207"/>
          </a:xfrm>
        </p:grpSpPr>
        <p:sp>
          <p:nvSpPr>
            <p:cNvPr id="251917" name="Text Box 13"/>
            <p:cNvSpPr txBox="1">
              <a:spLocks noChangeArrowheads="1"/>
            </p:cNvSpPr>
            <p:nvPr/>
          </p:nvSpPr>
          <p:spPr bwMode="auto">
            <a:xfrm>
              <a:off x="3984" y="2688"/>
              <a:ext cx="1344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3200" b="1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操作数</a:t>
              </a:r>
              <a:r>
                <a:rPr lang="en-US" altLang="zh-CN" sz="3200" b="1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(Operand)</a:t>
              </a:r>
            </a:p>
          </p:txBody>
        </p:sp>
        <p:sp>
          <p:nvSpPr>
            <p:cNvPr id="251918" name="Line 14"/>
            <p:cNvSpPr>
              <a:spLocks noChangeShapeType="1"/>
            </p:cNvSpPr>
            <p:nvPr/>
          </p:nvSpPr>
          <p:spPr bwMode="auto">
            <a:xfrm flipH="1" flipV="1">
              <a:off x="3600" y="2160"/>
              <a:ext cx="672" cy="5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25191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52464" y="1142984"/>
            <a:ext cx="7213600" cy="76835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zh-CN" altLang="en-US" sz="3200" b="1" dirty="0" smtClean="0">
                <a:solidFill>
                  <a:srgbClr val="333399"/>
                </a:solidFill>
                <a:latin typeface="微软雅黑" pitchFamily="34" charset="-122"/>
                <a:ea typeface="微软雅黑" pitchFamily="34" charset="-122"/>
              </a:rPr>
              <a:t>何谓运算符和操作数</a:t>
            </a:r>
            <a:r>
              <a:rPr lang="en-US" altLang="zh-CN" sz="3200" b="1" dirty="0" smtClean="0">
                <a:solidFill>
                  <a:srgbClr val="333399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103445" y="3573016"/>
            <a:ext cx="10465163" cy="2924944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说明：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609600" indent="-609600" algn="just">
              <a:lnSpc>
                <a:spcPct val="130000"/>
              </a:lnSpc>
              <a:buClr>
                <a:srgbClr val="FF3300"/>
              </a:buClr>
              <a:buNone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当两数相除时，其结果为表达式中精度最高的类型。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因此两个整数相除的结果为整数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4/3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＝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3/4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＝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（只取整数）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；而参加运算的数中只要有一个数为实数，则其结果按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型进行计算。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999330" y="122356"/>
            <a:ext cx="845704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1 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、算术运算符和算术表达式 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Group 35"/>
          <p:cNvGraphicFramePr>
            <a:graphicFrameLocks noGrp="1"/>
          </p:cNvGraphicFramePr>
          <p:nvPr/>
        </p:nvGraphicFramePr>
        <p:xfrm>
          <a:off x="1488018" y="1086420"/>
          <a:ext cx="9696449" cy="2414588"/>
        </p:xfrm>
        <a:graphic>
          <a:graphicData uri="http://schemas.openxmlformats.org/drawingml/2006/table">
            <a:tbl>
              <a:tblPr/>
              <a:tblGrid>
                <a:gridCol w="2224616"/>
                <a:gridCol w="4728633"/>
                <a:gridCol w="27432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例子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+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加法运算或正值运算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1+2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+9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-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减法运算或负值运算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4-8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-8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*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乘法运算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5*3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除法运算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4/3=1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%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取余运算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7%3=1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对角圆角矩形 15"/>
          <p:cNvSpPr/>
          <p:nvPr/>
        </p:nvSpPr>
        <p:spPr>
          <a:xfrm>
            <a:off x="1095341" y="71414"/>
            <a:ext cx="6920873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286621" y="181591"/>
            <a:ext cx="6633583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 常量与变量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1023902" y="1142984"/>
            <a:ext cx="5286412" cy="461168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+mn-lt"/>
                <a:ea typeface="仿宋_GB2312" pitchFamily="49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+mn-lt"/>
                <a:ea typeface="仿宋_GB2312" pitchFamily="49" charset="-122"/>
                <a:cs typeface="+mn-cs"/>
              </a:rPr>
              <a:t>语言程序处理的数据形式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常量（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Constant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在程序中不能改变其值的量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变量（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Variable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其值在程序执行过程中是可以改变的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仿宋_GB2312" pitchFamily="49" charset="-122"/>
              <a:cs typeface="+mn-cs"/>
            </a:endParaRPr>
          </a:p>
        </p:txBody>
      </p:sp>
      <p:sp>
        <p:nvSpPr>
          <p:cNvPr id="49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953256" y="1285860"/>
            <a:ext cx="5072098" cy="4873352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ot"/>
          </a:ln>
        </p:spPr>
        <p:txBody>
          <a:bodyPr/>
          <a:lstStyle/>
          <a:p>
            <a:pPr marL="342900" lvl="0" indent="-342900" algn="just">
              <a:spcBef>
                <a:spcPct val="20000"/>
              </a:spcBef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en-US" sz="2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void main( )		</a:t>
            </a:r>
            <a:endParaRPr lang="zh-CN" altLang="en-US" sz="2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{				</a:t>
            </a:r>
            <a:endParaRPr lang="zh-CN" altLang="en-US" sz="2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a,b,c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;        	</a:t>
            </a:r>
            <a:endParaRPr lang="en-US" altLang="zh-CN" sz="2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</a:pP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a=123;		</a:t>
            </a:r>
            <a:endParaRPr lang="zh-CN" altLang="en-US" sz="2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b=321;		</a:t>
            </a:r>
            <a:endParaRPr lang="zh-CN" altLang="en-US" sz="2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c=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;		</a:t>
            </a:r>
            <a:endParaRPr lang="en-US" altLang="zh-CN" sz="2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两数之和为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%d\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n”,sum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en-US" sz="2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103445" y="3573016"/>
            <a:ext cx="10465163" cy="2924944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说明：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609600" indent="-609600" algn="just">
              <a:lnSpc>
                <a:spcPct val="130000"/>
              </a:lnSpc>
              <a:buClr>
                <a:srgbClr val="FF3300"/>
              </a:buClr>
              <a:buNone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为求余运算符。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其结果为两整数相除后所得余数，如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7%3=1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609600" indent="-609600" algn="just">
              <a:lnSpc>
                <a:spcPct val="130000"/>
              </a:lnSpc>
              <a:buClr>
                <a:srgbClr val="FF3300"/>
              </a:buCl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本运算符要求两侧均为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型数据。因此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5.3%3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是错误的表达式。用途：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判断奇偶性、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能否被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整除、取数的个位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999330" y="122356"/>
            <a:ext cx="845704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1 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、算术运算符和算术表达式 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Group 35"/>
          <p:cNvGraphicFramePr>
            <a:graphicFrameLocks noGrp="1"/>
          </p:cNvGraphicFramePr>
          <p:nvPr/>
        </p:nvGraphicFramePr>
        <p:xfrm>
          <a:off x="1488018" y="1086420"/>
          <a:ext cx="9696449" cy="2414588"/>
        </p:xfrm>
        <a:graphic>
          <a:graphicData uri="http://schemas.openxmlformats.org/drawingml/2006/table">
            <a:tbl>
              <a:tblPr/>
              <a:tblGrid>
                <a:gridCol w="2224616"/>
                <a:gridCol w="4728633"/>
                <a:gridCol w="27432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例子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+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加法运算或正值运算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1+2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+9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-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减法运算或负值运算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4-8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-8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*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乘法运算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5*3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除法运算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4/3=1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%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取余运算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7%3=1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C:\Users\dell\AppData\Roaming\Tencent\Users\344452920\QQ\WinTemp\RichOle\_8$HLYRmI@%A}%I6R2I8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dell\AppData\Roaming\Tencent\Users\344452920\QQ\WinTemp\RichOle\_8$HLYRmI@%A}%I6R2I8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2896854"/>
            <a:ext cx="3735665" cy="84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C:\Users\dell\AppData\Roaming\Tencent\Users\344452920\QQ\WinTemp\RichOle\}$`80EUJ[~2T8NJ`4PFV2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815702"/>
            <a:ext cx="3456384" cy="30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25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422400" y="1752600"/>
            <a:ext cx="10058400" cy="1295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169863"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600">
                <a:solidFill>
                  <a:schemeClr val="tx1"/>
                </a:solidFill>
              </a:rPr>
              <a:t>Example:</a:t>
            </a:r>
          </a:p>
          <a:p>
            <a:pPr indent="55563" eaLnBrk="1" hangingPunct="1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3657600" y="1905000"/>
            <a:ext cx="447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5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11 % 5 = 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12800" y="2743200"/>
            <a:ext cx="3556000" cy="1773238"/>
            <a:chOff x="528" y="1728"/>
            <a:chExt cx="1680" cy="1117"/>
          </a:xfrm>
        </p:grpSpPr>
        <p:sp>
          <p:nvSpPr>
            <p:cNvPr id="266246" name="Text Box 6"/>
            <p:cNvSpPr txBox="1">
              <a:spLocks noChangeArrowheads="1"/>
            </p:cNvSpPr>
            <p:nvPr/>
          </p:nvSpPr>
          <p:spPr bwMode="auto">
            <a:xfrm>
              <a:off x="528" y="2476"/>
              <a:ext cx="1658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sz="36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an integer</a:t>
              </a:r>
            </a:p>
          </p:txBody>
        </p:sp>
        <p:sp>
          <p:nvSpPr>
            <p:cNvPr id="266247" name="Line 7"/>
            <p:cNvSpPr>
              <a:spLocks noChangeShapeType="1"/>
            </p:cNvSpPr>
            <p:nvPr/>
          </p:nvSpPr>
          <p:spPr bwMode="auto">
            <a:xfrm flipV="1">
              <a:off x="1392" y="1728"/>
              <a:ext cx="816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064000" y="2819400"/>
            <a:ext cx="3556000" cy="3003550"/>
            <a:chOff x="1824" y="1776"/>
            <a:chExt cx="1680" cy="1892"/>
          </a:xfrm>
        </p:grpSpPr>
        <p:sp>
          <p:nvSpPr>
            <p:cNvPr id="266249" name="Text Box 9"/>
            <p:cNvSpPr txBox="1">
              <a:spLocks noChangeArrowheads="1"/>
            </p:cNvSpPr>
            <p:nvPr/>
          </p:nvSpPr>
          <p:spPr bwMode="auto">
            <a:xfrm>
              <a:off x="1824" y="3264"/>
              <a:ext cx="16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36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an integer</a:t>
              </a:r>
            </a:p>
          </p:txBody>
        </p:sp>
        <p:sp>
          <p:nvSpPr>
            <p:cNvPr id="266250" name="Line 10"/>
            <p:cNvSpPr>
              <a:spLocks noChangeShapeType="1"/>
            </p:cNvSpPr>
            <p:nvPr/>
          </p:nvSpPr>
          <p:spPr bwMode="auto">
            <a:xfrm flipV="1">
              <a:off x="2880" y="1776"/>
              <a:ext cx="0" cy="15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823200" y="2743202"/>
            <a:ext cx="4368800" cy="1589088"/>
            <a:chOff x="3696" y="1728"/>
            <a:chExt cx="2064" cy="1001"/>
          </a:xfrm>
        </p:grpSpPr>
        <p:sp>
          <p:nvSpPr>
            <p:cNvPr id="266252" name="Text Box 12"/>
            <p:cNvSpPr txBox="1">
              <a:spLocks noChangeArrowheads="1"/>
            </p:cNvSpPr>
            <p:nvPr/>
          </p:nvSpPr>
          <p:spPr bwMode="auto">
            <a:xfrm>
              <a:off x="3696" y="2112"/>
              <a:ext cx="2064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sz="32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the result is the remainder of 11/5</a:t>
              </a:r>
            </a:p>
          </p:txBody>
        </p:sp>
        <p:sp>
          <p:nvSpPr>
            <p:cNvPr id="266253" name="Line 13"/>
            <p:cNvSpPr>
              <a:spLocks noChangeShapeType="1"/>
            </p:cNvSpPr>
            <p:nvPr/>
          </p:nvSpPr>
          <p:spPr bwMode="auto">
            <a:xfrm flipH="1" flipV="1">
              <a:off x="3696" y="1728"/>
              <a:ext cx="528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266254" name="Text Box 14"/>
          <p:cNvSpPr txBox="1">
            <a:spLocks noChangeArrowheads="1"/>
          </p:cNvSpPr>
          <p:nvPr/>
        </p:nvSpPr>
        <p:spPr bwMode="auto">
          <a:xfrm>
            <a:off x="5384800" y="3956051"/>
            <a:ext cx="418704" cy="36933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>
                <a:solidFill>
                  <a:schemeClr val="tx1"/>
                </a:solidFill>
              </a:rPr>
              <a:t>11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202767" y="4041775"/>
            <a:ext cx="1016000" cy="381000"/>
            <a:chOff x="1872" y="3504"/>
            <a:chExt cx="480" cy="240"/>
          </a:xfrm>
        </p:grpSpPr>
        <p:sp>
          <p:nvSpPr>
            <p:cNvPr id="266256" name="Line 16"/>
            <p:cNvSpPr>
              <a:spLocks noChangeShapeType="1"/>
            </p:cNvSpPr>
            <p:nvPr/>
          </p:nvSpPr>
          <p:spPr bwMode="auto">
            <a:xfrm flipH="1">
              <a:off x="1872" y="3504"/>
              <a:ext cx="96" cy="24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66257" name="Line 17"/>
            <p:cNvSpPr>
              <a:spLocks noChangeShapeType="1"/>
            </p:cNvSpPr>
            <p:nvPr/>
          </p:nvSpPr>
          <p:spPr bwMode="auto">
            <a:xfrm>
              <a:off x="1968" y="3504"/>
              <a:ext cx="384" cy="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266258" name="Text Box 18"/>
          <p:cNvSpPr txBox="1">
            <a:spLocks noChangeArrowheads="1"/>
          </p:cNvSpPr>
          <p:nvPr/>
        </p:nvSpPr>
        <p:spPr bwMode="auto">
          <a:xfrm>
            <a:off x="4855633" y="3956051"/>
            <a:ext cx="301686" cy="36933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6259" name="Text Box 19"/>
          <p:cNvSpPr txBox="1">
            <a:spLocks noChangeArrowheads="1"/>
          </p:cNvSpPr>
          <p:nvPr/>
        </p:nvSpPr>
        <p:spPr bwMode="auto">
          <a:xfrm>
            <a:off x="5588000" y="3498851"/>
            <a:ext cx="301686" cy="36933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6260" name="Text Box 20"/>
          <p:cNvSpPr txBox="1">
            <a:spLocks noChangeArrowheads="1"/>
          </p:cNvSpPr>
          <p:nvPr/>
        </p:nvSpPr>
        <p:spPr bwMode="auto">
          <a:xfrm>
            <a:off x="5384800" y="4413251"/>
            <a:ext cx="418704" cy="36933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6261" name="Line 21"/>
          <p:cNvSpPr>
            <a:spLocks noChangeShapeType="1"/>
          </p:cNvSpPr>
          <p:nvPr/>
        </p:nvSpPr>
        <p:spPr bwMode="auto">
          <a:xfrm>
            <a:off x="5465233" y="4956175"/>
            <a:ext cx="711200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non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66262" name="Text Box 22"/>
          <p:cNvSpPr txBox="1">
            <a:spLocks noChangeArrowheads="1"/>
          </p:cNvSpPr>
          <p:nvPr/>
        </p:nvSpPr>
        <p:spPr bwMode="auto">
          <a:xfrm>
            <a:off x="5434274" y="4946651"/>
            <a:ext cx="301686" cy="36933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218768" y="4471989"/>
            <a:ext cx="2510367" cy="788987"/>
            <a:chOff x="2938" y="3221"/>
            <a:chExt cx="1186" cy="497"/>
          </a:xfrm>
        </p:grpSpPr>
        <p:sp>
          <p:nvSpPr>
            <p:cNvPr id="266264" name="Freeform 24"/>
            <p:cNvSpPr>
              <a:spLocks/>
            </p:cNvSpPr>
            <p:nvPr/>
          </p:nvSpPr>
          <p:spPr bwMode="auto">
            <a:xfrm>
              <a:off x="2938" y="3382"/>
              <a:ext cx="528" cy="336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288" y="48"/>
                </a:cxn>
                <a:cxn ang="0">
                  <a:pos x="288" y="288"/>
                </a:cxn>
                <a:cxn ang="0">
                  <a:pos x="0" y="336"/>
                </a:cxn>
              </a:cxnLst>
              <a:rect l="0" t="0" r="r" b="b"/>
              <a:pathLst>
                <a:path w="528" h="336">
                  <a:moveTo>
                    <a:pt x="528" y="0"/>
                  </a:moveTo>
                  <a:cubicBezTo>
                    <a:pt x="428" y="0"/>
                    <a:pt x="328" y="0"/>
                    <a:pt x="288" y="48"/>
                  </a:cubicBezTo>
                  <a:cubicBezTo>
                    <a:pt x="248" y="96"/>
                    <a:pt x="336" y="240"/>
                    <a:pt x="288" y="288"/>
                  </a:cubicBezTo>
                  <a:cubicBezTo>
                    <a:pt x="240" y="336"/>
                    <a:pt x="48" y="328"/>
                    <a:pt x="0" y="336"/>
                  </a:cubicBezTo>
                </a:path>
              </a:pathLst>
            </a:custGeom>
            <a:noFill/>
            <a:ln w="254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4597" name="Text Box 25"/>
            <p:cNvSpPr txBox="1">
              <a:spLocks noChangeArrowheads="1"/>
            </p:cNvSpPr>
            <p:nvPr/>
          </p:nvSpPr>
          <p:spPr bwMode="auto">
            <a:xfrm>
              <a:off x="3420" y="3221"/>
              <a:ext cx="704" cy="291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med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0">
                  <a:solidFill>
                    <a:schemeClr val="tx1"/>
                  </a:solidFill>
                </a:rPr>
                <a:t>remainder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828801" y="3622678"/>
            <a:ext cx="3577167" cy="1227138"/>
            <a:chOff x="864" y="2686"/>
            <a:chExt cx="1690" cy="773"/>
          </a:xfrm>
        </p:grpSpPr>
        <p:sp>
          <p:nvSpPr>
            <p:cNvPr id="266267" name="Freeform 27"/>
            <p:cNvSpPr>
              <a:spLocks/>
            </p:cNvSpPr>
            <p:nvPr/>
          </p:nvSpPr>
          <p:spPr bwMode="auto">
            <a:xfrm>
              <a:off x="1306" y="2686"/>
              <a:ext cx="1248" cy="456"/>
            </a:xfrm>
            <a:custGeom>
              <a:avLst/>
              <a:gdLst/>
              <a:ahLst/>
              <a:cxnLst>
                <a:cxn ang="0">
                  <a:pos x="0" y="456"/>
                </a:cxn>
                <a:cxn ang="0">
                  <a:pos x="288" y="72"/>
                </a:cxn>
                <a:cxn ang="0">
                  <a:pos x="720" y="24"/>
                </a:cxn>
                <a:cxn ang="0">
                  <a:pos x="864" y="168"/>
                </a:cxn>
                <a:cxn ang="0">
                  <a:pos x="1248" y="120"/>
                </a:cxn>
              </a:cxnLst>
              <a:rect l="0" t="0" r="r" b="b"/>
              <a:pathLst>
                <a:path w="1248" h="456">
                  <a:moveTo>
                    <a:pt x="0" y="456"/>
                  </a:moveTo>
                  <a:cubicBezTo>
                    <a:pt x="84" y="300"/>
                    <a:pt x="168" y="144"/>
                    <a:pt x="288" y="72"/>
                  </a:cubicBezTo>
                  <a:cubicBezTo>
                    <a:pt x="408" y="0"/>
                    <a:pt x="624" y="8"/>
                    <a:pt x="720" y="24"/>
                  </a:cubicBezTo>
                  <a:cubicBezTo>
                    <a:pt x="816" y="40"/>
                    <a:pt x="776" y="152"/>
                    <a:pt x="864" y="168"/>
                  </a:cubicBezTo>
                  <a:cubicBezTo>
                    <a:pt x="952" y="184"/>
                    <a:pt x="1184" y="128"/>
                    <a:pt x="1248" y="120"/>
                  </a:cubicBezTo>
                </a:path>
              </a:pathLst>
            </a:custGeom>
            <a:noFill/>
            <a:ln w="254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4595" name="Text Box 28"/>
            <p:cNvSpPr txBox="1">
              <a:spLocks noChangeArrowheads="1"/>
            </p:cNvSpPr>
            <p:nvPr/>
          </p:nvSpPr>
          <p:spPr bwMode="auto">
            <a:xfrm>
              <a:off x="864" y="3168"/>
              <a:ext cx="424" cy="291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med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0">
                  <a:solidFill>
                    <a:schemeClr val="tx1"/>
                  </a:solidFill>
                </a:rPr>
                <a:t>result</a:t>
              </a:r>
            </a:p>
          </p:txBody>
        </p:sp>
      </p:grpSp>
      <p:sp>
        <p:nvSpPr>
          <p:cNvPr id="266269" name="Freeform 29"/>
          <p:cNvSpPr>
            <a:spLocks/>
          </p:cNvSpPr>
          <p:nvPr/>
        </p:nvSpPr>
        <p:spPr bwMode="auto">
          <a:xfrm>
            <a:off x="7429501" y="3209926"/>
            <a:ext cx="190500" cy="1362075"/>
          </a:xfrm>
          <a:custGeom>
            <a:avLst/>
            <a:gdLst/>
            <a:ahLst/>
            <a:cxnLst>
              <a:cxn ang="0">
                <a:pos x="480" y="1440"/>
              </a:cxn>
              <a:cxn ang="0">
                <a:pos x="240" y="1296"/>
              </a:cxn>
              <a:cxn ang="0">
                <a:pos x="336" y="528"/>
              </a:cxn>
              <a:cxn ang="0">
                <a:pos x="0" y="0"/>
              </a:cxn>
            </a:cxnLst>
            <a:rect l="0" t="0" r="r" b="b"/>
            <a:pathLst>
              <a:path w="480" h="1448">
                <a:moveTo>
                  <a:pt x="480" y="1440"/>
                </a:moveTo>
                <a:cubicBezTo>
                  <a:pt x="372" y="1444"/>
                  <a:pt x="264" y="1448"/>
                  <a:pt x="240" y="1296"/>
                </a:cubicBezTo>
                <a:cubicBezTo>
                  <a:pt x="216" y="1144"/>
                  <a:pt x="376" y="744"/>
                  <a:pt x="336" y="528"/>
                </a:cubicBezTo>
                <a:cubicBezTo>
                  <a:pt x="296" y="312"/>
                  <a:pt x="56" y="88"/>
                  <a:pt x="0" y="0"/>
                </a:cubicBezTo>
              </a:path>
            </a:pathLst>
          </a:custGeom>
          <a:noFill/>
          <a:ln w="25400" cap="sq" cmpd="sng">
            <a:solidFill>
              <a:schemeClr val="tx2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66271" name="Rectangle 31"/>
          <p:cNvSpPr>
            <a:spLocks noGrp="1" noChangeArrowheads="1"/>
          </p:cNvSpPr>
          <p:nvPr>
            <p:ph type="title"/>
          </p:nvPr>
        </p:nvSpPr>
        <p:spPr>
          <a:xfrm>
            <a:off x="908051" y="71414"/>
            <a:ext cx="10397067" cy="839788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求余（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6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6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6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6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4" grpId="0" autoUpdateAnimBg="0"/>
      <p:bldP spid="266258" grpId="0" autoUpdateAnimBg="0"/>
      <p:bldP spid="266259" grpId="0" autoUpdateAnimBg="0"/>
      <p:bldP spid="266260" grpId="0" autoUpdateAnimBg="0"/>
      <p:bldP spid="266262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102784" y="1752600"/>
            <a:ext cx="10058400" cy="1295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169863"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600">
                <a:solidFill>
                  <a:schemeClr val="tx1"/>
                </a:solidFill>
              </a:rPr>
              <a:t>Example:</a:t>
            </a:r>
          </a:p>
          <a:p>
            <a:pPr indent="55563" eaLnBrk="1" hangingPunct="1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832100" y="1905000"/>
            <a:ext cx="56070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5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-11 % 5 = -1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12801" y="2636839"/>
            <a:ext cx="3266017" cy="1844675"/>
            <a:chOff x="528" y="1728"/>
            <a:chExt cx="1680" cy="1096"/>
          </a:xfrm>
        </p:grpSpPr>
        <p:sp>
          <p:nvSpPr>
            <p:cNvPr id="267270" name="Text Box 6"/>
            <p:cNvSpPr txBox="1">
              <a:spLocks noChangeArrowheads="1"/>
            </p:cNvSpPr>
            <p:nvPr/>
          </p:nvSpPr>
          <p:spPr bwMode="auto">
            <a:xfrm>
              <a:off x="528" y="2476"/>
              <a:ext cx="1658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sz="36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an integer</a:t>
              </a:r>
            </a:p>
          </p:txBody>
        </p:sp>
        <p:sp>
          <p:nvSpPr>
            <p:cNvPr id="267271" name="Line 7"/>
            <p:cNvSpPr>
              <a:spLocks noChangeShapeType="1"/>
            </p:cNvSpPr>
            <p:nvPr/>
          </p:nvSpPr>
          <p:spPr bwMode="auto">
            <a:xfrm flipV="1">
              <a:off x="1392" y="1728"/>
              <a:ext cx="816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884084" y="2819400"/>
            <a:ext cx="3556000" cy="3003550"/>
            <a:chOff x="1824" y="1776"/>
            <a:chExt cx="1680" cy="1892"/>
          </a:xfrm>
        </p:grpSpPr>
        <p:sp>
          <p:nvSpPr>
            <p:cNvPr id="267273" name="Text Box 9"/>
            <p:cNvSpPr txBox="1">
              <a:spLocks noChangeArrowheads="1"/>
            </p:cNvSpPr>
            <p:nvPr/>
          </p:nvSpPr>
          <p:spPr bwMode="auto">
            <a:xfrm>
              <a:off x="1824" y="3264"/>
              <a:ext cx="16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36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an integer</a:t>
              </a:r>
            </a:p>
          </p:txBody>
        </p:sp>
        <p:sp>
          <p:nvSpPr>
            <p:cNvPr id="267274" name="Line 10"/>
            <p:cNvSpPr>
              <a:spLocks noChangeShapeType="1"/>
            </p:cNvSpPr>
            <p:nvPr/>
          </p:nvSpPr>
          <p:spPr bwMode="auto">
            <a:xfrm flipV="1">
              <a:off x="2959" y="1776"/>
              <a:ext cx="0" cy="15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267275" name="Text Box 11"/>
          <p:cNvSpPr txBox="1">
            <a:spLocks noChangeArrowheads="1"/>
          </p:cNvSpPr>
          <p:nvPr/>
        </p:nvSpPr>
        <p:spPr bwMode="auto">
          <a:xfrm>
            <a:off x="5384801" y="3976688"/>
            <a:ext cx="489236" cy="36933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>
                <a:solidFill>
                  <a:schemeClr val="tx1"/>
                </a:solidFill>
              </a:rPr>
              <a:t>-11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181600" y="4062413"/>
            <a:ext cx="1016000" cy="381000"/>
            <a:chOff x="1872" y="3504"/>
            <a:chExt cx="480" cy="240"/>
          </a:xfrm>
        </p:grpSpPr>
        <p:sp>
          <p:nvSpPr>
            <p:cNvPr id="267277" name="Line 13"/>
            <p:cNvSpPr>
              <a:spLocks noChangeShapeType="1"/>
            </p:cNvSpPr>
            <p:nvPr/>
          </p:nvSpPr>
          <p:spPr bwMode="auto">
            <a:xfrm flipH="1">
              <a:off x="1872" y="3504"/>
              <a:ext cx="96" cy="24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67278" name="Line 14"/>
            <p:cNvSpPr>
              <a:spLocks noChangeShapeType="1"/>
            </p:cNvSpPr>
            <p:nvPr/>
          </p:nvSpPr>
          <p:spPr bwMode="auto">
            <a:xfrm>
              <a:off x="1968" y="3504"/>
              <a:ext cx="384" cy="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267279" name="Text Box 15"/>
          <p:cNvSpPr txBox="1">
            <a:spLocks noChangeArrowheads="1"/>
          </p:cNvSpPr>
          <p:nvPr/>
        </p:nvSpPr>
        <p:spPr bwMode="auto">
          <a:xfrm>
            <a:off x="4855633" y="3976688"/>
            <a:ext cx="301686" cy="36933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7280" name="Text Box 16"/>
          <p:cNvSpPr txBox="1">
            <a:spLocks noChangeArrowheads="1"/>
          </p:cNvSpPr>
          <p:nvPr/>
        </p:nvSpPr>
        <p:spPr bwMode="auto">
          <a:xfrm>
            <a:off x="5556251" y="3519488"/>
            <a:ext cx="372218" cy="36933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>
                <a:solidFill>
                  <a:schemeClr val="tx1"/>
                </a:solidFill>
              </a:rPr>
              <a:t>-2</a:t>
            </a:r>
          </a:p>
        </p:txBody>
      </p:sp>
      <p:sp>
        <p:nvSpPr>
          <p:cNvPr id="267281" name="Text Box 17"/>
          <p:cNvSpPr txBox="1">
            <a:spLocks noChangeArrowheads="1"/>
          </p:cNvSpPr>
          <p:nvPr/>
        </p:nvSpPr>
        <p:spPr bwMode="auto">
          <a:xfrm>
            <a:off x="5384801" y="4433888"/>
            <a:ext cx="489236" cy="36933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>
                <a:solidFill>
                  <a:schemeClr val="tx1"/>
                </a:solidFill>
              </a:rPr>
              <a:t>-10</a:t>
            </a:r>
          </a:p>
        </p:txBody>
      </p:sp>
      <p:sp>
        <p:nvSpPr>
          <p:cNvPr id="267282" name="Line 18"/>
          <p:cNvSpPr>
            <a:spLocks noChangeShapeType="1"/>
          </p:cNvSpPr>
          <p:nvPr/>
        </p:nvSpPr>
        <p:spPr bwMode="auto">
          <a:xfrm flipV="1">
            <a:off x="5304367" y="4964113"/>
            <a:ext cx="886884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non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67283" name="Text Box 19"/>
          <p:cNvSpPr txBox="1">
            <a:spLocks noChangeArrowheads="1"/>
          </p:cNvSpPr>
          <p:nvPr/>
        </p:nvSpPr>
        <p:spPr bwMode="auto">
          <a:xfrm>
            <a:off x="5632451" y="4967288"/>
            <a:ext cx="372218" cy="36933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>
                <a:solidFill>
                  <a:schemeClr val="tx1"/>
                </a:solidFill>
              </a:rPr>
              <a:t>-1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218768" y="4471989"/>
            <a:ext cx="2510367" cy="809625"/>
            <a:chOff x="2938" y="3208"/>
            <a:chExt cx="1186" cy="510"/>
          </a:xfrm>
        </p:grpSpPr>
        <p:sp>
          <p:nvSpPr>
            <p:cNvPr id="267285" name="Freeform 21"/>
            <p:cNvSpPr>
              <a:spLocks/>
            </p:cNvSpPr>
            <p:nvPr/>
          </p:nvSpPr>
          <p:spPr bwMode="auto">
            <a:xfrm>
              <a:off x="2938" y="3382"/>
              <a:ext cx="528" cy="336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288" y="48"/>
                </a:cxn>
                <a:cxn ang="0">
                  <a:pos x="288" y="288"/>
                </a:cxn>
                <a:cxn ang="0">
                  <a:pos x="0" y="336"/>
                </a:cxn>
              </a:cxnLst>
              <a:rect l="0" t="0" r="r" b="b"/>
              <a:pathLst>
                <a:path w="528" h="336">
                  <a:moveTo>
                    <a:pt x="528" y="0"/>
                  </a:moveTo>
                  <a:cubicBezTo>
                    <a:pt x="428" y="0"/>
                    <a:pt x="328" y="0"/>
                    <a:pt x="288" y="48"/>
                  </a:cubicBezTo>
                  <a:cubicBezTo>
                    <a:pt x="248" y="96"/>
                    <a:pt x="336" y="240"/>
                    <a:pt x="288" y="288"/>
                  </a:cubicBezTo>
                  <a:cubicBezTo>
                    <a:pt x="240" y="336"/>
                    <a:pt x="48" y="328"/>
                    <a:pt x="0" y="336"/>
                  </a:cubicBezTo>
                </a:path>
              </a:pathLst>
            </a:custGeom>
            <a:noFill/>
            <a:ln w="254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5624" name="Text Box 22"/>
            <p:cNvSpPr txBox="1">
              <a:spLocks noChangeArrowheads="1"/>
            </p:cNvSpPr>
            <p:nvPr/>
          </p:nvSpPr>
          <p:spPr bwMode="auto">
            <a:xfrm>
              <a:off x="3420" y="3208"/>
              <a:ext cx="704" cy="291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med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0">
                  <a:solidFill>
                    <a:schemeClr val="tx1"/>
                  </a:solidFill>
                </a:rPr>
                <a:t>remainder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828801" y="3643316"/>
            <a:ext cx="3577167" cy="1227138"/>
            <a:chOff x="864" y="2686"/>
            <a:chExt cx="1690" cy="773"/>
          </a:xfrm>
        </p:grpSpPr>
        <p:sp>
          <p:nvSpPr>
            <p:cNvPr id="267288" name="Freeform 24"/>
            <p:cNvSpPr>
              <a:spLocks/>
            </p:cNvSpPr>
            <p:nvPr/>
          </p:nvSpPr>
          <p:spPr bwMode="auto">
            <a:xfrm>
              <a:off x="1306" y="2686"/>
              <a:ext cx="1248" cy="456"/>
            </a:xfrm>
            <a:custGeom>
              <a:avLst/>
              <a:gdLst/>
              <a:ahLst/>
              <a:cxnLst>
                <a:cxn ang="0">
                  <a:pos x="0" y="456"/>
                </a:cxn>
                <a:cxn ang="0">
                  <a:pos x="288" y="72"/>
                </a:cxn>
                <a:cxn ang="0">
                  <a:pos x="720" y="24"/>
                </a:cxn>
                <a:cxn ang="0">
                  <a:pos x="864" y="168"/>
                </a:cxn>
                <a:cxn ang="0">
                  <a:pos x="1248" y="120"/>
                </a:cxn>
              </a:cxnLst>
              <a:rect l="0" t="0" r="r" b="b"/>
              <a:pathLst>
                <a:path w="1248" h="456">
                  <a:moveTo>
                    <a:pt x="0" y="456"/>
                  </a:moveTo>
                  <a:cubicBezTo>
                    <a:pt x="84" y="300"/>
                    <a:pt x="168" y="144"/>
                    <a:pt x="288" y="72"/>
                  </a:cubicBezTo>
                  <a:cubicBezTo>
                    <a:pt x="408" y="0"/>
                    <a:pt x="624" y="8"/>
                    <a:pt x="720" y="24"/>
                  </a:cubicBezTo>
                  <a:cubicBezTo>
                    <a:pt x="816" y="40"/>
                    <a:pt x="776" y="152"/>
                    <a:pt x="864" y="168"/>
                  </a:cubicBezTo>
                  <a:cubicBezTo>
                    <a:pt x="952" y="184"/>
                    <a:pt x="1184" y="128"/>
                    <a:pt x="1248" y="120"/>
                  </a:cubicBezTo>
                </a:path>
              </a:pathLst>
            </a:custGeom>
            <a:noFill/>
            <a:ln w="254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5622" name="Text Box 25"/>
            <p:cNvSpPr txBox="1">
              <a:spLocks noChangeArrowheads="1"/>
            </p:cNvSpPr>
            <p:nvPr/>
          </p:nvSpPr>
          <p:spPr bwMode="auto">
            <a:xfrm>
              <a:off x="864" y="3168"/>
              <a:ext cx="424" cy="291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med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0">
                  <a:solidFill>
                    <a:schemeClr val="tx1"/>
                  </a:solidFill>
                </a:rPr>
                <a:t>result</a:t>
              </a:r>
            </a:p>
          </p:txBody>
        </p:sp>
      </p:grpSp>
      <p:sp>
        <p:nvSpPr>
          <p:cNvPr id="267290" name="Freeform 26"/>
          <p:cNvSpPr>
            <a:spLocks/>
          </p:cNvSpPr>
          <p:nvPr/>
        </p:nvSpPr>
        <p:spPr bwMode="auto">
          <a:xfrm>
            <a:off x="7429500" y="3214688"/>
            <a:ext cx="381000" cy="1357312"/>
          </a:xfrm>
          <a:custGeom>
            <a:avLst/>
            <a:gdLst/>
            <a:ahLst/>
            <a:cxnLst>
              <a:cxn ang="0">
                <a:pos x="480" y="1440"/>
              </a:cxn>
              <a:cxn ang="0">
                <a:pos x="240" y="1296"/>
              </a:cxn>
              <a:cxn ang="0">
                <a:pos x="336" y="528"/>
              </a:cxn>
              <a:cxn ang="0">
                <a:pos x="0" y="0"/>
              </a:cxn>
            </a:cxnLst>
            <a:rect l="0" t="0" r="r" b="b"/>
            <a:pathLst>
              <a:path w="480" h="1448">
                <a:moveTo>
                  <a:pt x="480" y="1440"/>
                </a:moveTo>
                <a:cubicBezTo>
                  <a:pt x="372" y="1444"/>
                  <a:pt x="264" y="1448"/>
                  <a:pt x="240" y="1296"/>
                </a:cubicBezTo>
                <a:cubicBezTo>
                  <a:pt x="216" y="1144"/>
                  <a:pt x="376" y="744"/>
                  <a:pt x="336" y="528"/>
                </a:cubicBezTo>
                <a:cubicBezTo>
                  <a:pt x="296" y="312"/>
                  <a:pt x="56" y="88"/>
                  <a:pt x="0" y="0"/>
                </a:cubicBezTo>
              </a:path>
            </a:pathLst>
          </a:custGeom>
          <a:noFill/>
          <a:ln w="25400" cap="sq" cmpd="sng">
            <a:solidFill>
              <a:schemeClr val="tx2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7727951" y="2636840"/>
            <a:ext cx="4705349" cy="1589088"/>
            <a:chOff x="3696" y="1728"/>
            <a:chExt cx="2064" cy="1001"/>
          </a:xfrm>
        </p:grpSpPr>
        <p:sp>
          <p:nvSpPr>
            <p:cNvPr id="267292" name="Text Box 28"/>
            <p:cNvSpPr txBox="1">
              <a:spLocks noChangeArrowheads="1"/>
            </p:cNvSpPr>
            <p:nvPr/>
          </p:nvSpPr>
          <p:spPr bwMode="auto">
            <a:xfrm>
              <a:off x="3696" y="2112"/>
              <a:ext cx="2064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sz="32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the result is the remainder of -11/5</a:t>
              </a:r>
            </a:p>
          </p:txBody>
        </p:sp>
        <p:sp>
          <p:nvSpPr>
            <p:cNvPr id="267293" name="Line 29"/>
            <p:cNvSpPr>
              <a:spLocks noChangeShapeType="1"/>
            </p:cNvSpPr>
            <p:nvPr/>
          </p:nvSpPr>
          <p:spPr bwMode="auto">
            <a:xfrm flipH="1" flipV="1">
              <a:off x="3696" y="1728"/>
              <a:ext cx="528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pic>
        <p:nvPicPr>
          <p:cNvPr id="25618" name="Picture 32" descr="想问题的3D小人图片素材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2284" y="5143501"/>
            <a:ext cx="1631949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31"/>
          <p:cNvSpPr>
            <a:spLocks noGrp="1" noChangeArrowheads="1"/>
          </p:cNvSpPr>
          <p:nvPr>
            <p:ph type="title"/>
          </p:nvPr>
        </p:nvSpPr>
        <p:spPr>
          <a:xfrm>
            <a:off x="908051" y="71414"/>
            <a:ext cx="10397067" cy="839788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求余（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6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5" grpId="0" autoUpdateAnimBg="0"/>
      <p:bldP spid="267279" grpId="0" autoUpdateAnimBg="0"/>
      <p:bldP spid="267280" grpId="0" autoUpdateAnimBg="0"/>
      <p:bldP spid="267281" grpId="0" autoUpdateAnimBg="0"/>
      <p:bldP spid="267283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102784" y="1752600"/>
            <a:ext cx="10058400" cy="1295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169863"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600">
                <a:solidFill>
                  <a:schemeClr val="tx1"/>
                </a:solidFill>
              </a:rPr>
              <a:t>Example:</a:t>
            </a:r>
          </a:p>
          <a:p>
            <a:pPr indent="55563" eaLnBrk="1" hangingPunct="1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3024718" y="1905000"/>
            <a:ext cx="493394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5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11 % -5 = 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12800" y="2708275"/>
            <a:ext cx="3075517" cy="1773238"/>
            <a:chOff x="528" y="1728"/>
            <a:chExt cx="1680" cy="1117"/>
          </a:xfrm>
        </p:grpSpPr>
        <p:sp>
          <p:nvSpPr>
            <p:cNvPr id="271366" name="Text Box 6"/>
            <p:cNvSpPr txBox="1">
              <a:spLocks noChangeArrowheads="1"/>
            </p:cNvSpPr>
            <p:nvPr/>
          </p:nvSpPr>
          <p:spPr bwMode="auto">
            <a:xfrm>
              <a:off x="528" y="2476"/>
              <a:ext cx="1658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sz="36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an integer</a:t>
              </a:r>
            </a:p>
          </p:txBody>
        </p:sp>
        <p:sp>
          <p:nvSpPr>
            <p:cNvPr id="271367" name="Line 7"/>
            <p:cNvSpPr>
              <a:spLocks noChangeShapeType="1"/>
            </p:cNvSpPr>
            <p:nvPr/>
          </p:nvSpPr>
          <p:spPr bwMode="auto">
            <a:xfrm flipV="1">
              <a:off x="1392" y="1728"/>
              <a:ext cx="816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884084" y="2819400"/>
            <a:ext cx="3556000" cy="3003550"/>
            <a:chOff x="1824" y="1776"/>
            <a:chExt cx="1680" cy="1892"/>
          </a:xfrm>
        </p:grpSpPr>
        <p:sp>
          <p:nvSpPr>
            <p:cNvPr id="271369" name="Text Box 9"/>
            <p:cNvSpPr txBox="1">
              <a:spLocks noChangeArrowheads="1"/>
            </p:cNvSpPr>
            <p:nvPr/>
          </p:nvSpPr>
          <p:spPr bwMode="auto">
            <a:xfrm>
              <a:off x="1824" y="3264"/>
              <a:ext cx="16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36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an integer</a:t>
              </a:r>
            </a:p>
          </p:txBody>
        </p:sp>
        <p:sp>
          <p:nvSpPr>
            <p:cNvPr id="271370" name="Line 10"/>
            <p:cNvSpPr>
              <a:spLocks noChangeShapeType="1"/>
            </p:cNvSpPr>
            <p:nvPr/>
          </p:nvSpPr>
          <p:spPr bwMode="auto">
            <a:xfrm flipV="1">
              <a:off x="2959" y="1776"/>
              <a:ext cx="0" cy="15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5384800" y="3976688"/>
            <a:ext cx="418704" cy="36933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>
                <a:solidFill>
                  <a:schemeClr val="tx1"/>
                </a:solidFill>
              </a:rPr>
              <a:t>11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181600" y="4062413"/>
            <a:ext cx="1016000" cy="381000"/>
            <a:chOff x="1872" y="3504"/>
            <a:chExt cx="480" cy="240"/>
          </a:xfrm>
        </p:grpSpPr>
        <p:sp>
          <p:nvSpPr>
            <p:cNvPr id="271373" name="Line 13"/>
            <p:cNvSpPr>
              <a:spLocks noChangeShapeType="1"/>
            </p:cNvSpPr>
            <p:nvPr/>
          </p:nvSpPr>
          <p:spPr bwMode="auto">
            <a:xfrm flipH="1">
              <a:off x="1872" y="3504"/>
              <a:ext cx="96" cy="24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71374" name="Line 14"/>
            <p:cNvSpPr>
              <a:spLocks noChangeShapeType="1"/>
            </p:cNvSpPr>
            <p:nvPr/>
          </p:nvSpPr>
          <p:spPr bwMode="auto">
            <a:xfrm>
              <a:off x="1968" y="3504"/>
              <a:ext cx="384" cy="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271375" name="Text Box 15"/>
          <p:cNvSpPr txBox="1">
            <a:spLocks noChangeArrowheads="1"/>
          </p:cNvSpPr>
          <p:nvPr/>
        </p:nvSpPr>
        <p:spPr bwMode="auto">
          <a:xfrm>
            <a:off x="4656667" y="3976688"/>
            <a:ext cx="372218" cy="36933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271376" name="Text Box 16"/>
          <p:cNvSpPr txBox="1">
            <a:spLocks noChangeArrowheads="1"/>
          </p:cNvSpPr>
          <p:nvPr/>
        </p:nvSpPr>
        <p:spPr bwMode="auto">
          <a:xfrm>
            <a:off x="5454651" y="3519488"/>
            <a:ext cx="372218" cy="36933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>
                <a:solidFill>
                  <a:schemeClr val="tx1"/>
                </a:solidFill>
              </a:rPr>
              <a:t>-2</a:t>
            </a:r>
          </a:p>
        </p:txBody>
      </p:sp>
      <p:sp>
        <p:nvSpPr>
          <p:cNvPr id="271377" name="Text Box 17"/>
          <p:cNvSpPr txBox="1">
            <a:spLocks noChangeArrowheads="1"/>
          </p:cNvSpPr>
          <p:nvPr/>
        </p:nvSpPr>
        <p:spPr bwMode="auto">
          <a:xfrm>
            <a:off x="5384800" y="4433888"/>
            <a:ext cx="418704" cy="36933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1378" name="Line 18"/>
          <p:cNvSpPr>
            <a:spLocks noChangeShapeType="1"/>
          </p:cNvSpPr>
          <p:nvPr/>
        </p:nvSpPr>
        <p:spPr bwMode="auto">
          <a:xfrm>
            <a:off x="5304367" y="4976813"/>
            <a:ext cx="711200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non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71379" name="Text Box 19"/>
          <p:cNvSpPr txBox="1">
            <a:spLocks noChangeArrowheads="1"/>
          </p:cNvSpPr>
          <p:nvPr/>
        </p:nvSpPr>
        <p:spPr bwMode="auto">
          <a:xfrm>
            <a:off x="5384800" y="4967288"/>
            <a:ext cx="407484" cy="36933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>
                <a:solidFill>
                  <a:schemeClr val="tx1"/>
                </a:solidFill>
              </a:rPr>
              <a:t>  1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218768" y="4471989"/>
            <a:ext cx="2510367" cy="809625"/>
            <a:chOff x="2938" y="3208"/>
            <a:chExt cx="1186" cy="510"/>
          </a:xfrm>
        </p:grpSpPr>
        <p:sp>
          <p:nvSpPr>
            <p:cNvPr id="271381" name="Freeform 21"/>
            <p:cNvSpPr>
              <a:spLocks/>
            </p:cNvSpPr>
            <p:nvPr/>
          </p:nvSpPr>
          <p:spPr bwMode="auto">
            <a:xfrm>
              <a:off x="2938" y="3382"/>
              <a:ext cx="528" cy="336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288" y="48"/>
                </a:cxn>
                <a:cxn ang="0">
                  <a:pos x="288" y="288"/>
                </a:cxn>
                <a:cxn ang="0">
                  <a:pos x="0" y="336"/>
                </a:cxn>
              </a:cxnLst>
              <a:rect l="0" t="0" r="r" b="b"/>
              <a:pathLst>
                <a:path w="528" h="336">
                  <a:moveTo>
                    <a:pt x="528" y="0"/>
                  </a:moveTo>
                  <a:cubicBezTo>
                    <a:pt x="428" y="0"/>
                    <a:pt x="328" y="0"/>
                    <a:pt x="288" y="48"/>
                  </a:cubicBezTo>
                  <a:cubicBezTo>
                    <a:pt x="248" y="96"/>
                    <a:pt x="336" y="240"/>
                    <a:pt x="288" y="288"/>
                  </a:cubicBezTo>
                  <a:cubicBezTo>
                    <a:pt x="240" y="336"/>
                    <a:pt x="48" y="328"/>
                    <a:pt x="0" y="336"/>
                  </a:cubicBezTo>
                </a:path>
              </a:pathLst>
            </a:custGeom>
            <a:noFill/>
            <a:ln w="254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6648" name="Text Box 22"/>
            <p:cNvSpPr txBox="1">
              <a:spLocks noChangeArrowheads="1"/>
            </p:cNvSpPr>
            <p:nvPr/>
          </p:nvSpPr>
          <p:spPr bwMode="auto">
            <a:xfrm>
              <a:off x="3420" y="3208"/>
              <a:ext cx="704" cy="291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med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0">
                  <a:solidFill>
                    <a:schemeClr val="tx1"/>
                  </a:solidFill>
                </a:rPr>
                <a:t>remainder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828801" y="3790953"/>
            <a:ext cx="3577167" cy="1227138"/>
            <a:chOff x="864" y="2686"/>
            <a:chExt cx="1690" cy="773"/>
          </a:xfrm>
        </p:grpSpPr>
        <p:sp>
          <p:nvSpPr>
            <p:cNvPr id="271384" name="Freeform 24"/>
            <p:cNvSpPr>
              <a:spLocks/>
            </p:cNvSpPr>
            <p:nvPr/>
          </p:nvSpPr>
          <p:spPr bwMode="auto">
            <a:xfrm>
              <a:off x="1306" y="2686"/>
              <a:ext cx="1248" cy="456"/>
            </a:xfrm>
            <a:custGeom>
              <a:avLst/>
              <a:gdLst/>
              <a:ahLst/>
              <a:cxnLst>
                <a:cxn ang="0">
                  <a:pos x="0" y="456"/>
                </a:cxn>
                <a:cxn ang="0">
                  <a:pos x="288" y="72"/>
                </a:cxn>
                <a:cxn ang="0">
                  <a:pos x="720" y="24"/>
                </a:cxn>
                <a:cxn ang="0">
                  <a:pos x="864" y="168"/>
                </a:cxn>
                <a:cxn ang="0">
                  <a:pos x="1248" y="120"/>
                </a:cxn>
              </a:cxnLst>
              <a:rect l="0" t="0" r="r" b="b"/>
              <a:pathLst>
                <a:path w="1248" h="456">
                  <a:moveTo>
                    <a:pt x="0" y="456"/>
                  </a:moveTo>
                  <a:cubicBezTo>
                    <a:pt x="84" y="300"/>
                    <a:pt x="168" y="144"/>
                    <a:pt x="288" y="72"/>
                  </a:cubicBezTo>
                  <a:cubicBezTo>
                    <a:pt x="408" y="0"/>
                    <a:pt x="624" y="8"/>
                    <a:pt x="720" y="24"/>
                  </a:cubicBezTo>
                  <a:cubicBezTo>
                    <a:pt x="816" y="40"/>
                    <a:pt x="776" y="152"/>
                    <a:pt x="864" y="168"/>
                  </a:cubicBezTo>
                  <a:cubicBezTo>
                    <a:pt x="952" y="184"/>
                    <a:pt x="1184" y="128"/>
                    <a:pt x="1248" y="120"/>
                  </a:cubicBezTo>
                </a:path>
              </a:pathLst>
            </a:custGeom>
            <a:noFill/>
            <a:ln w="254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6646" name="Text Box 25"/>
            <p:cNvSpPr txBox="1">
              <a:spLocks noChangeArrowheads="1"/>
            </p:cNvSpPr>
            <p:nvPr/>
          </p:nvSpPr>
          <p:spPr bwMode="auto">
            <a:xfrm>
              <a:off x="864" y="3168"/>
              <a:ext cx="424" cy="291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med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0">
                  <a:solidFill>
                    <a:schemeClr val="tx1"/>
                  </a:solidFill>
                </a:rPr>
                <a:t>result</a:t>
              </a:r>
            </a:p>
          </p:txBody>
        </p:sp>
      </p:grpSp>
      <p:sp>
        <p:nvSpPr>
          <p:cNvPr id="271386" name="Freeform 26"/>
          <p:cNvSpPr>
            <a:spLocks/>
          </p:cNvSpPr>
          <p:nvPr/>
        </p:nvSpPr>
        <p:spPr bwMode="auto">
          <a:xfrm>
            <a:off x="7334251" y="3214689"/>
            <a:ext cx="285749" cy="1285875"/>
          </a:xfrm>
          <a:custGeom>
            <a:avLst/>
            <a:gdLst/>
            <a:ahLst/>
            <a:cxnLst>
              <a:cxn ang="0">
                <a:pos x="480" y="1440"/>
              </a:cxn>
              <a:cxn ang="0">
                <a:pos x="240" y="1296"/>
              </a:cxn>
              <a:cxn ang="0">
                <a:pos x="336" y="528"/>
              </a:cxn>
              <a:cxn ang="0">
                <a:pos x="0" y="0"/>
              </a:cxn>
            </a:cxnLst>
            <a:rect l="0" t="0" r="r" b="b"/>
            <a:pathLst>
              <a:path w="480" h="1448">
                <a:moveTo>
                  <a:pt x="480" y="1440"/>
                </a:moveTo>
                <a:cubicBezTo>
                  <a:pt x="372" y="1444"/>
                  <a:pt x="264" y="1448"/>
                  <a:pt x="240" y="1296"/>
                </a:cubicBezTo>
                <a:cubicBezTo>
                  <a:pt x="216" y="1144"/>
                  <a:pt x="376" y="744"/>
                  <a:pt x="336" y="528"/>
                </a:cubicBezTo>
                <a:cubicBezTo>
                  <a:pt x="296" y="312"/>
                  <a:pt x="56" y="88"/>
                  <a:pt x="0" y="0"/>
                </a:cubicBezTo>
              </a:path>
            </a:pathLst>
          </a:custGeom>
          <a:noFill/>
          <a:ln w="25400" cap="sq" cmpd="sng">
            <a:solidFill>
              <a:schemeClr val="tx2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7632701" y="2743202"/>
            <a:ext cx="4559300" cy="1589088"/>
            <a:chOff x="3696" y="1728"/>
            <a:chExt cx="2064" cy="1001"/>
          </a:xfrm>
        </p:grpSpPr>
        <p:sp>
          <p:nvSpPr>
            <p:cNvPr id="271388" name="Text Box 28"/>
            <p:cNvSpPr txBox="1">
              <a:spLocks noChangeArrowheads="1"/>
            </p:cNvSpPr>
            <p:nvPr/>
          </p:nvSpPr>
          <p:spPr bwMode="auto">
            <a:xfrm>
              <a:off x="3696" y="2112"/>
              <a:ext cx="2064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sz="32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the result is the remainder of 11/-5</a:t>
              </a:r>
            </a:p>
          </p:txBody>
        </p:sp>
        <p:sp>
          <p:nvSpPr>
            <p:cNvPr id="271389" name="Line 29"/>
            <p:cNvSpPr>
              <a:spLocks noChangeShapeType="1"/>
            </p:cNvSpPr>
            <p:nvPr/>
          </p:nvSpPr>
          <p:spPr bwMode="auto">
            <a:xfrm flipH="1" flipV="1">
              <a:off x="3696" y="1728"/>
              <a:ext cx="528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pic>
        <p:nvPicPr>
          <p:cNvPr id="26642" name="Picture 32" descr="想问题的3D小人图片素材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1" y="5143501"/>
            <a:ext cx="1631949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1"/>
          <p:cNvSpPr txBox="1">
            <a:spLocks noChangeArrowheads="1"/>
          </p:cNvSpPr>
          <p:nvPr/>
        </p:nvSpPr>
        <p:spPr>
          <a:xfrm>
            <a:off x="908051" y="71414"/>
            <a:ext cx="10397067" cy="83978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求余（</a:t>
            </a:r>
            <a:r>
              <a:rPr kumimoji="0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%</a:t>
            </a:r>
            <a:r>
              <a:rPr kumimoji="0" lang="zh-CN" alt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）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1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1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1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1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1" grpId="0" autoUpdateAnimBg="0"/>
      <p:bldP spid="271375" grpId="0" autoUpdateAnimBg="0"/>
      <p:bldP spid="271376" grpId="0" autoUpdateAnimBg="0"/>
      <p:bldP spid="271377" grpId="0" autoUpdateAnimBg="0"/>
      <p:bldP spid="271379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09133" y="1676400"/>
            <a:ext cx="10058400" cy="1295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169863"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600">
                <a:solidFill>
                  <a:schemeClr val="tx1"/>
                </a:solidFill>
              </a:rPr>
              <a:t>Example:</a:t>
            </a:r>
          </a:p>
          <a:p>
            <a:pPr indent="55563" eaLnBrk="1" hangingPunct="1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3445933" y="1905000"/>
            <a:ext cx="599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5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11.0 % 5 = 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07533" y="2794001"/>
            <a:ext cx="3556000" cy="1719263"/>
            <a:chOff x="528" y="1728"/>
            <a:chExt cx="1680" cy="1083"/>
          </a:xfrm>
        </p:grpSpPr>
        <p:sp>
          <p:nvSpPr>
            <p:cNvPr id="268294" name="Text Box 6"/>
            <p:cNvSpPr txBox="1">
              <a:spLocks noChangeArrowheads="1"/>
            </p:cNvSpPr>
            <p:nvPr/>
          </p:nvSpPr>
          <p:spPr bwMode="auto">
            <a:xfrm>
              <a:off x="528" y="2476"/>
              <a:ext cx="1658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zh-CN" sz="36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a float</a:t>
              </a:r>
            </a:p>
          </p:txBody>
        </p:sp>
        <p:sp>
          <p:nvSpPr>
            <p:cNvPr id="268295" name="Line 7"/>
            <p:cNvSpPr>
              <a:spLocks noChangeShapeType="1"/>
            </p:cNvSpPr>
            <p:nvPr/>
          </p:nvSpPr>
          <p:spPr bwMode="auto">
            <a:xfrm flipV="1">
              <a:off x="1392" y="1728"/>
              <a:ext cx="816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766733" y="2711450"/>
            <a:ext cx="3556000" cy="3003550"/>
            <a:chOff x="1824" y="1776"/>
            <a:chExt cx="1680" cy="1892"/>
          </a:xfrm>
        </p:grpSpPr>
        <p:sp>
          <p:nvSpPr>
            <p:cNvPr id="268297" name="Text Box 9"/>
            <p:cNvSpPr txBox="1">
              <a:spLocks noChangeArrowheads="1"/>
            </p:cNvSpPr>
            <p:nvPr/>
          </p:nvSpPr>
          <p:spPr bwMode="auto">
            <a:xfrm>
              <a:off x="1824" y="3264"/>
              <a:ext cx="16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36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an integer</a:t>
              </a:r>
            </a:p>
          </p:txBody>
        </p:sp>
        <p:sp>
          <p:nvSpPr>
            <p:cNvPr id="268298" name="Line 10"/>
            <p:cNvSpPr>
              <a:spLocks noChangeShapeType="1"/>
            </p:cNvSpPr>
            <p:nvPr/>
          </p:nvSpPr>
          <p:spPr bwMode="auto">
            <a:xfrm flipV="1">
              <a:off x="2880" y="1776"/>
              <a:ext cx="0" cy="15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8627533" y="2743202"/>
            <a:ext cx="4064000" cy="1982788"/>
            <a:chOff x="3696" y="1728"/>
            <a:chExt cx="1920" cy="1249"/>
          </a:xfrm>
        </p:grpSpPr>
        <p:sp>
          <p:nvSpPr>
            <p:cNvPr id="268300" name="Text Box 12"/>
            <p:cNvSpPr txBox="1">
              <a:spLocks noChangeArrowheads="1"/>
            </p:cNvSpPr>
            <p:nvPr/>
          </p:nvSpPr>
          <p:spPr bwMode="auto">
            <a:xfrm>
              <a:off x="3696" y="2640"/>
              <a:ext cx="1920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INVALID!</a:t>
              </a:r>
              <a:r>
                <a:rPr lang="en-US" altLang="zh-CN" sz="320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68301" name="Line 13"/>
            <p:cNvSpPr>
              <a:spLocks noChangeShapeType="1"/>
            </p:cNvSpPr>
            <p:nvPr/>
          </p:nvSpPr>
          <p:spPr bwMode="auto">
            <a:xfrm flipH="1" flipV="1">
              <a:off x="3696" y="1728"/>
              <a:ext cx="816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92152" y="4786314"/>
            <a:ext cx="2464998" cy="1563687"/>
            <a:chOff x="3560" y="2542"/>
            <a:chExt cx="1459" cy="1348"/>
          </a:xfrm>
        </p:grpSpPr>
        <p:pic>
          <p:nvPicPr>
            <p:cNvPr id="27657" name="Picture 6" descr="t10jwg2t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60" y="2542"/>
              <a:ext cx="1407" cy="1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 rot="1018777">
              <a:off x="4454" y="2705"/>
              <a:ext cx="565" cy="3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注意！</a:t>
              </a:r>
            </a:p>
          </p:txBody>
        </p:sp>
      </p:grpSp>
      <p:sp>
        <p:nvSpPr>
          <p:cNvPr id="19" name="Rectangle 31"/>
          <p:cNvSpPr>
            <a:spLocks noGrp="1" noChangeArrowheads="1"/>
          </p:cNvSpPr>
          <p:nvPr>
            <p:ph type="title"/>
          </p:nvPr>
        </p:nvSpPr>
        <p:spPr>
          <a:xfrm>
            <a:off x="908051" y="71414"/>
            <a:ext cx="10397067" cy="839788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求余（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911424" y="1196752"/>
            <a:ext cx="10465163" cy="4608512"/>
          </a:xfrm>
          <a:prstGeom prst="rect">
            <a:avLst/>
          </a:prstGeom>
        </p:spPr>
        <p:txBody>
          <a:bodyPr/>
          <a:lstStyle/>
          <a:p>
            <a:pPr marL="609600" indent="-609600"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优先级：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a+b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*c</a:t>
            </a:r>
          </a:p>
          <a:p>
            <a:pPr marL="609600" indent="-609600"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结合性：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当一个运算对象两侧的运算符的优先级别相同时，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规定了各种运算符的结合方向，即“结合性”。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1009650" lvl="1" indent="-609600"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如：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a+b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；变量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两侧的运算符优先级别相同，此时用到“结合性”的概念。又如表达式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1009650" lvl="1" indent="-609600" algn="just">
              <a:lnSpc>
                <a:spcPct val="130000"/>
              </a:lnSpc>
              <a:buClr>
                <a:srgbClr val="FF3300"/>
              </a:buCl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 	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a=b=5;</a:t>
            </a:r>
          </a:p>
          <a:p>
            <a:pPr marL="1009650" lvl="1" indent="-609600"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可以使用圆括号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明确运算次序，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圆括号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具有最高的优先级</a:t>
            </a:r>
          </a:p>
          <a:p>
            <a:pPr marL="1009650" lvl="1" indent="-609600"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ü"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对角圆角矩形 4"/>
          <p:cNvSpPr/>
          <p:nvPr/>
        </p:nvSpPr>
        <p:spPr>
          <a:xfrm>
            <a:off x="999330" y="122356"/>
            <a:ext cx="845704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2 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、运算符的优先级和结合性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999330" y="122356"/>
            <a:ext cx="845704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3 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、赋值运算符和赋值表达式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806879" y="1052736"/>
          <a:ext cx="10953751" cy="2736568"/>
        </p:xfrm>
        <a:graphic>
          <a:graphicData uri="http://schemas.openxmlformats.org/drawingml/2006/table">
            <a:tbl>
              <a:tblPr/>
              <a:tblGrid>
                <a:gridCol w="1619251"/>
                <a:gridCol w="5590084"/>
                <a:gridCol w="3744416"/>
              </a:tblGrid>
              <a:tr h="4284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符号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功能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例子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4586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=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2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将表达式右边的数据赋值给左边的变量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x=3+a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716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+=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将表达式右边的计算结果加上左边的变量再赋值给左边的变量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x+=3+a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等价于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x=x+(3+a)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716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-=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将表达式右边的计算结果减去左边的变量再赋值给左边的变量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x-=3+a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等价于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x=x-(3+a)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415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其它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……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……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103445" y="3744416"/>
            <a:ext cx="10465163" cy="2924944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赋值号左边必须是变量！！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赋值号的作用是将其右边表达式的值计算出来再赋值给左边的变量，因此可以有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a=a+1</a:t>
            </a:r>
          </a:p>
          <a:p>
            <a:pPr marL="609600" marR="0" lvl="0" indent="-6096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赋值类型不一致时，系统自动进行类型转换，但可能会发生数据截取。如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a=5.9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，则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中的值为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取整而不四舍五入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999330" y="122356"/>
            <a:ext cx="845704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212370"/>
            <a:ext cx="8553796" cy="492443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示例：不同类型间的数据互相赋值</a:t>
            </a:r>
          </a:p>
        </p:txBody>
      </p:sp>
      <p:sp>
        <p:nvSpPr>
          <p:cNvPr id="7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911424" y="908720"/>
            <a:ext cx="10561173" cy="6172200"/>
          </a:xfrm>
          <a:prstGeom prst="rect">
            <a:avLst/>
          </a:prstGeom>
          <a:noFill/>
        </p:spPr>
        <p:txBody>
          <a:bodyPr/>
          <a:lstStyle/>
          <a:p>
            <a:pPr marL="533400" lvl="0" indent="-533400"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533400" lvl="0" indent="-533400"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 marL="533400" lvl="0" indent="-533400"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{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char a;</a:t>
            </a:r>
          </a:p>
          <a:p>
            <a:pPr marL="533400" lvl="0" indent="-533400"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short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b;</a:t>
            </a:r>
          </a:p>
          <a:p>
            <a:pPr marL="533400" lvl="0" indent="-533400"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long c;</a:t>
            </a:r>
          </a:p>
          <a:p>
            <a:pPr marL="533400" lvl="0" indent="-533400"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a=b=c=75535;</a:t>
            </a:r>
          </a:p>
          <a:p>
            <a:pPr marL="533400" lvl="0" indent="-533400"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("a is %d\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n",a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533400" lvl="0" indent="-533400"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("b is %d\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n",b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533400" lvl="0" indent="-533400"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("c is %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d",c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2049" name="Picture 1" descr="C:\Users\dell\AppData\Roaming\Tencent\Users\344452920\QQ\WinTemp\RichOle\)B9GA1IS)DE[VGOVXM[B_I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1" y="2636912"/>
            <a:ext cx="262314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56041" y="42210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赋值运算符是右结合</a:t>
            </a:r>
            <a:endParaRPr lang="zh-CN" altLang="en-US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999330" y="122356"/>
            <a:ext cx="845704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赋值表达式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15413" y="1268760"/>
            <a:ext cx="10465163" cy="5256584"/>
          </a:xfrm>
          <a:prstGeom prst="rect">
            <a:avLst/>
          </a:prstGeom>
        </p:spPr>
        <p:txBody>
          <a:bodyPr/>
          <a:lstStyle/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赋值表达式：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由赋值运算符将一个变量和一个表达或连接起来的式子。如“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a=5”</a:t>
            </a: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中规定：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赋值表达式是有值的，它的值就是被赋值变量的值。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即表达式“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a=5”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。由此又可将其值再赋值给其它变量：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b=(a=5)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或简写为：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b=a=5; </a:t>
            </a: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又如：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a=(b=4)+(c=5);</a:t>
            </a: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注：如不写括号（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a=b=4+c=5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），则表达式错误，因为赋值运算符的优先级别很低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（算术运算符的优先级高于赋值运算符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），因此系统解释为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a=b=(4+c)=5    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错误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52464" y="116632"/>
            <a:ext cx="10397067" cy="839788"/>
          </a:xfrm>
        </p:spPr>
        <p:txBody>
          <a:bodyPr/>
          <a:lstStyle/>
          <a:p>
            <a:pPr>
              <a:defRPr/>
            </a:pPr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程序常见符号分类 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1" y="1749446"/>
            <a:ext cx="6913033" cy="467995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关键字（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Keyword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000" b="1" dirty="0" smtClean="0">
                <a:ea typeface="宋体" pitchFamily="2" charset="-122"/>
              </a:rPr>
              <a:t>又称保留字（ </a:t>
            </a:r>
            <a:r>
              <a:rPr lang="en-US" altLang="zh-CN" sz="2000" b="1" dirty="0" smtClean="0">
                <a:ea typeface="宋体" pitchFamily="2" charset="-122"/>
              </a:rPr>
              <a:t>C </a:t>
            </a:r>
            <a:r>
              <a:rPr lang="en-US" altLang="zh-CN" sz="1800" b="1" dirty="0" smtClean="0">
                <a:ea typeface="宋体" pitchFamily="2" charset="-122"/>
              </a:rPr>
              <a:t>Reserved Word</a:t>
            </a:r>
            <a:r>
              <a:rPr lang="zh-CN" altLang="en-US" sz="2000" b="1" dirty="0" smtClean="0">
                <a:ea typeface="宋体" pitchFamily="2" charset="-122"/>
              </a:rPr>
              <a:t> ）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sz="1800" b="1" dirty="0" smtClean="0">
                <a:ea typeface="宋体" pitchFamily="2" charset="-122"/>
              </a:rPr>
              <a:t>A word that has special meaning in C</a:t>
            </a:r>
            <a:endParaRPr lang="zh-CN" altLang="en-US" sz="1800" b="1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标识符（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Identifier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000" b="1" dirty="0" smtClean="0">
                <a:ea typeface="宋体" pitchFamily="2" charset="-122"/>
              </a:rPr>
              <a:t>系统预定义标识符（</a:t>
            </a:r>
            <a:r>
              <a:rPr lang="en-US" altLang="zh-CN" sz="2000" b="1" dirty="0" smtClean="0">
                <a:ea typeface="宋体" pitchFamily="2" charset="-122"/>
              </a:rPr>
              <a:t>C Standard Identifier</a:t>
            </a:r>
            <a:r>
              <a:rPr lang="zh-CN" altLang="en-US" sz="2000" b="1" dirty="0" smtClean="0">
                <a:ea typeface="宋体" pitchFamily="2" charset="-122"/>
              </a:rPr>
              <a:t>）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000" b="1" dirty="0" smtClean="0">
                <a:ea typeface="宋体" pitchFamily="2" charset="-122"/>
              </a:rPr>
              <a:t>用户自定义标识符</a:t>
            </a:r>
          </a:p>
          <a:p>
            <a:pPr lvl="2">
              <a:lnSpc>
                <a:spcPct val="120000"/>
              </a:lnSpc>
              <a:defRPr/>
            </a:pPr>
            <a:r>
              <a:rPr lang="zh-CN" altLang="en-US" sz="1800" b="1" dirty="0" smtClean="0">
                <a:ea typeface="宋体" pitchFamily="2" charset="-122"/>
              </a:rPr>
              <a:t>变量，函数名，</a:t>
            </a:r>
            <a:r>
              <a:rPr lang="en-US" altLang="zh-CN" sz="1800" b="1" dirty="0" smtClean="0">
                <a:ea typeface="宋体" pitchFamily="2" charset="-122"/>
              </a:rPr>
              <a:t>……</a:t>
            </a:r>
          </a:p>
          <a:p>
            <a:pPr marL="342900" lvl="2" indent="-342900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关键字与标识符区别</a:t>
            </a:r>
          </a:p>
          <a:p>
            <a:pPr lvl="2">
              <a:lnSpc>
                <a:spcPct val="120000"/>
              </a:lnSpc>
              <a:defRPr/>
            </a:pPr>
            <a:endParaRPr lang="en-US" altLang="zh-CN" sz="1800" b="1" dirty="0" smtClean="0">
              <a:ea typeface="宋体" pitchFamily="2" charset="-122"/>
            </a:endParaRPr>
          </a:p>
        </p:txBody>
      </p:sp>
      <p:pic>
        <p:nvPicPr>
          <p:cNvPr id="20484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0718" y="1928802"/>
            <a:ext cx="4051300" cy="3743325"/>
          </a:xfrm>
          <a:prstGeom prst="rect">
            <a:avLst/>
          </a:prstGeom>
          <a:noFill/>
          <a:ln w="57150" cmpd="thickThin">
            <a:solidFill>
              <a:srgbClr val="000080"/>
            </a:solidFill>
            <a:miter lim="800000"/>
            <a:headEnd/>
            <a:tailEnd/>
          </a:ln>
        </p:spPr>
      </p:pic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8206317" y="2708275"/>
            <a:ext cx="863600" cy="43338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2590" name="Rectangle 14"/>
          <p:cNvSpPr>
            <a:spLocks noChangeArrowheads="1"/>
          </p:cNvSpPr>
          <p:nvPr/>
        </p:nvSpPr>
        <p:spPr bwMode="auto">
          <a:xfrm>
            <a:off x="8130118" y="4003675"/>
            <a:ext cx="692149" cy="2889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2591" name="Rectangle 15"/>
          <p:cNvSpPr>
            <a:spLocks noChangeArrowheads="1"/>
          </p:cNvSpPr>
          <p:nvPr/>
        </p:nvSpPr>
        <p:spPr bwMode="auto">
          <a:xfrm>
            <a:off x="7823200" y="3500438"/>
            <a:ext cx="670984" cy="2889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8206317" y="4437064"/>
            <a:ext cx="863600" cy="2873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2593" name="Rectangle 17"/>
          <p:cNvSpPr>
            <a:spLocks noChangeArrowheads="1"/>
          </p:cNvSpPr>
          <p:nvPr/>
        </p:nvSpPr>
        <p:spPr bwMode="auto">
          <a:xfrm>
            <a:off x="8206318" y="4724401"/>
            <a:ext cx="730249" cy="2317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2594" name="Rectangle 18"/>
          <p:cNvSpPr>
            <a:spLocks noChangeArrowheads="1"/>
          </p:cNvSpPr>
          <p:nvPr/>
        </p:nvSpPr>
        <p:spPr bwMode="auto">
          <a:xfrm>
            <a:off x="8358717" y="2349501"/>
            <a:ext cx="480483" cy="2889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2595" name="Rectangle 19"/>
          <p:cNvSpPr>
            <a:spLocks noChangeArrowheads="1"/>
          </p:cNvSpPr>
          <p:nvPr/>
        </p:nvSpPr>
        <p:spPr bwMode="auto">
          <a:xfrm>
            <a:off x="8782052" y="4005264"/>
            <a:ext cx="1248833" cy="2873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5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5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9" grpId="0" animBg="1"/>
      <p:bldP spid="152589" grpId="1" animBg="1"/>
      <p:bldP spid="152590" grpId="0" animBg="1"/>
      <p:bldP spid="152590" grpId="1" animBg="1"/>
      <p:bldP spid="152591" grpId="0" animBg="1"/>
      <p:bldP spid="152591" grpId="1" animBg="1"/>
      <p:bldP spid="152592" grpId="0" animBg="1"/>
      <p:bldP spid="152592" grpId="1" animBg="1"/>
      <p:bldP spid="152593" grpId="0" animBg="1"/>
      <p:bldP spid="152593" grpId="1" animBg="1"/>
      <p:bldP spid="152594" grpId="0" animBg="1"/>
      <p:bldP spid="15259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999330" y="122356"/>
            <a:ext cx="845704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复合的赋值表达式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15413" y="1268760"/>
            <a:ext cx="10465163" cy="4824536"/>
          </a:xfrm>
          <a:prstGeom prst="rect">
            <a:avLst/>
          </a:prstGeom>
        </p:spPr>
        <p:txBody>
          <a:bodyPr/>
          <a:lstStyle/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复合的赋值表达式：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在”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=”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号之前加上其它运算符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就可构成复合运算符。如在”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=”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前加一个’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+”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就构成了复合运算符“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+=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对于复合的赋值运算符‘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+=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，可以这样理解：</a:t>
            </a: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+=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表达式 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等价于 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+(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a+=3;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等价于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a=a+3;</a:t>
            </a: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	    y+=y*8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等价于    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y=y+(y*8)</a:t>
            </a: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其它的复合的赋值运算符，其理解方式与‘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+=’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相类似：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a*=a+3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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&lt;=&gt;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2158701" y="3932832"/>
            <a:ext cx="7105651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125000"/>
              <a:buFont typeface="Wingdings" pitchFamily="2" charset="2"/>
              <a:buAutoNum type="arabicPeriod"/>
              <a:defRPr/>
            </a:pPr>
            <a:r>
              <a:rPr lang="en-US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a-=a+4a=a-(a+4)a=-4</a:t>
            </a:r>
          </a:p>
          <a:p>
            <a:pPr marL="457200" indent="-457200"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125000"/>
              <a:buFont typeface="Wingdings" pitchFamily="2" charset="2"/>
              <a:buAutoNum type="arabicPeriod"/>
              <a:defRPr/>
            </a:pPr>
            <a:r>
              <a:rPr lang="en-US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a*=a a=a*</a:t>
            </a:r>
            <a:r>
              <a:rPr lang="en-US" sz="3200" b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aa</a:t>
            </a:r>
            <a:r>
              <a:rPr lang="en-US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=16</a:t>
            </a:r>
          </a:p>
          <a:p>
            <a:pPr marL="457200" indent="-457200"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125000"/>
              <a:buFont typeface="Wingdings" pitchFamily="2" charset="2"/>
              <a:buAutoNum type="arabicPeriod"/>
              <a:defRPr/>
            </a:pPr>
            <a:r>
              <a:rPr lang="en-US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a+=a a=</a:t>
            </a:r>
            <a:r>
              <a:rPr lang="en-US" sz="3200" b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a+aa</a:t>
            </a:r>
            <a:r>
              <a:rPr lang="en-US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=32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911425" y="1124173"/>
            <a:ext cx="10848776" cy="293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125000"/>
              <a:buFont typeface="Wingdings" pitchFamily="2" charset="2"/>
              <a:buChar char="v"/>
            </a:pPr>
            <a:r>
              <a:rPr lang="zh-CN" altLang="en-US" sz="28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 smtClean="0">
                <a:effectLst/>
                <a:latin typeface="微软雅黑" pitchFamily="34" charset="-122"/>
                <a:ea typeface="微软雅黑" pitchFamily="34" charset="-122"/>
              </a:rPr>
              <a:t>若 </a:t>
            </a:r>
            <a:r>
              <a:rPr lang="en-US" altLang="zh-CN" sz="2800" dirty="0" err="1" smtClean="0">
                <a:effectLst/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800" dirty="0" smtClean="0">
                <a:effectLst/>
                <a:latin typeface="微软雅黑" pitchFamily="34" charset="-122"/>
                <a:ea typeface="微软雅黑" pitchFamily="34" charset="-122"/>
              </a:rPr>
              <a:t> a=3</a:t>
            </a:r>
            <a:r>
              <a:rPr lang="zh-CN" altLang="en-US" sz="2800" dirty="0" smtClean="0">
                <a:effectLst/>
                <a:latin typeface="微软雅黑" pitchFamily="34" charset="-122"/>
                <a:ea typeface="微软雅黑" pitchFamily="34" charset="-122"/>
              </a:rPr>
              <a:t>，则下面表达式的值为</a:t>
            </a:r>
            <a:r>
              <a:rPr lang="en-US" altLang="zh-CN" sz="2800" dirty="0" smtClean="0">
                <a:effectLst/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125000"/>
            </a:pPr>
            <a:r>
              <a:rPr lang="en-US" altLang="zh-CN" sz="28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  a</a:t>
            </a:r>
            <a:r>
              <a:rPr lang="en-US" altLang="zh-CN" sz="2800" b="1" dirty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+=a*=a-=</a:t>
            </a:r>
            <a:r>
              <a:rPr lang="en-US" altLang="zh-CN" sz="28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a+4</a:t>
            </a:r>
            <a:r>
              <a:rPr lang="zh-CN" altLang="en-US" sz="28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125000"/>
              <a:buFont typeface="Wingdings" pitchFamily="2" charset="2"/>
              <a:buChar char="v"/>
            </a:pPr>
            <a:r>
              <a:rPr lang="zh-CN" altLang="en-US" sz="2800" dirty="0">
                <a:solidFill>
                  <a:srgbClr val="FFFF00"/>
                </a:solidFill>
                <a:effectLst/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effectLst/>
                <a:latin typeface="微软雅黑" pitchFamily="34" charset="-122"/>
                <a:ea typeface="微软雅黑" pitchFamily="34" charset="-122"/>
              </a:rPr>
              <a:t>计算方法</a:t>
            </a:r>
            <a:r>
              <a:rPr lang="zh-CN" altLang="en-US" sz="2800" b="1" dirty="0">
                <a:effectLst/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从右向左</a:t>
            </a:r>
            <a:r>
              <a:rPr lang="zh-CN" altLang="en-US" sz="2800" b="1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进行</a:t>
            </a:r>
            <a:endParaRPr lang="en-US" altLang="zh-CN" sz="2800" b="1" dirty="0" smtClean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125000"/>
            </a:pPr>
            <a:r>
              <a:rPr lang="zh-CN" altLang="en-US" sz="2800" b="1" dirty="0" smtClean="0">
                <a:effectLst/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800" dirty="0" smtClean="0">
                <a:effectLst/>
                <a:latin typeface="微软雅黑" pitchFamily="34" charset="-122"/>
                <a:ea typeface="微软雅黑" pitchFamily="34" charset="-122"/>
              </a:rPr>
              <a:t>因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赋值</a:t>
            </a:r>
            <a:r>
              <a:rPr lang="zh-CN" altLang="en-US" sz="2800" dirty="0" smtClean="0">
                <a:effectLst/>
                <a:latin typeface="微软雅黑" pitchFamily="34" charset="-122"/>
                <a:ea typeface="微软雅黑" pitchFamily="34" charset="-122"/>
              </a:rPr>
              <a:t>运算符</a:t>
            </a:r>
            <a:r>
              <a:rPr lang="zh-CN" altLang="en-US" sz="2800" dirty="0">
                <a:effectLst/>
                <a:latin typeface="微软雅黑" pitchFamily="34" charset="-122"/>
                <a:ea typeface="微软雅黑" pitchFamily="34" charset="-122"/>
              </a:rPr>
              <a:t>的结合方向为从右</a:t>
            </a:r>
            <a:r>
              <a:rPr lang="zh-CN" altLang="en-US" sz="2800" dirty="0" smtClean="0">
                <a:effectLst/>
                <a:latin typeface="微软雅黑" pitchFamily="34" charset="-122"/>
                <a:ea typeface="微软雅黑" pitchFamily="34" charset="-122"/>
              </a:rPr>
              <a:t>向左。</a:t>
            </a:r>
            <a:endParaRPr lang="zh-CN" altLang="en-US" sz="280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对角圆角矩形 4"/>
          <p:cNvSpPr/>
          <p:nvPr/>
        </p:nvSpPr>
        <p:spPr>
          <a:xfrm>
            <a:off x="999330" y="122356"/>
            <a:ext cx="845704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复合的赋值表达式示例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911424" y="1196752"/>
            <a:ext cx="10945216" cy="5112568"/>
          </a:xfrm>
          <a:prstGeom prst="rect">
            <a:avLst/>
          </a:prstGeom>
        </p:spPr>
        <p:txBody>
          <a:bodyPr/>
          <a:lstStyle/>
          <a:p>
            <a:pPr marL="609600" indent="-609600" algn="just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自增运算符为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，自减为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作用分别是使变量的值加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或减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。具体使用时有以下两种形式：</a:t>
            </a:r>
          </a:p>
          <a:p>
            <a:pPr marL="609600" indent="-609600" algn="just">
              <a:lnSpc>
                <a:spcPct val="150000"/>
              </a:lnSpc>
              <a:buClr>
                <a:srgbClr val="FF3300"/>
              </a:buClr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之前，先使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的值加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1)</a:t>
            </a:r>
          </a:p>
          <a:p>
            <a:pPr marL="609600" indent="-609600" algn="just">
              <a:lnSpc>
                <a:spcPct val="150000"/>
              </a:lnSpc>
              <a:buClr>
                <a:srgbClr val="FF3300"/>
              </a:buClr>
              <a:buNone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先将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的值取出来用，用后再使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的值加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1)</a:t>
            </a:r>
          </a:p>
          <a:p>
            <a:pPr marL="609600" indent="-609600" algn="just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参看下例：若有定义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=10,  j ;</a:t>
            </a:r>
          </a:p>
          <a:p>
            <a:pPr marL="609600" indent="-609600" algn="just">
              <a:lnSpc>
                <a:spcPct val="150000"/>
              </a:lnSpc>
              <a:buClr>
                <a:srgbClr val="FF3300"/>
              </a:buCl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执行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j=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++;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则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j=10;i=11;</a:t>
            </a:r>
          </a:p>
          <a:p>
            <a:pPr marL="609600" indent="-609600" algn="just">
              <a:lnSpc>
                <a:spcPct val="150000"/>
              </a:lnSpc>
              <a:buClr>
                <a:srgbClr val="FF3300"/>
              </a:buCl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=============================</a:t>
            </a:r>
          </a:p>
          <a:p>
            <a:pPr marL="609600" indent="-609600" algn="just">
              <a:lnSpc>
                <a:spcPct val="150000"/>
              </a:lnSpc>
              <a:buClr>
                <a:srgbClr val="FF3300"/>
              </a:buCl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执行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j=++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//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则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j=11;i=11; 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对角圆角矩形 4"/>
          <p:cNvSpPr/>
          <p:nvPr/>
        </p:nvSpPr>
        <p:spPr>
          <a:xfrm>
            <a:off x="999330" y="122356"/>
            <a:ext cx="845704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4 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、自增、自减运算符 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 advAuto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219200" y="1752600"/>
            <a:ext cx="10363200" cy="41910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114300"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3000" b="1" dirty="0">
                <a:solidFill>
                  <a:schemeClr val="tx1"/>
                </a:solidFill>
              </a:rPr>
              <a:t>Example:</a:t>
            </a:r>
          </a:p>
          <a:p>
            <a:pPr marL="114300"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333399"/>
                </a:solidFill>
                <a:latin typeface="Courier New" pitchFamily="49" charset="0"/>
              </a:rPr>
              <a:t>j = </a:t>
            </a:r>
            <a:r>
              <a:rPr lang="en-US" altLang="zh-CN" sz="3200" b="1" dirty="0">
                <a:solidFill>
                  <a:srgbClr val="FF0000"/>
                </a:solidFill>
                <a:latin typeface="Courier New" pitchFamily="49" charset="0"/>
              </a:rPr>
              <a:t>++</a:t>
            </a:r>
            <a:r>
              <a:rPr lang="en-US" altLang="zh-CN" sz="3200" b="1" dirty="0" err="1">
                <a:solidFill>
                  <a:srgbClr val="333399"/>
                </a:solidFill>
                <a:latin typeface="Courier New" pitchFamily="49" charset="0"/>
              </a:rPr>
              <a:t>i</a:t>
            </a:r>
            <a:r>
              <a:rPr lang="en-US" altLang="zh-CN" sz="3200" b="1" dirty="0">
                <a:solidFill>
                  <a:srgbClr val="333399"/>
                </a:solidFill>
                <a:latin typeface="Courier New" pitchFamily="49" charset="0"/>
              </a:rPr>
              <a:t> - 2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0" y="3614736"/>
            <a:ext cx="1930400" cy="457200"/>
            <a:chOff x="4320" y="2277"/>
            <a:chExt cx="912" cy="288"/>
          </a:xfrm>
        </p:grpSpPr>
        <p:sp>
          <p:nvSpPr>
            <p:cNvPr id="45069" name="Text Box 4"/>
            <p:cNvSpPr txBox="1">
              <a:spLocks noChangeArrowheads="1"/>
            </p:cNvSpPr>
            <p:nvPr/>
          </p:nvSpPr>
          <p:spPr bwMode="auto">
            <a:xfrm>
              <a:off x="4320" y="2277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chemeClr val="tx2"/>
                  </a:solidFill>
                </a:rPr>
                <a:t>i</a:t>
              </a:r>
              <a:endParaRPr lang="en-US" altLang="zh-CN" sz="2400" dirty="0">
                <a:solidFill>
                  <a:schemeClr val="tx2"/>
                </a:solidFill>
              </a:endParaRPr>
            </a:p>
          </p:txBody>
        </p:sp>
        <p:sp>
          <p:nvSpPr>
            <p:cNvPr id="45070" name="Text Box 5"/>
            <p:cNvSpPr txBox="1">
              <a:spLocks noChangeArrowheads="1"/>
            </p:cNvSpPr>
            <p:nvPr/>
          </p:nvSpPr>
          <p:spPr bwMode="auto">
            <a:xfrm>
              <a:off x="4512" y="2304"/>
              <a:ext cx="720" cy="2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333830" name="Text Box 6"/>
          <p:cNvSpPr txBox="1">
            <a:spLocks noChangeArrowheads="1"/>
          </p:cNvSpPr>
          <p:nvPr/>
        </p:nvSpPr>
        <p:spPr bwMode="auto">
          <a:xfrm>
            <a:off x="1422400" y="3560763"/>
            <a:ext cx="3962400" cy="191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等价于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i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= 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 + 1;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 j </a:t>
            </a:r>
            <a:r>
              <a:rPr lang="en-US" altLang="zh-CN" sz="32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= </a:t>
            </a:r>
            <a:r>
              <a:rPr lang="en-US" altLang="zh-CN" sz="32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i</a:t>
            </a:r>
            <a:r>
              <a:rPr lang="en-US" altLang="zh-CN" sz="32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 – 2;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144000" y="4257680"/>
            <a:ext cx="1930400" cy="460375"/>
            <a:chOff x="4320" y="2247"/>
            <a:chExt cx="912" cy="290"/>
          </a:xfrm>
        </p:grpSpPr>
        <p:sp>
          <p:nvSpPr>
            <p:cNvPr id="45067" name="Text Box 8"/>
            <p:cNvSpPr txBox="1">
              <a:spLocks noChangeArrowheads="1"/>
            </p:cNvSpPr>
            <p:nvPr/>
          </p:nvSpPr>
          <p:spPr bwMode="auto">
            <a:xfrm>
              <a:off x="4320" y="2247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45068" name="Text Box 9"/>
            <p:cNvSpPr txBox="1">
              <a:spLocks noChangeArrowheads="1"/>
            </p:cNvSpPr>
            <p:nvPr/>
          </p:nvSpPr>
          <p:spPr bwMode="auto">
            <a:xfrm>
              <a:off x="4512" y="2304"/>
              <a:ext cx="720" cy="2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??</a:t>
              </a:r>
            </a:p>
          </p:txBody>
        </p:sp>
      </p:grpSp>
      <p:sp>
        <p:nvSpPr>
          <p:cNvPr id="333834" name="Line 10"/>
          <p:cNvSpPr>
            <a:spLocks noChangeShapeType="1"/>
          </p:cNvSpPr>
          <p:nvPr/>
        </p:nvSpPr>
        <p:spPr bwMode="auto">
          <a:xfrm>
            <a:off x="711200" y="4479925"/>
            <a:ext cx="8128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3835" name="Line 11"/>
          <p:cNvSpPr>
            <a:spLocks noChangeShapeType="1"/>
          </p:cNvSpPr>
          <p:nvPr/>
        </p:nvSpPr>
        <p:spPr bwMode="auto">
          <a:xfrm>
            <a:off x="711200" y="5186363"/>
            <a:ext cx="8128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3836" name="Text Box 12"/>
          <p:cNvSpPr txBox="1">
            <a:spLocks noChangeArrowheads="1"/>
          </p:cNvSpPr>
          <p:nvPr/>
        </p:nvSpPr>
        <p:spPr bwMode="auto">
          <a:xfrm>
            <a:off x="9552517" y="4348164"/>
            <a:ext cx="1524000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3837" name="Text Box 13"/>
          <p:cNvSpPr txBox="1">
            <a:spLocks noChangeArrowheads="1"/>
          </p:cNvSpPr>
          <p:nvPr/>
        </p:nvSpPr>
        <p:spPr bwMode="auto">
          <a:xfrm>
            <a:off x="9552517" y="3662363"/>
            <a:ext cx="1524000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对角圆角矩形 15"/>
          <p:cNvSpPr/>
          <p:nvPr/>
        </p:nvSpPr>
        <p:spPr>
          <a:xfrm>
            <a:off x="999330" y="122356"/>
            <a:ext cx="845704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4 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、自增、自减运算符 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0" grpId="0" autoUpdateAnimBg="0"/>
      <p:bldP spid="333836" grpId="0" animBg="1" autoUpdateAnimBg="0"/>
      <p:bldP spid="333837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219200" y="1752600"/>
            <a:ext cx="10363200" cy="41910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114300"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3000" b="1" dirty="0">
                <a:solidFill>
                  <a:schemeClr val="tx1"/>
                </a:solidFill>
              </a:rPr>
              <a:t>Example:</a:t>
            </a:r>
          </a:p>
          <a:p>
            <a:pPr marL="114300"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333399"/>
                </a:solidFill>
                <a:latin typeface="Courier New" pitchFamily="49" charset="0"/>
              </a:rPr>
              <a:t>j = </a:t>
            </a:r>
            <a:r>
              <a:rPr lang="en-US" altLang="zh-CN" sz="3200" b="1" dirty="0" err="1">
                <a:solidFill>
                  <a:srgbClr val="333399"/>
                </a:solidFill>
                <a:latin typeface="Courier New" pitchFamily="49" charset="0"/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  <a:latin typeface="Courier New" pitchFamily="49" charset="0"/>
              </a:rPr>
              <a:t>++</a:t>
            </a:r>
            <a:r>
              <a:rPr lang="en-US" altLang="zh-CN" sz="3200" b="1" dirty="0">
                <a:solidFill>
                  <a:srgbClr val="333399"/>
                </a:solidFill>
                <a:latin typeface="Courier New" pitchFamily="49" charset="0"/>
              </a:rPr>
              <a:t> - 2</a:t>
            </a:r>
          </a:p>
          <a:p>
            <a:pPr marL="114300" lvl="1" eaLnBrk="1" hangingPunct="1">
              <a:lnSpc>
                <a:spcPct val="120000"/>
              </a:lnSpc>
              <a:spcBef>
                <a:spcPct val="20000"/>
              </a:spcBef>
            </a:pPr>
            <a:endParaRPr lang="en-US" altLang="zh-CN" sz="3200" b="1" dirty="0">
              <a:solidFill>
                <a:srgbClr val="333399"/>
              </a:solidFill>
              <a:latin typeface="Courier New" pitchFamily="49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0" y="3643314"/>
            <a:ext cx="1930400" cy="528638"/>
            <a:chOff x="4320" y="2304"/>
            <a:chExt cx="912" cy="333"/>
          </a:xfrm>
        </p:grpSpPr>
        <p:sp>
          <p:nvSpPr>
            <p:cNvPr id="46093" name="Text Box 4"/>
            <p:cNvSpPr txBox="1">
              <a:spLocks noChangeArrowheads="1"/>
            </p:cNvSpPr>
            <p:nvPr/>
          </p:nvSpPr>
          <p:spPr bwMode="auto">
            <a:xfrm>
              <a:off x="4320" y="2349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chemeClr val="tx2"/>
                  </a:solidFill>
                </a:rPr>
                <a:t>i</a:t>
              </a:r>
              <a:endParaRPr lang="en-US" altLang="zh-CN" sz="2400" dirty="0">
                <a:solidFill>
                  <a:schemeClr val="tx2"/>
                </a:solidFill>
              </a:endParaRPr>
            </a:p>
          </p:txBody>
        </p:sp>
        <p:sp>
          <p:nvSpPr>
            <p:cNvPr id="46094" name="Text Box 5"/>
            <p:cNvSpPr txBox="1">
              <a:spLocks noChangeArrowheads="1"/>
            </p:cNvSpPr>
            <p:nvPr/>
          </p:nvSpPr>
          <p:spPr bwMode="auto">
            <a:xfrm>
              <a:off x="4512" y="2304"/>
              <a:ext cx="720" cy="2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1422400" y="3560763"/>
            <a:ext cx="3962400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  <a:sym typeface="Wingdings" pitchFamily="2" charset="2"/>
              </a:rPr>
              <a:t>等价于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  <a:sym typeface="Wingdings" pitchFamily="2" charset="2"/>
              </a:rPr>
              <a:t>    </a:t>
            </a:r>
            <a:endParaRPr lang="en-US" altLang="zh-CN" sz="2800" b="1" dirty="0">
              <a:solidFill>
                <a:srgbClr val="FF0000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 j </a:t>
            </a:r>
            <a:r>
              <a:rPr lang="en-US" altLang="zh-CN" sz="32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= </a:t>
            </a:r>
            <a:r>
              <a:rPr lang="en-US" altLang="zh-CN" sz="32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i</a:t>
            </a:r>
            <a:r>
              <a:rPr lang="en-US" altLang="zh-CN" sz="32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 – 2;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i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= 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 + 1;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9144000" y="4333878"/>
            <a:ext cx="1930400" cy="528637"/>
            <a:chOff x="4320" y="2304"/>
            <a:chExt cx="912" cy="333"/>
          </a:xfrm>
        </p:grpSpPr>
        <p:sp>
          <p:nvSpPr>
            <p:cNvPr id="46091" name="Text Box 9"/>
            <p:cNvSpPr txBox="1">
              <a:spLocks noChangeArrowheads="1"/>
            </p:cNvSpPr>
            <p:nvPr/>
          </p:nvSpPr>
          <p:spPr bwMode="auto">
            <a:xfrm>
              <a:off x="4320" y="2349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46092" name="Text Box 10"/>
            <p:cNvSpPr txBox="1">
              <a:spLocks noChangeArrowheads="1"/>
            </p:cNvSpPr>
            <p:nvPr/>
          </p:nvSpPr>
          <p:spPr bwMode="auto">
            <a:xfrm>
              <a:off x="4512" y="2304"/>
              <a:ext cx="720" cy="2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??</a:t>
              </a:r>
            </a:p>
          </p:txBody>
        </p:sp>
      </p:grpSp>
      <p:sp>
        <p:nvSpPr>
          <p:cNvPr id="334859" name="Line 11"/>
          <p:cNvSpPr>
            <a:spLocks noChangeShapeType="1"/>
          </p:cNvSpPr>
          <p:nvPr/>
        </p:nvSpPr>
        <p:spPr bwMode="auto">
          <a:xfrm>
            <a:off x="711200" y="4467225"/>
            <a:ext cx="8128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4860" name="Line 12"/>
          <p:cNvSpPr>
            <a:spLocks noChangeShapeType="1"/>
          </p:cNvSpPr>
          <p:nvPr/>
        </p:nvSpPr>
        <p:spPr bwMode="auto">
          <a:xfrm>
            <a:off x="711200" y="5157788"/>
            <a:ext cx="8128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4861" name="Text Box 13"/>
          <p:cNvSpPr txBox="1">
            <a:spLocks noChangeArrowheads="1"/>
          </p:cNvSpPr>
          <p:nvPr/>
        </p:nvSpPr>
        <p:spPr bwMode="auto">
          <a:xfrm>
            <a:off x="9552517" y="4348164"/>
            <a:ext cx="1524000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4862" name="Text Box 14"/>
          <p:cNvSpPr txBox="1">
            <a:spLocks noChangeArrowheads="1"/>
          </p:cNvSpPr>
          <p:nvPr/>
        </p:nvSpPr>
        <p:spPr bwMode="auto">
          <a:xfrm>
            <a:off x="9552517" y="3662363"/>
            <a:ext cx="1524000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对角圆角矩形 15"/>
          <p:cNvSpPr/>
          <p:nvPr/>
        </p:nvSpPr>
        <p:spPr>
          <a:xfrm>
            <a:off x="999330" y="122356"/>
            <a:ext cx="845704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4 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、自增、自减运算符 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3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4" grpId="0" autoUpdateAnimBg="0"/>
      <p:bldP spid="334861" grpId="0" animBg="1" autoUpdateAnimBg="0"/>
      <p:bldP spid="334862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Text Box 2"/>
          <p:cNvSpPr txBox="1">
            <a:spLocks noChangeArrowheads="1"/>
          </p:cNvSpPr>
          <p:nvPr/>
        </p:nvSpPr>
        <p:spPr bwMode="auto">
          <a:xfrm>
            <a:off x="1109133" y="2255839"/>
            <a:ext cx="10363200" cy="3405187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14300" lvl="1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b="1" dirty="0" err="1">
                <a:solidFill>
                  <a:srgbClr val="333399"/>
                </a:solidFill>
                <a:latin typeface="Courier New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solidFill>
                  <a:srgbClr val="333399"/>
                </a:solidFill>
                <a:latin typeface="Courier New" pitchFamily="49" charset="0"/>
                <a:ea typeface="宋体" panose="02010600030101010101" pitchFamily="2" charset="-122"/>
              </a:rPr>
              <a:t> a=3;</a:t>
            </a:r>
          </a:p>
          <a:p>
            <a:pPr marL="114300" lvl="1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b="1" dirty="0" err="1">
                <a:solidFill>
                  <a:srgbClr val="333399"/>
                </a:solidFill>
                <a:latin typeface="Courier New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400" b="1" dirty="0">
                <a:solidFill>
                  <a:srgbClr val="333399"/>
                </a:solidFill>
                <a:latin typeface="Courier New" pitchFamily="49" charset="0"/>
                <a:ea typeface="宋体" panose="02010600030101010101" pitchFamily="2" charset="-122"/>
              </a:rPr>
              <a:t>("%d", -a++);</a:t>
            </a:r>
            <a:endParaRPr lang="en-US" altLang="zh-CN" sz="4000" b="1" dirty="0">
              <a:solidFill>
                <a:srgbClr val="333399"/>
              </a:solidFill>
              <a:latin typeface="Courier New" pitchFamily="49" charset="0"/>
              <a:ea typeface="宋体" panose="02010600030101010101" pitchFamily="2" charset="-122"/>
            </a:endParaRPr>
          </a:p>
          <a:p>
            <a:pPr marL="114300" lvl="1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sz="4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33933" y="4160839"/>
            <a:ext cx="1930400" cy="528637"/>
            <a:chOff x="4320" y="2304"/>
            <a:chExt cx="912" cy="333"/>
          </a:xfrm>
        </p:grpSpPr>
        <p:sp>
          <p:nvSpPr>
            <p:cNvPr id="47113" name="Text Box 4"/>
            <p:cNvSpPr txBox="1">
              <a:spLocks noChangeArrowheads="1"/>
            </p:cNvSpPr>
            <p:nvPr/>
          </p:nvSpPr>
          <p:spPr bwMode="auto">
            <a:xfrm>
              <a:off x="4320" y="2349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47114" name="Text Box 5"/>
            <p:cNvSpPr txBox="1">
              <a:spLocks noChangeArrowheads="1"/>
            </p:cNvSpPr>
            <p:nvPr/>
          </p:nvSpPr>
          <p:spPr bwMode="auto">
            <a:xfrm>
              <a:off x="4512" y="2304"/>
              <a:ext cx="720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335878" name="Text Box 6"/>
          <p:cNvSpPr txBox="1">
            <a:spLocks noChangeArrowheads="1"/>
          </p:cNvSpPr>
          <p:nvPr/>
        </p:nvSpPr>
        <p:spPr bwMode="auto">
          <a:xfrm>
            <a:off x="1312334" y="3717926"/>
            <a:ext cx="6498167" cy="172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  <a:sym typeface="Wingdings" pitchFamily="2" charset="2"/>
              </a:rPr>
              <a:t>等价于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  <a:sym typeface="Wingdings" pitchFamily="2" charset="2"/>
              </a:rPr>
              <a:t>    </a:t>
            </a:r>
            <a:endParaRPr lang="en-US" altLang="zh-CN" sz="2800" b="1" dirty="0">
              <a:solidFill>
                <a:srgbClr val="FF0000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("%d", -a);</a:t>
            </a:r>
            <a:endParaRPr lang="en-US" altLang="zh-CN" sz="4400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 a </a:t>
            </a:r>
            <a:r>
              <a:rPr lang="en-US" altLang="zh-CN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anose="02010600030101010101" pitchFamily="2" charset="-122"/>
              </a:rPr>
              <a:t>= a + 1;</a:t>
            </a:r>
          </a:p>
        </p:txBody>
      </p:sp>
      <p:sp>
        <p:nvSpPr>
          <p:cNvPr id="335880" name="Line 8"/>
          <p:cNvSpPr>
            <a:spLocks noChangeShapeType="1"/>
          </p:cNvSpPr>
          <p:nvPr/>
        </p:nvSpPr>
        <p:spPr bwMode="auto">
          <a:xfrm>
            <a:off x="601133" y="4524375"/>
            <a:ext cx="8128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5881" name="Line 9"/>
          <p:cNvSpPr>
            <a:spLocks noChangeShapeType="1"/>
          </p:cNvSpPr>
          <p:nvPr/>
        </p:nvSpPr>
        <p:spPr bwMode="auto">
          <a:xfrm>
            <a:off x="601133" y="5173663"/>
            <a:ext cx="8128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5882" name="Text Box 10"/>
          <p:cNvSpPr txBox="1">
            <a:spLocks noChangeArrowheads="1"/>
          </p:cNvSpPr>
          <p:nvPr/>
        </p:nvSpPr>
        <p:spPr bwMode="auto">
          <a:xfrm>
            <a:off x="9442451" y="4157664"/>
            <a:ext cx="1524000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对角圆角矩形 11"/>
          <p:cNvSpPr/>
          <p:nvPr/>
        </p:nvSpPr>
        <p:spPr>
          <a:xfrm>
            <a:off x="999330" y="122356"/>
            <a:ext cx="845704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4 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、自增、自减运算符 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8" grpId="0" autoUpdateAnimBg="0"/>
      <p:bldP spid="335882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5440" y="2060848"/>
            <a:ext cx="3888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#include&lt;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/>
              <a:t>void  main( )</a:t>
            </a:r>
          </a:p>
          <a:p>
            <a:r>
              <a:rPr lang="en-US" altLang="zh-CN" sz="2800" dirty="0"/>
              <a:t>{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a=3;</a:t>
            </a:r>
          </a:p>
          <a:p>
            <a:r>
              <a:rPr lang="en-US" altLang="zh-CN" sz="2800" dirty="0" err="1"/>
              <a:t>printf</a:t>
            </a:r>
            <a:r>
              <a:rPr lang="en-US" altLang="zh-CN" sz="2800" dirty="0"/>
              <a:t>("%d\n", -a++);</a:t>
            </a:r>
          </a:p>
          <a:p>
            <a:r>
              <a:rPr lang="en-US" altLang="zh-CN" sz="2800" dirty="0" smtClean="0"/>
              <a:t>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("%d", a);</a:t>
            </a:r>
          </a:p>
          <a:p>
            <a:r>
              <a:rPr lang="en-US" altLang="zh-CN" sz="2800" dirty="0"/>
              <a:t> 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5019125"/>
            <a:ext cx="1048692" cy="60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735960" y="205641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/>
              <a:t>void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main()</a:t>
            </a:r>
          </a:p>
          <a:p>
            <a:r>
              <a:rPr lang="en-US" altLang="zh-CN" sz="2800" dirty="0"/>
              <a:t>{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a=1;</a:t>
            </a:r>
          </a:p>
          <a:p>
            <a:r>
              <a:rPr lang="en-US" altLang="zh-CN" sz="2800" dirty="0" err="1" smtClean="0"/>
              <a:t>printf</a:t>
            </a:r>
            <a:r>
              <a:rPr lang="en-US" altLang="zh-CN" sz="2800" dirty="0"/>
              <a:t>("a=%d,++a=%</a:t>
            </a:r>
            <a:r>
              <a:rPr lang="en-US" altLang="zh-CN" sz="2800" dirty="0" err="1"/>
              <a:t>d,a</a:t>
            </a:r>
            <a:r>
              <a:rPr lang="en-US" altLang="zh-CN" sz="2800" dirty="0"/>
              <a:t>=%</a:t>
            </a:r>
            <a:r>
              <a:rPr lang="en-US" altLang="zh-CN" sz="2800" dirty="0" err="1"/>
              <a:t>d",a</a:t>
            </a:r>
            <a:r>
              <a:rPr lang="en-US" altLang="zh-CN" sz="2800" dirty="0"/>
              <a:t>,++</a:t>
            </a:r>
            <a:r>
              <a:rPr lang="en-US" altLang="zh-CN" sz="2800" dirty="0" err="1"/>
              <a:t>a,a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pic>
        <p:nvPicPr>
          <p:cNvPr id="1025" name="Picture 1" descr="C:\Users\Mrs. Chen\AppData\Roaming\Tencent\Users\344452920\QQ\WinTemp\RichOle\JC6%_T89IJMO~4N8LCHS}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4679436"/>
            <a:ext cx="1926214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43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911424" y="1124744"/>
            <a:ext cx="10945216" cy="5112568"/>
          </a:xfrm>
          <a:prstGeom prst="rect">
            <a:avLst/>
          </a:prstGeom>
        </p:spPr>
        <p:txBody>
          <a:bodyPr/>
          <a:lstStyle/>
          <a:p>
            <a:pPr marL="609600" indent="-609600" algn="just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只能用于变量而不能用于常量或表达式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。如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5++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a+b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)++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都是错误的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609600" indent="-609600" algn="just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的结合方向为“自右向左”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若有语句：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++;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则相当于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-(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++)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609600" indent="-609600" algn="just">
              <a:lnSpc>
                <a:spcPct val="150000"/>
              </a:lnSpc>
              <a:buClr>
                <a:srgbClr val="FF3300"/>
              </a:buClr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示例：设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=3;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609600" indent="-609600" algn="just">
              <a:lnSpc>
                <a:spcPct val="150000"/>
              </a:lnSpc>
              <a:buClr>
                <a:srgbClr val="FF3300"/>
              </a:buCl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则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(“%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d”,-i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++);</a:t>
            </a:r>
          </a:p>
          <a:p>
            <a:pPr marL="609600" indent="-609600" algn="just">
              <a:lnSpc>
                <a:spcPct val="150000"/>
              </a:lnSpc>
              <a:buClr>
                <a:srgbClr val="FF3300"/>
              </a:buCl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		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输出结果为：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-3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。而输出后，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的值增加为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4;    </a:t>
            </a:r>
          </a:p>
          <a:p>
            <a:pPr marL="609600" indent="-609600" algn="just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2400" b="1" dirty="0" err="1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+++j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系统处理时从左至右尽可能多地组合为一个运算符，因此上式被处理为</a:t>
            </a:r>
            <a:r>
              <a:rPr lang="en-US" altLang="zh-CN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err="1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++)+j</a:t>
            </a:r>
          </a:p>
          <a:p>
            <a:pPr marL="609600" indent="-609600" algn="just">
              <a:lnSpc>
                <a:spcPct val="150000"/>
              </a:lnSpc>
              <a:buClr>
                <a:srgbClr val="FF3300"/>
              </a:buCl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; 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对角圆角矩形 4"/>
          <p:cNvSpPr/>
          <p:nvPr/>
        </p:nvSpPr>
        <p:spPr>
          <a:xfrm>
            <a:off x="999330" y="122356"/>
            <a:ext cx="845704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使用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++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--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运算符的注意事项： 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 advAuto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999330" y="122356"/>
            <a:ext cx="845704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181591"/>
            <a:ext cx="7952651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自增、自减运算符示例： 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103445" y="908720"/>
            <a:ext cx="10369152" cy="6172200"/>
          </a:xfrm>
          <a:prstGeom prst="rect">
            <a:avLst/>
          </a:prstGeom>
          <a:noFill/>
        </p:spPr>
        <p:txBody>
          <a:bodyPr/>
          <a:lstStyle/>
          <a:p>
            <a:pPr marL="533400" marR="0" lvl="0" indent="-533400" algn="just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stdio.h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void  main( )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{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=3,j,k;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k=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++; 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printf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("k=%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d,i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=%d\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n",k,i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);   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k=++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; 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printf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("k=%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d,i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=%d\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n",k,i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);    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=3;  j=10;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k=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+++j;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printf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("k=%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d,i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=%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d,j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=%d\n", k ,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, j); 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}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271797" y="4077072"/>
            <a:ext cx="7680853" cy="1152128"/>
          </a:xfrm>
          <a:prstGeom prst="wedgeRectCallout">
            <a:avLst>
              <a:gd name="adj1" fmla="val -62601"/>
              <a:gd name="adj2" fmla="val 40274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zh-CN" sz="2400" b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编译程序自左向右尽可能多的将若干字符组合成一个运算符、标识符、关键字</a:t>
            </a:r>
          </a:p>
        </p:txBody>
      </p:sp>
      <p:pic>
        <p:nvPicPr>
          <p:cNvPr id="3073" name="Picture 1" descr="C:\Users\dell\AppData\Roaming\Tencent\Users\344452920\QQ\WinTemp\RichOle\KFUU0D35ZD2)~36EE(L4%6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3068960"/>
            <a:ext cx="1200134" cy="29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ell\AppData\Roaming\Tencent\Users\344452920\QQ\WinTemp\RichOle\IFZ)`V4(96P0GGH@4U~@`_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39" y="3645024"/>
            <a:ext cx="1316879" cy="34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ell\AppData\Roaming\Tencent\Users\344452920\QQ\WinTemp\RichOle\V7K{}(_IVP(F57JZW7YV[3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281" y="5733256"/>
            <a:ext cx="1952217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02" y="1214422"/>
            <a:ext cx="10363200" cy="3875088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  <a:buFont typeface="Monotype Sorts" charset="2"/>
              <a:buNone/>
              <a:defRPr/>
            </a:pPr>
            <a:r>
              <a:rPr lang="en-US" altLang="zh-CN" sz="3200" b="1" dirty="0" smtClean="0">
                <a:solidFill>
                  <a:srgbClr val="333399"/>
                </a:solidFill>
                <a:latin typeface="微软雅黑" pitchFamily="34" charset="-122"/>
                <a:ea typeface="微软雅黑" pitchFamily="34" charset="-122"/>
              </a:rPr>
              <a:t>#define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标识符</a:t>
            </a:r>
            <a:r>
              <a:rPr lang="zh-CN" altLang="en-US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字符串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SzPct val="90000"/>
              <a:buFont typeface="Wingdings" pitchFamily="2" charset="2"/>
              <a:buChar char="ü"/>
              <a:defRPr/>
            </a:pPr>
            <a:r>
              <a:rPr lang="zh-CN" altLang="en-US" sz="3200" b="1" dirty="0" smtClean="0">
                <a:solidFill>
                  <a:srgbClr val="333399"/>
                </a:solidFill>
                <a:latin typeface="仿宋_GB2312" pitchFamily="49" charset="-122"/>
                <a:ea typeface="仿宋_GB2312" pitchFamily="49" charset="-122"/>
              </a:rPr>
              <a:t>宏常量（</a:t>
            </a:r>
            <a:r>
              <a:rPr lang="en-US" altLang="zh-CN" sz="3200" b="1" dirty="0" smtClean="0">
                <a:solidFill>
                  <a:srgbClr val="333399"/>
                </a:solidFill>
                <a:latin typeface="仿宋_GB2312" pitchFamily="49" charset="-122"/>
                <a:ea typeface="仿宋_GB2312" pitchFamily="49" charset="-122"/>
              </a:rPr>
              <a:t>Macro Constant </a:t>
            </a:r>
            <a:r>
              <a:rPr lang="zh-CN" altLang="en-US" sz="3200" b="1" dirty="0" smtClean="0">
                <a:solidFill>
                  <a:srgbClr val="333399"/>
                </a:solidFill>
                <a:latin typeface="仿宋_GB2312" pitchFamily="49" charset="-122"/>
                <a:ea typeface="仿宋_GB2312" pitchFamily="49" charset="-122"/>
              </a:rPr>
              <a:t>），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也称符号常量，一般采用全大写字母表示 </a:t>
            </a:r>
          </a:p>
          <a:p>
            <a:pPr>
              <a:lnSpc>
                <a:spcPct val="120000"/>
              </a:lnSpc>
              <a:buClr>
                <a:srgbClr val="FF3300"/>
              </a:buClr>
              <a:buSzPct val="90000"/>
              <a:buFont typeface="Wingdings" pitchFamily="2" charset="2"/>
              <a:buChar char="ü"/>
              <a:defRPr/>
            </a:pPr>
            <a:r>
              <a:rPr lang="zh-CN" altLang="en-US" sz="3200" b="1" dirty="0" smtClean="0">
                <a:solidFill>
                  <a:srgbClr val="333399"/>
                </a:solidFill>
                <a:latin typeface="仿宋_GB2312" pitchFamily="49" charset="-122"/>
                <a:ea typeface="仿宋_GB2312" pitchFamily="49" charset="-122"/>
              </a:rPr>
              <a:t>宏定义不是语句，而是一种编译预处理命令</a:t>
            </a:r>
            <a:endParaRPr lang="zh-CN" altLang="en-US" b="1" dirty="0" smtClean="0">
              <a:solidFill>
                <a:srgbClr val="333399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20000"/>
              </a:lnSpc>
              <a:buFont typeface="Monotype Sorts" charset="2"/>
              <a:buNone/>
              <a:defRPr/>
            </a:pPr>
            <a:endParaRPr lang="zh-CN" altLang="en-US" b="1" dirty="0" smtClean="0">
              <a:solidFill>
                <a:srgbClr val="333399"/>
              </a:solidFill>
              <a:ea typeface="宋体" pitchFamily="2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999330" y="122356"/>
            <a:ext cx="845704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286621" y="181591"/>
            <a:ext cx="7952651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、宏常量与宏替换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124744"/>
            <a:ext cx="10363200" cy="46116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——C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语言默认提供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>
                <a:ea typeface="宋体" pitchFamily="2" charset="-122"/>
              </a:rPr>
              <a:t>全部小写，</a:t>
            </a:r>
            <a:r>
              <a:rPr lang="en-US" altLang="zh-CN" sz="2800" b="1" dirty="0">
                <a:ea typeface="宋体" pitchFamily="2" charset="-122"/>
              </a:rPr>
              <a:t>23</a:t>
            </a:r>
            <a:r>
              <a:rPr lang="zh-CN" altLang="en-US" sz="2800" b="1" dirty="0">
                <a:ea typeface="宋体" pitchFamily="2" charset="-122"/>
              </a:rPr>
              <a:t>个</a:t>
            </a:r>
            <a:endParaRPr lang="en-US" altLang="zh-CN" sz="2800" b="1" dirty="0">
              <a:ea typeface="宋体" pitchFamily="2" charset="-122"/>
            </a:endParaRPr>
          </a:p>
          <a:p>
            <a:r>
              <a:rPr lang="zh-CN" altLang="en-US" sz="2800" b="1" dirty="0">
                <a:ea typeface="宋体" pitchFamily="2" charset="-122"/>
              </a:rPr>
              <a:t>在开发工具中会显示特殊颜色</a:t>
            </a:r>
            <a:endParaRPr lang="en-US" altLang="zh-CN" sz="2800" b="1" dirty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标识符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程序员自定义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>
                <a:ea typeface="宋体" pitchFamily="2" charset="-122"/>
              </a:rPr>
              <a:t>函数名、变量名都是标识符的一种</a:t>
            </a:r>
            <a:endParaRPr lang="en-US" altLang="zh-CN" sz="2800" b="1" dirty="0">
              <a:ea typeface="宋体" pitchFamily="2" charset="-122"/>
            </a:endParaRPr>
          </a:p>
          <a:p>
            <a:r>
              <a:rPr lang="zh-CN" altLang="en-US" sz="2800" b="1" dirty="0">
                <a:ea typeface="宋体" pitchFamily="2" charset="-122"/>
              </a:rPr>
              <a:t>只能由英文字母、数字、下划线构成</a:t>
            </a:r>
            <a:endParaRPr lang="en-US" altLang="zh-CN" sz="2800" b="1" dirty="0">
              <a:ea typeface="宋体" pitchFamily="2" charset="-122"/>
            </a:endParaRPr>
          </a:p>
          <a:p>
            <a:r>
              <a:rPr lang="zh-CN" altLang="en-US" sz="2800" b="1" dirty="0">
                <a:ea typeface="宋体" pitchFamily="2" charset="-122"/>
              </a:rPr>
              <a:t>区分大小写</a:t>
            </a:r>
            <a:endParaRPr lang="en-US" altLang="zh-CN" sz="2800" b="1" dirty="0">
              <a:ea typeface="宋体" pitchFamily="2" charset="-122"/>
            </a:endParaRPr>
          </a:p>
          <a:p>
            <a:r>
              <a:rPr lang="zh-CN" altLang="en-US" sz="2800" b="1" dirty="0">
                <a:ea typeface="宋体" pitchFamily="2" charset="-122"/>
              </a:rPr>
              <a:t>不能以数字开头</a:t>
            </a:r>
            <a:endParaRPr lang="en-US" altLang="zh-CN" sz="2800" b="1" dirty="0">
              <a:ea typeface="宋体" pitchFamily="2" charset="-122"/>
            </a:endParaRPr>
          </a:p>
          <a:p>
            <a:r>
              <a:rPr lang="zh-CN" altLang="en-US" sz="2800" b="1" dirty="0">
                <a:ea typeface="宋体" pitchFamily="2" charset="-122"/>
              </a:rPr>
              <a:t>不能使用关键字作为标识符</a:t>
            </a:r>
            <a:endParaRPr lang="en-US" altLang="zh-CN" sz="2800" b="1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76520" y="609329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hlinkClick r:id="rId2" action="ppaction://hlinksldjump"/>
              </a:rPr>
              <a:t>return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5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 txBox="1">
            <a:spLocks noChangeArrowheads="1"/>
          </p:cNvSpPr>
          <p:nvPr/>
        </p:nvSpPr>
        <p:spPr bwMode="auto">
          <a:xfrm>
            <a:off x="952464" y="1142984"/>
            <a:ext cx="10715700" cy="5072098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include  &lt;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50000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define  PI  3.14159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double r;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("Input r:");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("%lf", &amp;r);    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("circumference = %f\n", 2*PI*r); 	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("area = %f\n", PI*r*r);	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9189" name="Rectangle 5"/>
          <p:cNvSpPr>
            <a:spLocks noGrp="1" noChangeArrowheads="1"/>
          </p:cNvSpPr>
          <p:nvPr>
            <p:ph type="title"/>
          </p:nvPr>
        </p:nvSpPr>
        <p:spPr>
          <a:xfrm>
            <a:off x="595274" y="88882"/>
            <a:ext cx="10111315" cy="839788"/>
          </a:xfrm>
        </p:spPr>
        <p:txBody>
          <a:bodyPr/>
          <a:lstStyle/>
          <a:p>
            <a:pPr marL="838200" indent="-838200" algn="l"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3.4】</a:t>
            </a:r>
            <a:r>
              <a:rPr lang="zh-CN" altLang="en-US" b="1" dirty="0" smtClean="0"/>
              <a:t>计算圆的周长和面积 </a:t>
            </a:r>
          </a:p>
        </p:txBody>
      </p:sp>
      <p:sp>
        <p:nvSpPr>
          <p:cNvPr id="349191" name="AutoShape 7"/>
          <p:cNvSpPr>
            <a:spLocks noChangeArrowheads="1"/>
          </p:cNvSpPr>
          <p:nvPr/>
        </p:nvSpPr>
        <p:spPr bwMode="auto">
          <a:xfrm>
            <a:off x="7024694" y="3071810"/>
            <a:ext cx="2880784" cy="936625"/>
          </a:xfrm>
          <a:prstGeom prst="cloudCallout">
            <a:avLst>
              <a:gd name="adj1" fmla="val -75569"/>
              <a:gd name="adj2" fmla="val 128816"/>
            </a:avLst>
          </a:prstGeom>
          <a:solidFill>
            <a:srgbClr val="FFFFCC"/>
          </a:solidFill>
          <a:ln w="57150">
            <a:solidFill>
              <a:srgbClr val="FF9900"/>
            </a:solidFill>
            <a:round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en-US" sz="320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宏替换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3"/>
          <p:cNvSpPr txBox="1">
            <a:spLocks noChangeArrowheads="1"/>
          </p:cNvSpPr>
          <p:nvPr/>
        </p:nvSpPr>
        <p:spPr bwMode="auto">
          <a:xfrm>
            <a:off x="952464" y="1142984"/>
            <a:ext cx="10715700" cy="2587625"/>
          </a:xfrm>
          <a:prstGeom prst="rect">
            <a:avLst/>
          </a:prstGeom>
          <a:solidFill>
            <a:srgbClr val="CCFFCC"/>
          </a:solidFill>
          <a:ln w="57150" cmpd="thickThin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en-US" altLang="zh-CN" sz="2000" dirty="0">
                <a:solidFill>
                  <a:schemeClr val="accent2"/>
                </a:solidFill>
                <a:latin typeface="Courier New" pitchFamily="49" charset="0"/>
              </a:rPr>
              <a:t>include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  &lt;</a:t>
            </a:r>
            <a:r>
              <a:rPr lang="en-US" altLang="zh-CN" sz="2000" dirty="0" err="1">
                <a:solidFill>
                  <a:schemeClr val="tx1"/>
                </a:solidFill>
                <a:latin typeface="Courier New" pitchFamily="49" charset="0"/>
              </a:rPr>
              <a:t>stdio.h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en-US" altLang="zh-CN" sz="2000" dirty="0">
                <a:solidFill>
                  <a:schemeClr val="accent2"/>
                </a:solidFill>
                <a:latin typeface="Courier New" pitchFamily="49" charset="0"/>
              </a:rPr>
              <a:t>define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  PI  3.14159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en-US" altLang="zh-CN" sz="2000" dirty="0">
                <a:solidFill>
                  <a:schemeClr val="accent2"/>
                </a:solidFill>
                <a:latin typeface="Courier New" pitchFamily="49" charset="0"/>
              </a:rPr>
              <a:t>define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  R   5.3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r>
              <a:rPr lang="en-US" altLang="zh-CN" sz="2000" dirty="0">
                <a:solidFill>
                  <a:srgbClr val="880000"/>
                </a:solidFill>
                <a:latin typeface="Courier New" pitchFamily="49" charset="0"/>
              </a:rPr>
              <a:t>main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000" dirty="0" err="1">
                <a:solidFill>
                  <a:srgbClr val="880000"/>
                </a:solidFill>
                <a:latin typeface="Courier New" pitchFamily="49" charset="0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("area = %f\n", PI * R * R);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000" dirty="0" err="1">
                <a:solidFill>
                  <a:srgbClr val="880000"/>
                </a:solidFill>
                <a:latin typeface="Courier New" pitchFamily="49" charset="0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("circumference = %f\n", 2 * PI * R);</a:t>
            </a:r>
            <a:endParaRPr lang="fr-FR" altLang="zh-CN" sz="20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fr-FR" altLang="zh-CN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952465" y="3929066"/>
            <a:ext cx="10715700" cy="2282825"/>
          </a:xfrm>
          <a:prstGeom prst="rect">
            <a:avLst/>
          </a:prstGeom>
          <a:solidFill>
            <a:srgbClr val="CCFFCC"/>
          </a:solidFill>
          <a:ln w="57150" cmpd="thickThin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Courier New" pitchFamily="49" charset="0"/>
              </a:rPr>
              <a:t>相当于执行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en-US" altLang="zh-CN" sz="2000" dirty="0">
                <a:solidFill>
                  <a:schemeClr val="accent2"/>
                </a:solidFill>
                <a:latin typeface="Courier New" pitchFamily="49" charset="0"/>
              </a:rPr>
              <a:t>include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  &lt;</a:t>
            </a:r>
            <a:r>
              <a:rPr lang="en-US" altLang="zh-CN" sz="2000" dirty="0" err="1">
                <a:solidFill>
                  <a:schemeClr val="tx1"/>
                </a:solidFill>
                <a:latin typeface="Courier New" pitchFamily="49" charset="0"/>
              </a:rPr>
              <a:t>stdio.h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r>
              <a:rPr lang="en-US" altLang="zh-CN" sz="2000" dirty="0">
                <a:solidFill>
                  <a:srgbClr val="880000"/>
                </a:solidFill>
                <a:latin typeface="Courier New" pitchFamily="49" charset="0"/>
              </a:rPr>
              <a:t>main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000" dirty="0" err="1">
                <a:solidFill>
                  <a:srgbClr val="880000"/>
                </a:solidFill>
                <a:latin typeface="Courier New" pitchFamily="49" charset="0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("area = %f\n", 3.14159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*5.3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*5.3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000" dirty="0" err="1">
                <a:solidFill>
                  <a:srgbClr val="880000"/>
                </a:solidFill>
                <a:latin typeface="Courier New" pitchFamily="49" charset="0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("circumference = %f\n", 2*3.14159</a:t>
            </a:r>
            <a:r>
              <a:rPr lang="en-US" altLang="zh-CN" sz="2000" dirty="0">
                <a:solidFill>
                  <a:schemeClr val="hlink"/>
                </a:solidFill>
                <a:latin typeface="Courier New" pitchFamily="49" charset="0"/>
              </a:rPr>
              <a:t>;</a:t>
            </a:r>
            <a:r>
              <a:rPr lang="zh-CN" altLang="en-US" sz="20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5.3</a:t>
            </a:r>
            <a:r>
              <a:rPr lang="en-US" altLang="zh-CN" sz="2000" dirty="0">
                <a:solidFill>
                  <a:schemeClr val="hlink"/>
                </a:solidFill>
                <a:latin typeface="Courier New" pitchFamily="49" charset="0"/>
              </a:rPr>
              <a:t>;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fr-FR" altLang="zh-CN" sz="20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fr-FR" altLang="zh-CN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24613" name="AutoShape 5"/>
          <p:cNvSpPr>
            <a:spLocks noChangeArrowheads="1"/>
          </p:cNvSpPr>
          <p:nvPr/>
        </p:nvSpPr>
        <p:spPr bwMode="auto">
          <a:xfrm>
            <a:off x="7096133" y="4000504"/>
            <a:ext cx="3714776" cy="863600"/>
          </a:xfrm>
          <a:prstGeom prst="cloudCallout">
            <a:avLst>
              <a:gd name="adj1" fmla="val -61190"/>
              <a:gd name="adj2" fmla="val 82906"/>
            </a:avLst>
          </a:prstGeom>
          <a:solidFill>
            <a:srgbClr val="FFFFCC"/>
          </a:solidFill>
          <a:ln w="57150">
            <a:solidFill>
              <a:srgbClr val="FF9900"/>
            </a:solidFill>
            <a:round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en-US" sz="3600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语法错误</a:t>
            </a:r>
          </a:p>
        </p:txBody>
      </p:sp>
      <p:sp>
        <p:nvSpPr>
          <p:cNvPr id="324615" name="Rectangle 7"/>
          <p:cNvSpPr>
            <a:spLocks noGrp="1" noChangeArrowheads="1"/>
          </p:cNvSpPr>
          <p:nvPr>
            <p:ph type="title"/>
          </p:nvPr>
        </p:nvSpPr>
        <p:spPr>
          <a:xfrm>
            <a:off x="952464" y="0"/>
            <a:ext cx="10397067" cy="839788"/>
          </a:xfrm>
        </p:spPr>
        <p:txBody>
          <a:bodyPr/>
          <a:lstStyle/>
          <a:p>
            <a:pPr marL="838200" indent="-838200" algn="l">
              <a:defRPr/>
            </a:pPr>
            <a:r>
              <a:rPr lang="zh-CN" altLang="en-US" dirty="0" smtClean="0"/>
              <a:t>计算圆的周长和面积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 animBg="1"/>
      <p:bldP spid="32461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 txBox="1">
            <a:spLocks noChangeArrowheads="1"/>
          </p:cNvSpPr>
          <p:nvPr/>
        </p:nvSpPr>
        <p:spPr bwMode="auto">
          <a:xfrm>
            <a:off x="935793" y="1114779"/>
            <a:ext cx="10715701" cy="3313113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</a:rPr>
              <a:t>#include  &lt;</a:t>
            </a:r>
            <a:r>
              <a:rPr lang="en-US" altLang="zh-CN" sz="1800" b="1" dirty="0" err="1">
                <a:solidFill>
                  <a:schemeClr val="tx1"/>
                </a:solidFill>
                <a:latin typeface="Courier New" pitchFamily="49" charset="0"/>
              </a:rPr>
              <a:t>stdio.h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</a:rPr>
              <a:t>main()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zh-CN" sz="1800" b="1" dirty="0">
                <a:solidFill>
                  <a:srgbClr val="E20000"/>
                </a:solidFill>
                <a:latin typeface="Courier New" pitchFamily="49" charset="0"/>
              </a:rPr>
              <a:t>const double PI = 3.14159; 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</a:rPr>
              <a:t>   double r;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zh-CN" sz="1800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</a:rPr>
              <a:t>("Input r:");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zh-CN" sz="1800" b="1" dirty="0" err="1">
                <a:solidFill>
                  <a:schemeClr val="tx1"/>
                </a:solidFill>
                <a:latin typeface="Courier New" pitchFamily="49" charset="0"/>
              </a:rPr>
              <a:t>scanf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</a:rPr>
              <a:t>("%lf", &amp;r);         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zh-CN" sz="1800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</a:rPr>
              <a:t>("circumference = %f\n", 2*PI*r);	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zh-CN" sz="1800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</a:rPr>
              <a:t>("area = %f\n", PI*r*r);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zh-CN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50214" name="Rectangle 6"/>
          <p:cNvSpPr>
            <a:spLocks noChangeArrowheads="1"/>
          </p:cNvSpPr>
          <p:nvPr/>
        </p:nvSpPr>
        <p:spPr bwMode="auto">
          <a:xfrm>
            <a:off x="958851" y="4643446"/>
            <a:ext cx="11233149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en-US" altLang="zh-CN" sz="32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仿宋_GB2312" pitchFamily="49" charset="-122"/>
                <a:cs typeface="Courier New" pitchFamily="49" charset="0"/>
              </a:rPr>
              <a:t>const</a:t>
            </a:r>
            <a:r>
              <a:rPr lang="zh-CN" altLang="en-US" sz="32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仿宋_GB2312" pitchFamily="49" charset="-122"/>
                <a:cs typeface="Courier New" pitchFamily="49" charset="0"/>
              </a:rPr>
              <a:t>常量与宏常量相比的</a:t>
            </a:r>
            <a:r>
              <a:rPr lang="zh-CN" altLang="en-US" sz="32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仿宋_GB2312" pitchFamily="49" charset="-122"/>
                <a:cs typeface="Courier New" pitchFamily="49" charset="0"/>
              </a:rPr>
              <a:t>优点</a:t>
            </a:r>
            <a:r>
              <a:rPr lang="en-US" altLang="zh-CN" sz="32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仿宋_GB2312" pitchFamily="49" charset="-122"/>
                <a:cs typeface="Courier New" pitchFamily="49" charset="0"/>
              </a:rPr>
              <a:t>:</a:t>
            </a:r>
            <a:endParaRPr lang="zh-CN" altLang="en-US" sz="3200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仿宋_GB2312" pitchFamily="49" charset="-122"/>
              <a:cs typeface="Courier New" pitchFamily="49" charset="0"/>
            </a:endParaRPr>
          </a:p>
          <a:p>
            <a:pPr marL="850900" lvl="1" indent="-285750">
              <a:lnSpc>
                <a:spcPct val="150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lang="en-US" altLang="zh-CN" sz="24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仿宋_GB2312" pitchFamily="49" charset="-122"/>
                <a:cs typeface="Courier New" pitchFamily="49" charset="0"/>
              </a:rPr>
              <a:t>const</a:t>
            </a:r>
            <a:r>
              <a:rPr lang="zh-CN" altLang="en-US" sz="24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仿宋_GB2312" pitchFamily="49" charset="-122"/>
                <a:cs typeface="Courier New" pitchFamily="49" charset="0"/>
              </a:rPr>
              <a:t>常量有</a:t>
            </a:r>
            <a:r>
              <a:rPr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仿宋_GB2312" pitchFamily="49" charset="-122"/>
                <a:cs typeface="Courier New" pitchFamily="49" charset="0"/>
              </a:rPr>
              <a:t>数据类型</a:t>
            </a:r>
          </a:p>
          <a:p>
            <a:pPr marL="850900" lvl="1" indent="-285750">
              <a:lnSpc>
                <a:spcPct val="150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lang="zh-CN" altLang="en-US" sz="24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仿宋_GB2312" pitchFamily="49" charset="-122"/>
                <a:cs typeface="Courier New" pitchFamily="49" charset="0"/>
              </a:rPr>
              <a:t>某些集成化调试工具可以对</a:t>
            </a:r>
            <a:r>
              <a:rPr lang="en-US" altLang="zh-CN" sz="24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仿宋_GB2312" pitchFamily="49" charset="-122"/>
                <a:cs typeface="Courier New" pitchFamily="49" charset="0"/>
              </a:rPr>
              <a:t>const</a:t>
            </a:r>
            <a:r>
              <a:rPr lang="zh-CN" altLang="en-US" sz="24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仿宋_GB2312" pitchFamily="49" charset="-122"/>
                <a:cs typeface="Courier New" pitchFamily="49" charset="0"/>
              </a:rPr>
              <a:t>常量进行调试</a:t>
            </a:r>
          </a:p>
        </p:txBody>
      </p:sp>
      <p:sp>
        <p:nvSpPr>
          <p:cNvPr id="8" name="对角圆角矩形 7"/>
          <p:cNvSpPr/>
          <p:nvPr/>
        </p:nvSpPr>
        <p:spPr>
          <a:xfrm>
            <a:off x="999330" y="122356"/>
            <a:ext cx="845704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6"/>
          <p:cNvSpPr txBox="1"/>
          <p:nvPr/>
        </p:nvSpPr>
        <p:spPr>
          <a:xfrm>
            <a:off x="1286621" y="181591"/>
            <a:ext cx="7952651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const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常量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0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0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4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999330" y="122356"/>
            <a:ext cx="845704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、各种类型间的混合运算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15413" y="1124744"/>
            <a:ext cx="10465163" cy="5472608"/>
          </a:xfrm>
          <a:prstGeom prst="rect">
            <a:avLst/>
          </a:prstGeom>
        </p:spPr>
        <p:txBody>
          <a:bodyPr/>
          <a:lstStyle/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通过前面的学习知道：字符型与整型在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中是通用的。因此，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中，整型、实型和字符型数据间可以进行混合运算。在混合运算时不同的数据会自动先转换成同一类型，再进行运算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。转换规则如下图：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6288021" y="3159968"/>
            <a:ext cx="5568619" cy="35814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70000"/>
            </a:pPr>
            <a:r>
              <a:rPr lang="zh-CN" altLang="en-US" sz="2800" b="1" dirty="0">
                <a:effectLst/>
                <a:ea typeface="宋体" charset="-122"/>
              </a:rPr>
              <a:t>高    </a:t>
            </a:r>
            <a:r>
              <a:rPr lang="en-US" altLang="zh-CN" sz="2800" b="1" dirty="0" smtClean="0">
                <a:effectLst/>
                <a:ea typeface="宋体" charset="-122"/>
              </a:rPr>
              <a:t>double  </a:t>
            </a:r>
            <a:r>
              <a:rPr lang="en-US" altLang="zh-CN" sz="2800" b="1" dirty="0" smtClean="0">
                <a:solidFill>
                  <a:srgbClr val="E20000"/>
                </a:solidFill>
                <a:effectLst/>
                <a:ea typeface="宋体" charset="-122"/>
                <a:sym typeface="Wingdings" pitchFamily="2" charset="2"/>
              </a:rPr>
              <a:t>  </a:t>
            </a:r>
            <a:r>
              <a:rPr lang="en-US" altLang="zh-CN" sz="2800" b="1" dirty="0" smtClean="0">
                <a:effectLst/>
                <a:ea typeface="宋体" charset="-122"/>
                <a:sym typeface="Wingdings" pitchFamily="2" charset="2"/>
              </a:rPr>
              <a:t>float</a:t>
            </a:r>
            <a:r>
              <a:rPr lang="en-US" altLang="zh-CN" sz="2800" b="1" dirty="0" smtClean="0">
                <a:effectLst/>
                <a:ea typeface="宋体" charset="-122"/>
              </a:rPr>
              <a:t> </a:t>
            </a:r>
            <a:endParaRPr lang="en-US" altLang="zh-CN" sz="2800" b="1" dirty="0">
              <a:effectLst/>
              <a:ea typeface="宋体" charset="-122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70000"/>
            </a:pPr>
            <a:r>
              <a:rPr lang="en-US" altLang="zh-CN" sz="2800" b="1" dirty="0">
                <a:effectLst/>
                <a:ea typeface="宋体" charset="-122"/>
              </a:rPr>
              <a:t>        long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70000"/>
            </a:pPr>
            <a:r>
              <a:rPr lang="en-US" altLang="zh-CN" sz="2800" b="1" dirty="0">
                <a:effectLst/>
                <a:ea typeface="宋体" charset="-122"/>
              </a:rPr>
              <a:t>        unsigned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70000"/>
            </a:pPr>
            <a:r>
              <a:rPr lang="zh-CN" altLang="en-US" sz="2800" b="1" dirty="0">
                <a:effectLst/>
                <a:ea typeface="宋体" charset="-122"/>
              </a:rPr>
              <a:t>低    </a:t>
            </a:r>
            <a:r>
              <a:rPr lang="en-US" altLang="zh-CN" sz="2800" b="1" dirty="0" err="1" smtClean="0">
                <a:effectLst/>
                <a:ea typeface="宋体" charset="-122"/>
              </a:rPr>
              <a:t>int</a:t>
            </a:r>
            <a:r>
              <a:rPr lang="en-US" altLang="zh-CN" sz="2800" b="1" dirty="0" smtClean="0">
                <a:effectLst/>
                <a:ea typeface="宋体" charset="-122"/>
              </a:rPr>
              <a:t>   </a:t>
            </a:r>
            <a:r>
              <a:rPr lang="en-US" altLang="zh-CN" sz="2800" b="1" dirty="0" smtClean="0">
                <a:solidFill>
                  <a:srgbClr val="E20000"/>
                </a:solidFill>
                <a:effectLst/>
                <a:ea typeface="宋体" charset="-122"/>
                <a:sym typeface="Wingdings" pitchFamily="2" charset="2"/>
              </a:rPr>
              <a:t>  </a:t>
            </a:r>
            <a:r>
              <a:rPr lang="en-US" altLang="zh-CN" sz="2800" b="1" dirty="0" smtClean="0">
                <a:effectLst/>
                <a:ea typeface="宋体" charset="-122"/>
              </a:rPr>
              <a:t>char , short</a:t>
            </a:r>
            <a:endParaRPr lang="en-US" altLang="zh-CN" sz="2800" b="1" dirty="0">
              <a:effectLst/>
              <a:ea typeface="宋体" charset="-122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6881818" y="3717032"/>
            <a:ext cx="0" cy="2705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83499" y="4221088"/>
            <a:ext cx="3726683" cy="1884618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square">
            <a:spAutoFit/>
            <a:flatTx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SzPct val="70000"/>
              <a:buFont typeface="Wingdings" pitchFamily="2" charset="2"/>
              <a:buChar char="v"/>
            </a:pPr>
            <a:r>
              <a:rPr lang="zh-CN" altLang="en-US" sz="2000" b="1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注：纵向的箭头方向只表示级别高低，并不表示必须一级级按此转换。横向的箭头则表示必然的转换！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 animBg="1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103446" y="908721"/>
            <a:ext cx="998431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SzPct val="70000"/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例：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10+‘a’ +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*f-d/e      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SzPct val="70000"/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型；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float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double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float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488018" y="2060848"/>
            <a:ext cx="10703983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SzPct val="70000"/>
              <a:buFontTx/>
              <a:buAutoNum type="arabicParenR"/>
            </a:pPr>
            <a:r>
              <a:rPr lang="en-US" altLang="zh-CN" sz="2400" b="1" dirty="0"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10+‘a’      		‘a’</a:t>
            </a:r>
            <a:r>
              <a:rPr lang="en-US" altLang="zh-CN" sz="2400" b="1" dirty="0">
                <a:effectLst/>
                <a:latin typeface="Times New Roman" pitchFamily="18" charset="0"/>
                <a:ea typeface="宋体" charset="-122"/>
                <a:cs typeface="Times New Roman" pitchFamily="18" charset="0"/>
                <a:sym typeface="Wingdings" pitchFamily="2" charset="2"/>
              </a:rPr>
              <a:t>97==&gt;10+97(</a:t>
            </a:r>
            <a:r>
              <a:rPr lang="en-US" altLang="zh-CN" sz="2400" b="1" dirty="0" err="1">
                <a:effectLst/>
                <a:latin typeface="Times New Roman" pitchFamily="18" charset="0"/>
                <a:ea typeface="宋体" charset="-122"/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sz="2400" b="1" dirty="0">
                <a:effectLst/>
                <a:latin typeface="Times New Roman" pitchFamily="18" charset="0"/>
                <a:ea typeface="宋体" charset="-122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SzPct val="70000"/>
              <a:buFontTx/>
              <a:buAutoNum type="arabicParenR"/>
            </a:pPr>
            <a:r>
              <a:rPr lang="en-US" altLang="zh-CN" sz="2400" b="1" dirty="0" err="1">
                <a:effectLst/>
                <a:latin typeface="Times New Roman" pitchFamily="18" charset="0"/>
                <a:ea typeface="宋体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lang="en-US" altLang="zh-CN" sz="2400" b="1" dirty="0">
                <a:effectLst/>
                <a:latin typeface="Times New Roman" pitchFamily="18" charset="0"/>
                <a:ea typeface="宋体" charset="-122"/>
                <a:cs typeface="Times New Roman" pitchFamily="18" charset="0"/>
                <a:sym typeface="Wingdings" pitchFamily="2" charset="2"/>
              </a:rPr>
              <a:t>*f                 	</a:t>
            </a:r>
            <a:r>
              <a:rPr lang="en-US" altLang="zh-CN" sz="2400" b="1" dirty="0" err="1" smtClean="0">
                <a:effectLst/>
                <a:latin typeface="Times New Roman" pitchFamily="18" charset="0"/>
                <a:ea typeface="宋体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lang="en-US" altLang="zh-CN" sz="2400" b="1" dirty="0" err="1">
                <a:effectLst/>
                <a:latin typeface="Times New Roman" pitchFamily="18" charset="0"/>
                <a:ea typeface="宋体" charset="-122"/>
                <a:cs typeface="Times New Roman" pitchFamily="18" charset="0"/>
                <a:sym typeface="Wingdings" pitchFamily="2" charset="2"/>
              </a:rPr>
              <a:t>float</a:t>
            </a:r>
            <a:r>
              <a:rPr lang="en-US" altLang="zh-CN" sz="2400" b="1" dirty="0">
                <a:effectLst/>
                <a:latin typeface="Times New Roman" pitchFamily="18" charset="0"/>
                <a:ea typeface="宋体" charset="-122"/>
                <a:cs typeface="Times New Roman" pitchFamily="18" charset="0"/>
                <a:sym typeface="Wingdings" pitchFamily="2" charset="2"/>
              </a:rPr>
              <a:t>==&gt;(float)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SzPct val="70000"/>
              <a:buFontTx/>
              <a:buAutoNum type="arabicParenR"/>
            </a:pPr>
            <a:r>
              <a:rPr lang="en-US" altLang="zh-CN" sz="2400" b="1" dirty="0" err="1"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int+float</a:t>
            </a:r>
            <a:r>
              <a:rPr lang="en-US" altLang="zh-CN" sz="2400" b="1" dirty="0"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  		</a:t>
            </a:r>
            <a:r>
              <a:rPr lang="en-US" altLang="zh-CN" sz="2400" b="1" dirty="0" err="1"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int</a:t>
            </a:r>
            <a:r>
              <a:rPr lang="en-US" altLang="zh-CN" sz="2400" b="1" dirty="0" err="1">
                <a:effectLst/>
                <a:latin typeface="Times New Roman" pitchFamily="18" charset="0"/>
                <a:ea typeface="宋体" charset="-122"/>
                <a:cs typeface="Times New Roman" pitchFamily="18" charset="0"/>
                <a:sym typeface="Wingdings" pitchFamily="2" charset="2"/>
              </a:rPr>
              <a:t>float</a:t>
            </a:r>
            <a:r>
              <a:rPr lang="en-US" altLang="zh-CN" sz="2400" b="1" dirty="0">
                <a:effectLst/>
                <a:latin typeface="Times New Roman" pitchFamily="18" charset="0"/>
                <a:ea typeface="宋体" charset="-122"/>
                <a:cs typeface="Times New Roman" pitchFamily="18" charset="0"/>
                <a:sym typeface="Wingdings" pitchFamily="2" charset="2"/>
              </a:rPr>
              <a:t>==&gt;(float)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SzPct val="70000"/>
              <a:buFontTx/>
              <a:buAutoNum type="arabicParenR"/>
            </a:pPr>
            <a:r>
              <a:rPr lang="en-US" altLang="zh-CN" sz="2400" b="1" dirty="0"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d/e       		</a:t>
            </a:r>
            <a:r>
              <a:rPr lang="en-US" altLang="zh-CN" sz="2400" b="1" dirty="0" err="1"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e</a:t>
            </a:r>
            <a:r>
              <a:rPr lang="en-US" altLang="zh-CN" sz="2400" b="1" dirty="0" err="1">
                <a:effectLst/>
                <a:latin typeface="Times New Roman" pitchFamily="18" charset="0"/>
                <a:ea typeface="宋体" charset="-122"/>
                <a:cs typeface="Times New Roman" pitchFamily="18" charset="0"/>
                <a:sym typeface="Wingdings" pitchFamily="2" charset="2"/>
              </a:rPr>
              <a:t>double</a:t>
            </a:r>
            <a:r>
              <a:rPr lang="en-US" altLang="zh-CN" sz="2400" b="1" dirty="0">
                <a:effectLst/>
                <a:latin typeface="Times New Roman" pitchFamily="18" charset="0"/>
                <a:ea typeface="宋体" charset="-122"/>
                <a:cs typeface="Times New Roman" pitchFamily="18" charset="0"/>
                <a:sym typeface="Wingdings" pitchFamily="2" charset="2"/>
              </a:rPr>
              <a:t>==&gt;(double)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SzPct val="70000"/>
              <a:buFontTx/>
              <a:buAutoNum type="arabicParenR"/>
            </a:pPr>
            <a:r>
              <a:rPr lang="en-US" altLang="zh-CN" sz="2400" b="1" dirty="0" err="1"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float+double</a:t>
            </a:r>
            <a:r>
              <a:rPr lang="en-US" altLang="zh-CN" sz="2400" b="1" dirty="0"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   	</a:t>
            </a:r>
            <a:r>
              <a:rPr lang="en-US" altLang="zh-CN" sz="2400" b="1" dirty="0" err="1"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float</a:t>
            </a:r>
            <a:r>
              <a:rPr lang="en-US" altLang="zh-CN" sz="2400" b="1" dirty="0" err="1">
                <a:effectLst/>
                <a:latin typeface="Times New Roman" pitchFamily="18" charset="0"/>
                <a:ea typeface="宋体" charset="-122"/>
                <a:cs typeface="Times New Roman" pitchFamily="18" charset="0"/>
                <a:sym typeface="Wingdings" pitchFamily="2" charset="2"/>
              </a:rPr>
              <a:t>double</a:t>
            </a:r>
            <a:r>
              <a:rPr lang="en-US" altLang="zh-CN" sz="2400" b="1" dirty="0">
                <a:effectLst/>
                <a:latin typeface="Times New Roman" pitchFamily="18" charset="0"/>
                <a:ea typeface="宋体" charset="-122"/>
                <a:cs typeface="Times New Roman" pitchFamily="18" charset="0"/>
                <a:sym typeface="Wingdings" pitchFamily="2" charset="2"/>
              </a:rPr>
              <a:t>==&gt;(double)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SzPct val="70000"/>
            </a:pPr>
            <a:r>
              <a:rPr lang="zh-CN" altLang="en-US" sz="2000" b="1" dirty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结论：运算的结果为混合运算的数据类型中最高的类型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 。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999330" y="122356"/>
            <a:ext cx="845704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007435" y="1052836"/>
            <a:ext cx="1065718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SzPct val="70000"/>
            </a:pPr>
            <a:r>
              <a:rPr lang="zh-CN" altLang="en-US" sz="2800" b="1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这种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转换并不是将所有的量统一后才进行运算，而是在运算过程中，逐步进行转换的！</a:t>
            </a:r>
            <a:r>
              <a:rPr lang="zh-CN" altLang="en-US" sz="2800" dirty="0">
                <a:effectLst/>
                <a:latin typeface="微软雅黑" pitchFamily="34" charset="-122"/>
                <a:ea typeface="微软雅黑" pitchFamily="34" charset="-122"/>
              </a:rPr>
              <a:t>因此，注意以下程序结果： </a:t>
            </a:r>
          </a:p>
        </p:txBody>
      </p:sp>
      <p:sp>
        <p:nvSpPr>
          <p:cNvPr id="82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78517" y="3187402"/>
            <a:ext cx="7721600" cy="3409950"/>
          </a:xfrm>
          <a:noFill/>
        </p:spPr>
        <p:txBody>
          <a:bodyPr/>
          <a:lstStyle/>
          <a:p>
            <a:pPr marL="533400" indent="-5334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533400" indent="-5334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 main( )</a:t>
            </a:r>
          </a:p>
          <a:p>
            <a:pPr marL="533400" indent="-5334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{  float  a;</a:t>
            </a:r>
          </a:p>
          <a:p>
            <a:pPr marL="533400" indent="-5334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a=5/2+2.5;</a:t>
            </a:r>
          </a:p>
          <a:p>
            <a:pPr marL="533400" indent="-5334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("a=%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f",a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533400" indent="-53340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} 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999330" y="122356"/>
            <a:ext cx="845704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特别注意：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7864" y="4676944"/>
            <a:ext cx="3350585" cy="1200329"/>
          </a:xfrm>
          <a:prstGeom prst="rect">
            <a:avLst/>
          </a:prstGeom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输出：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a=4.500000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999330" y="122356"/>
            <a:ext cx="845704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、强制类型转换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15413" y="1124744"/>
            <a:ext cx="10465163" cy="5472608"/>
          </a:xfrm>
          <a:prstGeom prst="rect">
            <a:avLst/>
          </a:prstGeom>
        </p:spPr>
        <p:txBody>
          <a:bodyPr/>
          <a:lstStyle/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一般形式：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类型名）（表达式）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功能：把一个表达式（变量）转换成所需类型。 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示例：若有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x=3.8;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则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pPr marL="1066800" lvl="1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类型名必须用（）括起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1066800" lvl="1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：强制类型转换只是生成一个中间数据，而原有数据的类型、值均不发生变化。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999330" y="122356"/>
            <a:ext cx="845704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示例：强制类型转换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15413" y="1124744"/>
            <a:ext cx="10465163" cy="5472608"/>
          </a:xfrm>
          <a:prstGeom prst="rect">
            <a:avLst/>
          </a:prstGeom>
        </p:spPr>
        <p:txBody>
          <a:bodyPr/>
          <a:lstStyle/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#include&lt;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stdio.h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void main( )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{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float x=3.7,y=4.4,z;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z=(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x+y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);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printf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=%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f,y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=%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f,z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=%f\n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x,y,z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);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1872" y="259270"/>
            <a:ext cx="10153128" cy="659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960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#include  &lt;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stdio.h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</a:p>
          <a:p>
            <a:pPr marL="60960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main()</a:t>
            </a:r>
          </a:p>
          <a:p>
            <a:pPr marL="60960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60960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m = 5;</a:t>
            </a:r>
          </a:p>
          <a:p>
            <a:pPr marL="60960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printf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("m/2=%d\n", m/2);</a:t>
            </a:r>
          </a:p>
          <a:p>
            <a:pPr marL="60960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printf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("(float)(m/2) = %f\n", (float)(m/2));</a:t>
            </a:r>
          </a:p>
          <a:p>
            <a:pPr marL="60960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printf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("(float)m/2 = %f\n", (float)m/2);</a:t>
            </a:r>
          </a:p>
          <a:p>
            <a:pPr marL="60960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printf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("m = %d\n", m);</a:t>
            </a:r>
          </a:p>
          <a:p>
            <a:pPr marL="60960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</p:txBody>
      </p:sp>
      <p:pic>
        <p:nvPicPr>
          <p:cNvPr id="1025" name="Picture 1" descr="C:\Users\Mrs. Chen\AppData\Roaming\Tencent\Users\344452920\QQ\WinTemp\RichOle\HM`3QOZJJAE`H2KN8E7)0W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5445224"/>
            <a:ext cx="309738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5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4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9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"/>
          <p:cNvSpPr txBox="1"/>
          <p:nvPr/>
        </p:nvSpPr>
        <p:spPr>
          <a:xfrm>
            <a:off x="4225297" y="2291695"/>
            <a:ext cx="38343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en-US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基金资助概况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10"/>
          <p:cNvSpPr txBox="1"/>
          <p:nvPr/>
        </p:nvSpPr>
        <p:spPr>
          <a:xfrm>
            <a:off x="3791744" y="3340289"/>
            <a:ext cx="80648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二、</a:t>
            </a:r>
            <a:r>
              <a:rPr lang="en-US" altLang="zh-CN" sz="3600" b="1" dirty="0" smtClean="0">
                <a:latin typeface="Impact" pitchFamily="34" charset="0"/>
                <a:ea typeface="微软雅黑" pitchFamily="34" charset="-122"/>
              </a:rPr>
              <a:t>C </a:t>
            </a:r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语言的运算符和表达式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11"/>
          <p:cNvSpPr txBox="1"/>
          <p:nvPr/>
        </p:nvSpPr>
        <p:spPr>
          <a:xfrm>
            <a:off x="3791744" y="4358104"/>
            <a:ext cx="72008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三、</a:t>
            </a:r>
            <a:r>
              <a:rPr lang="en-US" altLang="zh-CN" sz="3600" b="1" dirty="0" smtClean="0">
                <a:latin typeface="Impact" pitchFamily="34" charset="0"/>
                <a:ea typeface="微软雅黑" pitchFamily="34" charset="-122"/>
              </a:rPr>
              <a:t>C </a:t>
            </a:r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语言的输入输出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10"/>
          <p:cNvSpPr txBox="1"/>
          <p:nvPr/>
        </p:nvSpPr>
        <p:spPr>
          <a:xfrm>
            <a:off x="3791744" y="2297716"/>
            <a:ext cx="777686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一、</a:t>
            </a:r>
            <a:r>
              <a:rPr lang="en-US" altLang="zh-CN" sz="3600" b="1" dirty="0" smtClean="0">
                <a:latin typeface="Impact" pitchFamily="34" charset="0"/>
                <a:ea typeface="微软雅黑" pitchFamily="34" charset="-122"/>
              </a:rPr>
              <a:t>C </a:t>
            </a:r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语言的数据类型</a:t>
            </a:r>
            <a:endParaRPr lang="zh-CN" altLang="en-US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81357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4" name="Picture 4" descr="https://timgsa.baidu.com/timg?image&amp;quality=80&amp;size=b9999_10000&amp;sec=1488213942878&amp;di=1475f9d488522b04c96f22c575be38af&amp;imgtype=0&amp;src=http%3A%2F%2F120.img.pp.sohu.com%2Fimages%2F2007%2F11%2F21%2F16%2F14%2F116fd08f82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345" y="4005066"/>
            <a:ext cx="2857500" cy="2390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6" name="Picture 6" descr="https://timgsa.baidu.com/timg?image&amp;quality=80&amp;size=b9999_10000&amp;sec=1488213953037&amp;di=8a6a3d3f44da8dd10f8c202345e23cd4&amp;imgtype=0&amp;src=http%3A%2F%2Fu1.tdimg.com%2F6%2F99%2F235%2F5634546612381285210276439873211304547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368" y="1340770"/>
            <a:ext cx="2286000" cy="2286001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spd="med" advClick="0" advTm="0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917" y="1714488"/>
            <a:ext cx="7298267" cy="4824413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运算符（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Operator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400" b="1" dirty="0" smtClean="0">
                <a:ea typeface="宋体" pitchFamily="2" charset="-122"/>
              </a:rPr>
              <a:t>详见附录</a:t>
            </a:r>
            <a:r>
              <a:rPr lang="en-US" altLang="zh-CN" sz="2400" b="1" dirty="0" smtClean="0">
                <a:ea typeface="宋体" pitchFamily="2" charset="-122"/>
              </a:rPr>
              <a:t>C </a:t>
            </a:r>
            <a:r>
              <a:rPr lang="zh-CN" altLang="en-US" sz="2400" b="1" dirty="0" smtClean="0">
                <a:ea typeface="宋体" pitchFamily="2" charset="-122"/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分隔符（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Separator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400" b="1" dirty="0" smtClean="0">
                <a:ea typeface="宋体" pitchFamily="2" charset="-122"/>
              </a:rPr>
              <a:t>空格、回车</a:t>
            </a:r>
            <a:r>
              <a:rPr lang="en-US" altLang="zh-CN" sz="2400" b="1" dirty="0" smtClean="0">
                <a:ea typeface="宋体" pitchFamily="2" charset="-122"/>
              </a:rPr>
              <a:t>/</a:t>
            </a:r>
            <a:r>
              <a:rPr lang="zh-CN" altLang="en-US" sz="2400" b="1" dirty="0" smtClean="0">
                <a:ea typeface="宋体" pitchFamily="2" charset="-122"/>
              </a:rPr>
              <a:t>换行、逗号等 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其他符号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2400" b="1" dirty="0" smtClean="0">
                <a:ea typeface="宋体" pitchFamily="2" charset="-122"/>
              </a:rPr>
              <a:t>{</a:t>
            </a:r>
            <a:r>
              <a:rPr lang="zh-CN" altLang="en-US" sz="2400" b="1" dirty="0" smtClean="0">
                <a:ea typeface="宋体" pitchFamily="2" charset="-122"/>
              </a:rPr>
              <a:t>和</a:t>
            </a:r>
            <a:r>
              <a:rPr lang="en-US" altLang="zh-CN" sz="2400" b="1" dirty="0" smtClean="0">
                <a:ea typeface="宋体" pitchFamily="2" charset="-122"/>
              </a:rPr>
              <a:t>}</a:t>
            </a:r>
            <a:r>
              <a:rPr lang="zh-CN" altLang="en-US" sz="2400" b="1" dirty="0" smtClean="0">
                <a:ea typeface="宋体" pitchFamily="2" charset="-122"/>
              </a:rPr>
              <a:t>标识函数体或语句块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2400" b="1" dirty="0" smtClean="0">
                <a:ea typeface="宋体" pitchFamily="2" charset="-122"/>
              </a:rPr>
              <a:t>/*</a:t>
            </a:r>
            <a:r>
              <a:rPr lang="zh-CN" altLang="en-US" sz="2400" b="1" dirty="0" smtClean="0">
                <a:ea typeface="宋体" pitchFamily="2" charset="-122"/>
              </a:rPr>
              <a:t>和*</a:t>
            </a:r>
            <a:r>
              <a:rPr lang="en-US" altLang="zh-CN" sz="2400" b="1" dirty="0" smtClean="0">
                <a:ea typeface="宋体" pitchFamily="2" charset="-122"/>
              </a:rPr>
              <a:t>/</a:t>
            </a:r>
            <a:r>
              <a:rPr lang="zh-CN" altLang="en-US" sz="2400" b="1" dirty="0" smtClean="0">
                <a:ea typeface="宋体" pitchFamily="2" charset="-122"/>
              </a:rPr>
              <a:t>是程序注释的定界符 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常量（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Constant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5426" y="2257443"/>
            <a:ext cx="4051300" cy="3743325"/>
          </a:xfrm>
          <a:prstGeom prst="rect">
            <a:avLst/>
          </a:prstGeom>
          <a:noFill/>
          <a:ln w="57150" cmpd="thickThin">
            <a:solidFill>
              <a:srgbClr val="000080"/>
            </a:solidFill>
            <a:miter lim="800000"/>
            <a:headEnd/>
            <a:tailEnd/>
          </a:ln>
        </p:spPr>
      </p:pic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9052492" y="3140075"/>
            <a:ext cx="287867" cy="2889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9937259" y="4311656"/>
            <a:ext cx="190500" cy="2889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52464" y="116632"/>
            <a:ext cx="10397067" cy="83978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程序常见符号分类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1" grpId="0" animBg="1"/>
      <p:bldP spid="205831" grpId="1" animBg="1"/>
      <p:bldP spid="205832" grpId="0" animBg="1"/>
      <p:bldP spid="205832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4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9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对角圆角矩形 72"/>
          <p:cNvSpPr/>
          <p:nvPr/>
        </p:nvSpPr>
        <p:spPr>
          <a:xfrm>
            <a:off x="3667109" y="4214248"/>
            <a:ext cx="6715171" cy="87093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81357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s://timgsa.baidu.com/timg?image&amp;quality=80&amp;size=b9999_10000&amp;sec=1488213942878&amp;di=1475f9d488522b04c96f22c575be38af&amp;imgtype=0&amp;src=http%3A%2F%2F120.img.pp.sohu.com%2Fimages%2F2007%2F11%2F21%2F16%2F14%2F116fd08f82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345" y="4005066"/>
            <a:ext cx="2857500" cy="2390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 descr="https://timgsa.baidu.com/timg?image&amp;quality=80&amp;size=b9999_10000&amp;sec=1488213953037&amp;di=8a6a3d3f44da8dd10f8c202345e23cd4&amp;imgtype=0&amp;src=http%3A%2F%2Fu1.tdimg.com%2F6%2F99%2F235%2F5634546612381285210276439873211304547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368" y="1340770"/>
            <a:ext cx="2286000" cy="2286001"/>
          </a:xfrm>
          <a:prstGeom prst="rect">
            <a:avLst/>
          </a:prstGeom>
          <a:noFill/>
        </p:spPr>
      </p:pic>
      <p:sp>
        <p:nvSpPr>
          <p:cNvPr id="20" name="TextBox 10"/>
          <p:cNvSpPr txBox="1"/>
          <p:nvPr/>
        </p:nvSpPr>
        <p:spPr>
          <a:xfrm>
            <a:off x="3791744" y="3340289"/>
            <a:ext cx="80648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二、</a:t>
            </a:r>
            <a:r>
              <a:rPr lang="en-US" altLang="zh-CN" sz="3600" b="1" dirty="0" smtClean="0">
                <a:latin typeface="Impact" pitchFamily="34" charset="0"/>
                <a:ea typeface="微软雅黑" pitchFamily="34" charset="-122"/>
              </a:rPr>
              <a:t>C </a:t>
            </a:r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语言的运算符和表达式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3791744" y="4358104"/>
            <a:ext cx="72008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三、</a:t>
            </a:r>
            <a:r>
              <a:rPr lang="en-US" altLang="zh-CN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C </a:t>
            </a:r>
            <a:r>
              <a:rPr lang="zh-CN" altLang="en-US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语言的输入输出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10"/>
          <p:cNvSpPr txBox="1"/>
          <p:nvPr/>
        </p:nvSpPr>
        <p:spPr>
          <a:xfrm>
            <a:off x="3791744" y="2297716"/>
            <a:ext cx="777686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一、</a:t>
            </a:r>
            <a:r>
              <a:rPr lang="en-US" altLang="zh-CN" sz="3600" b="1" dirty="0" smtClean="0">
                <a:latin typeface="Impact" pitchFamily="34" charset="0"/>
                <a:ea typeface="微软雅黑" pitchFamily="34" charset="-122"/>
              </a:rPr>
              <a:t>C </a:t>
            </a:r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语言的数据类型</a:t>
            </a:r>
            <a:endParaRPr lang="zh-CN" altLang="en-US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999330" y="122356"/>
            <a:ext cx="9417151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、字符输出函数：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putchar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（）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15413" y="1124744"/>
            <a:ext cx="10465163" cy="5472608"/>
          </a:xfrm>
          <a:prstGeom prst="rect">
            <a:avLst/>
          </a:prstGeom>
        </p:spPr>
        <p:txBody>
          <a:bodyPr/>
          <a:lstStyle/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功能：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向屏幕输出一个字符。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调用格式 ：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putchar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);  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可以是字符型变量或常量。如：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#include&lt;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stdio.h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void main()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{ char c='A';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putchar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(c);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putchar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('\007');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999330" y="122356"/>
            <a:ext cx="9417151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、字符输入函数：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getchar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（）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15413" y="1124744"/>
            <a:ext cx="10465163" cy="5472608"/>
          </a:xfrm>
          <a:prstGeom prst="rect">
            <a:avLst/>
          </a:prstGeom>
        </p:spPr>
        <p:txBody>
          <a:bodyPr/>
          <a:lstStyle/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功能：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从键盘上输入一个字符。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调用格式 ：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getchar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 );  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型变量，用于接收键入的字符。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getchar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函数没有参数！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#include&lt;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stdio.h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void main()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{ char c;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c=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getchar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();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putchar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(c);   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1" y="1428736"/>
            <a:ext cx="11430000" cy="3214688"/>
          </a:xfrm>
          <a:prstGeom prst="rect">
            <a:avLst/>
          </a:prstGeom>
          <a:noFill/>
          <a:ln w="38100" cap="flat" cmpd="thickThin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464" y="0"/>
            <a:ext cx="10397067" cy="839788"/>
          </a:xfrm>
        </p:spPr>
        <p:txBody>
          <a:bodyPr/>
          <a:lstStyle/>
          <a:p>
            <a:pPr algn="l">
              <a:defRPr/>
            </a:pPr>
            <a:r>
              <a:rPr lang="en-US" altLang="zh-CN" sz="4000" dirty="0" smtClean="0"/>
              <a:t>【</a:t>
            </a:r>
            <a:r>
              <a:rPr lang="zh-CN" altLang="en-US" sz="4000" dirty="0" smtClean="0"/>
              <a:t>例</a:t>
            </a:r>
            <a:r>
              <a:rPr lang="en-US" altLang="zh-CN" sz="4000" dirty="0" smtClean="0"/>
              <a:t>4.1】</a:t>
            </a:r>
            <a:r>
              <a:rPr lang="zh-CN" altLang="en-US" sz="4000" dirty="0" smtClean="0"/>
              <a:t>大小写英文字母转换</a:t>
            </a:r>
          </a:p>
        </p:txBody>
      </p:sp>
      <p:sp>
        <p:nvSpPr>
          <p:cNvPr id="11268" name="Text Box 32"/>
          <p:cNvSpPr txBox="1">
            <a:spLocks noChangeArrowheads="1"/>
          </p:cNvSpPr>
          <p:nvPr/>
        </p:nvSpPr>
        <p:spPr bwMode="auto">
          <a:xfrm>
            <a:off x="1678518" y="4727575"/>
            <a:ext cx="8159749" cy="8540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en-US" altLang="zh-CN" sz="2000" b="1" dirty="0">
                <a:solidFill>
                  <a:schemeClr val="bg1"/>
                </a:solidFill>
                <a:latin typeface="Courier New" pitchFamily="49" charset="0"/>
              </a:rPr>
              <a:t>Press a key and then press Enter: B↙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 b="1" dirty="0">
                <a:solidFill>
                  <a:schemeClr val="bg1"/>
                </a:solidFill>
                <a:latin typeface="Courier New" pitchFamily="49" charset="0"/>
              </a:rPr>
              <a:t>b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220633" y="2000249"/>
            <a:ext cx="6256867" cy="1357312"/>
            <a:chOff x="2080" y="936"/>
            <a:chExt cx="2956" cy="855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395" y="936"/>
              <a:ext cx="2641" cy="3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b="1" dirty="0">
                  <a:solidFill>
                    <a:schemeClr val="accent2"/>
                  </a:solidFill>
                  <a:latin typeface="Courier New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 err="1">
                  <a:solidFill>
                    <a:schemeClr val="accent2">
                      <a:lumMod val="50000"/>
                    </a:schemeClr>
                  </a:solidFill>
                  <a:latin typeface="Courier New" pitchFamily="49" charset="0"/>
                  <a:ea typeface="宋体" panose="02010600030101010101" pitchFamily="2" charset="-122"/>
                </a:rPr>
                <a:t>ch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Courier New" pitchFamily="49" charset="0"/>
                  <a:ea typeface="宋体" panose="02010600030101010101" pitchFamily="2" charset="-122"/>
                </a:rPr>
                <a:t> = </a:t>
              </a:r>
              <a:r>
                <a:rPr lang="en-US" altLang="zh-CN" sz="2400" b="1" dirty="0" err="1">
                  <a:solidFill>
                    <a:schemeClr val="accent2">
                      <a:lumMod val="50000"/>
                    </a:schemeClr>
                  </a:solidFill>
                  <a:latin typeface="Courier New" pitchFamily="49" charset="0"/>
                  <a:ea typeface="宋体" panose="02010600030101010101" pitchFamily="2" charset="-122"/>
                </a:rPr>
                <a:t>ch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Courier New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 smtClean="0">
                  <a:solidFill>
                    <a:schemeClr val="accent2">
                      <a:lumMod val="50000"/>
                    </a:schemeClr>
                  </a:solidFill>
                  <a:latin typeface="Courier New" pitchFamily="49" charset="0"/>
                  <a:ea typeface="宋体" panose="02010600030101010101" pitchFamily="2" charset="-122"/>
                </a:rPr>
                <a:t>+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Courier New" pitchFamily="49" charset="0"/>
                  <a:ea typeface="宋体" panose="02010600030101010101" pitchFamily="2" charset="-122"/>
                </a:rPr>
                <a:t>('a' – 'A');</a:t>
              </a:r>
              <a:r>
                <a:rPr lang="en-US" altLang="zh-CN" sz="2400" dirty="0">
                  <a:solidFill>
                    <a:schemeClr val="accent2">
                      <a:lumMod val="50000"/>
                    </a:schemeClr>
                  </a:solidFill>
                  <a:latin typeface="Courier New" pitchFamily="49" charset="0"/>
                  <a:ea typeface="宋体" panose="02010600030101010101" pitchFamily="2" charset="-122"/>
                </a:rPr>
                <a:t> </a:t>
              </a:r>
              <a:endParaRPr lang="zh-CN" altLang="en-US" sz="24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2080" y="1324"/>
              <a:ext cx="419" cy="467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2095501" y="3357561"/>
            <a:ext cx="2952751" cy="312738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4191000" y="4357686"/>
            <a:ext cx="7239000" cy="1898650"/>
            <a:chOff x="1855" y="621"/>
            <a:chExt cx="3420" cy="1196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2523" y="1431"/>
              <a:ext cx="2752" cy="3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b="1" dirty="0">
                  <a:solidFill>
                    <a:schemeClr val="accent2"/>
                  </a:solidFill>
                  <a:latin typeface="Courier New" pitchFamily="49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 smtClean="0">
                  <a:solidFill>
                    <a:schemeClr val="accent2"/>
                  </a:solidFill>
                  <a:latin typeface="Courier New" pitchFamily="49" charset="0"/>
                  <a:ea typeface="宋体" panose="02010600030101010101" pitchFamily="2" charset="-122"/>
                </a:rPr>
                <a:t>输出一个换行</a:t>
              </a:r>
              <a:endParaRPr kumimoji="0" lang="zh-CN" altLang="en-US" sz="2400" b="1" dirty="0">
                <a:solidFill>
                  <a:srgbClr val="00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 flipV="1">
              <a:off x="1855" y="621"/>
              <a:ext cx="675" cy="810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15" name="Rectangle 59"/>
          <p:cNvSpPr>
            <a:spLocks noChangeArrowheads="1"/>
          </p:cNvSpPr>
          <p:nvPr/>
        </p:nvSpPr>
        <p:spPr bwMode="auto">
          <a:xfrm>
            <a:off x="2095501" y="4000500"/>
            <a:ext cx="2952751" cy="327025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" grpId="0" animBg="1"/>
      <p:bldP spid="1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999330" y="122356"/>
            <a:ext cx="9417151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、格式化输出函数：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（）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15413" y="1124744"/>
            <a:ext cx="10465163" cy="5472608"/>
          </a:xfrm>
          <a:prstGeom prst="rect">
            <a:avLst/>
          </a:prstGeom>
        </p:spPr>
        <p:txBody>
          <a:bodyPr/>
          <a:lstStyle/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功能：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向屏幕输出各种信息。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一般形式：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格式控制”，输出列表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43339" y="2420938"/>
            <a:ext cx="11684000" cy="4437062"/>
          </a:xfrm>
          <a:prstGeom prst="wedgeRoundRectCallout">
            <a:avLst>
              <a:gd name="adj1" fmla="val -270"/>
              <a:gd name="adj2" fmla="val -53401"/>
              <a:gd name="adj3" fmla="val 166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格式控制包含三种信息：</a:t>
            </a:r>
          </a:p>
          <a:p>
            <a:pPr algn="l"/>
            <a:r>
              <a:rPr lang="en-US" altLang="zh-CN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提示的字符串，原样输出。例如：</a:t>
            </a:r>
            <a:r>
              <a:rPr lang="en-US" altLang="zh-CN" sz="2600" b="1" dirty="0" err="1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printf</a:t>
            </a:r>
            <a:r>
              <a:rPr lang="en-US" altLang="zh-CN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600" b="1" dirty="0">
                <a:solidFill>
                  <a:schemeClr val="bg1"/>
                </a:solidFill>
                <a:effectLst/>
                <a:ea typeface="楷体_GB2312" pitchFamily="49" charset="-122"/>
              </a:rPr>
              <a:t>“</a:t>
            </a:r>
            <a:r>
              <a:rPr lang="en-US" altLang="zh-CN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Hello</a:t>
            </a:r>
            <a:r>
              <a:rPr lang="en-US" altLang="zh-CN" sz="2600" b="1" dirty="0" smtClean="0">
                <a:solidFill>
                  <a:schemeClr val="bg1"/>
                </a:solidFill>
                <a:effectLst/>
                <a:ea typeface="楷体_GB2312" pitchFamily="49" charset="-122"/>
              </a:rPr>
              <a:t>”</a:t>
            </a:r>
            <a:r>
              <a:rPr lang="en-US" altLang="zh-CN" sz="2600" b="1" dirty="0" smtClean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);</a:t>
            </a:r>
            <a:r>
              <a:rPr lang="zh-CN" altLang="en-US" sz="2600" b="1" dirty="0" smtClean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（此时没有输出列表）</a:t>
            </a:r>
            <a:endParaRPr lang="en-US" altLang="zh-CN" sz="2600" b="1" dirty="0">
              <a:solidFill>
                <a:schemeClr val="bg1"/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en-US" altLang="zh-CN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转义字符</a:t>
            </a:r>
            <a:r>
              <a:rPr lang="en-US" altLang="zh-CN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zh-CN" altLang="en-US" sz="2600" b="1" dirty="0">
                <a:solidFill>
                  <a:schemeClr val="bg1"/>
                </a:solidFill>
                <a:effectLst/>
                <a:ea typeface="楷体_GB2312" pitchFamily="49" charset="-122"/>
              </a:rPr>
              <a:t>“</a:t>
            </a:r>
            <a:r>
              <a:rPr lang="en-US" altLang="zh-CN" sz="2600" b="1" dirty="0" smtClean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en-US" altLang="zh-CN" sz="26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600" b="1" dirty="0" smtClean="0">
                <a:solidFill>
                  <a:schemeClr val="bg1"/>
                </a:solidFill>
                <a:effectLst/>
                <a:ea typeface="楷体_GB2312" pitchFamily="49" charset="-122"/>
              </a:rPr>
              <a:t>”</a:t>
            </a:r>
            <a:r>
              <a:rPr lang="zh-CN" altLang="en-US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/>
            <a:r>
              <a:rPr lang="en-US" altLang="zh-CN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格式控制符。由</a:t>
            </a:r>
            <a:r>
              <a:rPr lang="zh-CN" altLang="en-US" sz="2600" b="1" dirty="0">
                <a:solidFill>
                  <a:schemeClr val="bg1"/>
                </a:solidFill>
                <a:effectLst/>
                <a:ea typeface="楷体_GB2312" pitchFamily="49" charset="-122"/>
              </a:rPr>
              <a:t>“</a:t>
            </a:r>
            <a:r>
              <a:rPr lang="en-US" altLang="zh-CN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%</a:t>
            </a:r>
            <a:r>
              <a:rPr lang="en-US" altLang="zh-CN" sz="2600" b="1" dirty="0">
                <a:solidFill>
                  <a:schemeClr val="bg1"/>
                </a:solidFill>
                <a:effectLst/>
                <a:ea typeface="楷体_GB2312" pitchFamily="49" charset="-122"/>
              </a:rPr>
              <a:t>”</a:t>
            </a:r>
            <a:r>
              <a:rPr lang="zh-CN" altLang="en-US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和格式字符组成，如</a:t>
            </a:r>
            <a:r>
              <a:rPr lang="zh-CN" altLang="en-US" sz="2600" b="1" dirty="0">
                <a:solidFill>
                  <a:schemeClr val="bg1"/>
                </a:solidFill>
                <a:effectLst/>
                <a:ea typeface="楷体_GB2312" pitchFamily="49" charset="-122"/>
              </a:rPr>
              <a:t>“</a:t>
            </a:r>
            <a:r>
              <a:rPr lang="en-US" altLang="zh-CN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%d</a:t>
            </a:r>
            <a:r>
              <a:rPr lang="en-US" altLang="zh-CN" sz="2600" b="1" dirty="0">
                <a:solidFill>
                  <a:schemeClr val="bg1"/>
                </a:solidFill>
                <a:effectLst/>
                <a:ea typeface="楷体_GB2312" pitchFamily="49" charset="-122"/>
              </a:rPr>
              <a:t>”</a:t>
            </a:r>
            <a:r>
              <a:rPr lang="zh-CN" altLang="en-US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600" b="1" dirty="0">
                <a:solidFill>
                  <a:schemeClr val="bg1"/>
                </a:solidFill>
                <a:effectLst/>
                <a:ea typeface="楷体_GB2312" pitchFamily="49" charset="-122"/>
              </a:rPr>
              <a:t>“</a:t>
            </a:r>
            <a:r>
              <a:rPr lang="en-US" altLang="zh-CN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%f</a:t>
            </a:r>
            <a:r>
              <a:rPr lang="en-US" altLang="zh-CN" sz="2600" b="1" dirty="0">
                <a:solidFill>
                  <a:schemeClr val="bg1"/>
                </a:solidFill>
                <a:effectLst/>
                <a:ea typeface="楷体_GB2312" pitchFamily="49" charset="-122"/>
              </a:rPr>
              <a:t>”</a:t>
            </a:r>
            <a:endParaRPr lang="en-US" altLang="zh-CN" sz="2600" b="1" dirty="0">
              <a:solidFill>
                <a:schemeClr val="bg1"/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en-US" altLang="zh-CN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注：在</a:t>
            </a:r>
            <a:r>
              <a:rPr lang="en-US" altLang="zh-CN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zh-CN" altLang="en-US" sz="2600" b="1" u="sng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数据的输出形式是由格式符决定的</a:t>
            </a:r>
            <a:r>
              <a:rPr lang="zh-CN" altLang="en-US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。格式符则应与数据类型相匹配，同一数据用不同的格式符得到的将是不同的结果。</a:t>
            </a:r>
          </a:p>
          <a:p>
            <a:pPr algn="l"/>
            <a:r>
              <a:rPr lang="zh-CN" altLang="en-US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例如：若有定义 </a:t>
            </a:r>
            <a:r>
              <a:rPr lang="en-US" altLang="zh-CN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char </a:t>
            </a:r>
            <a:r>
              <a:rPr lang="en-US" altLang="zh-CN" sz="2600" b="1" dirty="0" err="1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ch</a:t>
            </a:r>
            <a:r>
              <a:rPr lang="en-US" altLang="zh-CN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600" b="1" dirty="0">
                <a:solidFill>
                  <a:schemeClr val="bg1"/>
                </a:solidFill>
                <a:effectLst/>
                <a:ea typeface="楷体_GB2312" pitchFamily="49" charset="-122"/>
              </a:rPr>
              <a:t>‘</a:t>
            </a:r>
            <a:r>
              <a:rPr lang="en-US" altLang="zh-CN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600" b="1" dirty="0">
                <a:solidFill>
                  <a:schemeClr val="bg1"/>
                </a:solidFill>
                <a:effectLst/>
                <a:ea typeface="楷体_GB2312" pitchFamily="49" charset="-122"/>
              </a:rPr>
              <a:t>’</a:t>
            </a:r>
            <a:r>
              <a:rPr lang="en-US" altLang="zh-CN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; </a:t>
            </a:r>
            <a:r>
              <a:rPr lang="zh-CN" altLang="en-US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则 </a:t>
            </a:r>
            <a:r>
              <a:rPr lang="en-US" altLang="zh-CN" sz="2600" b="1" dirty="0" err="1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printf</a:t>
            </a:r>
            <a:r>
              <a:rPr lang="en-US" altLang="zh-CN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600" b="1" dirty="0">
                <a:solidFill>
                  <a:schemeClr val="bg1"/>
                </a:solidFill>
                <a:effectLst/>
                <a:ea typeface="楷体_GB2312" pitchFamily="49" charset="-122"/>
              </a:rPr>
              <a:t>“</a:t>
            </a:r>
            <a:r>
              <a:rPr lang="en-US" altLang="zh-CN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%</a:t>
            </a:r>
            <a:r>
              <a:rPr lang="en-US" altLang="zh-CN" sz="2600" b="1" dirty="0" err="1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c,%d</a:t>
            </a:r>
            <a:r>
              <a:rPr lang="en-US" altLang="zh-CN" sz="2600" b="1" dirty="0" err="1">
                <a:solidFill>
                  <a:schemeClr val="bg1"/>
                </a:solidFill>
                <a:effectLst/>
                <a:ea typeface="楷体_GB2312" pitchFamily="49" charset="-122"/>
              </a:rPr>
              <a:t>”</a:t>
            </a:r>
            <a:r>
              <a:rPr lang="en-US" altLang="zh-CN" sz="2600" b="1" dirty="0" err="1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,ch,ch</a:t>
            </a:r>
            <a:r>
              <a:rPr lang="en-US" altLang="zh-CN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); </a:t>
            </a:r>
            <a:r>
              <a:rPr lang="zh-CN" altLang="en-US" sz="2600" b="1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得到两个不同结果</a:t>
            </a:r>
            <a:r>
              <a:rPr lang="zh-CN" altLang="en-US" sz="2600" b="1" dirty="0" smtClean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600" b="1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en-US" altLang="zh-CN" sz="26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 sz="26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a,97</a:t>
            </a:r>
            <a:endParaRPr lang="zh-CN" altLang="en-US" sz="2600" b="1" dirty="0">
              <a:solidFill>
                <a:srgbClr val="FFFF00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999330" y="122356"/>
            <a:ext cx="9417151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函数格式举例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15413" y="1124744"/>
            <a:ext cx="10465163" cy="1008112"/>
          </a:xfrm>
          <a:prstGeom prst="rect">
            <a:avLst/>
          </a:prstGeom>
        </p:spPr>
        <p:txBody>
          <a:bodyPr/>
          <a:lstStyle/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设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a=3,b=4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-1060" y="2060848"/>
            <a:ext cx="1219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 dirty="0" err="1">
                <a:solidFill>
                  <a:srgbClr val="0C0CB4"/>
                </a:solidFill>
                <a:latin typeface="Courier New" pitchFamily="49" charset="0"/>
              </a:rPr>
              <a:t>printf</a:t>
            </a:r>
            <a:r>
              <a:rPr lang="en-US" altLang="zh-CN" sz="3200" b="1" dirty="0">
                <a:solidFill>
                  <a:srgbClr val="0C0CB4"/>
                </a:solidFill>
                <a:latin typeface="Courier New" pitchFamily="49" charset="0"/>
              </a:rPr>
              <a:t>("a=</a:t>
            </a:r>
            <a:r>
              <a:rPr lang="en-US" altLang="zh-CN" sz="3200" b="1" dirty="0">
                <a:solidFill>
                  <a:srgbClr val="C00000"/>
                </a:solidFill>
                <a:latin typeface="Courier New" pitchFamily="49" charset="0"/>
              </a:rPr>
              <a:t>%d </a:t>
            </a:r>
            <a:r>
              <a:rPr lang="en-US" altLang="zh-CN" sz="3200" b="1" dirty="0">
                <a:solidFill>
                  <a:srgbClr val="0C0CB4"/>
                </a:solidFill>
                <a:latin typeface="Courier New" pitchFamily="49" charset="0"/>
              </a:rPr>
              <a:t>b=</a:t>
            </a:r>
            <a:r>
              <a:rPr lang="en-US" altLang="zh-CN" sz="3200" b="1" dirty="0">
                <a:solidFill>
                  <a:srgbClr val="C00000"/>
                </a:solidFill>
                <a:latin typeface="Courier New" pitchFamily="49" charset="0"/>
              </a:rPr>
              <a:t>%d</a:t>
            </a:r>
            <a:r>
              <a:rPr lang="en-US" altLang="zh-CN" sz="3200" b="1" dirty="0">
                <a:solidFill>
                  <a:srgbClr val="0C0CB4"/>
                </a:solidFill>
                <a:latin typeface="Courier New" pitchFamily="49" charset="0"/>
              </a:rPr>
              <a:t>"</a:t>
            </a:r>
            <a:r>
              <a:rPr lang="en-US" altLang="zh-CN" sz="3200" b="1" dirty="0">
                <a:solidFill>
                  <a:srgbClr val="CC00CC"/>
                </a:solidFill>
                <a:latin typeface="Courier New" pitchFamily="49" charset="0"/>
              </a:rPr>
              <a:t>,</a:t>
            </a:r>
            <a:r>
              <a:rPr lang="en-US" altLang="zh-CN" sz="3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latin typeface="Courier New" pitchFamily="49" charset="0"/>
              </a:rPr>
              <a:t>a</a:t>
            </a:r>
            <a:r>
              <a:rPr lang="en-US" altLang="zh-CN" sz="3200" b="1" dirty="0">
                <a:solidFill>
                  <a:srgbClr val="CC00CC"/>
                </a:solidFill>
                <a:latin typeface="Courier New" pitchFamily="49" charset="0"/>
              </a:rPr>
              <a:t>,</a:t>
            </a:r>
            <a:r>
              <a:rPr lang="en-US" altLang="zh-CN" sz="3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latin typeface="Courier New" pitchFamily="49" charset="0"/>
              </a:rPr>
              <a:t>b</a:t>
            </a:r>
            <a:r>
              <a:rPr lang="en-US" altLang="zh-CN" sz="3200" b="1" dirty="0">
                <a:solidFill>
                  <a:srgbClr val="0C0CB4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3" name="Arc 19"/>
          <p:cNvSpPr>
            <a:spLocks/>
          </p:cNvSpPr>
          <p:nvPr/>
        </p:nvSpPr>
        <p:spPr bwMode="auto">
          <a:xfrm rot="18905098">
            <a:off x="7117266" y="1612230"/>
            <a:ext cx="1243981" cy="1163369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 type="stealth" w="lg" len="lg"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just"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4" name="AutoShape 20"/>
          <p:cNvSpPr>
            <a:spLocks noChangeArrowheads="1"/>
          </p:cNvSpPr>
          <p:nvPr/>
        </p:nvSpPr>
        <p:spPr bwMode="auto">
          <a:xfrm>
            <a:off x="6023992" y="5086108"/>
            <a:ext cx="4607983" cy="1008063"/>
          </a:xfrm>
          <a:prstGeom prst="wedgeRectCallout">
            <a:avLst>
              <a:gd name="adj1" fmla="val 12426"/>
              <a:gd name="adj2" fmla="val -80708"/>
            </a:avLst>
          </a:prstGeom>
          <a:solidFill>
            <a:schemeClr val="tx2"/>
          </a:solidFill>
          <a:ln w="9525">
            <a:solidFill>
              <a:schemeClr val="bg2">
                <a:lumMod val="9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输出列表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应与前面的格式说明符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数目一致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007435" y="5301208"/>
            <a:ext cx="5471583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r>
              <a:rPr lang="en-US" altLang="zh-CN" sz="3200" b="1" dirty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: a=</a:t>
            </a:r>
            <a:r>
              <a:rPr lang="en-US" altLang="zh-CN" sz="32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32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>
                <a:solidFill>
                  <a:srgbClr val="0C0CB4"/>
                </a:solidFill>
                <a:latin typeface="微软雅黑" pitchFamily="34" charset="-122"/>
                <a:ea typeface="微软雅黑" pitchFamily="34" charset="-122"/>
              </a:rPr>
              <a:t>b=</a:t>
            </a:r>
            <a:r>
              <a:rPr lang="en-US" altLang="zh-CN" sz="32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26" name="Arc 18"/>
          <p:cNvSpPr>
            <a:spLocks/>
          </p:cNvSpPr>
          <p:nvPr/>
        </p:nvSpPr>
        <p:spPr bwMode="auto">
          <a:xfrm rot="18905098">
            <a:off x="5866808" y="1366080"/>
            <a:ext cx="1615203" cy="1636909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 type="stealth" w="lg" len="lg"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just"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2205566" y="2502768"/>
            <a:ext cx="7552266" cy="2095753"/>
            <a:chOff x="1619250" y="2564905"/>
            <a:chExt cx="5664200" cy="2095753"/>
          </a:xfrm>
        </p:grpSpPr>
        <p:grpSp>
          <p:nvGrpSpPr>
            <p:cNvPr id="3" name="组合 27"/>
            <p:cNvGrpSpPr/>
            <p:nvPr/>
          </p:nvGrpSpPr>
          <p:grpSpPr>
            <a:xfrm>
              <a:off x="1619250" y="2620720"/>
              <a:ext cx="5664200" cy="2039938"/>
              <a:chOff x="1619250" y="2620720"/>
              <a:chExt cx="5664200" cy="2039938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619250" y="2620720"/>
                <a:ext cx="5664200" cy="2039938"/>
                <a:chOff x="0" y="0"/>
                <a:chExt cx="3568" cy="1285"/>
              </a:xfrm>
            </p:grpSpPr>
            <p:sp>
              <p:nvSpPr>
                <p:cNvPr id="10" name="AutoShape 5"/>
                <p:cNvSpPr>
                  <a:spLocks/>
                </p:cNvSpPr>
                <p:nvPr/>
              </p:nvSpPr>
              <p:spPr bwMode="auto">
                <a:xfrm rot="16200000">
                  <a:off x="3206" y="-270"/>
                  <a:ext cx="90" cy="635"/>
                </a:xfrm>
                <a:prstGeom prst="leftBrace">
                  <a:avLst>
                    <a:gd name="adj1" fmla="val 58796"/>
                    <a:gd name="adj2" fmla="val 50000"/>
                  </a:avLst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just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  <p:sp>
              <p:nvSpPr>
                <p:cNvPr id="11" name="AutoShape 6"/>
                <p:cNvSpPr>
                  <a:spLocks/>
                </p:cNvSpPr>
                <p:nvPr/>
              </p:nvSpPr>
              <p:spPr bwMode="auto">
                <a:xfrm rot="16200000">
                  <a:off x="1589" y="-91"/>
                  <a:ext cx="90" cy="272"/>
                </a:xfrm>
                <a:prstGeom prst="leftBrace">
                  <a:avLst>
                    <a:gd name="adj1" fmla="val 25185"/>
                    <a:gd name="adj2" fmla="val 50000"/>
                  </a:avLst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just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  <p:sp>
              <p:nvSpPr>
                <p:cNvPr id="13" name="AutoShape 8"/>
                <p:cNvSpPr>
                  <a:spLocks/>
                </p:cNvSpPr>
                <p:nvPr/>
              </p:nvSpPr>
              <p:spPr bwMode="auto">
                <a:xfrm rot="16200000">
                  <a:off x="1175" y="-131"/>
                  <a:ext cx="100" cy="362"/>
                </a:xfrm>
                <a:prstGeom prst="leftBrace">
                  <a:avLst>
                    <a:gd name="adj1" fmla="val 30167"/>
                    <a:gd name="adj2" fmla="val 50000"/>
                  </a:avLst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just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  <p:sp>
              <p:nvSpPr>
                <p:cNvPr id="14" name="AutoShape 9"/>
                <p:cNvSpPr>
                  <a:spLocks/>
                </p:cNvSpPr>
                <p:nvPr/>
              </p:nvSpPr>
              <p:spPr bwMode="auto">
                <a:xfrm rot="16200000">
                  <a:off x="2193" y="-117"/>
                  <a:ext cx="65" cy="300"/>
                </a:xfrm>
                <a:prstGeom prst="leftBrace">
                  <a:avLst>
                    <a:gd name="adj1" fmla="val 30167"/>
                    <a:gd name="adj2" fmla="val 50000"/>
                  </a:avLst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just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  <p:sp>
              <p:nvSpPr>
                <p:cNvPr id="1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06" y="907"/>
                  <a:ext cx="863" cy="368"/>
                </a:xfrm>
                <a:prstGeom prst="rect">
                  <a:avLst/>
                </a:prstGeom>
                <a:solidFill>
                  <a:srgbClr val="FF3300"/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32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格式说明</a:t>
                  </a:r>
                </a:p>
              </p:txBody>
            </p:sp>
            <p:sp>
              <p:nvSpPr>
                <p:cNvPr id="16" name="Line 11"/>
                <p:cNvSpPr>
                  <a:spLocks noChangeShapeType="1"/>
                </p:cNvSpPr>
                <p:nvPr/>
              </p:nvSpPr>
              <p:spPr bwMode="auto">
                <a:xfrm>
                  <a:off x="1542" y="100"/>
                  <a:ext cx="0" cy="807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pPr algn="just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  <p:sp>
              <p:nvSpPr>
                <p:cNvPr id="17" name="Line 12"/>
                <p:cNvSpPr>
                  <a:spLocks noChangeShapeType="1"/>
                </p:cNvSpPr>
                <p:nvPr/>
              </p:nvSpPr>
              <p:spPr bwMode="auto">
                <a:xfrm>
                  <a:off x="2212" y="100"/>
                  <a:ext cx="0" cy="807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pPr algn="just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  <p:sp>
              <p:nvSpPr>
                <p:cNvPr id="1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0" y="917"/>
                  <a:ext cx="863" cy="368"/>
                </a:xfrm>
                <a:prstGeom prst="rect">
                  <a:avLst/>
                </a:prstGeom>
                <a:solidFill>
                  <a:schemeClr val="tx2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32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普通字符</a:t>
                  </a:r>
                </a:p>
              </p:txBody>
            </p:sp>
            <p:sp>
              <p:nvSpPr>
                <p:cNvPr id="19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227" y="100"/>
                  <a:ext cx="998" cy="81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pPr algn="just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  <p:sp>
              <p:nvSpPr>
                <p:cNvPr id="20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862" y="90"/>
                  <a:ext cx="363" cy="827"/>
                </a:xfrm>
                <a:prstGeom prst="line">
                  <a:avLst/>
                </a:prstGeom>
                <a:noFill/>
                <a:ln w="381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552" y="917"/>
                  <a:ext cx="863" cy="368"/>
                </a:xfrm>
                <a:prstGeom prst="rect">
                  <a:avLst/>
                </a:prstGeom>
                <a:solidFill>
                  <a:schemeClr val="tx2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32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输出列表</a:t>
                  </a:r>
                </a:p>
              </p:txBody>
            </p:sp>
            <p:sp>
              <p:nvSpPr>
                <p:cNvPr id="22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859" y="56"/>
                  <a:ext cx="1" cy="817"/>
                </a:xfrm>
                <a:prstGeom prst="line">
                  <a:avLst/>
                </a:prstGeom>
                <a:noFill/>
                <a:ln w="381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27" name="Line 15"/>
              <p:cNvSpPr>
                <a:spLocks noChangeShapeType="1"/>
              </p:cNvSpPr>
              <p:nvPr/>
            </p:nvSpPr>
            <p:spPr bwMode="auto">
              <a:xfrm flipH="1">
                <a:off x="2987822" y="2636912"/>
                <a:ext cx="1584178" cy="1440160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29" name="AutoShape 9"/>
            <p:cNvSpPr>
              <a:spLocks/>
            </p:cNvSpPr>
            <p:nvPr/>
          </p:nvSpPr>
          <p:spPr bwMode="auto">
            <a:xfrm rot="16200000">
              <a:off x="6041182" y="2356942"/>
              <a:ext cx="158750" cy="574675"/>
            </a:xfrm>
            <a:prstGeom prst="leftBrace">
              <a:avLst>
                <a:gd name="adj1" fmla="val 30167"/>
                <a:gd name="adj2" fmla="val 50000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just"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utoUpdateAnimBg="0"/>
      <p:bldP spid="24" grpId="0" animBg="1"/>
      <p:bldP spid="2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999330" y="122356"/>
            <a:ext cx="9417151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函数格式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15413" y="1124744"/>
            <a:ext cx="10465163" cy="3744416"/>
          </a:xfrm>
          <a:prstGeom prst="rect">
            <a:avLst/>
          </a:prstGeom>
        </p:spPr>
        <p:txBody>
          <a:bodyPr/>
          <a:lstStyle/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输出列表可以是变量也可以是表达式，输出值参数间用逗号分隔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每个格式转换说明符和输出值参数表中的输出值参数一一对应，没有输出值参数时，就不用格式转换说明符</a:t>
            </a:r>
          </a:p>
        </p:txBody>
      </p:sp>
    </p:spTree>
    <p:extLst>
      <p:ext uri="{BB962C8B-B14F-4D97-AF65-F5344CB8AC3E}">
        <p14:creationId xmlns:p14="http://schemas.microsoft.com/office/powerpoint/2010/main" val="28601372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999330" y="122356"/>
            <a:ext cx="9417151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常用的格式控制符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Group 60"/>
          <p:cNvGraphicFramePr>
            <a:graphicFrameLocks noGrp="1"/>
          </p:cNvGraphicFramePr>
          <p:nvPr/>
        </p:nvGraphicFramePr>
        <p:xfrm>
          <a:off x="335360" y="1727986"/>
          <a:ext cx="6705600" cy="4725350"/>
        </p:xfrm>
        <a:graphic>
          <a:graphicData uri="http://schemas.openxmlformats.org/drawingml/2006/table">
            <a:tbl>
              <a:tblPr/>
              <a:tblGrid>
                <a:gridCol w="1166283"/>
                <a:gridCol w="5539317"/>
              </a:tblGrid>
              <a:tr h="5432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char 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以字符形式输出 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string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以字符串形式输出 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d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digit 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以十进制形式输出 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float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unsigned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八进制形式输出 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十六进制形式输出 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按指数形式输出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按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中较短的一种输出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36"/>
          <p:cNvGraphicFramePr>
            <a:graphicFrameLocks noGrp="1"/>
          </p:cNvGraphicFramePr>
          <p:nvPr/>
        </p:nvGraphicFramePr>
        <p:xfrm>
          <a:off x="7344139" y="1696042"/>
          <a:ext cx="4572000" cy="4613278"/>
        </p:xfrm>
        <a:graphic>
          <a:graphicData uri="http://schemas.openxmlformats.org/drawingml/2006/table">
            <a:tbl>
              <a:tblPr/>
              <a:tblGrid>
                <a:gridCol w="1320800"/>
                <a:gridCol w="3251200"/>
              </a:tblGrid>
              <a:tr h="1189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字母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用于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型数据，也可加在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d,o,x,u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前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数据最小宽度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.n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输出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位小数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＋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带符号输出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输出的数据左对齐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2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注：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不是字符，而是数字 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248128" y="1124745"/>
            <a:ext cx="44164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宽度修饰符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3392" y="1124745"/>
            <a:ext cx="44164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常用的格式控制符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390651" y="1124744"/>
            <a:ext cx="10394949" cy="2304256"/>
          </a:xfrm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pt-BR" altLang="zh-CN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#include &lt;stdio.h&gt;</a:t>
            </a:r>
          </a:p>
          <a:p>
            <a:pPr algn="just">
              <a:lnSpc>
                <a:spcPct val="90000"/>
              </a:lnSpc>
              <a:buNone/>
            </a:pPr>
            <a:r>
              <a:rPr lang="pt-BR" altLang="zh-CN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main( )</a:t>
            </a:r>
          </a:p>
          <a:p>
            <a:pPr algn="just">
              <a:lnSpc>
                <a:spcPct val="90000"/>
              </a:lnSpc>
              <a:buNone/>
            </a:pPr>
            <a:r>
              <a:rPr lang="pt-BR" altLang="zh-CN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  int a=-1;</a:t>
            </a:r>
          </a:p>
          <a:p>
            <a:pPr algn="just">
              <a:lnSpc>
                <a:spcPct val="90000"/>
              </a:lnSpc>
              <a:buNone/>
            </a:pPr>
            <a:r>
              <a:rPr lang="pt-BR" altLang="zh-CN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printf("%d,%o,%8o,%x",a,a,a,a);}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219200" y="3429000"/>
            <a:ext cx="1097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dirty="0">
                <a:effectLst/>
                <a:latin typeface="华文新魏" pitchFamily="2" charset="-122"/>
              </a:rPr>
              <a:t>a</a:t>
            </a:r>
            <a:r>
              <a:rPr lang="zh-CN" altLang="en-US" sz="3200" b="1" dirty="0">
                <a:effectLst/>
                <a:latin typeface="华文新魏" pitchFamily="2" charset="-122"/>
              </a:rPr>
              <a:t>在计算机中的存储形式</a:t>
            </a:r>
            <a:r>
              <a:rPr lang="en-US" altLang="zh-CN" sz="3200" b="1" dirty="0">
                <a:effectLst/>
                <a:latin typeface="华文新魏" pitchFamily="2" charset="-122"/>
              </a:rPr>
              <a:t>(</a:t>
            </a:r>
            <a:r>
              <a:rPr lang="zh-CN" altLang="en-US" sz="3200" b="1" dirty="0">
                <a:effectLst/>
                <a:latin typeface="华文新魏" pitchFamily="2" charset="-122"/>
              </a:rPr>
              <a:t>以</a:t>
            </a:r>
            <a:r>
              <a:rPr lang="en-US" altLang="zh-CN" sz="3200" b="1" dirty="0" err="1">
                <a:effectLst/>
                <a:latin typeface="华文新魏" pitchFamily="2" charset="-122"/>
              </a:rPr>
              <a:t>int</a:t>
            </a:r>
            <a:r>
              <a:rPr lang="zh-CN" altLang="en-US" sz="3200" b="1" dirty="0">
                <a:effectLst/>
                <a:latin typeface="华文新魏" pitchFamily="2" charset="-122"/>
              </a:rPr>
              <a:t>型占</a:t>
            </a:r>
            <a:r>
              <a:rPr lang="en-US" altLang="zh-CN" sz="3200" b="1" dirty="0">
                <a:effectLst/>
                <a:latin typeface="华文新魏" pitchFamily="2" charset="-122"/>
              </a:rPr>
              <a:t>2</a:t>
            </a:r>
            <a:r>
              <a:rPr lang="zh-CN" altLang="en-US" sz="3200" b="1" dirty="0">
                <a:effectLst/>
                <a:latin typeface="华文新魏" pitchFamily="2" charset="-122"/>
              </a:rPr>
              <a:t>字节为例</a:t>
            </a:r>
            <a:r>
              <a:rPr lang="en-US" altLang="zh-CN" sz="3200" b="1" dirty="0">
                <a:effectLst/>
                <a:latin typeface="华文新魏" pitchFamily="2" charset="-122"/>
              </a:rPr>
              <a:t>)</a:t>
            </a:r>
            <a:endParaRPr lang="zh-CN" altLang="en-US" sz="3200" b="1" dirty="0">
              <a:effectLst/>
              <a:latin typeface="华文新魏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20800" y="4114800"/>
            <a:ext cx="9550400" cy="533400"/>
            <a:chOff x="0" y="0"/>
            <a:chExt cx="4512" cy="336"/>
          </a:xfrm>
        </p:grpSpPr>
        <p:sp>
          <p:nvSpPr>
            <p:cNvPr id="90144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25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3000" b="1" dirty="0" smtClean="0"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rPr>
                <a:t>1     1    1    </a:t>
              </a:r>
              <a:r>
                <a:rPr lang="en-US" altLang="zh-CN" sz="3000" b="1" dirty="0"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rPr>
                <a:t>1 </a:t>
              </a:r>
              <a:r>
                <a:rPr lang="en-US" altLang="zh-CN" sz="3000" b="1" dirty="0" smtClean="0"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rPr>
                <a:t>  </a:t>
              </a:r>
              <a:r>
                <a:rPr lang="en-US" altLang="zh-CN" sz="3000" b="1" dirty="0"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rPr>
                <a:t>1 </a:t>
              </a:r>
              <a:r>
                <a:rPr lang="en-US" altLang="zh-CN" sz="3000" b="1" dirty="0" smtClean="0"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rPr>
                <a:t>  1    </a:t>
              </a:r>
              <a:r>
                <a:rPr lang="en-US" altLang="zh-CN" sz="3000" b="1" dirty="0"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rPr>
                <a:t>1 </a:t>
              </a:r>
              <a:r>
                <a:rPr lang="en-US" altLang="zh-CN" sz="3000" b="1" dirty="0" smtClean="0"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rPr>
                <a:t>   1  </a:t>
              </a:r>
              <a:endParaRPr lang="en-US" altLang="zh-CN" sz="3000" b="1" dirty="0">
                <a:solidFill>
                  <a:srgbClr val="FF0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88070" name="Line 6"/>
            <p:cNvSpPr>
              <a:spLocks noChangeShapeType="1"/>
            </p:cNvSpPr>
            <p:nvPr/>
          </p:nvSpPr>
          <p:spPr bwMode="auto">
            <a:xfrm>
              <a:off x="1104" y="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071" name="Line 7"/>
            <p:cNvSpPr>
              <a:spLocks noChangeShapeType="1"/>
            </p:cNvSpPr>
            <p:nvPr/>
          </p:nvSpPr>
          <p:spPr bwMode="auto">
            <a:xfrm>
              <a:off x="576" y="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072" name="Line 8"/>
            <p:cNvSpPr>
              <a:spLocks noChangeShapeType="1"/>
            </p:cNvSpPr>
            <p:nvPr/>
          </p:nvSpPr>
          <p:spPr bwMode="auto">
            <a:xfrm>
              <a:off x="1680" y="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073" name="Line 9"/>
            <p:cNvSpPr>
              <a:spLocks noChangeShapeType="1"/>
            </p:cNvSpPr>
            <p:nvPr/>
          </p:nvSpPr>
          <p:spPr bwMode="auto">
            <a:xfrm>
              <a:off x="288" y="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074" name="Line 10"/>
            <p:cNvSpPr>
              <a:spLocks noChangeShapeType="1"/>
            </p:cNvSpPr>
            <p:nvPr/>
          </p:nvSpPr>
          <p:spPr bwMode="auto">
            <a:xfrm>
              <a:off x="864" y="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88075" name="Line 11"/>
            <p:cNvSpPr>
              <a:spLocks noChangeShapeType="1"/>
            </p:cNvSpPr>
            <p:nvPr/>
          </p:nvSpPr>
          <p:spPr bwMode="auto">
            <a:xfrm>
              <a:off x="1392" y="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076" name="Line 12"/>
            <p:cNvSpPr>
              <a:spLocks noChangeShapeType="1"/>
            </p:cNvSpPr>
            <p:nvPr/>
          </p:nvSpPr>
          <p:spPr bwMode="auto">
            <a:xfrm>
              <a:off x="1968" y="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152" name="Rectangle 13"/>
            <p:cNvSpPr>
              <a:spLocks noChangeArrowheads="1"/>
            </p:cNvSpPr>
            <p:nvPr/>
          </p:nvSpPr>
          <p:spPr bwMode="auto">
            <a:xfrm>
              <a:off x="2256" y="0"/>
              <a:ext cx="225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3000" b="1" dirty="0" smtClean="0"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rPr>
                <a:t> 1    1    1   1   </a:t>
              </a:r>
              <a:r>
                <a:rPr lang="en-US" altLang="zh-CN" sz="3000" b="1" dirty="0"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rPr>
                <a:t>1 </a:t>
              </a:r>
              <a:r>
                <a:rPr lang="en-US" altLang="zh-CN" sz="3000" b="1" dirty="0" smtClean="0"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rPr>
                <a:t>   1    1   </a:t>
              </a:r>
              <a:r>
                <a:rPr lang="en-US" altLang="zh-CN" sz="3000" b="1" dirty="0"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88078" name="Line 14"/>
            <p:cNvSpPr>
              <a:spLocks noChangeShapeType="1"/>
            </p:cNvSpPr>
            <p:nvPr/>
          </p:nvSpPr>
          <p:spPr bwMode="auto">
            <a:xfrm>
              <a:off x="3360" y="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079" name="Line 15"/>
            <p:cNvSpPr>
              <a:spLocks noChangeShapeType="1"/>
            </p:cNvSpPr>
            <p:nvPr/>
          </p:nvSpPr>
          <p:spPr bwMode="auto">
            <a:xfrm>
              <a:off x="2832" y="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080" name="Line 16"/>
            <p:cNvSpPr>
              <a:spLocks noChangeShapeType="1"/>
            </p:cNvSpPr>
            <p:nvPr/>
          </p:nvSpPr>
          <p:spPr bwMode="auto">
            <a:xfrm>
              <a:off x="3936" y="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081" name="Line 17"/>
            <p:cNvSpPr>
              <a:spLocks noChangeShapeType="1"/>
            </p:cNvSpPr>
            <p:nvPr/>
          </p:nvSpPr>
          <p:spPr bwMode="auto">
            <a:xfrm>
              <a:off x="2544" y="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082" name="Line 18"/>
            <p:cNvSpPr>
              <a:spLocks noChangeShapeType="1"/>
            </p:cNvSpPr>
            <p:nvPr/>
          </p:nvSpPr>
          <p:spPr bwMode="auto">
            <a:xfrm>
              <a:off x="3120" y="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083" name="Line 19"/>
            <p:cNvSpPr>
              <a:spLocks noChangeShapeType="1"/>
            </p:cNvSpPr>
            <p:nvPr/>
          </p:nvSpPr>
          <p:spPr bwMode="auto">
            <a:xfrm>
              <a:off x="3648" y="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084" name="Line 20"/>
            <p:cNvSpPr>
              <a:spLocks noChangeShapeType="1"/>
            </p:cNvSpPr>
            <p:nvPr/>
          </p:nvSpPr>
          <p:spPr bwMode="auto">
            <a:xfrm>
              <a:off x="4224" y="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295400" y="4648200"/>
            <a:ext cx="9271001" cy="736600"/>
            <a:chOff x="-396" y="0"/>
            <a:chExt cx="4380" cy="464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408" y="0"/>
              <a:ext cx="576" cy="144"/>
              <a:chOff x="0" y="0"/>
              <a:chExt cx="576" cy="144"/>
            </a:xfrm>
          </p:grpSpPr>
          <p:sp>
            <p:nvSpPr>
              <p:cNvPr id="88087" name="Line 2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088" name="Line 24"/>
              <p:cNvSpPr>
                <a:spLocks noChangeShapeType="1"/>
              </p:cNvSpPr>
              <p:nvPr/>
            </p:nvSpPr>
            <p:spPr bwMode="auto">
              <a:xfrm>
                <a:off x="0" y="14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089" name="Line 25"/>
              <p:cNvSpPr>
                <a:spLocks noChangeShapeType="1"/>
              </p:cNvSpPr>
              <p:nvPr/>
            </p:nvSpPr>
            <p:spPr bwMode="auto">
              <a:xfrm flipV="1">
                <a:off x="576" y="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592" y="0"/>
              <a:ext cx="576" cy="144"/>
              <a:chOff x="0" y="0"/>
              <a:chExt cx="576" cy="144"/>
            </a:xfrm>
          </p:grpSpPr>
          <p:sp>
            <p:nvSpPr>
              <p:cNvPr id="88091" name="Line 27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092" name="Line 28"/>
              <p:cNvSpPr>
                <a:spLocks noChangeShapeType="1"/>
              </p:cNvSpPr>
              <p:nvPr/>
            </p:nvSpPr>
            <p:spPr bwMode="auto">
              <a:xfrm>
                <a:off x="0" y="14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093" name="Line 29"/>
              <p:cNvSpPr>
                <a:spLocks noChangeShapeType="1"/>
              </p:cNvSpPr>
              <p:nvPr/>
            </p:nvSpPr>
            <p:spPr bwMode="auto">
              <a:xfrm flipV="1">
                <a:off x="576" y="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1728" y="0"/>
              <a:ext cx="576" cy="144"/>
              <a:chOff x="0" y="0"/>
              <a:chExt cx="576" cy="144"/>
            </a:xfrm>
          </p:grpSpPr>
          <p:sp>
            <p:nvSpPr>
              <p:cNvPr id="88095" name="Line 31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096" name="Line 32"/>
              <p:cNvSpPr>
                <a:spLocks noChangeShapeType="1"/>
              </p:cNvSpPr>
              <p:nvPr/>
            </p:nvSpPr>
            <p:spPr bwMode="auto">
              <a:xfrm>
                <a:off x="0" y="14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097" name="Line 33"/>
              <p:cNvSpPr>
                <a:spLocks noChangeShapeType="1"/>
              </p:cNvSpPr>
              <p:nvPr/>
            </p:nvSpPr>
            <p:spPr bwMode="auto">
              <a:xfrm flipV="1">
                <a:off x="576" y="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864" y="0"/>
              <a:ext cx="576" cy="144"/>
              <a:chOff x="0" y="0"/>
              <a:chExt cx="576" cy="144"/>
            </a:xfrm>
          </p:grpSpPr>
          <p:sp>
            <p:nvSpPr>
              <p:cNvPr id="88099" name="Line 35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100" name="Line 36"/>
              <p:cNvSpPr>
                <a:spLocks noChangeShapeType="1"/>
              </p:cNvSpPr>
              <p:nvPr/>
            </p:nvSpPr>
            <p:spPr bwMode="auto">
              <a:xfrm>
                <a:off x="0" y="14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101" name="Line 37"/>
              <p:cNvSpPr>
                <a:spLocks noChangeShapeType="1"/>
              </p:cNvSpPr>
              <p:nvPr/>
            </p:nvSpPr>
            <p:spPr bwMode="auto">
              <a:xfrm flipV="1">
                <a:off x="576" y="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0" y="0"/>
              <a:ext cx="576" cy="144"/>
              <a:chOff x="0" y="0"/>
              <a:chExt cx="576" cy="144"/>
            </a:xfrm>
          </p:grpSpPr>
          <p:sp>
            <p:nvSpPr>
              <p:cNvPr id="88103" name="Line 39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104" name="Line 40"/>
              <p:cNvSpPr>
                <a:spLocks noChangeShapeType="1"/>
              </p:cNvSpPr>
              <p:nvPr/>
            </p:nvSpPr>
            <p:spPr bwMode="auto">
              <a:xfrm>
                <a:off x="0" y="14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105" name="Line 41"/>
              <p:cNvSpPr>
                <a:spLocks noChangeShapeType="1"/>
              </p:cNvSpPr>
              <p:nvPr/>
            </p:nvSpPr>
            <p:spPr bwMode="auto">
              <a:xfrm flipV="1">
                <a:off x="576" y="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0124" name="Text Box 42"/>
            <p:cNvSpPr txBox="1">
              <a:spLocks noChangeArrowheads="1"/>
            </p:cNvSpPr>
            <p:nvPr/>
          </p:nvSpPr>
          <p:spPr bwMode="auto">
            <a:xfrm>
              <a:off x="-396" y="96"/>
              <a:ext cx="90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dirty="0" smtClean="0"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rPr>
                <a:t>1      7</a:t>
              </a:r>
              <a:endParaRPr lang="en-US" altLang="zh-CN" sz="3200" b="1" dirty="0">
                <a:solidFill>
                  <a:srgbClr val="FF0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90125" name="Text Box 43"/>
            <p:cNvSpPr txBox="1">
              <a:spLocks noChangeArrowheads="1"/>
            </p:cNvSpPr>
            <p:nvPr/>
          </p:nvSpPr>
          <p:spPr bwMode="auto">
            <a:xfrm>
              <a:off x="1008" y="96"/>
              <a:ext cx="2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rPr>
                <a:t>7</a:t>
              </a:r>
            </a:p>
          </p:txBody>
        </p:sp>
        <p:sp>
          <p:nvSpPr>
            <p:cNvPr id="90126" name="Text Box 44"/>
            <p:cNvSpPr txBox="1">
              <a:spLocks noChangeArrowheads="1"/>
            </p:cNvSpPr>
            <p:nvPr/>
          </p:nvSpPr>
          <p:spPr bwMode="auto">
            <a:xfrm>
              <a:off x="1872" y="96"/>
              <a:ext cx="2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rPr>
                <a:t>7</a:t>
              </a:r>
            </a:p>
          </p:txBody>
        </p:sp>
        <p:sp>
          <p:nvSpPr>
            <p:cNvPr id="90127" name="Text Box 45"/>
            <p:cNvSpPr txBox="1">
              <a:spLocks noChangeArrowheads="1"/>
            </p:cNvSpPr>
            <p:nvPr/>
          </p:nvSpPr>
          <p:spPr bwMode="auto">
            <a:xfrm>
              <a:off x="2736" y="96"/>
              <a:ext cx="2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rPr>
                <a:t>7</a:t>
              </a:r>
            </a:p>
          </p:txBody>
        </p:sp>
        <p:sp>
          <p:nvSpPr>
            <p:cNvPr id="90128" name="Text Box 46"/>
            <p:cNvSpPr txBox="1">
              <a:spLocks noChangeArrowheads="1"/>
            </p:cNvSpPr>
            <p:nvPr/>
          </p:nvSpPr>
          <p:spPr bwMode="auto">
            <a:xfrm>
              <a:off x="3552" y="96"/>
              <a:ext cx="2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rPr>
                <a:t>7</a:t>
              </a:r>
            </a:p>
          </p:txBody>
        </p:sp>
      </p:grpSp>
      <p:sp>
        <p:nvSpPr>
          <p:cNvPr id="88111" name="Text Box 47"/>
          <p:cNvSpPr txBox="1">
            <a:spLocks noChangeArrowheads="1"/>
          </p:cNvSpPr>
          <p:nvPr/>
        </p:nvSpPr>
        <p:spPr bwMode="auto">
          <a:xfrm>
            <a:off x="1320800" y="5486400"/>
            <a:ext cx="10871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dirty="0">
                <a:effectLst/>
                <a:latin typeface="华文新魏" pitchFamily="2" charset="-122"/>
              </a:rPr>
              <a:t>输出：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华文新魏" pitchFamily="2" charset="-122"/>
              </a:rPr>
              <a:t>-1</a:t>
            </a:r>
            <a:r>
              <a:rPr lang="zh-CN" altLang="en-US" sz="3200" b="1" dirty="0">
                <a:solidFill>
                  <a:srgbClr val="FF0000"/>
                </a:solidFill>
                <a:effectLst/>
                <a:latin typeface="华文新魏" pitchFamily="2" charset="-122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华文新魏" pitchFamily="2" charset="-122"/>
              </a:rPr>
              <a:t>177777</a:t>
            </a:r>
            <a:r>
              <a:rPr lang="zh-CN" altLang="en-US" sz="3200" b="1" dirty="0">
                <a:solidFill>
                  <a:srgbClr val="FF0000"/>
                </a:solidFill>
                <a:effectLst/>
                <a:latin typeface="华文新魏" pitchFamily="2" charset="-122"/>
              </a:rPr>
              <a:t>，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└┘└┘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华文新魏" pitchFamily="2" charset="-122"/>
              </a:rPr>
              <a:t>177777,ffff</a:t>
            </a:r>
          </a:p>
        </p:txBody>
      </p:sp>
      <p:sp>
        <p:nvSpPr>
          <p:cNvPr id="48" name="对角圆角矩形 47"/>
          <p:cNvSpPr/>
          <p:nvPr/>
        </p:nvSpPr>
        <p:spPr>
          <a:xfrm>
            <a:off x="999330" y="122356"/>
            <a:ext cx="9417151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格式符示例：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8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111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23404"/>
            <a:ext cx="11233248" cy="647394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#include  &lt;</a:t>
            </a:r>
            <a:r>
              <a:rPr lang="en-US" altLang="zh-CN" sz="2800" b="1" dirty="0" err="1">
                <a:solidFill>
                  <a:srgbClr val="0000FF"/>
                </a:solidFill>
              </a:rPr>
              <a:t>stdio.h</a:t>
            </a:r>
            <a:r>
              <a:rPr lang="en-US" altLang="zh-CN" sz="2800" b="1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main()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{  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double pi = 3.14159;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  double r, 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circum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 area; 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  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printf</a:t>
            </a:r>
            <a:r>
              <a:rPr lang="en-US" altLang="zh-CN" sz="2800" b="1" dirty="0">
                <a:solidFill>
                  <a:srgbClr val="0000FF"/>
                </a:solidFill>
              </a:rPr>
              <a:t>("Input r:");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  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scanf</a:t>
            </a:r>
            <a:r>
              <a:rPr lang="en-US" altLang="zh-CN" sz="2800" b="1" dirty="0">
                <a:solidFill>
                  <a:srgbClr val="0000FF"/>
                </a:solidFill>
              </a:rPr>
              <a:t>("%lf", &amp;r);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  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circum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= 2 * pi * r;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  area </a:t>
            </a:r>
            <a:r>
              <a:rPr lang="en-US" altLang="zh-CN" sz="2800" b="1" dirty="0">
                <a:solidFill>
                  <a:srgbClr val="0000FF"/>
                </a:solidFill>
              </a:rPr>
              <a:t>= pi * r * r; 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  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printf</a:t>
            </a:r>
            <a:r>
              <a:rPr lang="en-US" altLang="zh-CN" sz="2800" b="1" dirty="0">
                <a:solidFill>
                  <a:srgbClr val="0000FF"/>
                </a:solidFill>
              </a:rPr>
              <a:t>("</a:t>
            </a:r>
            <a:r>
              <a:rPr lang="en-US" altLang="zh-CN" sz="2800" b="1" dirty="0" err="1">
                <a:solidFill>
                  <a:srgbClr val="0000FF"/>
                </a:solidFill>
              </a:rPr>
              <a:t>printf</a:t>
            </a:r>
            <a:r>
              <a:rPr lang="en-US" altLang="zh-CN" sz="2800" b="1" dirty="0">
                <a:solidFill>
                  <a:srgbClr val="0000FF"/>
                </a:solidFill>
              </a:rPr>
              <a:t> WITHOUT width or precision specifications:\n"); 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  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printf</a:t>
            </a:r>
            <a:r>
              <a:rPr lang="en-US" altLang="zh-CN" sz="2800" b="1" dirty="0">
                <a:solidFill>
                  <a:srgbClr val="0000FF"/>
                </a:solidFill>
              </a:rPr>
              <a:t>("circumference = </a:t>
            </a:r>
            <a:r>
              <a:rPr lang="en-US" altLang="zh-CN" sz="2800" b="1" dirty="0">
                <a:solidFill>
                  <a:srgbClr val="FF0000"/>
                </a:solidFill>
              </a:rPr>
              <a:t>%f</a:t>
            </a:r>
            <a:r>
              <a:rPr lang="en-US" altLang="zh-CN" sz="2800" b="1" dirty="0">
                <a:solidFill>
                  <a:srgbClr val="0000FF"/>
                </a:solidFill>
              </a:rPr>
              <a:t>, area = </a:t>
            </a:r>
            <a:r>
              <a:rPr lang="en-US" altLang="zh-CN" sz="2800" b="1" dirty="0">
                <a:solidFill>
                  <a:srgbClr val="FF0000"/>
                </a:solidFill>
              </a:rPr>
              <a:t>%f</a:t>
            </a:r>
            <a:r>
              <a:rPr lang="en-US" altLang="zh-CN" sz="2800" b="1" dirty="0">
                <a:solidFill>
                  <a:srgbClr val="0000FF"/>
                </a:solidFill>
              </a:rPr>
              <a:t>\n", </a:t>
            </a:r>
            <a:r>
              <a:rPr lang="en-US" altLang="zh-CN" sz="2800" b="1" dirty="0" err="1">
                <a:solidFill>
                  <a:srgbClr val="0000FF"/>
                </a:solidFill>
              </a:rPr>
              <a:t>circum</a:t>
            </a:r>
            <a:r>
              <a:rPr lang="en-US" altLang="zh-CN" sz="2800" b="1" dirty="0">
                <a:solidFill>
                  <a:srgbClr val="0000FF"/>
                </a:solidFill>
              </a:rPr>
              <a:t>, area);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  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printf</a:t>
            </a:r>
            <a:r>
              <a:rPr lang="en-US" altLang="zh-CN" sz="2800" b="1" dirty="0">
                <a:solidFill>
                  <a:srgbClr val="0000FF"/>
                </a:solidFill>
              </a:rPr>
              <a:t>("</a:t>
            </a:r>
            <a:r>
              <a:rPr lang="en-US" altLang="zh-CN" sz="2800" b="1" dirty="0" err="1">
                <a:solidFill>
                  <a:srgbClr val="0000FF"/>
                </a:solidFill>
              </a:rPr>
              <a:t>printf</a:t>
            </a:r>
            <a:r>
              <a:rPr lang="en-US" altLang="zh-CN" sz="2800" b="1" dirty="0">
                <a:solidFill>
                  <a:srgbClr val="0000FF"/>
                </a:solidFill>
              </a:rPr>
              <a:t> WITH width and precision specifications:\n");                 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  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printf</a:t>
            </a:r>
            <a:r>
              <a:rPr lang="en-US" altLang="zh-CN" sz="2800" b="1" dirty="0">
                <a:solidFill>
                  <a:srgbClr val="0000FF"/>
                </a:solidFill>
              </a:rPr>
              <a:t>("circumference = </a:t>
            </a:r>
            <a:r>
              <a:rPr lang="en-US" altLang="zh-CN" sz="2800" b="1" dirty="0">
                <a:solidFill>
                  <a:srgbClr val="FF0000"/>
                </a:solidFill>
              </a:rPr>
              <a:t>%7.2f</a:t>
            </a:r>
            <a:r>
              <a:rPr lang="en-US" altLang="zh-CN" sz="2800" b="1" dirty="0">
                <a:solidFill>
                  <a:srgbClr val="0000FF"/>
                </a:solidFill>
              </a:rPr>
              <a:t>, area = </a:t>
            </a:r>
            <a:r>
              <a:rPr lang="en-US" altLang="zh-CN" sz="2800" b="1" dirty="0">
                <a:solidFill>
                  <a:srgbClr val="FF0000"/>
                </a:solidFill>
              </a:rPr>
              <a:t>%7.2f</a:t>
            </a:r>
            <a:r>
              <a:rPr lang="en-US" altLang="zh-CN" sz="2800" b="1" dirty="0">
                <a:solidFill>
                  <a:srgbClr val="0000FF"/>
                </a:solidFill>
              </a:rPr>
              <a:t>\n", </a:t>
            </a:r>
            <a:r>
              <a:rPr lang="en-US" altLang="zh-CN" sz="2800" b="1" dirty="0" err="1">
                <a:solidFill>
                  <a:srgbClr val="0000FF"/>
                </a:solidFill>
              </a:rPr>
              <a:t>circum</a:t>
            </a:r>
            <a:r>
              <a:rPr lang="en-US" altLang="zh-CN" sz="2800" b="1" dirty="0">
                <a:solidFill>
                  <a:srgbClr val="0000FF"/>
                </a:solidFill>
              </a:rPr>
              <a:t>, area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);}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1342970"/>
            <a:ext cx="703210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04112" y="3212976"/>
            <a:ext cx="468589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 smtClean="0"/>
              <a:t>注：小数点占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个字符位置；</a:t>
            </a:r>
            <a:endParaRPr lang="en-US" altLang="zh-CN" sz="2000" dirty="0" smtClean="0"/>
          </a:p>
          <a:p>
            <a:r>
              <a:rPr lang="en-US" altLang="zh-CN" sz="2000" dirty="0" smtClean="0"/>
              <a:t>        %f </a:t>
            </a:r>
            <a:r>
              <a:rPr lang="zh-CN" altLang="en-US" sz="2000" dirty="0" smtClean="0"/>
              <a:t>输出实型数据，默认输出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位小数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665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对角圆角矩形 15"/>
          <p:cNvSpPr/>
          <p:nvPr/>
        </p:nvSpPr>
        <p:spPr>
          <a:xfrm>
            <a:off x="1095341" y="71414"/>
            <a:ext cx="4568612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286621" y="181591"/>
            <a:ext cx="437733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、整型数据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199456" y="980729"/>
            <a:ext cx="10382280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可分为：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整型常量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整型变量    </a:t>
            </a:r>
          </a:p>
          <a:p>
            <a:pPr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整型常量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：出现在程序中的整数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宋体-18030" pitchFamily="49" charset="-122"/>
            </a:endParaRPr>
          </a:p>
          <a:p>
            <a:pPr lvl="1"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p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一般为十进制整数形式。如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123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，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55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……</a:t>
            </a:r>
          </a:p>
          <a:p>
            <a:pPr lvl="1"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p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还可以“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０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”开头，表示８进制整数，如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017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025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等。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  <a:cs typeface="宋体-18030" pitchFamily="49" charset="-122"/>
            </a:endParaRPr>
          </a:p>
          <a:p>
            <a:pPr lvl="2"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ü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注：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8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进制数中不能有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8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或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9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，如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018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029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  <a:cs typeface="宋体-18030" pitchFamily="49" charset="-122"/>
            </a:endParaRPr>
          </a:p>
          <a:p>
            <a:pPr lvl="1"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p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以“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０Ｘ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”开头，表示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16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进制整数，如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0X12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0XAF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  <a:cs typeface="宋体-18030" pitchFamily="49" charset="-122"/>
            </a:endParaRPr>
          </a:p>
          <a:p>
            <a:pPr lvl="1"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p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长整型（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后缀字母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L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）：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-56l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；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3567L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；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04L</a:t>
            </a:r>
          </a:p>
          <a:p>
            <a:pPr lvl="1"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p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无符号整型 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586u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；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077765U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；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0xfffdU</a:t>
            </a:r>
          </a:p>
          <a:p>
            <a:pPr lvl="1"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p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无符号长整型：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0375ul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；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0x45feUL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241426"/>
            <a:ext cx="11618384" cy="4707855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#include&lt;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stdio.h</a:t>
            </a:r>
            <a:r>
              <a:rPr lang="en-US" altLang="zh-CN" sz="2800" dirty="0" smtClean="0">
                <a:solidFill>
                  <a:srgbClr val="0000FF"/>
                </a:solidFill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float  x=123.456;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 err="1" smtClean="0">
                <a:solidFill>
                  <a:srgbClr val="0000FF"/>
                </a:solidFill>
              </a:rPr>
              <a:t>printf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("%f,%10f,%10.2f,%.2f,%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-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10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.2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f, \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n",x,x,x,x,x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 err="1" smtClean="0">
                <a:solidFill>
                  <a:srgbClr val="0000FF"/>
                </a:solidFill>
              </a:rPr>
              <a:t>printf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(“%e,%10.2e,%.2e\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n”,f,f,f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dirty="0" smtClean="0"/>
              <a:t>程序运行结果为</a:t>
            </a:r>
            <a:endParaRPr lang="en-US" altLang="zh-CN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123.456001,123.456001,</a:t>
            </a:r>
            <a:r>
              <a:rPr lang="en-US" altLang="zh-CN" sz="10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└┘└┘└┘└┘</a:t>
            </a:r>
            <a:r>
              <a:rPr lang="en-US" altLang="zh-CN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123.46,123.46,123.46</a:t>
            </a:r>
            <a:r>
              <a:rPr lang="en-US" altLang="zh-CN" sz="10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└┘└┘└┘└┘</a:t>
            </a:r>
            <a:r>
              <a:rPr lang="en-US" altLang="zh-CN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1.234560e+002,_1.23e+002,1.23e+002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 smtClean="0">
              <a:solidFill>
                <a:srgbClr val="CC00CC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/>
          </a:p>
        </p:txBody>
      </p:sp>
      <p:sp>
        <p:nvSpPr>
          <p:cNvPr id="4" name="对角圆角矩形 3"/>
          <p:cNvSpPr/>
          <p:nvPr/>
        </p:nvSpPr>
        <p:spPr>
          <a:xfrm>
            <a:off x="999330" y="122356"/>
            <a:ext cx="9417151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示例：输出实数时指定小数位数 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1931" y="2564904"/>
            <a:ext cx="6032421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负数则输出数据在域内左靠齐，正数右靠齐</a:t>
            </a:r>
            <a:endParaRPr lang="zh-CN" altLang="en-US" sz="2400" dirty="0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59896" y="3026569"/>
            <a:ext cx="864096" cy="33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23992" y="3933056"/>
            <a:ext cx="5109091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对于浮点数用于表示输出的小数位数</a:t>
            </a:r>
            <a:endParaRPr lang="zh-CN" altLang="en-US" sz="24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5591944" y="3717032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052736"/>
            <a:ext cx="10657184" cy="5400600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当要输出‘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%’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时，用两个‘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%’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表示。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如：  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(“% f %%”,1.0/3);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输出： 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0.333333%</a:t>
            </a:r>
          </a:p>
          <a:p>
            <a:pPr marL="514350" indent="-514350">
              <a:lnSpc>
                <a:spcPct val="120000"/>
              </a:lnSpc>
              <a:buFont typeface="+mj-ea"/>
              <a:buAutoNum type="circleNumDbPlain" startAt="2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格式符除了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X,E,G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外，其他只能小写。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如： 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(“%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”,a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);       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×</a:t>
            </a:r>
          </a:p>
          <a:p>
            <a:pPr marL="514350" indent="-514350">
              <a:lnSpc>
                <a:spcPct val="120000"/>
              </a:lnSpc>
              <a:buFont typeface="+mj-ea"/>
              <a:buAutoNum type="circleNumDbPlain" startAt="3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只有%后的一个字符是格式符。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如： 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a=12;   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”,a);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输出：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12 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999330" y="122356"/>
            <a:ext cx="9417151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999330" y="122356"/>
            <a:ext cx="9417151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、格式化输入函数：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（）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15414" y="1124744"/>
            <a:ext cx="10849205" cy="5472608"/>
          </a:xfrm>
          <a:prstGeom prst="rect">
            <a:avLst/>
          </a:prstGeom>
        </p:spPr>
        <p:txBody>
          <a:bodyPr/>
          <a:lstStyle/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功能：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用于从键盘上接收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各种类型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的数据。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一般形式：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格式控制”，输入项地址表列）；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说明：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066800" lvl="1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格式控制的含义同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函数。在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中能用的，在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中基本都能用。 </a:t>
            </a:r>
          </a:p>
          <a:p>
            <a:pPr marL="1066800" lvl="1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函数中“格式控制”后面应当是变量的地址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(&amp;)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，而绝对不能只写变量名。</a:t>
            </a:r>
          </a:p>
          <a:p>
            <a:pPr marL="1066800" lvl="1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可以指定输入数据所占的列数，系统将按它进行截取。</a:t>
            </a:r>
          </a:p>
          <a:p>
            <a:pPr marL="1066800" lvl="1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如：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(“%3d%3d”,&amp;a,&amp;b);</a:t>
            </a:r>
          </a:p>
          <a:p>
            <a:pPr marL="1066800" lvl="1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输入：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123456      	 	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a=123 ;  b=456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1066800" lvl="1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</a:pPr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999330" y="122356"/>
            <a:ext cx="9417151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、格式化输入函数：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（）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15413" y="1124744"/>
            <a:ext cx="11041227" cy="5472608"/>
          </a:xfrm>
          <a:prstGeom prst="rect">
            <a:avLst/>
          </a:prstGeom>
        </p:spPr>
        <p:txBody>
          <a:bodyPr/>
          <a:lstStyle/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说明：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812800" lvl="1" indent="-355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在格式控制字符串中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，最好只使用格式字符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。不要把其它字符加进来。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\n”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Please input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a,b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812800" lvl="1" indent="-355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当格式符间没有分隔符时，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系统默认的分隔符是空格、回车和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，但在使用“％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格式符输入字符时，它们不再作为分隔符而同样是有效的输入。</a:t>
            </a:r>
          </a:p>
          <a:p>
            <a:pPr marL="812800" lvl="1" indent="-355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(“%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c%c”,&amp;a,&amp;b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812800" lvl="1" indent="-355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	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输入：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└┘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y</a:t>
            </a:r>
          </a:p>
          <a:p>
            <a:pPr marL="812800" lvl="1" indent="-355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则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a=‘x’;  b=‘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└┘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’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    //’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└┘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’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表示空格。</a:t>
            </a:r>
          </a:p>
          <a:p>
            <a:pPr marL="812800" lvl="1" indent="-355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型数据时，应使用“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%ld”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、“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%lf”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格式符。</a:t>
            </a:r>
          </a:p>
          <a:p>
            <a:pPr marL="1066800" lvl="1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</a:pPr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102784" y="1196752"/>
            <a:ext cx="10464800" cy="489585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wrap="none" lIns="162000" tIns="154800" rIns="162000" bIns="154800"/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0C0CB4"/>
                </a:solidFill>
                <a:latin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C0CB4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C0CB4"/>
                </a:solidFill>
                <a:latin typeface="Courier New" pitchFamily="49" charset="0"/>
              </a:rPr>
              <a:t>i</a:t>
            </a:r>
            <a:r>
              <a:rPr lang="en-US" altLang="zh-CN" sz="2400" b="1" dirty="0">
                <a:solidFill>
                  <a:srgbClr val="0C0CB4"/>
                </a:solidFill>
                <a:latin typeface="Courier New" pitchFamily="49" charset="0"/>
              </a:rPr>
              <a:t>, j;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0C0CB4"/>
                </a:solidFill>
                <a:latin typeface="Courier New" pitchFamily="49" charset="0"/>
              </a:rPr>
              <a:t>char c;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err="1" smtClean="0">
                <a:solidFill>
                  <a:srgbClr val="0C0CB4"/>
                </a:solidFill>
                <a:latin typeface="Courier New" pitchFamily="49" charset="0"/>
              </a:rPr>
              <a:t>scanf</a:t>
            </a:r>
            <a:r>
              <a:rPr lang="en-US" altLang="zh-CN" sz="2400" b="1" dirty="0">
                <a:solidFill>
                  <a:srgbClr val="0C0CB4"/>
                </a:solidFill>
                <a:latin typeface="Courier New" pitchFamily="49" charset="0"/>
              </a:rPr>
              <a:t>("%</a:t>
            </a:r>
            <a:r>
              <a:rPr lang="en-US" altLang="zh-CN" sz="2400" b="1" dirty="0" smtClean="0">
                <a:solidFill>
                  <a:srgbClr val="0C0CB4"/>
                </a:solidFill>
                <a:latin typeface="Courier New" pitchFamily="49" charset="0"/>
              </a:rPr>
              <a:t>d %</a:t>
            </a:r>
            <a:r>
              <a:rPr lang="en-US" altLang="zh-CN" sz="2400" b="1" dirty="0">
                <a:solidFill>
                  <a:srgbClr val="0C0CB4"/>
                </a:solidFill>
                <a:latin typeface="Courier New" pitchFamily="49" charset="0"/>
              </a:rPr>
              <a:t>d", &amp;</a:t>
            </a:r>
            <a:r>
              <a:rPr lang="en-US" altLang="zh-CN" sz="2400" b="1" dirty="0" err="1">
                <a:solidFill>
                  <a:srgbClr val="0C0CB4"/>
                </a:solidFill>
                <a:latin typeface="Courier New" pitchFamily="49" charset="0"/>
              </a:rPr>
              <a:t>i</a:t>
            </a:r>
            <a:r>
              <a:rPr lang="en-US" altLang="zh-CN" sz="2400" b="1" dirty="0">
                <a:solidFill>
                  <a:srgbClr val="0C0CB4"/>
                </a:solidFill>
                <a:latin typeface="Courier New" pitchFamily="49" charset="0"/>
              </a:rPr>
              <a:t>, &amp;j);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输入：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“2 3”</a:t>
            </a:r>
            <a:r>
              <a:rPr lang="en-US" altLang="zh-CN" sz="2400" b="1" dirty="0" smtClean="0">
                <a:latin typeface="Courier New" pitchFamily="49" charset="0"/>
              </a:rPr>
              <a:t> </a:t>
            </a:r>
            <a:r>
              <a:rPr lang="zh-CN" altLang="en-US" sz="2400" b="1" dirty="0" smtClean="0">
                <a:latin typeface="Courier New" pitchFamily="49" charset="0"/>
              </a:rPr>
              <a:t>或</a:t>
            </a:r>
            <a:r>
              <a:rPr lang="en-US" altLang="zh-CN" sz="2400" b="1" dirty="0" smtClean="0">
                <a:latin typeface="Courier New" pitchFamily="49" charset="0"/>
              </a:rPr>
              <a:t> “2&lt;TAB&gt;3” </a:t>
            </a:r>
            <a:r>
              <a:rPr lang="zh-CN" altLang="en-US" sz="2400" b="1" dirty="0" smtClean="0">
                <a:latin typeface="Courier New" pitchFamily="49" charset="0"/>
              </a:rPr>
              <a:t>或</a:t>
            </a:r>
            <a:r>
              <a:rPr lang="en-US" altLang="zh-CN" sz="2400" b="1" dirty="0" smtClean="0">
                <a:latin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</a:rPr>
              <a:t>"2&lt;Enter&gt;3" 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0C0CB4"/>
                </a:solidFill>
                <a:latin typeface="Courier New" pitchFamily="49" charset="0"/>
              </a:rPr>
              <a:t>scanf</a:t>
            </a:r>
            <a:r>
              <a:rPr lang="en-US" altLang="zh-CN" sz="2400" b="1" dirty="0">
                <a:solidFill>
                  <a:srgbClr val="0C0CB4"/>
                </a:solidFill>
                <a:latin typeface="Courier New" pitchFamily="49" charset="0"/>
              </a:rPr>
              <a:t>("</a:t>
            </a:r>
            <a:r>
              <a:rPr lang="en-US" altLang="zh-CN" sz="2400" b="1" dirty="0" err="1">
                <a:solidFill>
                  <a:srgbClr val="0C0CB4"/>
                </a:solidFill>
                <a:latin typeface="Courier New" pitchFamily="49" charset="0"/>
              </a:rPr>
              <a:t>i</a:t>
            </a:r>
            <a:r>
              <a:rPr lang="en-US" altLang="zh-CN" sz="2400" b="1" dirty="0">
                <a:solidFill>
                  <a:srgbClr val="0C0CB4"/>
                </a:solidFill>
                <a:latin typeface="Courier New" pitchFamily="49" charset="0"/>
              </a:rPr>
              <a:t>=%d, j=%d", &amp;</a:t>
            </a:r>
            <a:r>
              <a:rPr lang="en-US" altLang="zh-CN" sz="2400" b="1" dirty="0" err="1">
                <a:solidFill>
                  <a:srgbClr val="0C0CB4"/>
                </a:solidFill>
                <a:latin typeface="Courier New" pitchFamily="49" charset="0"/>
              </a:rPr>
              <a:t>i</a:t>
            </a:r>
            <a:r>
              <a:rPr lang="en-US" altLang="zh-CN" sz="2400" b="1" dirty="0">
                <a:solidFill>
                  <a:srgbClr val="0C0CB4"/>
                </a:solidFill>
                <a:latin typeface="Courier New" pitchFamily="49" charset="0"/>
              </a:rPr>
              <a:t>, &amp;j);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输入：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“</a:t>
            </a:r>
            <a:r>
              <a:rPr lang="en-US" altLang="zh-CN" sz="2400" b="1" dirty="0" err="1" smtClean="0">
                <a:latin typeface="Courier New" pitchFamily="49" charset="0"/>
                <a:ea typeface="楷体_GB2312" pitchFamily="49" charset="-122"/>
              </a:rPr>
              <a:t>i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=2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,</a:t>
            </a:r>
            <a:r>
              <a:rPr lang="en-US" altLang="zh-CN" sz="2400" b="1" dirty="0">
                <a:latin typeface="Courier New" pitchFamily="49" charset="0"/>
                <a:sym typeface="Wingdings 3" pitchFamily="18" charset="2"/>
              </a:rPr>
              <a:t>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j=3”</a:t>
            </a:r>
            <a:r>
              <a:rPr lang="en-US" altLang="zh-CN" sz="2400" b="1" dirty="0" smtClean="0">
                <a:latin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</a:rPr>
              <a:t>or </a:t>
            </a:r>
            <a:r>
              <a:rPr lang="en-US" altLang="zh-CN" sz="2400" b="1" dirty="0" smtClean="0">
                <a:latin typeface="Courier New" pitchFamily="49" charset="0"/>
              </a:rPr>
              <a:t>“</a:t>
            </a:r>
            <a:r>
              <a:rPr lang="en-US" altLang="zh-CN" sz="2400" b="1" dirty="0" err="1" smtClean="0">
                <a:latin typeface="Courier New" pitchFamily="49" charset="0"/>
                <a:ea typeface="楷体_GB2312" pitchFamily="49" charset="-122"/>
              </a:rPr>
              <a:t>i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=2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,</a:t>
            </a:r>
            <a:r>
              <a:rPr lang="en-US" altLang="zh-CN" sz="2400" b="1" dirty="0">
                <a:latin typeface="Courier New" pitchFamily="49" charset="0"/>
                <a:sym typeface="Wingdings 3" pitchFamily="18" charset="2"/>
              </a:rPr>
              <a:t>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j=3</a:t>
            </a:r>
            <a:r>
              <a:rPr lang="en-US" altLang="zh-CN" sz="2400" b="1" dirty="0" smtClean="0">
                <a:latin typeface="Courier New" pitchFamily="49" charset="0"/>
              </a:rPr>
              <a:t>”  </a:t>
            </a:r>
            <a:r>
              <a:rPr lang="en-US" altLang="zh-CN" sz="2000" dirty="0" smtClean="0">
                <a:latin typeface="Courier New" pitchFamily="49" charset="0"/>
              </a:rPr>
              <a:t>(</a:t>
            </a:r>
            <a:r>
              <a:rPr lang="zh-CN" altLang="en-US" sz="2000" dirty="0" smtClean="0">
                <a:latin typeface="Courier New" pitchFamily="49" charset="0"/>
              </a:rPr>
              <a:t>空格个数无所谓，但必须要输入</a:t>
            </a:r>
            <a:r>
              <a:rPr lang="en-US" altLang="zh-CN" sz="2000" dirty="0" err="1" smtClean="0">
                <a:latin typeface="Courier New" pitchFamily="49" charset="0"/>
              </a:rPr>
              <a:t>i</a:t>
            </a:r>
            <a:r>
              <a:rPr lang="en-US" altLang="zh-CN" sz="2000" dirty="0" smtClean="0">
                <a:latin typeface="Courier New" pitchFamily="49" charset="0"/>
              </a:rPr>
              <a:t>=</a:t>
            </a:r>
            <a:r>
              <a:rPr lang="zh-CN" altLang="en-US" sz="2000" dirty="0" smtClean="0">
                <a:latin typeface="Courier New" pitchFamily="49" charset="0"/>
              </a:rPr>
              <a:t>和</a:t>
            </a:r>
            <a:r>
              <a:rPr lang="en-US" altLang="zh-CN" sz="2000" dirty="0" smtClean="0">
                <a:latin typeface="Courier New" pitchFamily="49" charset="0"/>
              </a:rPr>
              <a:t>j=)</a:t>
            </a:r>
            <a:endParaRPr lang="en-US" altLang="zh-CN" sz="2000" dirty="0">
              <a:latin typeface="Courier New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0C0CB4"/>
                </a:solidFill>
                <a:latin typeface="Courier New" pitchFamily="49" charset="0"/>
              </a:rPr>
              <a:t>scanf</a:t>
            </a:r>
            <a:r>
              <a:rPr lang="en-US" altLang="zh-CN" sz="2400" b="1" dirty="0">
                <a:solidFill>
                  <a:srgbClr val="0C0CB4"/>
                </a:solidFill>
                <a:latin typeface="Courier New" pitchFamily="49" charset="0"/>
              </a:rPr>
              <a:t>("%</a:t>
            </a:r>
            <a:r>
              <a:rPr lang="en-US" altLang="zh-CN" sz="2400" b="1" dirty="0" err="1">
                <a:solidFill>
                  <a:srgbClr val="0C0CB4"/>
                </a:solidFill>
                <a:latin typeface="Courier New" pitchFamily="49" charset="0"/>
              </a:rPr>
              <a:t>d%c%d</a:t>
            </a:r>
            <a:r>
              <a:rPr lang="en-US" altLang="zh-CN" sz="2400" b="1" dirty="0">
                <a:solidFill>
                  <a:srgbClr val="0C0CB4"/>
                </a:solidFill>
                <a:latin typeface="Courier New" pitchFamily="49" charset="0"/>
              </a:rPr>
              <a:t>", &amp;</a:t>
            </a:r>
            <a:r>
              <a:rPr lang="en-US" altLang="zh-CN" sz="2400" b="1" dirty="0" err="1">
                <a:solidFill>
                  <a:srgbClr val="0C0CB4"/>
                </a:solidFill>
                <a:latin typeface="Courier New" pitchFamily="49" charset="0"/>
              </a:rPr>
              <a:t>i</a:t>
            </a:r>
            <a:r>
              <a:rPr lang="en-US" altLang="zh-CN" sz="2400" b="1" dirty="0">
                <a:solidFill>
                  <a:srgbClr val="0C0CB4"/>
                </a:solidFill>
                <a:latin typeface="Courier New" pitchFamily="49" charset="0"/>
              </a:rPr>
              <a:t>, &amp;c, &amp;j);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输入：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"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2 a 3"</a:t>
            </a:r>
            <a:r>
              <a:rPr lang="en-US" altLang="zh-CN" sz="2400" b="1" dirty="0">
                <a:latin typeface="Courier New" pitchFamily="49" charset="0"/>
              </a:rPr>
              <a:t> =&gt; </a:t>
            </a:r>
            <a:r>
              <a:rPr lang="en-US" altLang="zh-CN" sz="2400" b="1" dirty="0" err="1">
                <a:latin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</a:rPr>
              <a:t>=2, c='</a:t>
            </a:r>
            <a:r>
              <a:rPr lang="en-US" altLang="zh-CN" sz="2400" b="1" dirty="0">
                <a:latin typeface="Courier New" pitchFamily="49" charset="0"/>
                <a:sym typeface="Wingdings 3" pitchFamily="18" charset="2"/>
              </a:rPr>
              <a:t></a:t>
            </a:r>
            <a:r>
              <a:rPr lang="en-US" altLang="zh-CN" sz="2400" b="1" dirty="0">
                <a:latin typeface="Courier New" pitchFamily="49" charset="0"/>
              </a:rPr>
              <a:t>', j</a:t>
            </a:r>
            <a:r>
              <a:rPr lang="zh-CN" altLang="en-US" sz="2400" dirty="0">
                <a:latin typeface="Courier New" pitchFamily="49" charset="0"/>
                <a:ea typeface="楷体_GB2312" pitchFamily="49" charset="-122"/>
              </a:rPr>
              <a:t>出错</a:t>
            </a:r>
            <a:r>
              <a:rPr lang="zh-CN" altLang="en-US" sz="2400" b="1" dirty="0">
                <a:latin typeface="Courier New" pitchFamily="49" charset="0"/>
              </a:rPr>
              <a:t> </a:t>
            </a:r>
            <a:endParaRPr lang="en-US" altLang="zh-CN" sz="2400" b="1" dirty="0">
              <a:latin typeface="Courier New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输入：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"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2a 3"</a:t>
            </a:r>
            <a:r>
              <a:rPr lang="en-US" altLang="zh-CN" sz="2400" b="1" dirty="0">
                <a:latin typeface="Courier New" pitchFamily="49" charset="0"/>
              </a:rPr>
              <a:t>  =&gt; </a:t>
            </a:r>
            <a:r>
              <a:rPr lang="en-US" altLang="zh-CN" sz="2400" b="1" dirty="0" err="1">
                <a:latin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</a:rPr>
              <a:t>=2, c='a', j=3 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999330" y="122356"/>
            <a:ext cx="9417151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（）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102784" y="1196752"/>
            <a:ext cx="10464800" cy="489585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wrap="none" lIns="162000" tIns="154800" rIns="162000" bIns="154800"/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latin typeface="Courier New" pitchFamily="49" charset="0"/>
              </a:rPr>
              <a:t>#include &lt;</a:t>
            </a:r>
            <a:r>
              <a:rPr lang="en-US" altLang="zh-CN" sz="2400" b="1" dirty="0" err="1">
                <a:latin typeface="Courier New" pitchFamily="49" charset="0"/>
              </a:rPr>
              <a:t>stdio.h</a:t>
            </a:r>
            <a:r>
              <a:rPr lang="en-US" altLang="zh-CN" sz="2400" b="1" dirty="0">
                <a:latin typeface="Courier New" pitchFamily="49" charset="0"/>
              </a:rPr>
              <a:t>&gt;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Courier New" pitchFamily="49" charset="0"/>
              </a:rPr>
              <a:t>main()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Courier New" pitchFamily="49" charset="0"/>
              </a:rPr>
              <a:t>{ </a:t>
            </a:r>
            <a:r>
              <a:rPr lang="en-US" altLang="zh-CN" sz="2400" b="1" dirty="0" err="1">
                <a:latin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</a:rPr>
              <a:t>i,j</a:t>
            </a:r>
            <a:r>
              <a:rPr lang="en-US" altLang="zh-CN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</a:rPr>
              <a:t>scanf</a:t>
            </a:r>
            <a:r>
              <a:rPr lang="en-US" altLang="zh-CN" sz="2400" b="1" dirty="0">
                <a:latin typeface="Courier New" pitchFamily="49" charset="0"/>
              </a:rPr>
              <a:t>("</a:t>
            </a:r>
            <a:r>
              <a:rPr lang="en-US" altLang="zh-CN" sz="2400" b="1" dirty="0" err="1">
                <a:latin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</a:rPr>
              <a:t>=%d, j=%d", &amp;</a:t>
            </a:r>
            <a:r>
              <a:rPr lang="en-US" altLang="zh-CN" sz="2400" b="1" dirty="0" err="1">
                <a:latin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</a:rPr>
              <a:t>, &amp;j);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</a:rPr>
              <a:t>printf</a:t>
            </a:r>
            <a:r>
              <a:rPr lang="en-US" altLang="zh-CN" sz="2400" b="1" dirty="0">
                <a:latin typeface="Courier New" pitchFamily="49" charset="0"/>
              </a:rPr>
              <a:t>("</a:t>
            </a:r>
            <a:r>
              <a:rPr lang="en-US" altLang="zh-CN" sz="2400" b="1" dirty="0" err="1">
                <a:latin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</a:rPr>
              <a:t> = %</a:t>
            </a:r>
            <a:r>
              <a:rPr lang="en-US" altLang="zh-CN" sz="2400" b="1" dirty="0" err="1">
                <a:latin typeface="Courier New" pitchFamily="49" charset="0"/>
              </a:rPr>
              <a:t>d,j</a:t>
            </a:r>
            <a:r>
              <a:rPr lang="en-US" altLang="zh-CN" sz="2400" b="1" dirty="0">
                <a:latin typeface="Courier New" pitchFamily="49" charset="0"/>
              </a:rPr>
              <a:t> = %d\n", </a:t>
            </a:r>
            <a:r>
              <a:rPr lang="en-US" altLang="zh-CN" sz="2400" b="1" dirty="0" err="1">
                <a:latin typeface="Courier New" pitchFamily="49" charset="0"/>
              </a:rPr>
              <a:t>i,j</a:t>
            </a:r>
            <a:r>
              <a:rPr lang="en-US" altLang="zh-CN" sz="2400" b="1" dirty="0">
                <a:latin typeface="Courier New" pitchFamily="49" charset="0"/>
              </a:rPr>
              <a:t>);}</a:t>
            </a: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Courier New" pitchFamily="49" charset="0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999330" y="122356"/>
            <a:ext cx="9417151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（）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3" name="Picture 1" descr="C:\Users\Mrs. Chen\AppData\Roaming\Tencent\Users\344452920\QQ\WinTemp\RichOle\(GHINYWH0`A_$CY`47JT%9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3933056"/>
            <a:ext cx="3514390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Mrs. Chen\AppData\Roaming\Tencent\Users\344452920\QQ\WinTemp\RichOle\Z4()1``6CP[XV1WKED9OVQ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4869159"/>
            <a:ext cx="3514390" cy="47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rs. Chen\AppData\Roaming\Tencent\Users\344452920\QQ\WinTemp\RichOle\DS5{D7LW(]1~$GV{P2A1_0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5730651"/>
            <a:ext cx="2664296" cy="73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2637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102784" y="1196752"/>
            <a:ext cx="10464800" cy="489585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wrap="none" lIns="162000" tIns="154800" rIns="162000" bIns="154800"/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latin typeface="Courier New" pitchFamily="49" charset="0"/>
              </a:rPr>
              <a:t>#include &lt;</a:t>
            </a:r>
            <a:r>
              <a:rPr lang="en-US" altLang="zh-CN" sz="2400" b="1" dirty="0" err="1">
                <a:latin typeface="Courier New" pitchFamily="49" charset="0"/>
              </a:rPr>
              <a:t>stdio.h</a:t>
            </a:r>
            <a:r>
              <a:rPr lang="en-US" altLang="zh-CN" sz="2400" b="1" dirty="0">
                <a:latin typeface="Courier New" pitchFamily="49" charset="0"/>
              </a:rPr>
              <a:t>&gt;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Courier New" pitchFamily="49" charset="0"/>
              </a:rPr>
              <a:t>main()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Courier New" pitchFamily="49" charset="0"/>
              </a:rPr>
              <a:t>{ </a:t>
            </a:r>
            <a:r>
              <a:rPr lang="en-US" altLang="zh-CN" sz="2400" b="1" dirty="0" err="1">
                <a:latin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</a:rPr>
              <a:t>i,j</a:t>
            </a:r>
            <a:r>
              <a:rPr lang="en-US" altLang="zh-CN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Courier New" pitchFamily="49" charset="0"/>
              </a:rPr>
              <a:t>  char c;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</a:rPr>
              <a:t>scanf</a:t>
            </a:r>
            <a:r>
              <a:rPr lang="en-US" altLang="zh-CN" sz="2400" b="1" dirty="0">
                <a:latin typeface="Courier New" pitchFamily="49" charset="0"/>
              </a:rPr>
              <a:t>("%</a:t>
            </a:r>
            <a:r>
              <a:rPr lang="en-US" altLang="zh-CN" sz="2400" b="1" dirty="0" err="1">
                <a:latin typeface="Courier New" pitchFamily="49" charset="0"/>
              </a:rPr>
              <a:t>d%c%d</a:t>
            </a:r>
            <a:r>
              <a:rPr lang="en-US" altLang="zh-CN" sz="2400" b="1" dirty="0">
                <a:latin typeface="Courier New" pitchFamily="49" charset="0"/>
              </a:rPr>
              <a:t>", &amp;</a:t>
            </a:r>
            <a:r>
              <a:rPr lang="en-US" altLang="zh-CN" sz="2400" b="1" dirty="0" err="1">
                <a:latin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</a:rPr>
              <a:t>, &amp;c, &amp;j);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</a:rPr>
              <a:t>printf</a:t>
            </a:r>
            <a:r>
              <a:rPr lang="en-US" altLang="zh-CN" sz="2400" b="1" dirty="0">
                <a:latin typeface="Courier New" pitchFamily="49" charset="0"/>
              </a:rPr>
              <a:t>("</a:t>
            </a:r>
            <a:r>
              <a:rPr lang="en-US" altLang="zh-CN" sz="2400" b="1" dirty="0" err="1">
                <a:latin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</a:rPr>
              <a:t> = %</a:t>
            </a:r>
            <a:r>
              <a:rPr lang="en-US" altLang="zh-CN" sz="2400" b="1" dirty="0" err="1">
                <a:latin typeface="Courier New" pitchFamily="49" charset="0"/>
              </a:rPr>
              <a:t>d,c</a:t>
            </a:r>
            <a:r>
              <a:rPr lang="en-US" altLang="zh-CN" sz="2400" b="1" dirty="0">
                <a:latin typeface="Courier New" pitchFamily="49" charset="0"/>
              </a:rPr>
              <a:t>=%</a:t>
            </a:r>
            <a:r>
              <a:rPr lang="en-US" altLang="zh-CN" sz="2400" b="1" dirty="0" err="1">
                <a:latin typeface="Courier New" pitchFamily="49" charset="0"/>
              </a:rPr>
              <a:t>c,j</a:t>
            </a:r>
            <a:r>
              <a:rPr lang="en-US" altLang="zh-CN" sz="2400" b="1" dirty="0">
                <a:latin typeface="Courier New" pitchFamily="49" charset="0"/>
              </a:rPr>
              <a:t> = %d\n", </a:t>
            </a:r>
            <a:r>
              <a:rPr lang="en-US" altLang="zh-CN" sz="2400" b="1" dirty="0" err="1">
                <a:latin typeface="Courier New" pitchFamily="49" charset="0"/>
              </a:rPr>
              <a:t>i,c,j</a:t>
            </a:r>
            <a:r>
              <a:rPr lang="en-US" altLang="zh-CN" sz="2400" b="1" dirty="0">
                <a:latin typeface="Courier New" pitchFamily="49" charset="0"/>
              </a:rPr>
              <a:t>);}</a:t>
            </a: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Courier New" pitchFamily="49" charset="0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999330" y="122356"/>
            <a:ext cx="9417151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286621" y="181591"/>
            <a:ext cx="85537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（）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9" name="Picture 1" descr="C:\Users\Mrs. Chen\AppData\Roaming\Tencent\Users\344452920\QQ\WinTemp\RichOle\CL8KIBN6J7G})@720}A3~{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84" y="4509120"/>
            <a:ext cx="260428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rs. Chen\AppData\Roaming\Tencent\Users\344452920\QQ\WinTemp\RichOle\B6%C5W({WVC_YL61JGI9]@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4589698"/>
            <a:ext cx="1944216" cy="4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3362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571501" y="1196752"/>
            <a:ext cx="10945284" cy="5661248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20000"/>
              </a:lnSpc>
              <a:buClr>
                <a:schemeClr val="tx1"/>
              </a:buClr>
              <a:buFontTx/>
              <a:buAutoNum type="arabicParenR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在使用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输入数据时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忘记取地址运算符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，如：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(“%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d,%d”,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a,b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); 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Tx/>
              <a:buAutoNum type="arabicParenR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在输入数据时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数据间的分隔符与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中的不匹配，如： 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(“%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%d”,&amp;a,&amp;b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而在输入数据时，输入的是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  3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 3" pitchFamily="18" charset="2"/>
              </a:rPr>
              <a:t>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5↙ 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Tx/>
              <a:buAutoNum type="arabicParenR" startAt="3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中加入了其它的提示信息，如：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please input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a,b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:%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a,%b”,&amp;a,&amp;b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(“%d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”,&amp;a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Tx/>
              <a:buAutoNum type="arabicParenR" startAt="3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浮点型数据输入时，不能指定域宽（精度）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(“%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5.3f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”,&amp;i);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不合法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Tx/>
              <a:buNone/>
            </a:pPr>
            <a:endParaRPr lang="en-US" altLang="zh-CN" sz="2400" dirty="0" smtClean="0">
              <a:solidFill>
                <a:srgbClr val="0C0CB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999330" y="122356"/>
            <a:ext cx="1028124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286621" y="181591"/>
            <a:ext cx="970592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函数时常见错误：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414" y="908050"/>
            <a:ext cx="11042153" cy="57610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C0CB4"/>
                </a:solidFill>
                <a:latin typeface="楷体_GB2312" pitchFamily="49" charset="-122"/>
                <a:ea typeface="楷体_GB2312" pitchFamily="49" charset="-122"/>
              </a:rPr>
              <a:t>1、输入三角形的三边</a:t>
            </a:r>
            <a:r>
              <a:rPr lang="en-US" altLang="zh-CN" sz="2800" b="1" dirty="0" err="1" smtClean="0">
                <a:solidFill>
                  <a:srgbClr val="0C0CB4"/>
                </a:solidFill>
                <a:latin typeface="楷体_GB2312" pitchFamily="49" charset="-122"/>
                <a:ea typeface="楷体_GB2312" pitchFamily="49" charset="-122"/>
              </a:rPr>
              <a:t>a,b,c</a:t>
            </a:r>
            <a:r>
              <a:rPr lang="en-US" altLang="zh-CN" sz="2800" b="1" dirty="0" smtClean="0">
                <a:solidFill>
                  <a:srgbClr val="0C0CB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 smtClean="0">
                <a:solidFill>
                  <a:srgbClr val="0C0CB4"/>
                </a:solidFill>
                <a:latin typeface="楷体_GB2312" pitchFamily="49" charset="-122"/>
                <a:ea typeface="楷体_GB2312" pitchFamily="49" charset="-122"/>
              </a:rPr>
              <a:t>求面积。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C0CB4"/>
                </a:solidFill>
                <a:latin typeface="楷体_GB2312" pitchFamily="49" charset="-122"/>
                <a:ea typeface="楷体_GB2312" pitchFamily="49" charset="-122"/>
              </a:rPr>
              <a:t>  公式： </a:t>
            </a:r>
            <a:r>
              <a:rPr lang="en-US" altLang="zh-CN" sz="2800" b="1" dirty="0" smtClean="0">
                <a:solidFill>
                  <a:srgbClr val="0C0CB4"/>
                </a:solidFill>
                <a:latin typeface="楷体_GB2312" pitchFamily="49" charset="-122"/>
                <a:ea typeface="楷体_GB2312" pitchFamily="49" charset="-122"/>
              </a:rPr>
              <a:t>area=  s(s-a)(s-b)(s-c)      </a:t>
            </a:r>
            <a:r>
              <a:rPr lang="zh-CN" altLang="en-US" sz="2800" b="1" dirty="0" smtClean="0">
                <a:solidFill>
                  <a:srgbClr val="0C0CB4"/>
                </a:solidFill>
                <a:latin typeface="楷体_GB2312" pitchFamily="49" charset="-122"/>
                <a:ea typeface="楷体_GB2312" pitchFamily="49" charset="-122"/>
              </a:rPr>
              <a:t>其中：</a:t>
            </a:r>
            <a:r>
              <a:rPr lang="en-US" altLang="zh-CN" sz="2800" b="1" dirty="0" smtClean="0">
                <a:solidFill>
                  <a:srgbClr val="0C0CB4"/>
                </a:solidFill>
                <a:latin typeface="楷体_GB2312" pitchFamily="49" charset="-122"/>
                <a:ea typeface="楷体_GB2312" pitchFamily="49" charset="-122"/>
              </a:rPr>
              <a:t>s=(</a:t>
            </a:r>
            <a:r>
              <a:rPr lang="en-US" altLang="zh-CN" sz="2800" b="1" dirty="0" err="1" smtClean="0">
                <a:solidFill>
                  <a:srgbClr val="0C0CB4"/>
                </a:solidFill>
                <a:latin typeface="楷体_GB2312" pitchFamily="49" charset="-122"/>
                <a:ea typeface="楷体_GB2312" pitchFamily="49" charset="-122"/>
              </a:rPr>
              <a:t>a+b+c</a:t>
            </a:r>
            <a:r>
              <a:rPr lang="en-US" altLang="zh-CN" sz="2800" b="1" dirty="0" smtClean="0">
                <a:solidFill>
                  <a:srgbClr val="0C0CB4"/>
                </a:solidFill>
                <a:latin typeface="楷体_GB2312" pitchFamily="49" charset="-122"/>
                <a:ea typeface="楷体_GB2312" pitchFamily="49" charset="-122"/>
              </a:rPr>
              <a:t>)/2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#include &lt;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  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    { float 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</a:rPr>
              <a:t>a,b,c,s,area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dirty="0" smtClean="0">
                <a:ea typeface="楷体_GB2312" pitchFamily="49" charset="-122"/>
              </a:rPr>
              <a:t>“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%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</a:rPr>
              <a:t>f,%f,%f</a:t>
            </a:r>
            <a:r>
              <a:rPr lang="en-US" altLang="zh-CN" sz="2800" b="1" dirty="0" err="1" smtClean="0">
                <a:ea typeface="楷体_GB2312" pitchFamily="49" charset="-122"/>
              </a:rPr>
              <a:t>”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</a:rPr>
              <a:t>,&amp;a,&amp;b,&amp;c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      s=(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</a:rPr>
              <a:t>a+b+c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)/2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      area=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</a:rPr>
              <a:t>sqrt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(s*(s-a)*(s-b)*(s-c));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dirty="0" smtClean="0">
                <a:ea typeface="楷体_GB2312" pitchFamily="49" charset="-122"/>
              </a:rPr>
              <a:t>“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area=%7.2f</a:t>
            </a:r>
            <a:r>
              <a:rPr lang="en-US" altLang="zh-CN" sz="2800" b="1" dirty="0" smtClean="0">
                <a:ea typeface="楷体_GB2312" pitchFamily="49" charset="-122"/>
              </a:rPr>
              <a:t>”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,area);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     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输入： 3，4，6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       输出：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area=</a:t>
            </a:r>
            <a:r>
              <a:rPr lang="en-US" altLang="zh-CN" sz="2800" b="1" dirty="0" smtClean="0">
                <a:solidFill>
                  <a:srgbClr val="FF3300"/>
                </a:solidFill>
                <a:sym typeface="Wingdings 3" pitchFamily="18" charset="2"/>
              </a:rPr>
              <a:t>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5.33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8" name="对角圆角矩形 7"/>
          <p:cNvSpPr/>
          <p:nvPr/>
        </p:nvSpPr>
        <p:spPr>
          <a:xfrm>
            <a:off x="999330" y="122356"/>
            <a:ext cx="1028124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6"/>
          <p:cNvSpPr txBox="1"/>
          <p:nvPr/>
        </p:nvSpPr>
        <p:spPr>
          <a:xfrm>
            <a:off x="1286621" y="181591"/>
            <a:ext cx="970592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7436" y="876572"/>
            <a:ext cx="10479881" cy="57927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C0CB4"/>
                </a:solidFill>
                <a:latin typeface="楷体_GB2312" pitchFamily="49" charset="-122"/>
                <a:ea typeface="楷体_GB2312" pitchFamily="49" charset="-122"/>
              </a:rPr>
              <a:t>2、从键盘输入一个大写字符，将它转换成小写字符输出</a:t>
            </a:r>
            <a:r>
              <a:rPr lang="zh-CN" altLang="en-US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#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include &lt;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 { char  c1,c2;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   c1=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getchar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() 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  c2=c1+32;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b="1" dirty="0" smtClean="0">
                <a:ea typeface="楷体_GB2312" pitchFamily="49" charset="-122"/>
              </a:rPr>
              <a:t>“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c1=%c,c2=%c</a:t>
            </a:r>
            <a:r>
              <a:rPr lang="en-US" altLang="zh-CN" b="1" dirty="0" smtClean="0">
                <a:ea typeface="楷体_GB2312" pitchFamily="49" charset="-122"/>
              </a:rPr>
              <a:t>”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,c1,c2);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输出： 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c1=A,c2=a</a:t>
            </a:r>
            <a:endParaRPr lang="zh-CN" altLang="en-US" dirty="0" smtClean="0"/>
          </a:p>
        </p:txBody>
      </p:sp>
      <p:sp>
        <p:nvSpPr>
          <p:cNvPr id="3" name="对角圆角矩形 2"/>
          <p:cNvSpPr/>
          <p:nvPr/>
        </p:nvSpPr>
        <p:spPr>
          <a:xfrm>
            <a:off x="999330" y="122356"/>
            <a:ext cx="1028124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6"/>
          <p:cNvSpPr txBox="1"/>
          <p:nvPr/>
        </p:nvSpPr>
        <p:spPr>
          <a:xfrm>
            <a:off x="1286621" y="181591"/>
            <a:ext cx="970592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22747</TotalTime>
  <Words>6259</Words>
  <Application>Microsoft Office PowerPoint</Application>
  <PresentationFormat>自定义</PresentationFormat>
  <Paragraphs>1035</Paragraphs>
  <Slides>103</Slides>
  <Notes>25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0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C程序常见符号分类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整型数据在内存中的存储形式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字符型数据在内存中的存放形式</vt:lpstr>
      <vt:lpstr>字符型数据在内存中的存放形式</vt:lpstr>
      <vt:lpstr>结论：</vt:lpstr>
      <vt:lpstr>PowerPoint 演示文稿</vt:lpstr>
      <vt:lpstr>PowerPoint 演示文稿</vt:lpstr>
      <vt:lpstr>字符串(String)常量</vt:lpstr>
      <vt:lpstr>字符串在内存中的存放方式</vt:lpstr>
      <vt:lpstr>不同类型占用的内存字节数不同</vt:lpstr>
      <vt:lpstr>sizeof 到底是什么？</vt:lpstr>
      <vt:lpstr>例2.2  在TC和VC、CB下的运行结果</vt:lpstr>
      <vt:lpstr>知识点回顾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求余（%）</vt:lpstr>
      <vt:lpstr>求余（%）</vt:lpstr>
      <vt:lpstr>PowerPoint 演示文稿</vt:lpstr>
      <vt:lpstr>求余（%）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【例3.4】计算圆的周长和面积 </vt:lpstr>
      <vt:lpstr>计算圆的周长和面积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【例4.1】大小写英文字母转换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Mrs. Chen</cp:lastModifiedBy>
  <cp:revision>4173</cp:revision>
  <dcterms:created xsi:type="dcterms:W3CDTF">2012-10-07T00:28:30Z</dcterms:created>
  <dcterms:modified xsi:type="dcterms:W3CDTF">2018-10-22T07:31:39Z</dcterms:modified>
</cp:coreProperties>
</file>