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916" r:id="rId2"/>
    <p:sldId id="710" r:id="rId3"/>
    <p:sldId id="711" r:id="rId4"/>
    <p:sldId id="594" r:id="rId5"/>
    <p:sldId id="851" r:id="rId6"/>
    <p:sldId id="852" r:id="rId7"/>
    <p:sldId id="853" r:id="rId8"/>
    <p:sldId id="907" r:id="rId9"/>
    <p:sldId id="908" r:id="rId10"/>
    <p:sldId id="909" r:id="rId11"/>
    <p:sldId id="910" r:id="rId12"/>
    <p:sldId id="911" r:id="rId13"/>
    <p:sldId id="912" r:id="rId14"/>
    <p:sldId id="913" r:id="rId15"/>
    <p:sldId id="914" r:id="rId16"/>
    <p:sldId id="704" r:id="rId17"/>
    <p:sldId id="854" r:id="rId18"/>
    <p:sldId id="855" r:id="rId19"/>
    <p:sldId id="856" r:id="rId20"/>
    <p:sldId id="748" r:id="rId21"/>
    <p:sldId id="918" r:id="rId22"/>
    <p:sldId id="944" r:id="rId23"/>
    <p:sldId id="857" r:id="rId24"/>
    <p:sldId id="858" r:id="rId25"/>
    <p:sldId id="859" r:id="rId26"/>
    <p:sldId id="860" r:id="rId27"/>
    <p:sldId id="861" r:id="rId28"/>
    <p:sldId id="919" r:id="rId29"/>
    <p:sldId id="920" r:id="rId30"/>
    <p:sldId id="862" r:id="rId31"/>
    <p:sldId id="863" r:id="rId32"/>
    <p:sldId id="864" r:id="rId33"/>
    <p:sldId id="865" r:id="rId34"/>
    <p:sldId id="921" r:id="rId35"/>
    <p:sldId id="922" r:id="rId36"/>
    <p:sldId id="923" r:id="rId37"/>
    <p:sldId id="868" r:id="rId38"/>
    <p:sldId id="869" r:id="rId39"/>
    <p:sldId id="870" r:id="rId40"/>
    <p:sldId id="871" r:id="rId41"/>
    <p:sldId id="872" r:id="rId42"/>
    <p:sldId id="924" r:id="rId43"/>
    <p:sldId id="917" r:id="rId44"/>
    <p:sldId id="915" r:id="rId45"/>
    <p:sldId id="873" r:id="rId46"/>
    <p:sldId id="874" r:id="rId47"/>
    <p:sldId id="749" r:id="rId48"/>
    <p:sldId id="875" r:id="rId49"/>
    <p:sldId id="876" r:id="rId50"/>
    <p:sldId id="877" r:id="rId51"/>
    <p:sldId id="878" r:id="rId52"/>
    <p:sldId id="879" r:id="rId53"/>
    <p:sldId id="880" r:id="rId54"/>
    <p:sldId id="881" r:id="rId55"/>
    <p:sldId id="882" r:id="rId56"/>
    <p:sldId id="885" r:id="rId57"/>
    <p:sldId id="883" r:id="rId58"/>
    <p:sldId id="884" r:id="rId59"/>
    <p:sldId id="887" r:id="rId60"/>
    <p:sldId id="888" r:id="rId61"/>
    <p:sldId id="925" r:id="rId62"/>
    <p:sldId id="926" r:id="rId63"/>
    <p:sldId id="927" r:id="rId64"/>
    <p:sldId id="928" r:id="rId65"/>
    <p:sldId id="929" r:id="rId66"/>
    <p:sldId id="892" r:id="rId67"/>
    <p:sldId id="890" r:id="rId68"/>
    <p:sldId id="893" r:id="rId69"/>
    <p:sldId id="930" r:id="rId70"/>
    <p:sldId id="894" r:id="rId71"/>
    <p:sldId id="895" r:id="rId72"/>
    <p:sldId id="931" r:id="rId73"/>
    <p:sldId id="896" r:id="rId74"/>
    <p:sldId id="897" r:id="rId75"/>
    <p:sldId id="898" r:id="rId76"/>
    <p:sldId id="932" r:id="rId77"/>
    <p:sldId id="945" r:id="rId78"/>
    <p:sldId id="904" r:id="rId79"/>
    <p:sldId id="905" r:id="rId80"/>
    <p:sldId id="942" r:id="rId81"/>
    <p:sldId id="943" r:id="rId82"/>
    <p:sldId id="933" r:id="rId83"/>
    <p:sldId id="934" r:id="rId84"/>
    <p:sldId id="935" r:id="rId85"/>
    <p:sldId id="936" r:id="rId86"/>
    <p:sldId id="937" r:id="rId87"/>
    <p:sldId id="938" r:id="rId88"/>
    <p:sldId id="939" r:id="rId89"/>
    <p:sldId id="940" r:id="rId90"/>
    <p:sldId id="941" r:id="rId91"/>
    <p:sldId id="903" r:id="rId92"/>
    <p:sldId id="691" r:id="rId9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00FF"/>
    <a:srgbClr val="E20000"/>
    <a:srgbClr val="FF0000"/>
    <a:srgbClr val="FF3300"/>
    <a:srgbClr val="008000"/>
    <a:srgbClr val="E46C0A"/>
    <a:srgbClr val="88A705"/>
    <a:srgbClr val="FFFFFF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87548" autoAdjust="0"/>
  </p:normalViewPr>
  <p:slideViewPr>
    <p:cSldViewPr>
      <p:cViewPr>
        <p:scale>
          <a:sx n="70" d="100"/>
          <a:sy n="70" d="100"/>
        </p:scale>
        <p:origin x="-193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303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E4F5-AFD9-452D-978C-A65E37BD2A75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0C2A1-C45C-4D11-8087-34234E5428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10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79D53-1687-4629-A7C4-5F633C48289A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F07-6AC5-47AF-9B36-9B4E83AB2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正确，</a:t>
            </a:r>
            <a:r>
              <a:rPr lang="zh-CN" altLang="en-US" smtClean="0">
                <a:latin typeface="Arial" charset="0"/>
              </a:rPr>
              <a:t>‘</a:t>
            </a:r>
            <a:r>
              <a:rPr lang="en-US" altLang="zh-CN" smtClean="0"/>
              <a:t>\n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zh-CN" altLang="en-US" smtClean="0"/>
              <a:t>的</a:t>
            </a:r>
            <a:r>
              <a:rPr lang="en-US" altLang="zh-CN" smtClean="0"/>
              <a:t>ASC</a:t>
            </a:r>
            <a:r>
              <a:rPr lang="zh-CN" altLang="en-US" smtClean="0"/>
              <a:t>值为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首页">
    <p:bg>
      <p:bgPr>
        <a:blipFill dpi="0" rotWithShape="1">
          <a:blip r:embed="rId2" cstate="print"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710430" y="692256"/>
            <a:ext cx="2537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中国人力资源管理的四个阶段</a:t>
            </a:r>
          </a:p>
        </p:txBody>
      </p:sp>
      <p:sp>
        <p:nvSpPr>
          <p:cNvPr id="5" name="矩形 24"/>
          <p:cNvSpPr>
            <a:spLocks noChangeArrowheads="1"/>
          </p:cNvSpPr>
          <p:nvPr userDrawn="1"/>
        </p:nvSpPr>
        <p:spPr bwMode="auto">
          <a:xfrm>
            <a:off x="792568" y="565810"/>
            <a:ext cx="80987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第三章</a:t>
            </a:r>
            <a:endParaRPr lang="en-US" altLang="zh-CN" sz="1800" b="1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45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 userDrawn="1"/>
        </p:nvSpPr>
        <p:spPr>
          <a:xfrm>
            <a:off x="1710426" y="692256"/>
            <a:ext cx="1619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人力资源从业概述</a:t>
            </a:r>
          </a:p>
        </p:txBody>
      </p:sp>
      <p:sp>
        <p:nvSpPr>
          <p:cNvPr id="6" name="矩形 24"/>
          <p:cNvSpPr>
            <a:spLocks noChangeArrowheads="1"/>
          </p:cNvSpPr>
          <p:nvPr userDrawn="1"/>
        </p:nvSpPr>
        <p:spPr bwMode="auto">
          <a:xfrm>
            <a:off x="792568" y="565810"/>
            <a:ext cx="80987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第四章</a:t>
            </a:r>
            <a:endParaRPr lang="en-US" altLang="zh-CN" sz="1800" b="1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330186" y="692254"/>
            <a:ext cx="2186674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4.1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HR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职业发展前景</a:t>
            </a:r>
            <a:endParaRPr lang="en-US" altLang="zh-CN" sz="1400" b="0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94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 userDrawn="1"/>
        </p:nvSpPr>
        <p:spPr>
          <a:xfrm>
            <a:off x="1710426" y="692256"/>
            <a:ext cx="1619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人力资源从业概述</a:t>
            </a:r>
          </a:p>
        </p:txBody>
      </p:sp>
      <p:sp>
        <p:nvSpPr>
          <p:cNvPr id="6" name="矩形 24"/>
          <p:cNvSpPr>
            <a:spLocks noChangeArrowheads="1"/>
          </p:cNvSpPr>
          <p:nvPr userDrawn="1"/>
        </p:nvSpPr>
        <p:spPr bwMode="auto">
          <a:xfrm>
            <a:off x="792568" y="565810"/>
            <a:ext cx="80987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第四章</a:t>
            </a:r>
            <a:endParaRPr lang="en-US" altLang="zh-CN" sz="1800" b="1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330187" y="692254"/>
            <a:ext cx="2321654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4.2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如何成为顶尖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HR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高手？</a:t>
            </a:r>
            <a:endParaRPr lang="en-US" altLang="zh-CN" sz="1400" b="0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5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552044" y="692696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的七大通病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35996" y="692696"/>
            <a:ext cx="2321654" cy="0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6235996" y="1052736"/>
            <a:ext cx="2321654" cy="0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/>
          <p:cNvSpPr txBox="1"/>
          <p:nvPr userDrawn="1"/>
        </p:nvSpPr>
        <p:spPr>
          <a:xfrm>
            <a:off x="1710426" y="692256"/>
            <a:ext cx="1619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人力资源从业概述</a:t>
            </a:r>
          </a:p>
        </p:txBody>
      </p:sp>
      <p:sp>
        <p:nvSpPr>
          <p:cNvPr id="8" name="矩形 24"/>
          <p:cNvSpPr>
            <a:spLocks noChangeArrowheads="1"/>
          </p:cNvSpPr>
          <p:nvPr userDrawn="1"/>
        </p:nvSpPr>
        <p:spPr bwMode="auto">
          <a:xfrm>
            <a:off x="792568" y="565810"/>
            <a:ext cx="80987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第四章</a:t>
            </a:r>
            <a:endParaRPr lang="en-US" altLang="zh-CN" sz="1800" b="1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3330187" y="692254"/>
            <a:ext cx="2321654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4.2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如何成为顶尖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HR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高手？</a:t>
            </a:r>
            <a:endParaRPr lang="en-US" altLang="zh-CN" sz="1400" b="0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2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BD113-544D-42C8-A1A8-4157321161CD}" type="datetimeFigureOut">
              <a:rPr lang="zh-CN" altLang="en-US"/>
              <a:pPr>
                <a:defRPr/>
              </a:pPr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9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A4149-6E4A-4024-A1F5-EA955721A5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768F6-B5F8-4225-A740-04F7DC934A2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D601C-3390-4E4C-AC9C-8609D7EAE0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965383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F4B6F-5194-470E-B94F-652A084453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3576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 userDrawn="1"/>
        </p:nvSpPr>
        <p:spPr>
          <a:xfrm>
            <a:off x="1710427" y="692254"/>
            <a:ext cx="1088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目录页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24"/>
          <p:cNvSpPr>
            <a:spLocks noChangeArrowheads="1"/>
          </p:cNvSpPr>
          <p:nvPr userDrawn="1"/>
        </p:nvSpPr>
        <p:spPr bwMode="auto">
          <a:xfrm>
            <a:off x="792568" y="704309"/>
            <a:ext cx="80987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CONTENTS</a:t>
            </a:r>
          </a:p>
          <a:p>
            <a:pPr algn="ctr"/>
            <a:r>
              <a:rPr lang="en-US" altLang="zh-CN" sz="16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PAGE</a:t>
            </a:r>
            <a:endParaRPr lang="en-US" altLang="zh-CN" sz="16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2628381" y="1707158"/>
            <a:ext cx="5183981" cy="1092200"/>
            <a:chOff x="0" y="0"/>
            <a:chExt cx="4354" cy="68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2628381" y="2772370"/>
            <a:ext cx="5183981" cy="1092200"/>
            <a:chOff x="0" y="0"/>
            <a:chExt cx="4354" cy="688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4" name="AutoShape 16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6" name="Group 18"/>
          <p:cNvGrpSpPr>
            <a:grpSpLocks/>
          </p:cNvGrpSpPr>
          <p:nvPr userDrawn="1"/>
        </p:nvGrpSpPr>
        <p:grpSpPr bwMode="auto">
          <a:xfrm>
            <a:off x="2628381" y="3810595"/>
            <a:ext cx="5183981" cy="1092200"/>
            <a:chOff x="0" y="0"/>
            <a:chExt cx="4354" cy="688"/>
          </a:xfrm>
        </p:grpSpPr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" name="AutoShape 23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" name="AutoShape 24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1" name="Group 25"/>
          <p:cNvGrpSpPr>
            <a:grpSpLocks/>
          </p:cNvGrpSpPr>
          <p:nvPr userDrawn="1"/>
        </p:nvGrpSpPr>
        <p:grpSpPr bwMode="auto">
          <a:xfrm>
            <a:off x="2628381" y="4875808"/>
            <a:ext cx="5183981" cy="1092200"/>
            <a:chOff x="0" y="0"/>
            <a:chExt cx="4354" cy="688"/>
          </a:xfrm>
        </p:grpSpPr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24" name="AutoShape 30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" name="AutoShape 31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6" name="TextBox 1"/>
          <p:cNvSpPr txBox="1"/>
          <p:nvPr userDrawn="1"/>
        </p:nvSpPr>
        <p:spPr>
          <a:xfrm>
            <a:off x="3146302" y="1700811"/>
            <a:ext cx="129659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第一部分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65"/>
          <p:cNvSpPr txBox="1"/>
          <p:nvPr userDrawn="1"/>
        </p:nvSpPr>
        <p:spPr>
          <a:xfrm>
            <a:off x="3153448" y="2770788"/>
            <a:ext cx="129659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第二部分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66"/>
          <p:cNvSpPr txBox="1"/>
          <p:nvPr userDrawn="1"/>
        </p:nvSpPr>
        <p:spPr>
          <a:xfrm>
            <a:off x="3153448" y="3818537"/>
            <a:ext cx="129659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第三部分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67"/>
          <p:cNvSpPr txBox="1"/>
          <p:nvPr userDrawn="1"/>
        </p:nvSpPr>
        <p:spPr>
          <a:xfrm>
            <a:off x="3153448" y="4878988"/>
            <a:ext cx="129659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第四部分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64"/>
          <p:cNvSpPr txBox="1"/>
          <p:nvPr userDrawn="1"/>
        </p:nvSpPr>
        <p:spPr>
          <a:xfrm>
            <a:off x="4985821" y="1924645"/>
            <a:ext cx="2593181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资源与人力资源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69"/>
          <p:cNvSpPr txBox="1"/>
          <p:nvPr userDrawn="1"/>
        </p:nvSpPr>
        <p:spPr>
          <a:xfrm>
            <a:off x="4996537" y="2989858"/>
            <a:ext cx="2593181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人事管理与人力资源管理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70"/>
          <p:cNvSpPr txBox="1"/>
          <p:nvPr userDrawn="1"/>
        </p:nvSpPr>
        <p:spPr>
          <a:xfrm>
            <a:off x="4996532" y="4056658"/>
            <a:ext cx="2808684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中国人力资源管理的四个阶段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71"/>
          <p:cNvSpPr txBox="1"/>
          <p:nvPr userDrawn="1"/>
        </p:nvSpPr>
        <p:spPr>
          <a:xfrm>
            <a:off x="4996534" y="5104408"/>
            <a:ext cx="259199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人力资源从业概述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68"/>
          <p:cNvSpPr txBox="1"/>
          <p:nvPr userDrawn="1"/>
        </p:nvSpPr>
        <p:spPr>
          <a:xfrm>
            <a:off x="1445503" y="2672365"/>
            <a:ext cx="923330" cy="2973387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主要内容</a:t>
            </a:r>
            <a:endParaRPr lang="zh-CN" altLang="en-US" sz="4800" b="1" dirty="0">
              <a:solidFill>
                <a:srgbClr val="00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51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 userDrawn="1"/>
        </p:nvSpPr>
        <p:spPr>
          <a:xfrm>
            <a:off x="1710427" y="692254"/>
            <a:ext cx="1088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过渡页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24"/>
          <p:cNvSpPr>
            <a:spLocks noChangeArrowheads="1"/>
          </p:cNvSpPr>
          <p:nvPr userDrawn="1"/>
        </p:nvSpPr>
        <p:spPr bwMode="auto">
          <a:xfrm>
            <a:off x="792568" y="704309"/>
            <a:ext cx="80987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TRANSITION PAGE</a:t>
            </a:r>
            <a:endParaRPr lang="en-US" altLang="zh-CN" sz="16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35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710427" y="692254"/>
            <a:ext cx="1835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资源与人力资源</a:t>
            </a:r>
          </a:p>
        </p:txBody>
      </p:sp>
      <p:sp>
        <p:nvSpPr>
          <p:cNvPr id="5" name="矩形 24"/>
          <p:cNvSpPr>
            <a:spLocks noChangeArrowheads="1"/>
          </p:cNvSpPr>
          <p:nvPr userDrawn="1"/>
        </p:nvSpPr>
        <p:spPr bwMode="auto">
          <a:xfrm>
            <a:off x="792568" y="565810"/>
            <a:ext cx="809879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第一部分</a:t>
            </a: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141216" y="692254"/>
            <a:ext cx="1700746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1.1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资源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 </a:t>
            </a:r>
            <a:endParaRPr lang="en-US" altLang="zh-CN" sz="1400" b="0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25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710427" y="692254"/>
            <a:ext cx="1835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资源与人力资源</a:t>
            </a:r>
          </a:p>
        </p:txBody>
      </p:sp>
      <p:sp>
        <p:nvSpPr>
          <p:cNvPr id="5" name="矩形 24"/>
          <p:cNvSpPr>
            <a:spLocks noChangeArrowheads="1"/>
          </p:cNvSpPr>
          <p:nvPr userDrawn="1"/>
        </p:nvSpPr>
        <p:spPr bwMode="auto">
          <a:xfrm>
            <a:off x="792568" y="565810"/>
            <a:ext cx="809879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第一部分</a:t>
            </a: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125382" y="692254"/>
            <a:ext cx="1700746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1.1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资源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 </a:t>
            </a:r>
            <a:endParaRPr lang="en-US" altLang="zh-CN" sz="1400" b="0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25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 userDrawn="1"/>
        </p:nvSpPr>
        <p:spPr>
          <a:xfrm>
            <a:off x="1710427" y="692254"/>
            <a:ext cx="1835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资源与人力资源</a:t>
            </a:r>
          </a:p>
        </p:txBody>
      </p:sp>
      <p:sp>
        <p:nvSpPr>
          <p:cNvPr id="8" name="矩形 24"/>
          <p:cNvSpPr>
            <a:spLocks noChangeArrowheads="1"/>
          </p:cNvSpPr>
          <p:nvPr userDrawn="1"/>
        </p:nvSpPr>
        <p:spPr bwMode="auto">
          <a:xfrm>
            <a:off x="792568" y="565810"/>
            <a:ext cx="80987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第一章</a:t>
            </a:r>
            <a:endParaRPr lang="en-US" altLang="zh-CN" sz="1800" b="1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3141216" y="692254"/>
            <a:ext cx="1700746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1.2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人力资源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 </a:t>
            </a:r>
            <a:endParaRPr lang="en-US" altLang="zh-CN" sz="1400" b="0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13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 userDrawn="1"/>
        </p:nvSpPr>
        <p:spPr>
          <a:xfrm>
            <a:off x="1710430" y="692256"/>
            <a:ext cx="23756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人事管理与人力资源管理</a:t>
            </a:r>
          </a:p>
        </p:txBody>
      </p:sp>
      <p:sp>
        <p:nvSpPr>
          <p:cNvPr id="3" name="矩形 24"/>
          <p:cNvSpPr>
            <a:spLocks noChangeArrowheads="1"/>
          </p:cNvSpPr>
          <p:nvPr userDrawn="1"/>
        </p:nvSpPr>
        <p:spPr bwMode="auto">
          <a:xfrm>
            <a:off x="792568" y="565810"/>
            <a:ext cx="80987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第二章</a:t>
            </a:r>
            <a:endParaRPr lang="en-US" altLang="zh-CN" sz="1800" b="1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3816113" y="692254"/>
            <a:ext cx="1700746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2.1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人事管理</a:t>
            </a:r>
            <a:r>
              <a:rPr lang="en-US" altLang="zh-CN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 </a:t>
            </a:r>
            <a:endParaRPr lang="en-US" altLang="zh-CN" sz="1400" b="0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56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 userDrawn="1"/>
        </p:nvSpPr>
        <p:spPr>
          <a:xfrm>
            <a:off x="1710430" y="692256"/>
            <a:ext cx="23756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人事管理与人力资源管理</a:t>
            </a:r>
          </a:p>
        </p:txBody>
      </p:sp>
      <p:sp>
        <p:nvSpPr>
          <p:cNvPr id="6" name="矩形 24"/>
          <p:cNvSpPr>
            <a:spLocks noChangeArrowheads="1"/>
          </p:cNvSpPr>
          <p:nvPr userDrawn="1"/>
        </p:nvSpPr>
        <p:spPr bwMode="auto">
          <a:xfrm>
            <a:off x="792568" y="565810"/>
            <a:ext cx="80987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第二章</a:t>
            </a:r>
            <a:endParaRPr lang="en-US" altLang="zh-CN" sz="1800" b="1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816113" y="692254"/>
            <a:ext cx="1700746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2.2 </a:t>
            </a:r>
            <a:r>
              <a:rPr lang="en-US" altLang="zh-CN" sz="18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1800" b="0" baseline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人力资源管理</a:t>
            </a:r>
            <a:endParaRPr lang="en-US" altLang="zh-CN" sz="1400" b="0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 userDrawn="1"/>
        </p:nvSpPr>
        <p:spPr>
          <a:xfrm>
            <a:off x="1710430" y="692256"/>
            <a:ext cx="23756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人事管理与人力资源管理</a:t>
            </a:r>
          </a:p>
        </p:txBody>
      </p:sp>
      <p:sp>
        <p:nvSpPr>
          <p:cNvPr id="7" name="矩形 24"/>
          <p:cNvSpPr>
            <a:spLocks noChangeArrowheads="1"/>
          </p:cNvSpPr>
          <p:nvPr userDrawn="1"/>
        </p:nvSpPr>
        <p:spPr bwMode="auto">
          <a:xfrm>
            <a:off x="792568" y="565810"/>
            <a:ext cx="80987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第二章</a:t>
            </a:r>
            <a:endParaRPr lang="en-US" altLang="zh-CN" sz="1800" b="1" dirty="0" smtClean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1400" b="0" dirty="0" smtClean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02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Puhb\Pictures\基金推进会\logo-foot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0" y="193118"/>
            <a:ext cx="696521" cy="643594"/>
          </a:xfrm>
          <a:prstGeom prst="rect">
            <a:avLst/>
          </a:prstGeom>
          <a:noFill/>
        </p:spPr>
      </p:pic>
      <p:sp>
        <p:nvSpPr>
          <p:cNvPr id="6" name="弦形 5"/>
          <p:cNvSpPr/>
          <p:nvPr userDrawn="1"/>
        </p:nvSpPr>
        <p:spPr>
          <a:xfrm rot="5400000">
            <a:off x="4156037" y="6541431"/>
            <a:ext cx="831921" cy="576065"/>
          </a:xfrm>
          <a:prstGeom prst="chord">
            <a:avLst>
              <a:gd name="adj1" fmla="val 6275283"/>
              <a:gd name="adj2" fmla="val 15329001"/>
            </a:avLst>
          </a:prstGeom>
          <a:solidFill>
            <a:srgbClr val="3B7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915622" y="6741368"/>
            <a:ext cx="4225999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6741368"/>
            <a:ext cx="4225999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弧形 9"/>
          <p:cNvSpPr/>
          <p:nvPr userDrawn="1"/>
        </p:nvSpPr>
        <p:spPr>
          <a:xfrm>
            <a:off x="4219953" y="6343232"/>
            <a:ext cx="701713" cy="936104"/>
          </a:xfrm>
          <a:prstGeom prst="arc">
            <a:avLst>
              <a:gd name="adj1" fmla="val 11317002"/>
              <a:gd name="adj2" fmla="val 21097504"/>
            </a:avLst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TextBox 15"/>
          <p:cNvSpPr txBox="1"/>
          <p:nvPr userDrawn="1"/>
        </p:nvSpPr>
        <p:spPr>
          <a:xfrm>
            <a:off x="4367520" y="6474822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714348" y="928670"/>
            <a:ext cx="8036775" cy="1588"/>
          </a:xfrm>
          <a:prstGeom prst="line">
            <a:avLst/>
          </a:prstGeom>
          <a:ln w="1016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7" r:id="rId2"/>
    <p:sldLayoutId id="2147483680" r:id="rId3"/>
    <p:sldLayoutId id="2147483666" r:id="rId4"/>
    <p:sldLayoutId id="2147483686" r:id="rId5"/>
    <p:sldLayoutId id="2147483681" r:id="rId6"/>
    <p:sldLayoutId id="2147483682" r:id="rId7"/>
    <p:sldLayoutId id="2147483650" r:id="rId8"/>
    <p:sldLayoutId id="2147483683" r:id="rId9"/>
    <p:sldLayoutId id="2147483673" r:id="rId10"/>
    <p:sldLayoutId id="2147483684" r:id="rId11"/>
    <p:sldLayoutId id="2147483685" r:id="rId12"/>
    <p:sldLayoutId id="2147483677" r:id="rId13"/>
    <p:sldLayoutId id="2147483655" r:id="rId14"/>
    <p:sldLayoutId id="2147483688" r:id="rId15"/>
    <p:sldLayoutId id="2147483689" r:id="rId16"/>
    <p:sldLayoutId id="2147483690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Relationship Id="rId4" Type="http://schemas.openxmlformats.org/officeDocument/2006/relationships/image" Target="../media/image4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Relationship Id="rId4" Type="http://schemas.openxmlformats.org/officeDocument/2006/relationships/image" Target="../media/image4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6"/>
          <p:cNvSpPr txBox="1"/>
          <p:nvPr/>
        </p:nvSpPr>
        <p:spPr>
          <a:xfrm>
            <a:off x="3168972" y="2014696"/>
            <a:ext cx="2875725" cy="110799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en-US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基金资助概况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9632" y="1844825"/>
            <a:ext cx="6552728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6600" dirty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itchFamily="49" charset="-122"/>
                <a:ea typeface="黑体" pitchFamily="49" charset="-122"/>
                <a:sym typeface="Calibri" pitchFamily="34" charset="0"/>
              </a:rPr>
              <a:t>第五章 </a:t>
            </a:r>
            <a:endParaRPr lang="en-US" altLang="zh-CN" sz="6600" dirty="0" smtClean="0">
              <a:solidFill>
                <a:srgbClr val="FFFF00"/>
              </a:solidFill>
              <a:effectLst>
                <a:glow rad="139700">
                  <a:srgbClr val="FF0000"/>
                </a:glow>
              </a:effectLst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914400" lvl="0" indent="-9144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6600" dirty="0" smtClean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itchFamily="49" charset="-122"/>
                <a:ea typeface="黑体" pitchFamily="49" charset="-122"/>
                <a:sym typeface="Calibri" pitchFamily="34" charset="0"/>
              </a:rPr>
              <a:t>程序</a:t>
            </a:r>
            <a:r>
              <a:rPr lang="zh-CN" altLang="en-US" sz="6600" dirty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itchFamily="49" charset="-122"/>
                <a:ea typeface="黑体" pitchFamily="49" charset="-122"/>
                <a:sym typeface="Calibri" pitchFamily="34" charset="0"/>
              </a:rPr>
              <a:t>的控制结构</a:t>
            </a:r>
            <a:endParaRPr lang="en-US" altLang="zh-CN" sz="6600" dirty="0">
              <a:solidFill>
                <a:srgbClr val="FFFF00"/>
              </a:solidFill>
              <a:effectLst>
                <a:glow rad="139700">
                  <a:srgbClr val="FF0000"/>
                </a:glow>
              </a:effectLst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5744268"/>
      </p:ext>
    </p:extLst>
  </p:cSld>
  <p:clrMapOvr>
    <a:masterClrMapping/>
  </p:clrMapOvr>
  <p:transition spd="med" advTm="0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749497" y="122356"/>
            <a:ext cx="6342783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964965" y="181591"/>
            <a:ext cx="6415347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使用关系运算符应注意的问题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11560" y="1268760"/>
            <a:ext cx="7848872" cy="4824536"/>
          </a:xfrm>
          <a:prstGeom prst="rect">
            <a:avLst/>
          </a:prstGeom>
        </p:spPr>
        <p:txBody>
          <a:bodyPr/>
          <a:lstStyle/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关系运算符的优先级低于算术运算符而高于赋值运算符，即：</a:t>
            </a: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算术运算符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关系运算符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赋值运算符</a:t>
            </a: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使用关系运算符特别应注意其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与数学习惯不一致之处：</a:t>
            </a:r>
          </a:p>
          <a:p>
            <a:pPr marL="1524000" lvl="2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a=5,b=4,c=3 )</a:t>
            </a:r>
          </a:p>
          <a:p>
            <a:pPr marL="1066800" lvl="1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1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a&gt;b&gt;c       	</a:t>
            </a:r>
          </a:p>
          <a:p>
            <a:pPr marL="1066800" lvl="1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2)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a+b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&gt;c		</a:t>
            </a:r>
          </a:p>
          <a:p>
            <a:pPr marL="1066800" lvl="1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3) f=a&gt;b=c		</a:t>
            </a:r>
          </a:p>
        </p:txBody>
      </p:sp>
      <p:sp>
        <p:nvSpPr>
          <p:cNvPr id="7" name="矩形 6"/>
          <p:cNvSpPr/>
          <p:nvPr/>
        </p:nvSpPr>
        <p:spPr>
          <a:xfrm>
            <a:off x="4211960" y="4052796"/>
            <a:ext cx="4572000" cy="16804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66800" lvl="1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marL="1066800" lvl="1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1066800" lvl="1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无值，表达式错误</a:t>
            </a:r>
            <a:endParaRPr lang="zh-CN" altLang="en-US" dirty="0">
              <a:solidFill>
                <a:srgbClr val="E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2466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749497" y="122356"/>
            <a:ext cx="6342783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964965" y="212369"/>
            <a:ext cx="6415347" cy="492443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示例：关系运算符示例</a:t>
            </a:r>
          </a:p>
        </p:txBody>
      </p:sp>
      <p:sp>
        <p:nvSpPr>
          <p:cNvPr id="7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0" y="908720"/>
            <a:ext cx="8820472" cy="6172200"/>
          </a:xfrm>
          <a:prstGeom prst="rect">
            <a:avLst/>
          </a:prstGeom>
          <a:noFill/>
        </p:spPr>
        <p:txBody>
          <a:bodyPr/>
          <a:lstStyle/>
          <a:p>
            <a:pPr marL="533400" lvl="0" indent="-533400"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533400" lvl="0" indent="-533400"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 marL="533400" lvl="0" indent="-533400"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=60,j=60,k=60;</a:t>
            </a:r>
          </a:p>
          <a:p>
            <a:pPr marL="533400" lvl="0" indent="-533400"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=j==k;</a:t>
            </a:r>
          </a:p>
          <a:p>
            <a:pPr marL="533400" lvl="0" indent="-533400"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=%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d,j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=%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d,k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=%d\n",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i,j,k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533400" lvl="0" indent="-533400"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==(j=k++*2);</a:t>
            </a:r>
          </a:p>
          <a:p>
            <a:pPr marL="533400" lvl="0" indent="-533400"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=%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d,j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=%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d,k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=%d\n",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i,j,k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533400" lvl="0" indent="-533400"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=j&gt;k&gt;=100;	</a:t>
            </a:r>
          </a:p>
          <a:p>
            <a:pPr marL="533400" lvl="0" indent="-533400"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=%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d,j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=%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d,k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=%d\n",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i,j,k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);}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9" name="Picture 1" descr="C:\Users\Mrs. Chen\AppData\Roaming\Tencent\Users\344452920\QQ\WinTemp\RichOle\M)E})MGS0C[{M2P(]E)K1K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100" y="5733256"/>
            <a:ext cx="1936215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0176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3212976"/>
            <a:ext cx="7920880" cy="3312368"/>
          </a:xfrm>
          <a:prstGeom prst="rect">
            <a:avLst/>
          </a:prstGeom>
        </p:spPr>
        <p:txBody>
          <a:bodyPr/>
          <a:lstStyle/>
          <a:p>
            <a:pPr marL="609600" indent="-609600"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逻辑表达式：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用逻辑运算符将关系表达式或其他数据连接起来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就是逻辑表达式，如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a&gt;b &amp;&amp; b&gt;c</a:t>
            </a:r>
          </a:p>
          <a:p>
            <a:pPr marL="609600" indent="-609600"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中，任何数据都可以参与逻辑运算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运算时将“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0”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认为假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而其它的所有“非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0”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的数都作为“真”处理！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即 表达式（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5&amp;&amp;3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）的值为真，（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5&amp;&amp;0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）为假。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749497" y="122356"/>
            <a:ext cx="6342783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964965" y="181591"/>
            <a:ext cx="6415347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4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、逻辑运算符和逻辑表达式 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Group 27"/>
          <p:cNvGraphicFramePr>
            <a:graphicFrameLocks noGrp="1"/>
          </p:cNvGraphicFramePr>
          <p:nvPr/>
        </p:nvGraphicFramePr>
        <p:xfrm>
          <a:off x="749176" y="1266071"/>
          <a:ext cx="7999288" cy="1586865"/>
        </p:xfrm>
        <a:graphic>
          <a:graphicData uri="http://schemas.openxmlformats.org/drawingml/2006/table">
            <a:tbl>
              <a:tblPr/>
              <a:tblGrid>
                <a:gridCol w="1214437"/>
                <a:gridCol w="2143125"/>
                <a:gridCol w="4641726"/>
              </a:tblGrid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符号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功能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例子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&amp;&amp;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逻辑与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0&amp;&amp;0=0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0&amp;&amp;1=0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1&amp;&amp;0=0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1&amp;&amp;1=1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||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逻辑或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0||0=0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0||1=1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1||0=1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1||1=1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!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逻辑非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!1=0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!0=1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4510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749497" y="122356"/>
            <a:ext cx="6342783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964965" y="181591"/>
            <a:ext cx="6415347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逻辑运算符说明：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11560" y="1268760"/>
            <a:ext cx="8136904" cy="4824536"/>
          </a:xfrm>
          <a:prstGeom prst="rect">
            <a:avLst/>
          </a:prstGeom>
        </p:spPr>
        <p:txBody>
          <a:bodyPr/>
          <a:lstStyle/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逻辑与（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&amp;&amp;)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的一般形式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 a&amp;&amp;b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只有当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都为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真（非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时，结果才为真。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既大于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，也大于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，相应的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语句为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if( a&gt;b &amp;&amp; a&gt;c 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既可被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整除、也可被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整除，相应的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语句为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if( x%3==0 &amp;&amp; x%5==0 )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逻辑或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(¦¦)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：一般形式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a¦¦b,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中任一为真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结果为真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逻辑非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(!)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一般形式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!a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为真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,!a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就为假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; 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为假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,!a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为真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28196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749497" y="122356"/>
            <a:ext cx="6342783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964965" y="181591"/>
            <a:ext cx="6415347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使用逻辑运算符应注意的问题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11560" y="1268760"/>
            <a:ext cx="7848872" cy="4824536"/>
          </a:xfrm>
          <a:prstGeom prst="rect">
            <a:avLst/>
          </a:prstGeom>
        </p:spPr>
        <p:txBody>
          <a:bodyPr/>
          <a:lstStyle/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参与逻辑运算的运算对象可以是任何数值，而逻辑运算的结果，则只能是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（真）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（假）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。如：</a:t>
            </a: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5&gt;3 &amp;&amp; 2 || 8&lt;4-!0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＋’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a’</a:t>
            </a: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特别注意：不要因数学习惯而写出错误的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语句：</a:t>
            </a: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a=5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b=4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c=3;   </a:t>
            </a: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	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if(a&gt;b&gt;c)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(“a&gt;b&gt;c”);</a:t>
            </a: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else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(“a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不是最大的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”);</a:t>
            </a: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if  (a=b)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(“a=b”);</a:t>
            </a:r>
          </a:p>
          <a:p>
            <a:pPr marL="609600" lvl="0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	else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(“a!=b”);</a:t>
            </a:r>
          </a:p>
          <a:p>
            <a:pPr marL="1066800" lvl="1" indent="-609600" algn="just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9" name="矩形 8"/>
          <p:cNvSpPr/>
          <p:nvPr/>
        </p:nvSpPr>
        <p:spPr>
          <a:xfrm>
            <a:off x="5688632" y="3645024"/>
            <a:ext cx="3419872" cy="30243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noAutofit/>
          </a:bodyPr>
          <a:lstStyle/>
          <a:p>
            <a:pPr algn="just" defTabSz="901700" fontAlgn="t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这两个语句尽管编译时不报错（合法的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语句），但执行结果却完全错误，被称为“语义错”或“逻辑错”！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191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749497" y="122356"/>
            <a:ext cx="6342783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964965" y="181591"/>
            <a:ext cx="6415347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使用逻辑运算符应注意的问题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11560" y="1268760"/>
            <a:ext cx="7848872" cy="3960440"/>
          </a:xfrm>
          <a:prstGeom prst="rect">
            <a:avLst/>
          </a:prstGeom>
        </p:spPr>
        <p:txBody>
          <a:bodyPr/>
          <a:lstStyle/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在逻辑表达式的求解过程中，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并非所有的逻辑运算符都会被执行，而是必须执行下一个逻辑运算符才能得出值时，才执行该运算符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因此，注意以下表达式执行后，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的值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a=1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b=2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c=3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d=4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m=5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n=6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x=7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x=(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m=a&gt;b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&amp;&amp;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(n=c&gt;d) );</a:t>
            </a:r>
          </a:p>
          <a:p>
            <a:pPr marL="609600" lvl="0" indent="-609600" algn="just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7" name="矩形 6"/>
          <p:cNvSpPr/>
          <p:nvPr/>
        </p:nvSpPr>
        <p:spPr>
          <a:xfrm>
            <a:off x="1259632" y="5085184"/>
            <a:ext cx="6984776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执行该语句后，各变量的值为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a=1</a:t>
            </a:r>
            <a:r>
              <a:rPr lang="zh-CN" altLang="en-US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b=2</a:t>
            </a:r>
            <a:r>
              <a:rPr lang="zh-CN" altLang="en-US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c=3</a:t>
            </a:r>
            <a:r>
              <a:rPr lang="zh-CN" altLang="en-US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d=4</a:t>
            </a:r>
            <a:r>
              <a:rPr lang="zh-CN" altLang="en-US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m=0</a:t>
            </a:r>
            <a:r>
              <a:rPr lang="zh-CN" altLang="en-US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n=6</a:t>
            </a:r>
            <a:r>
              <a:rPr lang="zh-CN" altLang="en-US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x=0</a:t>
            </a:r>
            <a:endParaRPr lang="zh-CN" altLang="en-US" sz="2400" dirty="0">
              <a:solidFill>
                <a:srgbClr val="E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717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对角圆角矩形 15"/>
          <p:cNvSpPr/>
          <p:nvPr/>
        </p:nvSpPr>
        <p:spPr>
          <a:xfrm>
            <a:off x="821505" y="71414"/>
            <a:ext cx="5190655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108981" y="181591"/>
            <a:ext cx="454313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§1   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选择结构－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if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语句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889746" y="1103872"/>
            <a:ext cx="7786710" cy="210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p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  if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语句是非顺序执行语句，它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根据判断给定条件的结果（真或假）来选择执行相应的操作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  <a:cs typeface="宋体-18030" pitchFamily="49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p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  有三种形式：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73139" y="1341438"/>
            <a:ext cx="4822998" cy="51054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一般形式：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zh-CN" altLang="en-US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表达式） 语句；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其执行过程是：先求解括号中表达式的值，若为真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0)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，则执行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后的语句；若为假（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），跳过整个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语句。</a:t>
            </a:r>
            <a:endParaRPr lang="zh-CN" altLang="en-US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30913" y="1643063"/>
            <a:ext cx="3581400" cy="3657600"/>
            <a:chOff x="0" y="0"/>
            <a:chExt cx="2256" cy="2304"/>
          </a:xfrm>
        </p:grpSpPr>
        <p:sp>
          <p:nvSpPr>
            <p:cNvPr id="14341" name="AutoShape 5"/>
            <p:cNvSpPr>
              <a:spLocks noChangeArrowheads="1"/>
            </p:cNvSpPr>
            <p:nvPr/>
          </p:nvSpPr>
          <p:spPr bwMode="auto">
            <a:xfrm>
              <a:off x="0" y="432"/>
              <a:ext cx="1488" cy="576"/>
            </a:xfrm>
            <a:prstGeom prst="flowChartDecision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342" name="AutoShape 6"/>
            <p:cNvSpPr>
              <a:spLocks noChangeArrowheads="1"/>
            </p:cNvSpPr>
            <p:nvPr/>
          </p:nvSpPr>
          <p:spPr bwMode="auto">
            <a:xfrm>
              <a:off x="96" y="1392"/>
              <a:ext cx="1344" cy="432"/>
            </a:xfrm>
            <a:prstGeom prst="flowChartProcess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768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1488" y="7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1872" y="720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768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 flipH="1">
              <a:off x="780" y="2106"/>
              <a:ext cx="1101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>
              <a:off x="720" y="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351" y="562"/>
              <a:ext cx="90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表达式=？</a:t>
              </a:r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135" y="1436"/>
              <a:ext cx="12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语句</a:t>
              </a:r>
            </a:p>
          </p:txBody>
        </p:sp>
        <p:sp>
          <p:nvSpPr>
            <p:cNvPr id="14351" name="Text Box 15"/>
            <p:cNvSpPr txBox="1">
              <a:spLocks noChangeArrowheads="1"/>
            </p:cNvSpPr>
            <p:nvPr/>
          </p:nvSpPr>
          <p:spPr bwMode="auto">
            <a:xfrm>
              <a:off x="805" y="1056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真</a:t>
              </a:r>
              <a:r>
                <a:rPr lang="en-US" altLang="zh-CN" sz="2000" dirty="0"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zh-CN" altLang="en-US" sz="2000" dirty="0">
                  <a:latin typeface="黑体" pitchFamily="49" charset="-122"/>
                  <a:ea typeface="黑体" pitchFamily="49" charset="-122"/>
                </a:rPr>
                <a:t>非</a:t>
              </a:r>
              <a:r>
                <a:rPr lang="en-US" altLang="zh-CN" sz="2000" dirty="0">
                  <a:latin typeface="黑体" pitchFamily="49" charset="-122"/>
                  <a:ea typeface="黑体" pitchFamily="49" charset="-122"/>
                </a:rPr>
                <a:t>0)</a:t>
              </a:r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1440" y="288"/>
              <a:ext cx="8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黑体" pitchFamily="49" charset="-122"/>
                  <a:ea typeface="黑体" pitchFamily="49" charset="-122"/>
                </a:rPr>
                <a:t>假</a:t>
              </a:r>
              <a:r>
                <a:rPr lang="en-US" altLang="zh-CN" sz="2000">
                  <a:latin typeface="黑体" pitchFamily="49" charset="-122"/>
                  <a:ea typeface="黑体" pitchFamily="49" charset="-122"/>
                </a:rPr>
                <a:t>(0)</a:t>
              </a:r>
            </a:p>
          </p:txBody>
        </p:sp>
      </p:grpSp>
      <p:sp>
        <p:nvSpPr>
          <p:cNvPr id="18" name="对角圆角矩形 17"/>
          <p:cNvSpPr/>
          <p:nvPr/>
        </p:nvSpPr>
        <p:spPr>
          <a:xfrm>
            <a:off x="821505" y="71414"/>
            <a:ext cx="5190655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6"/>
          <p:cNvSpPr txBox="1"/>
          <p:nvPr/>
        </p:nvSpPr>
        <p:spPr>
          <a:xfrm>
            <a:off x="1108981" y="181591"/>
            <a:ext cx="454313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）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   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最简形式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560" y="1340768"/>
            <a:ext cx="7992888" cy="504056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#include&lt;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</a:p>
          <a:p>
            <a:pPr marL="609600" indent="-609600"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main()</a:t>
            </a:r>
          </a:p>
          <a:p>
            <a:pPr marL="609600" indent="-609600"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{ 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a;</a:t>
            </a:r>
          </a:p>
          <a:p>
            <a:pPr marL="609600" indent="-609600"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d",&amp;a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609600" indent="-609600"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if(a&lt;0) a=-a;</a:t>
            </a:r>
          </a:p>
          <a:p>
            <a:pPr marL="609600" indent="-609600"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("a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的绝对值是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%d\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n",a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609600" indent="-609600"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}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821505" y="71414"/>
            <a:ext cx="727888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108981" y="181591"/>
            <a:ext cx="6487355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例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：求一个整数的绝对值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788024" y="1556792"/>
            <a:ext cx="4247777" cy="2520280"/>
          </a:xfrm>
          <a:prstGeom prst="wedgeRectCallout">
            <a:avLst>
              <a:gd name="adj1" fmla="val -60932"/>
              <a:gd name="adj2" fmla="val 43589"/>
            </a:avLst>
          </a:prstGeom>
          <a:solidFill>
            <a:srgbClr val="0000FF"/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注：在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中，所有的非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值都是作为真处理的，因此，在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后的表达式就绝不限于只是逻辑表达式。另外在具体使用中，一定要注意“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=”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和“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=”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411634"/>
            <a:ext cx="7489825" cy="44656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#include&lt;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stdio.h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main()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{ 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a=3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,b=5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if(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a=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printf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"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与b相等"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printf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"a=%d"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,a);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}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821505" y="71414"/>
            <a:ext cx="727888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108981" y="181591"/>
            <a:ext cx="6487355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例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：判断两个数是否相等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788024" y="1916832"/>
            <a:ext cx="4247777" cy="1800200"/>
          </a:xfrm>
          <a:prstGeom prst="wedgeRectCallout">
            <a:avLst>
              <a:gd name="adj1" fmla="val -36117"/>
              <a:gd name="adj2" fmla="val 67705"/>
            </a:avLst>
          </a:prstGeom>
          <a:solidFill>
            <a:srgbClr val="0000FF"/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运行程序，结果为“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相等”，尽管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的值一开始并不相等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5896" y="3455422"/>
            <a:ext cx="90441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/>
              <a:t>a</a:t>
            </a:r>
            <a:r>
              <a:rPr lang="en-US" altLang="zh-CN" sz="2800" dirty="0" smtClean="0"/>
              <a:t>==b</a:t>
            </a:r>
            <a:endParaRPr lang="zh-CN" altLang="en-US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2734480" y="792288"/>
            <a:ext cx="3444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-88734" y="3356967"/>
            <a:ext cx="5143536" cy="119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"/>
          <p:cNvSpPr txBox="1"/>
          <p:nvPr/>
        </p:nvSpPr>
        <p:spPr>
          <a:xfrm>
            <a:off x="3168972" y="2014696"/>
            <a:ext cx="2875725" cy="110799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en-US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基金资助概况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10"/>
          <p:cNvSpPr txBox="1"/>
          <p:nvPr/>
        </p:nvSpPr>
        <p:spPr>
          <a:xfrm>
            <a:off x="2843808" y="3340289"/>
            <a:ext cx="604867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二、循环控制语句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11"/>
          <p:cNvSpPr txBox="1"/>
          <p:nvPr/>
        </p:nvSpPr>
        <p:spPr>
          <a:xfrm>
            <a:off x="2843808" y="4358103"/>
            <a:ext cx="54006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4000" b="1" dirty="0" smtClean="0">
                <a:latin typeface="Impact" pitchFamily="34" charset="0"/>
                <a:ea typeface="微软雅黑" pitchFamily="34" charset="-122"/>
              </a:rPr>
              <a:t>三、编译预处理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10"/>
          <p:cNvSpPr txBox="1"/>
          <p:nvPr/>
        </p:nvSpPr>
        <p:spPr>
          <a:xfrm>
            <a:off x="2843808" y="2297716"/>
            <a:ext cx="583264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一、 </a:t>
            </a:r>
            <a:r>
              <a:rPr lang="en-US" altLang="zh-CN" sz="3600" b="1" dirty="0" smtClean="0">
                <a:latin typeface="Impact" pitchFamily="34" charset="0"/>
                <a:ea typeface="微软雅黑" pitchFamily="34" charset="-122"/>
              </a:rPr>
              <a:t>if</a:t>
            </a:r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语句、多路分支语句</a:t>
            </a:r>
            <a:endParaRPr lang="zh-CN" altLang="en-US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36017" y="1689436"/>
            <a:ext cx="5222337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4" name="Picture 4" descr="https://timgsa.baidu.com/timg?image&amp;quality=80&amp;size=b9999_10000&amp;sec=1488213942878&amp;di=1475f9d488522b04c96f22c575be38af&amp;imgtype=0&amp;src=http%3A%2F%2F120.img.pp.sohu.com%2Fimages%2F2007%2F11%2F21%2F16%2F14%2F116fd08f82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08" y="4005065"/>
            <a:ext cx="2143125" cy="2390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366" name="Picture 6" descr="https://timgsa.baidu.com/timg?image&amp;quality=80&amp;size=b9999_10000&amp;sec=1488213953037&amp;di=8a6a3d3f44da8dd10f8c202345e23cd4&amp;imgtype=0&amp;src=http%3A%2F%2Fu1.tdimg.com%2F6%2F99%2F235%2F5634546612381285210276439873211304547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526" y="1340769"/>
            <a:ext cx="1714500" cy="2286001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对角圆角矩形 15"/>
          <p:cNvSpPr/>
          <p:nvPr/>
        </p:nvSpPr>
        <p:spPr>
          <a:xfrm>
            <a:off x="821505" y="71414"/>
            <a:ext cx="5766719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108981" y="181591"/>
            <a:ext cx="4831171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if 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使用时应注意：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899592" y="980729"/>
            <a:ext cx="778671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u"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if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只能作用于其后的一个语句，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如果想要约束多个语句，则应使用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{   }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将这些语句括起来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。</a:t>
            </a:r>
          </a:p>
          <a:p>
            <a:pPr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u"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if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语句作为一个完整的语句，其形式应为</a:t>
            </a:r>
          </a:p>
          <a:p>
            <a:pPr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	</a:t>
            </a:r>
            <a:r>
              <a:rPr lang="zh-CN" altLang="en-US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	</a:t>
            </a:r>
            <a:r>
              <a:rPr lang="en-US" altLang="zh-CN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if (</a:t>
            </a:r>
            <a:r>
              <a:rPr lang="zh-CN" altLang="en-US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表达式</a:t>
            </a:r>
            <a:r>
              <a:rPr lang="en-US" altLang="zh-CN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)   </a:t>
            </a:r>
            <a:r>
              <a:rPr lang="zh-CN" altLang="en-US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语句；</a:t>
            </a:r>
          </a:p>
          <a:p>
            <a:pPr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    不能写成 </a:t>
            </a:r>
          </a:p>
          <a:p>
            <a:pPr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</a:pPr>
            <a:r>
              <a:rPr lang="zh-CN" altLang="en-US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		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if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（表达式）；语句；</a:t>
            </a:r>
          </a:p>
          <a:p>
            <a:pPr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u"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if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后面的表达式应该用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( )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括起来的，不能直接写成</a:t>
            </a:r>
          </a:p>
          <a:p>
            <a:pPr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		</a:t>
            </a:r>
            <a:r>
              <a:rPr lang="en-US" altLang="zh-CN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if   a&gt;b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1259632" y="1556792"/>
            <a:ext cx="7272808" cy="4176464"/>
          </a:xfrm>
          <a:prstGeom prst="wedgeRectCallout">
            <a:avLst>
              <a:gd name="adj1" fmla="val -32290"/>
              <a:gd name="adj2" fmla="val 53160"/>
            </a:avLst>
          </a:prstGeom>
          <a:solidFill>
            <a:schemeClr val="bg1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a=5;b=6;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则执行以下语句后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a,b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的值为？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if(a&gt;b)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a=3;  b=4;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1261381" y="333991"/>
            <a:ext cx="4831171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if 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使用时应注意：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对角圆角矩形 4"/>
          <p:cNvSpPr/>
          <p:nvPr/>
        </p:nvSpPr>
        <p:spPr>
          <a:xfrm>
            <a:off x="793606" y="101412"/>
            <a:ext cx="5766719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108981" y="181591"/>
            <a:ext cx="4831171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if 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使用时应注意：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48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80728"/>
            <a:ext cx="7920880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#include&lt;</a:t>
            </a:r>
            <a:r>
              <a:rPr lang="en-US" altLang="zh-CN" sz="32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stdio.h</a:t>
            </a: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main()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	 { </a:t>
            </a:r>
            <a:r>
              <a:rPr lang="en-US" altLang="zh-CN" sz="32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a=5,b=6;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if(a&gt;b)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a=3;  b=4;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2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("a=%</a:t>
            </a:r>
            <a:r>
              <a:rPr lang="en-US" altLang="zh-CN" sz="32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d,b</a:t>
            </a: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=%d",</a:t>
            </a:r>
            <a:r>
              <a:rPr lang="en-US" altLang="zh-CN" sz="32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a,b</a:t>
            </a: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}</a:t>
            </a:r>
            <a:endParaRPr lang="zh-CN" altLang="en-US" sz="32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3" name="Picture 1" descr="C:\Users\Mrs. Chen\AppData\Roaming\Tencent\Users\344452920\QQ\WinTemp\RichOle\J3E(YKHX)MY]L6SGTM(]Y[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021288"/>
            <a:ext cx="720080" cy="26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26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73139" y="1052736"/>
            <a:ext cx="8170861" cy="1799530"/>
          </a:xfrm>
        </p:spPr>
        <p:txBody>
          <a:bodyPr/>
          <a:lstStyle/>
          <a:p>
            <a:pPr marL="609600" indent="-609600" algn="just">
              <a:buNone/>
              <a:defRPr/>
            </a:pPr>
            <a:r>
              <a:rPr lang="en-US" altLang="zh-CN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zh-CN" altLang="en-US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表达式） 语句</a:t>
            </a:r>
            <a:r>
              <a:rPr lang="en-US" altLang="zh-CN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609600" indent="-609600" algn="just">
              <a:buNone/>
              <a:defRPr/>
            </a:pPr>
            <a:r>
              <a:rPr lang="en-US" altLang="zh-CN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else 	   </a:t>
            </a:r>
            <a:r>
              <a:rPr lang="zh-CN" altLang="en-US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；  </a:t>
            </a:r>
          </a:p>
          <a:p>
            <a:pPr marL="609600" indent="-609600" algn="just">
              <a:lnSpc>
                <a:spcPct val="150000"/>
              </a:lnSpc>
              <a:buNone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其执行过程是：先求解表达式的值，若为真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0)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，则执行语句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，否则，执行语句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。。</a:t>
            </a:r>
            <a:endParaRPr lang="zh-CN" altLang="en-US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对角圆角矩形 17"/>
          <p:cNvSpPr/>
          <p:nvPr/>
        </p:nvSpPr>
        <p:spPr>
          <a:xfrm>
            <a:off x="821505" y="71414"/>
            <a:ext cx="5190655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6"/>
          <p:cNvSpPr txBox="1"/>
          <p:nvPr/>
        </p:nvSpPr>
        <p:spPr>
          <a:xfrm>
            <a:off x="1108981" y="181591"/>
            <a:ext cx="454313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2)   if-else  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结构：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210803" y="5023817"/>
            <a:ext cx="1058862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Arial" pitchFamily="34" charset="0"/>
                <a:ea typeface="宋体" pitchFamily="2" charset="-122"/>
              </a:rPr>
              <a:t>语句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A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4179303" y="3429080"/>
            <a:ext cx="0" cy="72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5087353" y="5023817"/>
            <a:ext cx="1057275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Arial" pitchFamily="34" charset="0"/>
                <a:ea typeface="宋体" pitchFamily="2" charset="-122"/>
              </a:rPr>
              <a:t>语句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B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2741028" y="4420567"/>
            <a:ext cx="0" cy="604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3574465" y="3393455"/>
            <a:ext cx="682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Arial" pitchFamily="34" charset="0"/>
                <a:ea typeface="宋体" pitchFamily="2" charset="-122"/>
              </a:rPr>
              <a:t>a</a:t>
            </a: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4179303" y="6050930"/>
            <a:ext cx="0" cy="906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1682165" y="3877642"/>
            <a:ext cx="4916488" cy="253682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610978" y="6473205"/>
            <a:ext cx="568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Arial" pitchFamily="34" charset="0"/>
                <a:ea typeface="宋体" pitchFamily="2" charset="-122"/>
              </a:rPr>
              <a:t>b</a:t>
            </a:r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3345865" y="4177680"/>
            <a:ext cx="1663700" cy="484187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Arial" pitchFamily="34" charset="0"/>
                <a:ea typeface="宋体" pitchFamily="2" charset="-122"/>
              </a:rPr>
              <a:t>p</a:t>
            </a: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2739440" y="4418980"/>
            <a:ext cx="606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5615990" y="4420567"/>
            <a:ext cx="0" cy="604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5011153" y="4420567"/>
            <a:ext cx="604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2741028" y="5447680"/>
            <a:ext cx="0" cy="603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2741028" y="6050930"/>
            <a:ext cx="14398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>
            <a:off x="5615990" y="5470624"/>
            <a:ext cx="0" cy="57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>
            <a:off x="4179303" y="6050930"/>
            <a:ext cx="1436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2666415" y="4058617"/>
            <a:ext cx="492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Arial" pitchFamily="34" charset="0"/>
                <a:ea typeface="宋体" pitchFamily="2" charset="-122"/>
              </a:rPr>
              <a:t>Y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5238165" y="4058617"/>
            <a:ext cx="53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Arial" pitchFamily="34" charset="0"/>
                <a:ea typeface="宋体" pitchFamily="2" charset="-122"/>
              </a:rPr>
              <a:t>N</a:t>
            </a: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251520" y="4353892"/>
            <a:ext cx="2169184" cy="52322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ea typeface="黑体" pitchFamily="49" charset="-122"/>
              </a:rPr>
              <a:t>当</a:t>
            </a:r>
            <a:r>
              <a:rPr lang="en-US" altLang="zh-CN" sz="2800">
                <a:solidFill>
                  <a:schemeClr val="bg1"/>
                </a:solidFill>
                <a:ea typeface="黑体" pitchFamily="49" charset="-122"/>
              </a:rPr>
              <a:t>p</a:t>
            </a:r>
            <a:r>
              <a:rPr lang="zh-CN" altLang="en-US" sz="2800">
                <a:solidFill>
                  <a:schemeClr val="bg1"/>
                </a:solidFill>
                <a:ea typeface="黑体" pitchFamily="49" charset="-122"/>
              </a:rPr>
              <a:t>为“真”</a:t>
            </a:r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6219240" y="4353892"/>
            <a:ext cx="2169184" cy="52322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ea typeface="黑体" pitchFamily="49" charset="-122"/>
              </a:rPr>
              <a:t>当</a:t>
            </a:r>
            <a:r>
              <a:rPr lang="en-US" altLang="zh-CN" sz="2800" dirty="0">
                <a:solidFill>
                  <a:schemeClr val="bg1"/>
                </a:solidFill>
                <a:ea typeface="黑体" pitchFamily="49" charset="-122"/>
              </a:rPr>
              <a:t>p</a:t>
            </a:r>
            <a:r>
              <a:rPr lang="zh-CN" altLang="en-US" sz="2800" dirty="0">
                <a:solidFill>
                  <a:schemeClr val="bg1"/>
                </a:solidFill>
                <a:ea typeface="黑体" pitchFamily="49" charset="-122"/>
              </a:rPr>
              <a:t>为“假”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211638" y="1557338"/>
            <a:ext cx="4932362" cy="4751387"/>
          </a:xfrm>
          <a:noFill/>
          <a:ln w="25400">
            <a:solidFill>
              <a:srgbClr val="0000FF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("input m:");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d",&amp;m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if(m%2==0)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("%d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是偶数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n",m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("%d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是奇数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n",m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2525713" y="3252788"/>
            <a:ext cx="828000" cy="1587"/>
          </a:xfrm>
          <a:prstGeom prst="line">
            <a:avLst/>
          </a:prstGeom>
          <a:noFill/>
          <a:ln w="76200" cap="sq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42392" y="1777774"/>
            <a:ext cx="1905000" cy="531812"/>
          </a:xfrm>
          <a:prstGeom prst="rect">
            <a:avLst/>
          </a:prstGeom>
          <a:solidFill>
            <a:srgbClr val="0000FF"/>
          </a:solidFill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输入</a:t>
            </a: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m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1442492" y="2302272"/>
            <a:ext cx="304800" cy="576000"/>
          </a:xfrm>
          <a:prstGeom prst="downArrow">
            <a:avLst>
              <a:gd name="adj1" fmla="val 50000"/>
              <a:gd name="adj2" fmla="val 48177"/>
            </a:avLst>
          </a:prstGeom>
          <a:solidFill>
            <a:srgbClr val="008000"/>
          </a:solidFill>
          <a:ln w="12700" cap="sq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489992" y="2886983"/>
            <a:ext cx="2209800" cy="735012"/>
          </a:xfrm>
          <a:prstGeom prst="flowChartDecision">
            <a:avLst/>
          </a:prstGeom>
          <a:solidFill>
            <a:srgbClr val="0000FF"/>
          </a:solidFill>
          <a:ln w="12700" cap="sq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m%2==0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731168" y="4199392"/>
            <a:ext cx="1752600" cy="531813"/>
          </a:xfrm>
          <a:prstGeom prst="rect">
            <a:avLst/>
          </a:prstGeom>
          <a:solidFill>
            <a:srgbClr val="0000FF"/>
          </a:solidFill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偶数</a:t>
            </a:r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1442492" y="3633713"/>
            <a:ext cx="304800" cy="587375"/>
          </a:xfrm>
          <a:prstGeom prst="downArrow">
            <a:avLst>
              <a:gd name="adj1" fmla="val 50000"/>
              <a:gd name="adj2" fmla="val 48177"/>
            </a:avLst>
          </a:prstGeom>
          <a:solidFill>
            <a:srgbClr val="008000"/>
          </a:solidFill>
          <a:ln w="12700" cap="sq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AutoShape 10"/>
          <p:cNvSpPr>
            <a:spLocks noChangeArrowheads="1"/>
          </p:cNvSpPr>
          <p:nvPr/>
        </p:nvSpPr>
        <p:spPr bwMode="auto">
          <a:xfrm>
            <a:off x="1449636" y="4726216"/>
            <a:ext cx="290512" cy="623888"/>
          </a:xfrm>
          <a:prstGeom prst="downArrow">
            <a:avLst>
              <a:gd name="adj1" fmla="val 50000"/>
              <a:gd name="adj2" fmla="val 53689"/>
            </a:avLst>
          </a:prstGeom>
          <a:solidFill>
            <a:srgbClr val="008000"/>
          </a:solidFill>
          <a:ln w="12700" cap="sq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731168" y="5345113"/>
            <a:ext cx="1752600" cy="531812"/>
          </a:xfrm>
          <a:prstGeom prst="rect">
            <a:avLst/>
          </a:prstGeom>
          <a:solidFill>
            <a:srgbClr val="0000FF"/>
          </a:solidFill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结束</a:t>
            </a:r>
          </a:p>
        </p:txBody>
      </p:sp>
      <p:sp>
        <p:nvSpPr>
          <p:cNvPr id="20492" name="AutoShape 12"/>
          <p:cNvSpPr>
            <a:spLocks noChangeArrowheads="1"/>
          </p:cNvSpPr>
          <p:nvPr/>
        </p:nvSpPr>
        <p:spPr bwMode="auto">
          <a:xfrm>
            <a:off x="1442492" y="1195388"/>
            <a:ext cx="304800" cy="587375"/>
          </a:xfrm>
          <a:prstGeom prst="downArrow">
            <a:avLst>
              <a:gd name="adj1" fmla="val 50000"/>
              <a:gd name="adj2" fmla="val 48177"/>
            </a:avLst>
          </a:prstGeom>
          <a:solidFill>
            <a:srgbClr val="008000"/>
          </a:solidFill>
          <a:ln w="12700" cap="sq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1641376" y="3619500"/>
            <a:ext cx="9144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真</a:t>
            </a: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3347864" y="3282950"/>
            <a:ext cx="0" cy="1027113"/>
          </a:xfrm>
          <a:prstGeom prst="line">
            <a:avLst/>
          </a:prstGeom>
          <a:noFill/>
          <a:ln w="76200" cap="sq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3408363" y="3473450"/>
            <a:ext cx="684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假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2681288" y="4237038"/>
            <a:ext cx="1231900" cy="531812"/>
          </a:xfrm>
          <a:prstGeom prst="rect">
            <a:avLst/>
          </a:prstGeom>
          <a:solidFill>
            <a:srgbClr val="0000FF"/>
          </a:solidFill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奇数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1763688" y="5014913"/>
            <a:ext cx="1548000" cy="0"/>
          </a:xfrm>
          <a:prstGeom prst="line">
            <a:avLst/>
          </a:prstGeom>
          <a:noFill/>
          <a:ln w="76200" cap="sq">
            <a:solidFill>
              <a:srgbClr val="008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3347864" y="4797176"/>
            <a:ext cx="0" cy="216000"/>
          </a:xfrm>
          <a:prstGeom prst="line">
            <a:avLst/>
          </a:prstGeom>
          <a:noFill/>
          <a:ln w="76200" cap="sq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对角圆角矩形 18"/>
          <p:cNvSpPr/>
          <p:nvPr/>
        </p:nvSpPr>
        <p:spPr>
          <a:xfrm>
            <a:off x="821505" y="71414"/>
            <a:ext cx="727888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6"/>
          <p:cNvSpPr txBox="1"/>
          <p:nvPr/>
        </p:nvSpPr>
        <p:spPr>
          <a:xfrm>
            <a:off x="1036973" y="181591"/>
            <a:ext cx="6487355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例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：判断输入的数的奇偶性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4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 animBg="1" autoUpdateAnimBg="0"/>
      <p:bldP spid="20484" grpId="0" animBg="1"/>
      <p:bldP spid="20485" grpId="0" animBg="1" autoUpdateAnimBg="0"/>
      <p:bldP spid="20486" grpId="0" animBg="1"/>
      <p:bldP spid="20487" grpId="0" animBg="1" autoUpdateAnimBg="0"/>
      <p:bldP spid="20488" grpId="0" animBg="1" autoUpdateAnimBg="0"/>
      <p:bldP spid="20489" grpId="0" animBg="1"/>
      <p:bldP spid="20490" grpId="0" animBg="1"/>
      <p:bldP spid="20491" grpId="0" animBg="1" autoUpdateAnimBg="0"/>
      <p:bldP spid="20492" grpId="0" animBg="1"/>
      <p:bldP spid="20493" grpId="0" autoUpdateAnimBg="0"/>
      <p:bldP spid="20494" grpId="0" animBg="1"/>
      <p:bldP spid="20495" grpId="0" autoUpdateAnimBg="0"/>
      <p:bldP spid="20496" grpId="0" animBg="1" autoUpdateAnimBg="0"/>
      <p:bldP spid="20497" grpId="0" animBg="1"/>
      <p:bldP spid="2049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052786"/>
            <a:ext cx="7561262" cy="100806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接收一个字符，若为大写，则将之转换为小写，否则，转换为大写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71600" y="2276872"/>
            <a:ext cx="7885112" cy="42481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#include&lt;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stdio.h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void main()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char c;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scanf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("%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c",&amp;c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if (c&gt;='a'&amp;&amp;c&lt;='z') c-=32;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else  c+=32;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printf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("%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c",c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    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5076056" y="2564904"/>
            <a:ext cx="3313113" cy="1727200"/>
          </a:xfrm>
          <a:prstGeom prst="wedgeRectCallout">
            <a:avLst>
              <a:gd name="adj1" fmla="val -57236"/>
              <a:gd name="adj2" fmla="val 67921"/>
            </a:avLst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800" dirty="0"/>
              <a:t>改为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if(c&gt;=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,c&lt;=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800" dirty="0"/>
              <a:t>可否？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821505" y="71414"/>
            <a:ext cx="727888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43608" y="181591"/>
            <a:ext cx="6487355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例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4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：转换输入的字符的大小写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 autoUpdateAnimBg="0" advAuto="0"/>
      <p:bldP spid="2150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95536" y="1182960"/>
            <a:ext cx="8294688" cy="5486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                       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 (x&gt;0)    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先看一个例子：  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y=   0 (x=0)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                        -1(x&lt;0)</a:t>
            </a:r>
            <a:r>
              <a:rPr lang="en-US" altLang="zh-CN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         </a:t>
            </a:r>
          </a:p>
          <a:p>
            <a:pPr marL="609600" indent="-609600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这里可以使用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的嵌套来实现，即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的子句又是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语句。例如，对于上例，我们可以写出如下的程序片断：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if(x&gt;0)  y=1;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else  if(x==0) y=0;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 else     y=-1; </a:t>
            </a:r>
          </a:p>
        </p:txBody>
      </p:sp>
      <p:sp>
        <p:nvSpPr>
          <p:cNvPr id="23556" name="AutoShape 4"/>
          <p:cNvSpPr>
            <a:spLocks/>
          </p:cNvSpPr>
          <p:nvPr/>
        </p:nvSpPr>
        <p:spPr bwMode="auto">
          <a:xfrm>
            <a:off x="5076825" y="1507058"/>
            <a:ext cx="152400" cy="985838"/>
          </a:xfrm>
          <a:prstGeom prst="leftBrace">
            <a:avLst>
              <a:gd name="adj1" fmla="val 5390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3600">
              <a:ea typeface="宋体" pitchFamily="2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821505" y="71414"/>
            <a:ext cx="5190655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1108981" y="181591"/>
            <a:ext cx="454313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）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if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的嵌套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71600" y="1052736"/>
            <a:ext cx="7776864" cy="5486400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None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嵌套语句的一般形式是：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if(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 语句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else  if(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 语句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else  if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（表达式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 语句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   ：    </a:t>
            </a:r>
          </a:p>
        </p:txBody>
      </p:sp>
      <p:sp>
        <p:nvSpPr>
          <p:cNvPr id="35" name="对角圆角矩形 34"/>
          <p:cNvSpPr/>
          <p:nvPr/>
        </p:nvSpPr>
        <p:spPr>
          <a:xfrm>
            <a:off x="821505" y="71414"/>
            <a:ext cx="5190655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6"/>
          <p:cNvSpPr txBox="1"/>
          <p:nvPr/>
        </p:nvSpPr>
        <p:spPr>
          <a:xfrm>
            <a:off x="1108981" y="181591"/>
            <a:ext cx="454313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）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if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的嵌套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43608" y="1196752"/>
            <a:ext cx="7345362" cy="3960813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else</a:t>
            </a:r>
            <a:r>
              <a:rPr lang="zh-CN" altLang="en-US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总是与它上面最近的、同一复合语句内的</a:t>
            </a:r>
            <a:r>
              <a:rPr lang="en-US" altLang="zh-CN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相匹配！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例如：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if( )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   if( )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else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   if( )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else 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859338" y="2655608"/>
            <a:ext cx="4284662" cy="32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if( )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if( ) 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语句1；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else if( ) 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语句2；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else  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语句3；</a:t>
            </a: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4356100" y="3789363"/>
            <a:ext cx="533400" cy="457200"/>
          </a:xfrm>
          <a:prstGeom prst="notched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对角圆角矩形 6"/>
          <p:cNvSpPr/>
          <p:nvPr/>
        </p:nvSpPr>
        <p:spPr>
          <a:xfrm>
            <a:off x="821505" y="71414"/>
            <a:ext cx="5190655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1108981" y="181591"/>
            <a:ext cx="454313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使用 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if 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嵌套时注意：</a:t>
            </a:r>
          </a:p>
        </p:txBody>
      </p:sp>
    </p:spTree>
    <p:extLst>
      <p:ext uri="{BB962C8B-B14F-4D97-AF65-F5344CB8AC3E}">
        <p14:creationId xmlns:p14="http://schemas.microsoft.com/office/powerpoint/2010/main" val="219463769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42988" y="908050"/>
            <a:ext cx="74168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因此，在使用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的嵌套时，一定要注意所写语句有无二义性的问题。请考虑以下的语句序列，其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else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相当于什么条件：　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y=0;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if(x&gt;=0)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if(x&gt;0) y=1;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else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y=-1;   </a:t>
            </a:r>
          </a:p>
        </p:txBody>
      </p:sp>
      <p:sp>
        <p:nvSpPr>
          <p:cNvPr id="30723" name="AutoShape 3"/>
          <p:cNvSpPr>
            <a:spLocks noChangeArrowheads="1"/>
          </p:cNvSpPr>
          <p:nvPr/>
        </p:nvSpPr>
        <p:spPr bwMode="auto">
          <a:xfrm>
            <a:off x="4644008" y="2852936"/>
            <a:ext cx="4211638" cy="3455988"/>
          </a:xfrm>
          <a:prstGeom prst="wedgeRectCallout">
            <a:avLst>
              <a:gd name="adj1" fmla="val -59611"/>
              <a:gd name="adj2" fmla="val -5856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2800" b="1" dirty="0">
                <a:solidFill>
                  <a:schemeClr val="bg1"/>
                </a:solidFill>
                <a:ea typeface="楷体_GB2312" pitchFamily="49" charset="-122"/>
              </a:rPr>
              <a:t>解决此类问题，最好的方法是用｛｝明确从属关系。如将右式改为：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ea typeface="宋体" pitchFamily="2" charset="-122"/>
              </a:rPr>
              <a:t>    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y=0;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if(x&gt;=0)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｛ 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if(x&gt;0) y=1; 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｝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else y=-1;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821505" y="71414"/>
            <a:ext cx="5190655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108981" y="181591"/>
            <a:ext cx="454313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使用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if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嵌套时注意：</a:t>
            </a:r>
          </a:p>
        </p:txBody>
      </p:sp>
    </p:spTree>
    <p:extLst>
      <p:ext uri="{BB962C8B-B14F-4D97-AF65-F5344CB8AC3E}">
        <p14:creationId xmlns:p14="http://schemas.microsoft.com/office/powerpoint/2010/main" val="37372633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2734480" y="792288"/>
            <a:ext cx="3444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-88734" y="3356967"/>
            <a:ext cx="5143536" cy="119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对角圆角矩形 72"/>
          <p:cNvSpPr/>
          <p:nvPr/>
        </p:nvSpPr>
        <p:spPr>
          <a:xfrm>
            <a:off x="2750331" y="2143116"/>
            <a:ext cx="6142149" cy="87093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536017" y="1689436"/>
            <a:ext cx="5222337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s://timgsa.baidu.com/timg?image&amp;quality=80&amp;size=b9999_10000&amp;sec=1488213942878&amp;di=1475f9d488522b04c96f22c575be38af&amp;imgtype=0&amp;src=http%3A%2F%2F120.img.pp.sohu.com%2Fimages%2F2007%2F11%2F21%2F16%2F14%2F116fd08f82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08" y="4005065"/>
            <a:ext cx="2143125" cy="2390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 descr="https://timgsa.baidu.com/timg?image&amp;quality=80&amp;size=b9999_10000&amp;sec=1488213953037&amp;di=8a6a3d3f44da8dd10f8c202345e23cd4&amp;imgtype=0&amp;src=http%3A%2F%2Fu1.tdimg.com%2F6%2F99%2F235%2F5634546612381285210276439873211304547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526" y="1340769"/>
            <a:ext cx="1714500" cy="2286001"/>
          </a:xfrm>
          <a:prstGeom prst="rect">
            <a:avLst/>
          </a:prstGeom>
          <a:noFill/>
        </p:spPr>
      </p:pic>
      <p:sp>
        <p:nvSpPr>
          <p:cNvPr id="20" name="TextBox 10"/>
          <p:cNvSpPr txBox="1"/>
          <p:nvPr/>
        </p:nvSpPr>
        <p:spPr>
          <a:xfrm>
            <a:off x="2843808" y="3340289"/>
            <a:ext cx="604867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二、循环控制语句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2843808" y="4358103"/>
            <a:ext cx="54006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4000" b="1" dirty="0" smtClean="0">
                <a:latin typeface="Impact" pitchFamily="34" charset="0"/>
                <a:ea typeface="微软雅黑" pitchFamily="34" charset="-122"/>
              </a:rPr>
              <a:t>三、编译预处理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10"/>
          <p:cNvSpPr txBox="1"/>
          <p:nvPr/>
        </p:nvSpPr>
        <p:spPr>
          <a:xfrm>
            <a:off x="2843808" y="2297716"/>
            <a:ext cx="583264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一、 </a:t>
            </a:r>
            <a:r>
              <a:rPr lang="en-US" altLang="zh-CN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if</a:t>
            </a:r>
            <a:r>
              <a:rPr lang="zh-CN" altLang="en-US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语句、多路分支语句</a:t>
            </a:r>
            <a:endParaRPr lang="zh-CN" altLang="en-US" sz="3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55576" y="1196752"/>
            <a:ext cx="8137525" cy="556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从键盘输入一个学生的分数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要求实现以下功能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lvl="1">
              <a:lnSpc>
                <a:spcPct val="150000"/>
              </a:lnSpc>
              <a:spcBef>
                <a:spcPct val="1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如果分数大于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，输出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Input error!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”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50000"/>
              </a:lnSpc>
              <a:spcBef>
                <a:spcPct val="1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如果分数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介于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90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100,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Very Good!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”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50000"/>
              </a:lnSpc>
              <a:spcBef>
                <a:spcPct val="1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如果分数介于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80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90,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Good!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”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50000"/>
              </a:lnSpc>
              <a:spcBef>
                <a:spcPct val="1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如果分数介于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70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80,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Middle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”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50000"/>
              </a:lnSpc>
              <a:spcBef>
                <a:spcPct val="1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如果分数介于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60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70,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Pass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”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50000"/>
              </a:lnSpc>
              <a:spcBef>
                <a:spcPct val="1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如果分数小于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60,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No Pass!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”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10000"/>
              </a:spcBef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821505" y="71414"/>
            <a:ext cx="5190655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108981" y="181591"/>
            <a:ext cx="454313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实例：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971600" y="1196752"/>
            <a:ext cx="7907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新魏" pitchFamily="2" charset="-122"/>
              </a:rPr>
              <a:t>1</a:t>
            </a:r>
            <a:r>
              <a:rPr lang="zh-CN" altLang="en-US" sz="2800" b="1" dirty="0">
                <a:latin typeface="华文新魏" pitchFamily="2" charset="-122"/>
              </a:rPr>
              <a:t>、定义一个变量</a:t>
            </a:r>
            <a:r>
              <a:rPr lang="en-US" altLang="zh-CN" sz="2800" b="1" dirty="0">
                <a:latin typeface="华文新魏" pitchFamily="2" charset="-122"/>
              </a:rPr>
              <a:t>score</a:t>
            </a:r>
            <a:r>
              <a:rPr lang="zh-CN" altLang="en-US" sz="2800" b="1" dirty="0">
                <a:latin typeface="华文新魏" pitchFamily="2" charset="-122"/>
              </a:rPr>
              <a:t>；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85838" y="1753273"/>
            <a:ext cx="7907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新魏" pitchFamily="2" charset="-122"/>
              </a:rPr>
              <a:t>2</a:t>
            </a:r>
            <a:r>
              <a:rPr lang="zh-CN" altLang="en-US" sz="2800" b="1" dirty="0">
                <a:latin typeface="华文新魏" pitchFamily="2" charset="-122"/>
              </a:rPr>
              <a:t>、输入</a:t>
            </a:r>
            <a:r>
              <a:rPr lang="en-US" altLang="zh-CN" sz="2800" b="1" dirty="0">
                <a:latin typeface="华文新魏" pitchFamily="2" charset="-122"/>
              </a:rPr>
              <a:t>score</a:t>
            </a:r>
            <a:r>
              <a:rPr lang="zh-CN" altLang="en-US" sz="2800" b="1" dirty="0">
                <a:latin typeface="华文新魏" pitchFamily="2" charset="-122"/>
              </a:rPr>
              <a:t>的值；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47738" y="2309795"/>
            <a:ext cx="6597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新魏" pitchFamily="2" charset="-122"/>
              </a:rPr>
              <a:t>3</a:t>
            </a:r>
            <a:r>
              <a:rPr lang="zh-CN" altLang="en-US" sz="2800" b="1" dirty="0">
                <a:latin typeface="华文新魏" pitchFamily="2" charset="-122"/>
              </a:rPr>
              <a:t>、如果</a:t>
            </a:r>
            <a:r>
              <a:rPr lang="en-US" altLang="zh-CN" sz="2800" b="1" dirty="0">
                <a:latin typeface="华文新魏" pitchFamily="2" charset="-122"/>
              </a:rPr>
              <a:t>score&gt;100, </a:t>
            </a:r>
            <a:r>
              <a:rPr lang="zh-CN" altLang="en-US" sz="2800" b="1" dirty="0">
                <a:latin typeface="华文新魏" pitchFamily="2" charset="-122"/>
              </a:rPr>
              <a:t>输出</a:t>
            </a:r>
            <a:r>
              <a:rPr lang="zh-CN" altLang="en-US" sz="2800" b="1" dirty="0">
                <a:latin typeface="Arial" pitchFamily="34" charset="0"/>
              </a:rPr>
              <a:t>“</a:t>
            </a:r>
            <a:r>
              <a:rPr lang="en-US" altLang="zh-CN" sz="2800" b="1" dirty="0">
                <a:latin typeface="华文新魏" pitchFamily="2" charset="-122"/>
              </a:rPr>
              <a:t>Input error</a:t>
            </a:r>
            <a:r>
              <a:rPr lang="zh-CN" altLang="en-US" sz="2800" b="1" dirty="0">
                <a:latin typeface="华文新魏" pitchFamily="2" charset="-122"/>
              </a:rPr>
              <a:t>！</a:t>
            </a:r>
            <a:r>
              <a:rPr lang="zh-CN" altLang="en-US" sz="2800" b="1" dirty="0">
                <a:latin typeface="Arial" pitchFamily="34" charset="0"/>
              </a:rPr>
              <a:t>”</a:t>
            </a:r>
            <a:endParaRPr lang="zh-CN" altLang="en-US" sz="2800" b="1" dirty="0">
              <a:latin typeface="华文新魏" pitchFamily="2" charset="-122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947738" y="2866317"/>
            <a:ext cx="8196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新魏" pitchFamily="2" charset="-122"/>
              </a:rPr>
              <a:t>4</a:t>
            </a:r>
            <a:r>
              <a:rPr lang="zh-CN" altLang="en-US" sz="2800" b="1" dirty="0">
                <a:latin typeface="华文新魏" pitchFamily="2" charset="-122"/>
              </a:rPr>
              <a:t>、</a:t>
            </a:r>
            <a:r>
              <a:rPr lang="zh-CN" altLang="en-US" sz="2800" b="1" dirty="0" smtClean="0">
                <a:latin typeface="华文新魏" pitchFamily="2" charset="-122"/>
              </a:rPr>
              <a:t>否则，如果</a:t>
            </a:r>
            <a:r>
              <a:rPr lang="en-US" altLang="zh-CN" sz="2800" b="1" dirty="0">
                <a:latin typeface="华文新魏" pitchFamily="2" charset="-122"/>
              </a:rPr>
              <a:t>score&gt;=90, </a:t>
            </a:r>
            <a:r>
              <a:rPr lang="zh-CN" altLang="en-US" sz="2800" b="1" dirty="0">
                <a:latin typeface="华文新魏" pitchFamily="2" charset="-122"/>
              </a:rPr>
              <a:t>输出</a:t>
            </a:r>
            <a:r>
              <a:rPr lang="zh-CN" altLang="en-US" sz="2800" b="1" dirty="0">
                <a:latin typeface="Arial" pitchFamily="34" charset="0"/>
              </a:rPr>
              <a:t>“</a:t>
            </a:r>
            <a:r>
              <a:rPr lang="en-US" altLang="zh-CN" sz="2800" b="1" dirty="0">
                <a:latin typeface="华文新魏" pitchFamily="2" charset="-122"/>
              </a:rPr>
              <a:t>Very Good!</a:t>
            </a:r>
            <a:r>
              <a:rPr lang="en-US" altLang="zh-CN" sz="2800" b="1" dirty="0">
                <a:latin typeface="Arial" pitchFamily="34" charset="0"/>
              </a:rPr>
              <a:t>”</a:t>
            </a:r>
            <a:endParaRPr lang="en-US" altLang="zh-CN" sz="2800" b="1" dirty="0">
              <a:latin typeface="华文新魏" pitchFamily="2" charset="-122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235770" y="3426946"/>
            <a:ext cx="78727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新魏" pitchFamily="2" charset="-122"/>
              </a:rPr>
              <a:t>5</a:t>
            </a:r>
            <a:r>
              <a:rPr lang="zh-CN" altLang="en-US" sz="2800" b="1" dirty="0">
                <a:latin typeface="华文新魏" pitchFamily="2" charset="-122"/>
              </a:rPr>
              <a:t>、</a:t>
            </a:r>
            <a:r>
              <a:rPr lang="zh-CN" altLang="en-US" sz="2800" b="1" dirty="0" smtClean="0">
                <a:latin typeface="华文新魏" pitchFamily="2" charset="-122"/>
              </a:rPr>
              <a:t>否则，如果</a:t>
            </a:r>
            <a:r>
              <a:rPr lang="en-US" altLang="zh-CN" sz="2800" b="1" dirty="0">
                <a:latin typeface="华文新魏" pitchFamily="2" charset="-122"/>
              </a:rPr>
              <a:t>score&gt;=80, </a:t>
            </a:r>
            <a:r>
              <a:rPr lang="zh-CN" altLang="en-US" sz="2800" b="1" dirty="0">
                <a:latin typeface="华文新魏" pitchFamily="2" charset="-122"/>
              </a:rPr>
              <a:t>输出</a:t>
            </a:r>
            <a:r>
              <a:rPr lang="zh-CN" altLang="en-US" sz="2800" b="1" dirty="0">
                <a:latin typeface="Arial" pitchFamily="34" charset="0"/>
              </a:rPr>
              <a:t>“</a:t>
            </a:r>
            <a:r>
              <a:rPr lang="en-US" altLang="zh-CN" sz="2800" b="1" dirty="0">
                <a:latin typeface="华文新魏" pitchFamily="2" charset="-122"/>
              </a:rPr>
              <a:t>Good!</a:t>
            </a:r>
            <a:r>
              <a:rPr lang="en-US" altLang="zh-CN" sz="2800" b="1" dirty="0">
                <a:latin typeface="Arial" pitchFamily="34" charset="0"/>
              </a:rPr>
              <a:t>”</a:t>
            </a:r>
            <a:endParaRPr lang="en-US" altLang="zh-CN" sz="2800" b="1" dirty="0">
              <a:latin typeface="华文新魏" pitchFamily="2" charset="-122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482799" y="3987575"/>
            <a:ext cx="690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新魏" pitchFamily="2" charset="-122"/>
              </a:rPr>
              <a:t>6</a:t>
            </a:r>
            <a:r>
              <a:rPr lang="zh-CN" altLang="en-US" sz="2800" b="1" dirty="0">
                <a:latin typeface="华文新魏" pitchFamily="2" charset="-122"/>
              </a:rPr>
              <a:t>、</a:t>
            </a:r>
            <a:r>
              <a:rPr lang="zh-CN" altLang="en-US" sz="2800" b="1" dirty="0" smtClean="0">
                <a:latin typeface="华文新魏" pitchFamily="2" charset="-122"/>
              </a:rPr>
              <a:t>否则，如果</a:t>
            </a:r>
            <a:r>
              <a:rPr lang="en-US" altLang="zh-CN" sz="2800" b="1" dirty="0">
                <a:latin typeface="华文新魏" pitchFamily="2" charset="-122"/>
              </a:rPr>
              <a:t>score&gt;=70, </a:t>
            </a:r>
            <a:r>
              <a:rPr lang="zh-CN" altLang="en-US" sz="2800" b="1" dirty="0">
                <a:latin typeface="华文新魏" pitchFamily="2" charset="-122"/>
              </a:rPr>
              <a:t>输出</a:t>
            </a:r>
            <a:r>
              <a:rPr lang="zh-CN" altLang="en-US" sz="2800" b="1" dirty="0">
                <a:latin typeface="Arial" pitchFamily="34" charset="0"/>
              </a:rPr>
              <a:t>“</a:t>
            </a:r>
            <a:r>
              <a:rPr lang="en-US" altLang="zh-CN" sz="2800" b="1" dirty="0">
                <a:latin typeface="华文新魏" pitchFamily="2" charset="-122"/>
              </a:rPr>
              <a:t>Middle!</a:t>
            </a:r>
            <a:r>
              <a:rPr lang="en-US" altLang="zh-CN" sz="2800" b="1" dirty="0">
                <a:latin typeface="Arial" pitchFamily="34" charset="0"/>
              </a:rPr>
              <a:t>”</a:t>
            </a:r>
            <a:endParaRPr lang="en-US" altLang="zh-CN" sz="2800" b="1" dirty="0">
              <a:latin typeface="华文新魏" pitchFamily="2" charset="-122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750392" y="4544097"/>
            <a:ext cx="635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新魏" pitchFamily="2" charset="-122"/>
              </a:rPr>
              <a:t>7</a:t>
            </a:r>
            <a:r>
              <a:rPr lang="zh-CN" altLang="en-US" sz="2800" b="1" dirty="0">
                <a:latin typeface="华文新魏" pitchFamily="2" charset="-122"/>
              </a:rPr>
              <a:t>、</a:t>
            </a:r>
            <a:r>
              <a:rPr lang="zh-CN" altLang="en-US" sz="2800" b="1" dirty="0" smtClean="0">
                <a:latin typeface="华文新魏" pitchFamily="2" charset="-122"/>
              </a:rPr>
              <a:t>否则，如果</a:t>
            </a:r>
            <a:r>
              <a:rPr lang="en-US" altLang="zh-CN" sz="2800" b="1" dirty="0">
                <a:latin typeface="华文新魏" pitchFamily="2" charset="-122"/>
              </a:rPr>
              <a:t>score&gt;=60, </a:t>
            </a:r>
            <a:r>
              <a:rPr lang="zh-CN" altLang="en-US" sz="2800" b="1" dirty="0">
                <a:latin typeface="华文新魏" pitchFamily="2" charset="-122"/>
              </a:rPr>
              <a:t>输出</a:t>
            </a:r>
            <a:r>
              <a:rPr lang="zh-CN" altLang="en-US" sz="2800" b="1" dirty="0">
                <a:latin typeface="Arial" pitchFamily="34" charset="0"/>
              </a:rPr>
              <a:t>“</a:t>
            </a:r>
            <a:r>
              <a:rPr lang="en-US" altLang="zh-CN" sz="2800" b="1" dirty="0">
                <a:latin typeface="华文新魏" pitchFamily="2" charset="-122"/>
              </a:rPr>
              <a:t>Pass!</a:t>
            </a:r>
            <a:r>
              <a:rPr lang="en-US" altLang="zh-CN" sz="2800" b="1" dirty="0">
                <a:latin typeface="Arial" pitchFamily="34" charset="0"/>
              </a:rPr>
              <a:t>”</a:t>
            </a:r>
            <a:endParaRPr lang="en-US" altLang="zh-CN" sz="2800" b="1" dirty="0">
              <a:latin typeface="华文新魏" pitchFamily="2" charset="-122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2027485" y="5100619"/>
            <a:ext cx="7585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新魏" pitchFamily="2" charset="-122"/>
              </a:rPr>
              <a:t>8</a:t>
            </a:r>
            <a:r>
              <a:rPr lang="zh-CN" altLang="en-US" sz="2800" b="1" dirty="0">
                <a:latin typeface="华文新魏" pitchFamily="2" charset="-122"/>
              </a:rPr>
              <a:t>、</a:t>
            </a:r>
            <a:r>
              <a:rPr lang="zh-CN" altLang="en-US" sz="2800" b="1" dirty="0" smtClean="0">
                <a:latin typeface="华文新魏" pitchFamily="2" charset="-122"/>
              </a:rPr>
              <a:t>否则，如果</a:t>
            </a:r>
            <a:r>
              <a:rPr lang="en-US" altLang="zh-CN" sz="2800" b="1" dirty="0"/>
              <a:t>score&gt;=0</a:t>
            </a:r>
            <a:r>
              <a:rPr lang="zh-CN" altLang="en-US" b="1" dirty="0"/>
              <a:t>，</a:t>
            </a:r>
            <a:r>
              <a:rPr lang="zh-CN" altLang="en-US" sz="2800" b="1" dirty="0">
                <a:latin typeface="华文新魏" pitchFamily="2" charset="-122"/>
              </a:rPr>
              <a:t>输出</a:t>
            </a:r>
            <a:r>
              <a:rPr lang="zh-CN" altLang="en-US" sz="2800" b="1" dirty="0">
                <a:latin typeface="Arial" pitchFamily="34" charset="0"/>
              </a:rPr>
              <a:t>“</a:t>
            </a:r>
            <a:r>
              <a:rPr lang="en-US" altLang="zh-CN" sz="2800" b="1" dirty="0">
                <a:latin typeface="华文新魏" pitchFamily="2" charset="-122"/>
              </a:rPr>
              <a:t>No Pass!</a:t>
            </a:r>
            <a:r>
              <a:rPr lang="en-US" altLang="zh-CN" sz="2800" b="1" dirty="0">
                <a:latin typeface="Arial" pitchFamily="34" charset="0"/>
              </a:rPr>
              <a:t>”</a:t>
            </a:r>
            <a:endParaRPr lang="en-US" altLang="zh-CN" sz="2800" b="1" dirty="0">
              <a:latin typeface="华文新魏" pitchFamily="2" charset="-122"/>
            </a:endParaRP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267744" y="5661248"/>
            <a:ext cx="58562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新魏" pitchFamily="2" charset="-122"/>
              </a:rPr>
              <a:t>9</a:t>
            </a:r>
            <a:r>
              <a:rPr lang="zh-CN" altLang="en-US" sz="2800" b="1" dirty="0">
                <a:latin typeface="华文新魏" pitchFamily="2" charset="-122"/>
              </a:rPr>
              <a:t>、</a:t>
            </a:r>
            <a:r>
              <a:rPr lang="zh-CN" altLang="en-US" sz="2800" b="1" dirty="0" smtClean="0">
                <a:latin typeface="华文新魏" pitchFamily="2" charset="-122"/>
              </a:rPr>
              <a:t>否则，输出提示</a:t>
            </a:r>
            <a:r>
              <a:rPr lang="zh-CN" altLang="en-US" sz="2800" b="1" dirty="0" smtClean="0">
                <a:latin typeface="Arial" pitchFamily="34" charset="0"/>
              </a:rPr>
              <a:t>“输入数据有误”</a:t>
            </a:r>
            <a:endParaRPr lang="en-US" altLang="zh-CN" sz="2800" b="1" dirty="0">
              <a:latin typeface="华文新魏" pitchFamily="2" charset="-122"/>
            </a:endParaRPr>
          </a:p>
        </p:txBody>
      </p:sp>
      <p:sp>
        <p:nvSpPr>
          <p:cNvPr id="13" name="对角圆角矩形 12"/>
          <p:cNvSpPr/>
          <p:nvPr/>
        </p:nvSpPr>
        <p:spPr>
          <a:xfrm>
            <a:off x="821505" y="71414"/>
            <a:ext cx="5190655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6"/>
          <p:cNvSpPr txBox="1"/>
          <p:nvPr/>
        </p:nvSpPr>
        <p:spPr>
          <a:xfrm>
            <a:off x="1108981" y="181591"/>
            <a:ext cx="454313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程序的算法描述：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8" grpId="0" autoUpdateAnimBg="0"/>
      <p:bldP spid="26631" grpId="0" autoUpdateAnimBg="0"/>
      <p:bldP spid="26632" grpId="0" autoUpdateAnimBg="0"/>
      <p:bldP spid="26634" grpId="0" autoUpdateAnimBg="0"/>
      <p:bldP spid="2663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28638" y="950232"/>
            <a:ext cx="8389937" cy="586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void main</a:t>
            </a: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 )</a:t>
            </a:r>
          </a:p>
          <a:p>
            <a:pPr>
              <a:spcBef>
                <a:spcPct val="15000"/>
              </a:spcBef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{float score;</a:t>
            </a:r>
          </a:p>
          <a:p>
            <a:pPr>
              <a:spcBef>
                <a:spcPct val="15000"/>
              </a:spcBef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 "please input a number:\n");</a:t>
            </a:r>
          </a:p>
          <a:p>
            <a:pPr>
              <a:spcBef>
                <a:spcPct val="15000"/>
              </a:spcBef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scanf</a:t>
            </a:r>
            <a:r>
              <a:rPr lang="en-US" altLang="zh-CN" sz="3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("%f", &amp;score);</a:t>
            </a:r>
          </a:p>
          <a:p>
            <a:pPr>
              <a:spcBef>
                <a:spcPct val="15000"/>
              </a:spcBef>
            </a:pPr>
            <a:r>
              <a:rPr lang="en-US" altLang="zh-CN" sz="3000" b="1" dirty="0">
                <a:solidFill>
                  <a:srgbClr val="E46C0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(score&gt;100) </a:t>
            </a:r>
            <a:r>
              <a:rPr lang="en-US" altLang="zh-CN" sz="3000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("Input error!");</a:t>
            </a:r>
          </a:p>
          <a:p>
            <a:pPr>
              <a:spcBef>
                <a:spcPct val="15000"/>
              </a:spcBef>
            </a:pP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else if (score&gt;=90)  </a:t>
            </a:r>
            <a:r>
              <a:rPr lang="en-US" altLang="zh-CN" sz="3000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("very good!");</a:t>
            </a:r>
          </a:p>
          <a:p>
            <a:pPr>
              <a:spcBef>
                <a:spcPct val="15000"/>
              </a:spcBef>
            </a:pP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else if (score&gt;=80)  </a:t>
            </a:r>
            <a:r>
              <a:rPr lang="en-US" altLang="zh-CN" sz="3000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("good!");</a:t>
            </a:r>
          </a:p>
          <a:p>
            <a:pPr>
              <a:spcBef>
                <a:spcPct val="15000"/>
              </a:spcBef>
            </a:pP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else if (score&gt;=70)  </a:t>
            </a:r>
            <a:r>
              <a:rPr lang="en-US" altLang="zh-CN" sz="3000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("middle!");</a:t>
            </a:r>
          </a:p>
          <a:p>
            <a:pPr>
              <a:spcBef>
                <a:spcPct val="15000"/>
              </a:spcBef>
            </a:pP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else if (score&gt;=60)  </a:t>
            </a:r>
            <a:r>
              <a:rPr lang="en-US" altLang="zh-CN" sz="3000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("pass!");</a:t>
            </a:r>
          </a:p>
          <a:p>
            <a:pPr>
              <a:spcBef>
                <a:spcPct val="15000"/>
              </a:spcBef>
            </a:pP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     else </a:t>
            </a:r>
            <a:r>
              <a:rPr lang="en-US" altLang="zh-CN" sz="3000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("no pass!");</a:t>
            </a:r>
          </a:p>
          <a:p>
            <a:pPr>
              <a:spcBef>
                <a:spcPct val="15000"/>
              </a:spcBef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3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843808" y="5752356"/>
            <a:ext cx="6313487" cy="9890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else if (score&gt;=0) </a:t>
            </a:r>
            <a:r>
              <a:rPr lang="en-US" altLang="zh-CN" sz="2800" b="1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(“No pass!”);</a:t>
            </a:r>
          </a:p>
          <a:p>
            <a:pPr>
              <a:spcBef>
                <a:spcPct val="1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else </a:t>
            </a:r>
            <a:r>
              <a:rPr lang="en-US" altLang="zh-CN" sz="2800" b="1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(“Input error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!”);</a:t>
            </a:r>
            <a:endParaRPr lang="en-US" altLang="zh-CN" sz="28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821505" y="71414"/>
            <a:ext cx="5190655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108981" y="181591"/>
            <a:ext cx="454313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程序实现：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uiExpand="1" build="p" autoUpdateAnimBg="0"/>
      <p:bldP spid="27651" grpId="0" animBg="1" autoUpdateAnimBg="0"/>
      <p:bldP spid="27651" grpId="1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980728"/>
            <a:ext cx="7848600" cy="1296988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思考：将程序作如下修改，和上面的程序相比，哪一个效率更高？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71550" y="2410544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if(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成绩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&gt;=90)  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printf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(“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优”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if(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成绩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&lt;90&amp;&amp;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成绩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&gt;=80)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printf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(“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良”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if(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成绩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&lt;80&amp;&amp;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成绩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&gt;=70)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printf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(“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中”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if(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成绩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&lt;70&amp;&amp;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成绩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&gt;=60)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printf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(“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合格”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if(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成绩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&lt;60)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printf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(“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不合格”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120000"/>
              </a:lnSpc>
            </a:pPr>
            <a:endParaRPr lang="zh-CN" altLang="en-US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821505" y="71414"/>
            <a:ext cx="5190655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108981" y="181591"/>
            <a:ext cx="454313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思考：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143056" cy="4895056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程序改错：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下面的程序实现求解 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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分析下列程序代码能否实现，如果程序中存在错误，请修改程序中的错误，然后运行修改后的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821505" y="71414"/>
            <a:ext cx="5190655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108981" y="181591"/>
            <a:ext cx="454313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思考：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80" y="1988840"/>
            <a:ext cx="641534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555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821505" y="71414"/>
            <a:ext cx="5190655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108981" y="181591"/>
            <a:ext cx="454313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思考：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28800"/>
            <a:ext cx="2545829" cy="994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196752"/>
            <a:ext cx="4248472" cy="52565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 </a:t>
            </a:r>
            <a:r>
              <a:rPr lang="en-US" altLang="zh-CN" b="1" dirty="0"/>
              <a:t>#include &lt;</a:t>
            </a:r>
            <a:r>
              <a:rPr lang="en-US" altLang="zh-CN" b="1" dirty="0" err="1"/>
              <a:t>stdio.h</a:t>
            </a:r>
            <a:r>
              <a:rPr lang="en-US" altLang="zh-CN" b="1" dirty="0"/>
              <a:t>&gt;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main</a:t>
            </a:r>
            <a:r>
              <a:rPr lang="en-US" altLang="zh-CN" b="1" dirty="0"/>
              <a:t>() </a:t>
            </a:r>
            <a:r>
              <a:rPr lang="en-US" altLang="zh-CN" b="1" dirty="0" smtClean="0"/>
              <a:t>            </a:t>
            </a:r>
          </a:p>
          <a:p>
            <a:pPr marL="0" indent="0">
              <a:buNone/>
            </a:pPr>
            <a:r>
              <a:rPr lang="en-US" altLang="zh-CN" b="1" dirty="0" smtClean="0"/>
              <a:t>{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x,y</a:t>
            </a:r>
            <a:r>
              <a:rPr lang="en-US" altLang="zh-CN" b="1" dirty="0"/>
              <a:t>;   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  </a:t>
            </a:r>
            <a:r>
              <a:rPr lang="en-US" altLang="zh-CN" b="1" dirty="0" err="1" smtClean="0"/>
              <a:t>scanf</a:t>
            </a:r>
            <a:r>
              <a:rPr lang="en-US" altLang="zh-CN" b="1" dirty="0"/>
              <a:t>(“%</a:t>
            </a:r>
            <a:r>
              <a:rPr lang="en-US" altLang="zh-CN" b="1" dirty="0" err="1"/>
              <a:t>d”,&amp;x</a:t>
            </a:r>
            <a:r>
              <a:rPr lang="en-US" altLang="zh-CN" b="1" dirty="0"/>
              <a:t>);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  if(x*x </a:t>
            </a:r>
            <a:r>
              <a:rPr lang="en-US" altLang="zh-CN" b="1" dirty="0"/>
              <a:t>– 10&gt;0);</a:t>
            </a:r>
            <a:r>
              <a:rPr lang="es-ES" altLang="zh-CN" b="1" dirty="0"/>
              <a:t> y = x*x; </a:t>
            </a:r>
            <a:endParaRPr lang="es-ES" altLang="zh-CN" b="1" dirty="0" smtClean="0"/>
          </a:p>
          <a:p>
            <a:pPr marL="0" indent="0">
              <a:buNone/>
            </a:pPr>
            <a:r>
              <a:rPr lang="es-ES" altLang="zh-CN" b="1" dirty="0" smtClean="0"/>
              <a:t>   printf</a:t>
            </a:r>
            <a:r>
              <a:rPr lang="es-ES" altLang="zh-CN" b="1" dirty="0"/>
              <a:t>(“y= %d\n”,y); </a:t>
            </a:r>
            <a:endParaRPr lang="es-ES" altLang="zh-CN" b="1" dirty="0" smtClean="0"/>
          </a:p>
          <a:p>
            <a:pPr marL="0" indent="0">
              <a:buNone/>
            </a:pPr>
            <a:r>
              <a:rPr lang="es-ES" altLang="zh-CN" b="1" dirty="0" smtClean="0"/>
              <a:t>   else  </a:t>
            </a:r>
            <a:r>
              <a:rPr lang="es-ES" altLang="zh-CN" b="1" dirty="0"/>
              <a:t>y=-(x*x);  </a:t>
            </a:r>
            <a:endParaRPr lang="es-ES" altLang="zh-CN" b="1" dirty="0" smtClean="0"/>
          </a:p>
          <a:p>
            <a:pPr marL="0" indent="0">
              <a:buNone/>
            </a:pPr>
            <a:r>
              <a:rPr lang="es-ES" altLang="zh-CN" b="1" dirty="0" smtClean="0"/>
              <a:t>   printf</a:t>
            </a:r>
            <a:r>
              <a:rPr lang="es-ES" altLang="zh-CN" b="1" dirty="0"/>
              <a:t>(“y=%d\n”,y); </a:t>
            </a:r>
            <a:endParaRPr lang="es-ES" altLang="zh-CN" b="1" dirty="0" smtClean="0"/>
          </a:p>
          <a:p>
            <a:pPr marL="0" indent="0">
              <a:buNone/>
            </a:pPr>
            <a:r>
              <a:rPr lang="es-ES" altLang="zh-CN" b="1" dirty="0" smtClean="0"/>
              <a:t>}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4427984" y="1268760"/>
            <a:ext cx="4248472" cy="52565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b="1" dirty="0" smtClean="0"/>
              <a:t> </a:t>
            </a:r>
            <a:r>
              <a:rPr lang="en-US" altLang="zh-CN" b="1" dirty="0" smtClean="0"/>
              <a:t>#include &lt;</a:t>
            </a:r>
            <a:r>
              <a:rPr lang="en-US" altLang="zh-CN" b="1" dirty="0" err="1" smtClean="0"/>
              <a:t>stdio.h</a:t>
            </a:r>
            <a:r>
              <a:rPr lang="en-US" altLang="zh-CN" b="1" dirty="0" smtClean="0"/>
              <a:t>&gt;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/>
              <a:t>main()            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/>
              <a:t>{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;   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/>
              <a:t>   </a:t>
            </a:r>
            <a:r>
              <a:rPr lang="en-US" altLang="zh-CN" b="1" dirty="0" err="1" smtClean="0"/>
              <a:t>scanf</a:t>
            </a:r>
            <a:r>
              <a:rPr lang="en-US" altLang="zh-CN" b="1" dirty="0" smtClean="0"/>
              <a:t>(“%</a:t>
            </a:r>
            <a:r>
              <a:rPr lang="en-US" altLang="zh-CN" b="1" dirty="0" err="1" smtClean="0"/>
              <a:t>d”,&amp;x</a:t>
            </a:r>
            <a:r>
              <a:rPr lang="en-US" altLang="zh-CN" b="1" dirty="0" smtClean="0"/>
              <a:t>);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b="1" dirty="0" smtClean="0"/>
              <a:t>   if(x*x – 10&gt;0)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r>
              <a:rPr lang="es-ES" altLang="zh-CN" b="1" dirty="0" smtClean="0"/>
              <a:t> </a:t>
            </a:r>
            <a:r>
              <a:rPr lang="es-ES" altLang="zh-CN" b="1" dirty="0" smtClean="0">
                <a:solidFill>
                  <a:srgbClr val="FF0000"/>
                </a:solidFill>
              </a:rPr>
              <a:t>{</a:t>
            </a:r>
            <a:r>
              <a:rPr lang="es-ES" altLang="zh-CN" b="1" dirty="0" smtClean="0"/>
              <a:t>y = x*x; </a:t>
            </a:r>
          </a:p>
          <a:p>
            <a:pPr marL="0" indent="0">
              <a:buFont typeface="Arial" pitchFamily="34" charset="0"/>
              <a:buNone/>
            </a:pPr>
            <a:r>
              <a:rPr lang="es-ES" altLang="zh-CN" b="1" dirty="0" smtClean="0"/>
              <a:t>   printf(“y= %d\n”,y); </a:t>
            </a:r>
            <a:r>
              <a:rPr lang="es-ES" altLang="zh-CN" b="1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s-ES" altLang="zh-CN" b="1" dirty="0" smtClean="0"/>
              <a:t>   else  </a:t>
            </a:r>
            <a:r>
              <a:rPr lang="es-ES" altLang="zh-CN" b="1" dirty="0" smtClean="0">
                <a:solidFill>
                  <a:srgbClr val="FF0000"/>
                </a:solidFill>
              </a:rPr>
              <a:t>{</a:t>
            </a:r>
            <a:r>
              <a:rPr lang="es-ES" altLang="zh-CN" b="1" dirty="0" smtClean="0"/>
              <a:t>y=-(x*x);  </a:t>
            </a:r>
          </a:p>
          <a:p>
            <a:pPr marL="0" indent="0">
              <a:buFont typeface="Arial" pitchFamily="34" charset="0"/>
              <a:buNone/>
            </a:pPr>
            <a:r>
              <a:rPr lang="es-ES" altLang="zh-CN" b="1" dirty="0" smtClean="0"/>
              <a:t>   printf(“y=%d\n”,y); </a:t>
            </a:r>
            <a:r>
              <a:rPr lang="es-ES" altLang="zh-CN" b="1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s-ES" altLang="zh-CN" b="1" dirty="0" smtClean="0"/>
              <a:t>}</a:t>
            </a:r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7907176" y="2262989"/>
            <a:ext cx="1224136" cy="720080"/>
          </a:xfrm>
          <a:prstGeom prst="wedgeEllipseCallout">
            <a:avLst>
              <a:gd name="adj1" fmla="val -112056"/>
              <a:gd name="adj2" fmla="val 159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37979591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821505" y="71414"/>
            <a:ext cx="5190655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108981" y="181591"/>
            <a:ext cx="454313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思考：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0" y="908720"/>
            <a:ext cx="5212359" cy="553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733256"/>
            <a:ext cx="775886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407" y="908720"/>
            <a:ext cx="3269704" cy="438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3108568"/>
            <a:ext cx="4139952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13264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42988" y="908050"/>
            <a:ext cx="7416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如上例处理学生成绩，用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if-else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结构是比较繁锁或效率低下的。此时，可以使用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中提供的多路分支语句，即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结构。</a:t>
            </a:r>
            <a:endParaRPr lang="en-US" altLang="zh-CN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821505" y="71414"/>
            <a:ext cx="5190655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108981" y="181591"/>
            <a:ext cx="454313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、多路分支语句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043608" y="2974801"/>
            <a:ext cx="7488237" cy="4270623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switch(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表达式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marL="609600" marR="0" lvl="0" indent="-609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{   case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常量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1: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语句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1;</a:t>
            </a:r>
          </a:p>
          <a:p>
            <a:pPr marL="609600" marR="0" lvl="0" indent="-609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        case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常量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2: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语句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2;</a:t>
            </a:r>
          </a:p>
          <a:p>
            <a:pPr marL="609600" marR="0" lvl="0" indent="-609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</a:p>
          <a:p>
            <a:pPr marL="609600" marR="0" lvl="0" indent="-609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case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常量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：语句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n;</a:t>
            </a:r>
          </a:p>
          <a:p>
            <a:pPr marL="609600" marR="0" lvl="0" indent="-609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default: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语句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n+1;</a:t>
            </a:r>
          </a:p>
          <a:p>
            <a:pPr marL="609600" marR="0" lvl="0" indent="-609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}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4067944" y="3115072"/>
            <a:ext cx="2603493" cy="15240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156176" y="4509120"/>
            <a:ext cx="2987824" cy="2016224"/>
          </a:xfrm>
          <a:prstGeom prst="wedgeRectCallout">
            <a:avLst>
              <a:gd name="adj1" fmla="val -92165"/>
              <a:gd name="adj2" fmla="val -47167"/>
            </a:avLst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常量表达式的值必须互不相同，否则执行时将出现矛盾，即同一个开关值，将对应多种执行方案。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0" y="3861048"/>
            <a:ext cx="2305050" cy="1008112"/>
          </a:xfrm>
          <a:prstGeom prst="wedgeRectCallout">
            <a:avLst>
              <a:gd name="adj1" fmla="val 67079"/>
              <a:gd name="adj2" fmla="val -92996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表达式的值应为整型或字符型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5724128" y="2852936"/>
            <a:ext cx="2232248" cy="720080"/>
          </a:xfrm>
          <a:prstGeom prst="wedgeRectCallout">
            <a:avLst>
              <a:gd name="adj1" fmla="val -124178"/>
              <a:gd name="adj2" fmla="val 11314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后面不能接分号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  <p:bldP spid="10" grpId="0" animBg="1" autoUpdateAnimBg="0"/>
      <p:bldP spid="11" grpId="0" animBg="1" autoUpdateAnimBg="0"/>
      <p:bldP spid="12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269454"/>
            <a:ext cx="7920038" cy="4895850"/>
          </a:xfrm>
        </p:spPr>
        <p:txBody>
          <a:bodyPr/>
          <a:lstStyle/>
          <a:p>
            <a:pPr marL="609600" indent="-609600" algn="just"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执行过程：先计算表达式的值；当该值与某一个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后的常量表达式的值相等时，就执行此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后的语句。若所有的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值与表达式的值均不匹配，则执行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default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后的语句。</a:t>
            </a:r>
          </a:p>
          <a:p>
            <a:pPr marL="609600" indent="-609600" algn="just"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执行完一个</a:t>
            </a:r>
            <a:r>
              <a:rPr lang="en-US" altLang="zh-CN" sz="28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语句后，并不会跳过它后面的</a:t>
            </a:r>
            <a:r>
              <a:rPr lang="en-US" altLang="zh-CN" sz="28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语句，而是顺序执行它下面的 </a:t>
            </a:r>
            <a:r>
              <a:rPr lang="en-US" altLang="zh-CN" sz="28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。若想终止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结构的执行，可以用一个</a:t>
            </a:r>
            <a:r>
              <a:rPr lang="zh-CN" altLang="en-US" sz="2800" b="1" dirty="0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break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语句来中断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结构的执行。</a:t>
            </a:r>
          </a:p>
          <a:p>
            <a:pPr marL="609600" indent="-609600" algn="just"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各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default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的出现次序不会影响结果。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821505" y="71414"/>
            <a:ext cx="5190655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108981" y="181591"/>
            <a:ext cx="454313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说明：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ChangeArrowheads="1"/>
          </p:cNvSpPr>
          <p:nvPr/>
        </p:nvSpPr>
        <p:spPr bwMode="auto">
          <a:xfrm>
            <a:off x="0" y="5257800"/>
            <a:ext cx="1752600" cy="990600"/>
          </a:xfrm>
          <a:prstGeom prst="wedgeRoundRectCallout">
            <a:avLst>
              <a:gd name="adj1" fmla="val 46194"/>
              <a:gd name="adj2" fmla="val -84778"/>
              <a:gd name="adj3" fmla="val 16667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指语句的最后一条是否为</a:t>
            </a:r>
            <a:r>
              <a:rPr lang="en-US" altLang="zh-CN" sz="20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break</a:t>
            </a:r>
          </a:p>
        </p:txBody>
      </p:sp>
      <p:sp>
        <p:nvSpPr>
          <p:cNvPr id="34819" name="AutoShape 3"/>
          <p:cNvSpPr>
            <a:spLocks noChangeArrowheads="1"/>
          </p:cNvSpPr>
          <p:nvPr/>
        </p:nvSpPr>
        <p:spPr bwMode="auto">
          <a:xfrm>
            <a:off x="0" y="2060575"/>
            <a:ext cx="1547664" cy="911225"/>
          </a:xfrm>
          <a:prstGeom prst="wedgeRoundRectCallout">
            <a:avLst>
              <a:gd name="adj1" fmla="val 73028"/>
              <a:gd name="adj2" fmla="val 83449"/>
              <a:gd name="adj3" fmla="val 16667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简单语句或复合语句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76375" y="228600"/>
            <a:ext cx="7715250" cy="5867400"/>
            <a:chOff x="0" y="0"/>
            <a:chExt cx="4512" cy="3696"/>
          </a:xfrm>
        </p:grpSpPr>
        <p:sp>
          <p:nvSpPr>
            <p:cNvPr id="34821" name="AutoShape 5"/>
            <p:cNvSpPr>
              <a:spLocks noChangeArrowheads="1"/>
            </p:cNvSpPr>
            <p:nvPr/>
          </p:nvSpPr>
          <p:spPr bwMode="auto">
            <a:xfrm>
              <a:off x="0" y="2592"/>
              <a:ext cx="768" cy="432"/>
            </a:xfrm>
            <a:prstGeom prst="flowChartDecision">
              <a:avLst/>
            </a:prstGeom>
            <a:solidFill>
              <a:srgbClr val="0000FF"/>
            </a:solidFill>
            <a:ln w="12700" cap="sq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latin typeface="华文仿宋" pitchFamily="2" charset="-122"/>
                  <a:ea typeface="华文仿宋" pitchFamily="2" charset="-122"/>
                </a:rPr>
                <a:t>break</a:t>
              </a:r>
            </a:p>
          </p:txBody>
        </p:sp>
        <p:sp>
          <p:nvSpPr>
            <p:cNvPr id="34822" name="AutoShape 6"/>
            <p:cNvSpPr>
              <a:spLocks noChangeArrowheads="1"/>
            </p:cNvSpPr>
            <p:nvPr/>
          </p:nvSpPr>
          <p:spPr bwMode="auto">
            <a:xfrm>
              <a:off x="2640" y="2592"/>
              <a:ext cx="768" cy="432"/>
            </a:xfrm>
            <a:prstGeom prst="flowChartDecision">
              <a:avLst/>
            </a:prstGeom>
            <a:solidFill>
              <a:srgbClr val="0000FF"/>
            </a:solidFill>
            <a:ln w="12700" cap="sq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latin typeface="华文仿宋" pitchFamily="2" charset="-122"/>
                  <a:ea typeface="华文仿宋" pitchFamily="2" charset="-122"/>
                </a:rPr>
                <a:t>break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8" y="0"/>
              <a:ext cx="4464" cy="3696"/>
              <a:chOff x="0" y="0"/>
              <a:chExt cx="4464" cy="3696"/>
            </a:xfrm>
          </p:grpSpPr>
          <p:sp>
            <p:nvSpPr>
              <p:cNvPr id="34824" name="Line 8"/>
              <p:cNvSpPr>
                <a:spLocks noChangeShapeType="1"/>
              </p:cNvSpPr>
              <p:nvPr/>
            </p:nvSpPr>
            <p:spPr bwMode="auto">
              <a:xfrm>
                <a:off x="816" y="2112"/>
                <a:ext cx="192" cy="0"/>
              </a:xfrm>
              <a:prstGeom prst="line">
                <a:avLst/>
              </a:prstGeom>
              <a:noFill/>
              <a:ln w="57150" cap="sq">
                <a:solidFill>
                  <a:srgbClr val="00FF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825" name="Line 9"/>
              <p:cNvSpPr>
                <a:spLocks noChangeShapeType="1"/>
              </p:cNvSpPr>
              <p:nvPr/>
            </p:nvSpPr>
            <p:spPr bwMode="auto">
              <a:xfrm>
                <a:off x="1296" y="2256"/>
                <a:ext cx="0" cy="336"/>
              </a:xfrm>
              <a:prstGeom prst="line">
                <a:avLst/>
              </a:prstGeom>
              <a:noFill/>
              <a:ln w="57150" cap="sq">
                <a:solidFill>
                  <a:srgbClr val="00FF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826" name="Text Box 10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sz="2400" b="1">
                    <a:latin typeface="微软雅黑" pitchFamily="34" charset="-122"/>
                    <a:ea typeface="微软雅黑" pitchFamily="34" charset="-122"/>
                  </a:rPr>
                  <a:t>有</a:t>
                </a:r>
              </a:p>
            </p:txBody>
          </p:sp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0" y="0"/>
                <a:ext cx="4464" cy="3696"/>
                <a:chOff x="0" y="0"/>
                <a:chExt cx="4464" cy="3696"/>
              </a:xfrm>
            </p:grpSpPr>
            <p:sp>
              <p:nvSpPr>
                <p:cNvPr id="34828" name="Line 12"/>
                <p:cNvSpPr>
                  <a:spLocks noChangeShapeType="1"/>
                </p:cNvSpPr>
                <p:nvPr/>
              </p:nvSpPr>
              <p:spPr bwMode="auto">
                <a:xfrm>
                  <a:off x="336" y="3024"/>
                  <a:ext cx="0" cy="336"/>
                </a:xfrm>
                <a:prstGeom prst="line">
                  <a:avLst/>
                </a:prstGeom>
                <a:noFill/>
                <a:ln w="57150" cap="sq">
                  <a:solidFill>
                    <a:srgbClr val="00FF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829" name="Line 13"/>
                <p:cNvSpPr>
                  <a:spLocks noChangeShapeType="1"/>
                </p:cNvSpPr>
                <p:nvPr/>
              </p:nvSpPr>
              <p:spPr bwMode="auto">
                <a:xfrm>
                  <a:off x="672" y="2784"/>
                  <a:ext cx="144" cy="0"/>
                </a:xfrm>
                <a:prstGeom prst="line">
                  <a:avLst/>
                </a:prstGeom>
                <a:noFill/>
                <a:ln w="57150" cap="sq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830" name="Line 14"/>
                <p:cNvSpPr>
                  <a:spLocks noChangeShapeType="1"/>
                </p:cNvSpPr>
                <p:nvPr/>
              </p:nvSpPr>
              <p:spPr bwMode="auto">
                <a:xfrm>
                  <a:off x="1632" y="2784"/>
                  <a:ext cx="144" cy="0"/>
                </a:xfrm>
                <a:prstGeom prst="line">
                  <a:avLst/>
                </a:prstGeom>
                <a:noFill/>
                <a:ln w="57150" cap="sq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831" name="Line 15"/>
                <p:cNvSpPr>
                  <a:spLocks noChangeShapeType="1"/>
                </p:cNvSpPr>
                <p:nvPr/>
              </p:nvSpPr>
              <p:spPr bwMode="auto">
                <a:xfrm>
                  <a:off x="1776" y="2112"/>
                  <a:ext cx="0" cy="672"/>
                </a:xfrm>
                <a:prstGeom prst="line">
                  <a:avLst/>
                </a:prstGeom>
                <a:noFill/>
                <a:ln w="57150" cap="sq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832" name="Line 16"/>
                <p:cNvSpPr>
                  <a:spLocks noChangeShapeType="1"/>
                </p:cNvSpPr>
                <p:nvPr/>
              </p:nvSpPr>
              <p:spPr bwMode="auto">
                <a:xfrm>
                  <a:off x="1776" y="2112"/>
                  <a:ext cx="192" cy="0"/>
                </a:xfrm>
                <a:prstGeom prst="line">
                  <a:avLst/>
                </a:prstGeom>
                <a:noFill/>
                <a:ln w="57150" cap="sq">
                  <a:solidFill>
                    <a:srgbClr val="00FF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83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375" y="2448"/>
                  <a:ext cx="43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zh-CN" altLang="en-US" sz="2400" b="1" dirty="0">
                      <a:latin typeface="微软雅黑" pitchFamily="34" charset="-122"/>
                      <a:ea typeface="微软雅黑" pitchFamily="34" charset="-122"/>
                    </a:rPr>
                    <a:t>无</a:t>
                  </a:r>
                </a:p>
              </p:txBody>
            </p:sp>
            <p:sp>
              <p:nvSpPr>
                <p:cNvPr id="34834" name="Line 18"/>
                <p:cNvSpPr>
                  <a:spLocks noChangeShapeType="1"/>
                </p:cNvSpPr>
                <p:nvPr/>
              </p:nvSpPr>
              <p:spPr bwMode="auto">
                <a:xfrm>
                  <a:off x="2976" y="2256"/>
                  <a:ext cx="0" cy="336"/>
                </a:xfrm>
                <a:prstGeom prst="line">
                  <a:avLst/>
                </a:prstGeom>
                <a:noFill/>
                <a:ln w="57150" cap="sq">
                  <a:solidFill>
                    <a:srgbClr val="00FF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835" name="Line 19"/>
                <p:cNvSpPr>
                  <a:spLocks noChangeShapeType="1"/>
                </p:cNvSpPr>
                <p:nvPr/>
              </p:nvSpPr>
              <p:spPr bwMode="auto">
                <a:xfrm>
                  <a:off x="3312" y="2784"/>
                  <a:ext cx="144" cy="0"/>
                </a:xfrm>
                <a:prstGeom prst="line">
                  <a:avLst/>
                </a:prstGeom>
                <a:noFill/>
                <a:ln w="57150" cap="sq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836" name="Line 20"/>
                <p:cNvSpPr>
                  <a:spLocks noChangeShapeType="1"/>
                </p:cNvSpPr>
                <p:nvPr/>
              </p:nvSpPr>
              <p:spPr bwMode="auto">
                <a:xfrm>
                  <a:off x="3456" y="2112"/>
                  <a:ext cx="0" cy="672"/>
                </a:xfrm>
                <a:prstGeom prst="line">
                  <a:avLst/>
                </a:prstGeom>
                <a:noFill/>
                <a:ln w="57150" cap="sq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5" name="Group 2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464" cy="3696"/>
                  <a:chOff x="0" y="0"/>
                  <a:chExt cx="4464" cy="3696"/>
                </a:xfrm>
              </p:grpSpPr>
              <p:sp>
                <p:nvSpPr>
                  <p:cNvPr id="34838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2592"/>
                    <a:ext cx="768" cy="432"/>
                  </a:xfrm>
                  <a:prstGeom prst="flowChartDecision">
                    <a:avLst/>
                  </a:prstGeom>
                  <a:solidFill>
                    <a:srgbClr val="0000FF"/>
                  </a:solidFill>
                  <a:ln w="12700" cap="sq">
                    <a:solidFill>
                      <a:srgbClr val="00FF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en-US" altLang="zh-CN" sz="2400" b="1">
                        <a:solidFill>
                          <a:schemeClr val="bg1"/>
                        </a:solidFill>
                        <a:latin typeface="华文仿宋" pitchFamily="2" charset="-122"/>
                        <a:ea typeface="华文仿宋" pitchFamily="2" charset="-122"/>
                      </a:rPr>
                      <a:t>break</a:t>
                    </a:r>
                  </a:p>
                </p:txBody>
              </p:sp>
              <p:sp>
                <p:nvSpPr>
                  <p:cNvPr id="3483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36" y="2256"/>
                    <a:ext cx="0" cy="336"/>
                  </a:xfrm>
                  <a:prstGeom prst="line">
                    <a:avLst/>
                  </a:prstGeom>
                  <a:noFill/>
                  <a:ln w="57150" cap="sq">
                    <a:solidFill>
                      <a:srgbClr val="00FF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484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112"/>
                    <a:ext cx="0" cy="672"/>
                  </a:xfrm>
                  <a:prstGeom prst="line">
                    <a:avLst/>
                  </a:prstGeom>
                  <a:noFill/>
                  <a:ln w="57150" cap="sq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4841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2976"/>
                    <a:ext cx="432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</a:pPr>
                    <a:r>
                      <a:rPr lang="zh-CN" altLang="en-US" sz="2800" b="1">
                        <a:latin typeface="微软雅黑" pitchFamily="34" charset="-122"/>
                        <a:ea typeface="微软雅黑" pitchFamily="34" charset="-122"/>
                      </a:rPr>
                      <a:t>有</a:t>
                    </a:r>
                  </a:p>
                </p:txBody>
              </p:sp>
              <p:sp>
                <p:nvSpPr>
                  <p:cNvPr id="34842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5" y="2448"/>
                    <a:ext cx="432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</a:pPr>
                    <a:r>
                      <a:rPr lang="zh-CN" altLang="en-US" sz="2400" b="1">
                        <a:latin typeface="微软雅黑" pitchFamily="34" charset="-122"/>
                        <a:ea typeface="微软雅黑" pitchFamily="34" charset="-122"/>
                      </a:rPr>
                      <a:t>无</a:t>
                    </a:r>
                  </a:p>
                </p:txBody>
              </p:sp>
              <p:sp>
                <p:nvSpPr>
                  <p:cNvPr id="3484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024"/>
                    <a:ext cx="0" cy="336"/>
                  </a:xfrm>
                  <a:prstGeom prst="line">
                    <a:avLst/>
                  </a:prstGeom>
                  <a:noFill/>
                  <a:ln w="57150" cap="sq">
                    <a:solidFill>
                      <a:srgbClr val="00FF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484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024"/>
                    <a:ext cx="0" cy="336"/>
                  </a:xfrm>
                  <a:prstGeom prst="line">
                    <a:avLst/>
                  </a:prstGeom>
                  <a:noFill/>
                  <a:ln w="57150" cap="sq">
                    <a:solidFill>
                      <a:srgbClr val="00FF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484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36" y="3360"/>
                    <a:ext cx="2640" cy="0"/>
                  </a:xfrm>
                  <a:prstGeom prst="line">
                    <a:avLst/>
                  </a:prstGeom>
                  <a:noFill/>
                  <a:ln w="57150" cap="sq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484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2976"/>
                    <a:ext cx="432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</a:pPr>
                    <a:r>
                      <a:rPr lang="zh-CN" altLang="en-US" sz="2800" b="1" dirty="0">
                        <a:latin typeface="微软雅黑" pitchFamily="34" charset="-122"/>
                        <a:ea typeface="微软雅黑" pitchFamily="34" charset="-122"/>
                      </a:rPr>
                      <a:t>有</a:t>
                    </a:r>
                  </a:p>
                </p:txBody>
              </p:sp>
              <p:sp>
                <p:nvSpPr>
                  <p:cNvPr id="3484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3360"/>
                    <a:ext cx="0" cy="336"/>
                  </a:xfrm>
                  <a:prstGeom prst="line">
                    <a:avLst/>
                  </a:prstGeom>
                  <a:noFill/>
                  <a:ln w="57150" cap="sq">
                    <a:solidFill>
                      <a:srgbClr val="00FF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6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464" cy="2700"/>
                    <a:chOff x="0" y="0"/>
                    <a:chExt cx="4464" cy="2700"/>
                  </a:xfrm>
                </p:grpSpPr>
                <p:sp>
                  <p:nvSpPr>
                    <p:cNvPr id="34849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76" y="336"/>
                      <a:ext cx="1104" cy="296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 w="12700" cap="sq">
                      <a:solidFill>
                        <a:srgbClr val="00FF00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华文仿宋" pitchFamily="2" charset="-122"/>
                          <a:ea typeface="华文仿宋" pitchFamily="2" charset="-122"/>
                        </a:rPr>
                        <a:t>计算表达式</a:t>
                      </a:r>
                    </a:p>
                  </p:txBody>
                </p:sp>
                <p:sp>
                  <p:nvSpPr>
                    <p:cNvPr id="34850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1344"/>
                      <a:ext cx="720" cy="296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 w="12700" cap="sq">
                      <a:solidFill>
                        <a:srgbClr val="00FF00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华文仿宋" pitchFamily="2" charset="-122"/>
                          <a:ea typeface="华文仿宋" pitchFamily="2" charset="-122"/>
                        </a:rPr>
                        <a:t>常量</a:t>
                      </a: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华文仿宋" pitchFamily="2" charset="-122"/>
                          <a:ea typeface="华文仿宋" pitchFamily="2" charset="-122"/>
                        </a:rPr>
                        <a:t>1</a:t>
                      </a:r>
                    </a:p>
                  </p:txBody>
                </p:sp>
                <p:sp>
                  <p:nvSpPr>
                    <p:cNvPr id="34851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8" y="1344"/>
                      <a:ext cx="672" cy="296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 w="12700" cap="sq">
                      <a:solidFill>
                        <a:srgbClr val="00FF00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华文仿宋" pitchFamily="2" charset="-122"/>
                          <a:ea typeface="华文仿宋" pitchFamily="2" charset="-122"/>
                        </a:rPr>
                        <a:t>常量</a:t>
                      </a:r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华文仿宋" pitchFamily="2" charset="-122"/>
                          <a:ea typeface="华文仿宋" pitchFamily="2" charset="-122"/>
                        </a:rPr>
                        <a:t>2</a:t>
                      </a:r>
                    </a:p>
                  </p:txBody>
                </p:sp>
                <p:sp>
                  <p:nvSpPr>
                    <p:cNvPr id="34852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36" y="1344"/>
                      <a:ext cx="720" cy="296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 w="12700" cap="sq">
                      <a:solidFill>
                        <a:srgbClr val="00FF00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华文仿宋" pitchFamily="2" charset="-122"/>
                          <a:ea typeface="华文仿宋" pitchFamily="2" charset="-122"/>
                        </a:rPr>
                        <a:t>常量</a:t>
                      </a:r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华文仿宋" pitchFamily="2" charset="-122"/>
                          <a:ea typeface="华文仿宋" pitchFamily="2" charset="-122"/>
                        </a:rPr>
                        <a:t>n</a:t>
                      </a:r>
                    </a:p>
                  </p:txBody>
                </p:sp>
                <p:sp>
                  <p:nvSpPr>
                    <p:cNvPr id="34853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6" y="1008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lang="en-US" altLang="zh-CN" sz="2800">
                          <a:solidFill>
                            <a:schemeClr val="bg1"/>
                          </a:solidFill>
                          <a:latin typeface="华文仿宋" pitchFamily="2" charset="-122"/>
                          <a:ea typeface="华文仿宋" pitchFamily="2" charset="-122"/>
                        </a:rPr>
                        <a:t>=</a:t>
                      </a:r>
                    </a:p>
                  </p:txBody>
                </p:sp>
                <p:sp>
                  <p:nvSpPr>
                    <p:cNvPr id="34854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1968"/>
                      <a:ext cx="672" cy="296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 w="12700" cap="sq">
                      <a:solidFill>
                        <a:srgbClr val="00FF00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华文仿宋" pitchFamily="2" charset="-122"/>
                          <a:ea typeface="华文仿宋" pitchFamily="2" charset="-122"/>
                        </a:rPr>
                        <a:t>语句</a:t>
                      </a:r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华文仿宋" pitchFamily="2" charset="-122"/>
                          <a:ea typeface="华文仿宋" pitchFamily="2" charset="-122"/>
                        </a:rPr>
                        <a:t>1</a:t>
                      </a:r>
                    </a:p>
                  </p:txBody>
                </p:sp>
                <p:sp>
                  <p:nvSpPr>
                    <p:cNvPr id="34855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" y="1632"/>
                      <a:ext cx="0" cy="336"/>
                    </a:xfrm>
                    <a:prstGeom prst="line">
                      <a:avLst/>
                    </a:prstGeom>
                    <a:noFill/>
                    <a:ln w="57150" cap="sq">
                      <a:solidFill>
                        <a:srgbClr val="00FF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4856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624"/>
                      <a:ext cx="0" cy="240"/>
                    </a:xfrm>
                    <a:prstGeom prst="line">
                      <a:avLst/>
                    </a:prstGeom>
                    <a:noFill/>
                    <a:ln w="57150" cap="sq">
                      <a:solidFill>
                        <a:srgbClr val="00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4857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4" y="912"/>
                      <a:ext cx="3558" cy="0"/>
                    </a:xfrm>
                    <a:prstGeom prst="line">
                      <a:avLst/>
                    </a:prstGeom>
                    <a:noFill/>
                    <a:ln w="57150" cap="sq">
                      <a:solidFill>
                        <a:srgbClr val="00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4858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4" y="912"/>
                      <a:ext cx="0" cy="432"/>
                    </a:xfrm>
                    <a:prstGeom prst="line">
                      <a:avLst/>
                    </a:prstGeom>
                    <a:noFill/>
                    <a:ln w="57150" cap="sq">
                      <a:solidFill>
                        <a:srgbClr val="00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4859" name="Text Box 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72" y="1344"/>
                      <a:ext cx="720" cy="296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 w="12700" cap="sq">
                      <a:solidFill>
                        <a:srgbClr val="00FF00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华文仿宋" pitchFamily="2" charset="-122"/>
                          <a:ea typeface="华文仿宋" pitchFamily="2" charset="-122"/>
                        </a:rPr>
                        <a:t>…</a:t>
                      </a:r>
                    </a:p>
                  </p:txBody>
                </p:sp>
                <p:sp>
                  <p:nvSpPr>
                    <p:cNvPr id="34860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" y="912"/>
                      <a:ext cx="0" cy="432"/>
                    </a:xfrm>
                    <a:prstGeom prst="line">
                      <a:avLst/>
                    </a:prstGeom>
                    <a:noFill/>
                    <a:ln w="57150" cap="sq">
                      <a:solidFill>
                        <a:srgbClr val="00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4861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912"/>
                      <a:ext cx="0" cy="432"/>
                    </a:xfrm>
                    <a:prstGeom prst="line">
                      <a:avLst/>
                    </a:prstGeom>
                    <a:noFill/>
                    <a:ln w="57150" cap="sq">
                      <a:solidFill>
                        <a:srgbClr val="00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4862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912"/>
                      <a:ext cx="0" cy="432"/>
                    </a:xfrm>
                    <a:prstGeom prst="line">
                      <a:avLst/>
                    </a:prstGeom>
                    <a:noFill/>
                    <a:ln w="57150" cap="sq">
                      <a:solidFill>
                        <a:srgbClr val="00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4863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56" y="1008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lang="en-US" altLang="zh-CN" sz="2800">
                          <a:solidFill>
                            <a:schemeClr val="bg1"/>
                          </a:solidFill>
                          <a:latin typeface="华文仿宋" pitchFamily="2" charset="-122"/>
                          <a:ea typeface="华文仿宋" pitchFamily="2" charset="-122"/>
                        </a:rPr>
                        <a:t>=</a:t>
                      </a:r>
                    </a:p>
                  </p:txBody>
                </p:sp>
                <p:sp>
                  <p:nvSpPr>
                    <p:cNvPr id="34864" name="Text Box 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6" y="1008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lang="en-US" altLang="zh-CN" sz="2800">
                          <a:solidFill>
                            <a:schemeClr val="bg1"/>
                          </a:solidFill>
                          <a:latin typeface="华文仿宋" pitchFamily="2" charset="-122"/>
                          <a:ea typeface="华文仿宋" pitchFamily="2" charset="-122"/>
                        </a:rPr>
                        <a:t>=</a:t>
                      </a:r>
                    </a:p>
                  </p:txBody>
                </p:sp>
                <p:sp>
                  <p:nvSpPr>
                    <p:cNvPr id="34865" name="Text 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2" y="1008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lang="en-US" altLang="zh-CN" sz="2800">
                          <a:solidFill>
                            <a:schemeClr val="bg1"/>
                          </a:solidFill>
                          <a:latin typeface="华文仿宋" pitchFamily="2" charset="-122"/>
                          <a:ea typeface="华文仿宋" pitchFamily="2" charset="-122"/>
                        </a:rPr>
                        <a:t>=</a:t>
                      </a:r>
                    </a:p>
                  </p:txBody>
                </p:sp>
                <p:sp>
                  <p:nvSpPr>
                    <p:cNvPr id="34866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10" y="0"/>
                      <a:ext cx="0" cy="336"/>
                    </a:xfrm>
                    <a:prstGeom prst="line">
                      <a:avLst/>
                    </a:prstGeom>
                    <a:noFill/>
                    <a:ln w="57150" cap="sq">
                      <a:solidFill>
                        <a:srgbClr val="00FF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4867" name="Text Box 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8" y="1968"/>
                      <a:ext cx="672" cy="296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 w="12700" cap="sq">
                      <a:solidFill>
                        <a:srgbClr val="00FF00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华文仿宋" pitchFamily="2" charset="-122"/>
                          <a:ea typeface="华文仿宋" pitchFamily="2" charset="-122"/>
                        </a:rPr>
                        <a:t>语句</a:t>
                      </a:r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华文仿宋" pitchFamily="2" charset="-122"/>
                          <a:ea typeface="华文仿宋" pitchFamily="2" charset="-122"/>
                        </a:rPr>
                        <a:t>2</a:t>
                      </a:r>
                    </a:p>
                  </p:txBody>
                </p:sp>
                <p:sp>
                  <p:nvSpPr>
                    <p:cNvPr id="34868" name="Text Box 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88" y="1968"/>
                      <a:ext cx="672" cy="296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 w="12700" cap="sq">
                      <a:solidFill>
                        <a:srgbClr val="00FF00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华文仿宋" pitchFamily="2" charset="-122"/>
                          <a:ea typeface="华文仿宋" pitchFamily="2" charset="-122"/>
                        </a:rPr>
                        <a:t>语句</a:t>
                      </a:r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华文仿宋" pitchFamily="2" charset="-122"/>
                          <a:ea typeface="华文仿宋" pitchFamily="2" charset="-122"/>
                        </a:rPr>
                        <a:t>n</a:t>
                      </a:r>
                    </a:p>
                  </p:txBody>
                </p:sp>
                <p:sp>
                  <p:nvSpPr>
                    <p:cNvPr id="34869" name="Text Box 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00" y="1344"/>
                      <a:ext cx="720" cy="296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 w="12700" cap="sq">
                      <a:solidFill>
                        <a:srgbClr val="00FF00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华文仿宋" pitchFamily="2" charset="-122"/>
                          <a:ea typeface="华文仿宋" pitchFamily="2" charset="-122"/>
                        </a:rPr>
                        <a:t>其它</a:t>
                      </a:r>
                    </a:p>
                  </p:txBody>
                </p:sp>
                <p:sp>
                  <p:nvSpPr>
                    <p:cNvPr id="34870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52" y="912"/>
                      <a:ext cx="0" cy="432"/>
                    </a:xfrm>
                    <a:prstGeom prst="line">
                      <a:avLst/>
                    </a:prstGeom>
                    <a:noFill/>
                    <a:ln w="57150" cap="sq">
                      <a:solidFill>
                        <a:srgbClr val="00FF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4871" name="Text Box 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04" y="1008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lang="en-US" altLang="zh-CN" sz="2800">
                          <a:solidFill>
                            <a:schemeClr val="bg1"/>
                          </a:solidFill>
                          <a:latin typeface="华文仿宋" pitchFamily="2" charset="-122"/>
                          <a:ea typeface="华文仿宋" pitchFamily="2" charset="-122"/>
                        </a:rPr>
                        <a:t>=</a:t>
                      </a:r>
                    </a:p>
                  </p:txBody>
                </p:sp>
                <p:sp>
                  <p:nvSpPr>
                    <p:cNvPr id="34872" name="Text Box 5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00" y="1968"/>
                      <a:ext cx="864" cy="296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 w="12700" cap="sq">
                      <a:solidFill>
                        <a:srgbClr val="00FF00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华文仿宋" pitchFamily="2" charset="-122"/>
                          <a:ea typeface="华文仿宋" pitchFamily="2" charset="-122"/>
                        </a:rPr>
                        <a:t>语句</a:t>
                      </a:r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华文仿宋" pitchFamily="2" charset="-122"/>
                          <a:ea typeface="华文仿宋" pitchFamily="2" charset="-122"/>
                        </a:rPr>
                        <a:t>n+1</a:t>
                      </a:r>
                    </a:p>
                  </p:txBody>
                </p:sp>
                <p:sp>
                  <p:nvSpPr>
                    <p:cNvPr id="34873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" y="1632"/>
                      <a:ext cx="0" cy="336"/>
                    </a:xfrm>
                    <a:prstGeom prst="line">
                      <a:avLst/>
                    </a:prstGeom>
                    <a:noFill/>
                    <a:ln w="57150" cap="sq">
                      <a:solidFill>
                        <a:srgbClr val="00FF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4874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68" y="1632"/>
                      <a:ext cx="0" cy="336"/>
                    </a:xfrm>
                    <a:prstGeom prst="line">
                      <a:avLst/>
                    </a:prstGeom>
                    <a:noFill/>
                    <a:ln w="57150" cap="sq">
                      <a:solidFill>
                        <a:srgbClr val="00FF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4875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52" y="1632"/>
                      <a:ext cx="0" cy="336"/>
                    </a:xfrm>
                    <a:prstGeom prst="line">
                      <a:avLst/>
                    </a:prstGeom>
                    <a:noFill/>
                    <a:ln w="57150" cap="sq">
                      <a:solidFill>
                        <a:srgbClr val="00FF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4876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6" y="2112"/>
                      <a:ext cx="192" cy="0"/>
                    </a:xfrm>
                    <a:prstGeom prst="line">
                      <a:avLst/>
                    </a:prstGeom>
                    <a:noFill/>
                    <a:ln w="57150" cap="sq">
                      <a:solidFill>
                        <a:srgbClr val="00FF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4877" name="Text Box 6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20" y="2448"/>
                      <a:ext cx="432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lang="zh-CN" alt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</a:p>
                  </p:txBody>
                </p:sp>
                <p:sp>
                  <p:nvSpPr>
                    <p:cNvPr id="34878" name="Text Box 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672"/>
                      <a:ext cx="33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华文仿宋" pitchFamily="2" charset="-122"/>
                          <a:ea typeface="华文仿宋" pitchFamily="2" charset="-122"/>
                        </a:rPr>
                        <a:t>值</a:t>
                      </a:r>
                    </a:p>
                  </p:txBody>
                </p:sp>
              </p:grpSp>
            </p:grpSp>
          </p:grp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 autoUpdateAnimBg="0"/>
      <p:bldP spid="3481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对角圆角矩形 15"/>
          <p:cNvSpPr/>
          <p:nvPr/>
        </p:nvSpPr>
        <p:spPr>
          <a:xfrm>
            <a:off x="821505" y="71414"/>
            <a:ext cx="5190655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108981" y="181591"/>
            <a:ext cx="4975187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C 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语句概述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899592" y="980729"/>
            <a:ext cx="7786710" cy="551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表达式语句：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最典型的是由赋值表达式构成的赋值语句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,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如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a=3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；</a:t>
            </a:r>
          </a:p>
          <a:p>
            <a:pPr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函数调用语句：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如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printf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(“hello!”); </a:t>
            </a:r>
          </a:p>
          <a:p>
            <a:pPr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控制语句：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如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if…else…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、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for…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、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do…while</a:t>
            </a:r>
          </a:p>
          <a:p>
            <a:pPr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空语句：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只有一个分号的语句。</a:t>
            </a:r>
          </a:p>
          <a:p>
            <a:pPr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复合语句：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用一对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{ }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括起来的语句。如：</a:t>
            </a:r>
          </a:p>
          <a:p>
            <a:pPr indent="622300" algn="just">
              <a:lnSpc>
                <a:spcPct val="120000"/>
              </a:lnSpc>
              <a:buClr>
                <a:srgbClr val="E46C0A"/>
              </a:buClr>
            </a:pPr>
            <a:r>
              <a:rPr lang="zh-CN" altLang="en-US" sz="2400" b="1" dirty="0" smtClean="0">
                <a:solidFill>
                  <a:srgbClr val="FF33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if(a&gt;b) </a:t>
            </a:r>
          </a:p>
          <a:p>
            <a:pPr indent="622300" algn="just">
              <a:lnSpc>
                <a:spcPct val="120000"/>
              </a:lnSpc>
              <a:buClr>
                <a:srgbClr val="E46C0A"/>
              </a:buClr>
            </a:pP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   { c=a;  a=b;  b=c; }</a:t>
            </a:r>
          </a:p>
          <a:p>
            <a:pPr indent="622300" algn="just">
              <a:lnSpc>
                <a:spcPct val="120000"/>
              </a:lnSpc>
              <a:buClr>
                <a:srgbClr val="E46C0A"/>
              </a:buClr>
            </a:pPr>
            <a:r>
              <a:rPr lang="en-US" altLang="zh-CN" sz="2400" b="1" dirty="0" smtClean="0">
                <a:solidFill>
                  <a:srgbClr val="FF33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else ……</a:t>
            </a:r>
            <a:endParaRPr lang="en-US" altLang="zh-CN" sz="2000" b="1" dirty="0" smtClean="0">
              <a:solidFill>
                <a:srgbClr val="FF33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8857" y="188640"/>
            <a:ext cx="8569647" cy="792163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5: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按照考试成绩等级打印出百分制分数段。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87624" y="1008906"/>
            <a:ext cx="7272337" cy="5732462"/>
          </a:xfrm>
          <a:noFill/>
          <a:ln w="19050">
            <a:solidFill>
              <a:srgbClr val="002060"/>
            </a:solidFill>
            <a:prstDash val="dashDot"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&gt;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void main()     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{  char grade;   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c",&amp;grade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);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switch(grade) 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{       case  'A':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("90~100\n"); break;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		case  'B':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("80~89\n");  break;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		case  'C':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("70~79\n");  break;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		case  'D':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("60~69\n");  break;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		case  'E':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("0~59\n");   break;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		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default:printf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("error\n");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}            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620000" cy="627063"/>
          </a:xfrm>
        </p:spPr>
        <p:txBody>
          <a:bodyPr/>
          <a:lstStyle/>
          <a:p>
            <a:pPr algn="ctr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楷体_GB2312" pitchFamily="49" charset="-122"/>
              </a:rPr>
              <a:t>6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</a:rPr>
              <a:t>：从键盘上接收一个成绩，输出对应的等级</a:t>
            </a: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14264" y="980728"/>
            <a:ext cx="6254080" cy="57594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altLang="zh-CN" sz="2200" b="1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void main(  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 { </a:t>
            </a:r>
            <a:r>
              <a:rPr lang="en-US" altLang="zh-CN" sz="22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err="1" smtClean="0">
                <a:latin typeface="Times New Roman" pitchFamily="18" charset="0"/>
                <a:cs typeface="Times New Roman" pitchFamily="18" charset="0"/>
              </a:rPr>
              <a:t>cj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   char grade;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0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请输入成绩：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0" b="1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altLang="zh-CN" sz="2200" b="1" dirty="0" err="1" smtClean="0">
                <a:latin typeface="Times New Roman" pitchFamily="18" charset="0"/>
                <a:cs typeface="Times New Roman" pitchFamily="18" charset="0"/>
              </a:rPr>
              <a:t>d",&amp;cj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   _____________;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   switch(</a:t>
            </a:r>
            <a:r>
              <a:rPr lang="en-US" altLang="zh-CN" sz="2200" b="1" dirty="0" err="1" smtClean="0">
                <a:latin typeface="Times New Roman" pitchFamily="18" charset="0"/>
                <a:cs typeface="Times New Roman" pitchFamily="18" charset="0"/>
              </a:rPr>
              <a:t>cj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    {  case  10: grade=‘A’;  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       case  9:    grade="A";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       case  8:    grade="B";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       case  7:    grade="C";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       case  6:    grade="D";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       default:   grade="E";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      }     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200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该生等级为　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%c", grade);  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50048" y="3861048"/>
            <a:ext cx="3505200" cy="400110"/>
          </a:xfrm>
          <a:prstGeom prst="rect">
            <a:avLst/>
          </a:prstGeom>
          <a:noFill/>
          <a:ln w="28575">
            <a:solidFill>
              <a:srgbClr val="FF99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左边程序是否存在问题？</a:t>
            </a:r>
            <a:endParaRPr kumimoji="1" lang="en-US" altLang="zh-CN" sz="20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620000" cy="627063"/>
          </a:xfrm>
        </p:spPr>
        <p:txBody>
          <a:bodyPr/>
          <a:lstStyle/>
          <a:p>
            <a:pPr algn="ctr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楷体_GB2312" pitchFamily="49" charset="-122"/>
              </a:rPr>
              <a:t>6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</a:rPr>
              <a:t>：从键盘上接收一个成绩，输出对应的等级</a:t>
            </a: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14264" y="980728"/>
            <a:ext cx="6254080" cy="57594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altLang="zh-CN" sz="2200" b="1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void main(  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 { </a:t>
            </a:r>
            <a:r>
              <a:rPr lang="en-US" altLang="zh-CN" sz="22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err="1" smtClean="0">
                <a:latin typeface="Times New Roman" pitchFamily="18" charset="0"/>
                <a:cs typeface="Times New Roman" pitchFamily="18" charset="0"/>
              </a:rPr>
              <a:t>cj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   char grade;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0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请输入成绩：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0" b="1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altLang="zh-CN" sz="2200" b="1" dirty="0" err="1" smtClean="0">
                <a:latin typeface="Times New Roman" pitchFamily="18" charset="0"/>
                <a:cs typeface="Times New Roman" pitchFamily="18" charset="0"/>
              </a:rPr>
              <a:t>d",&amp;cj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0" b="1" u="sng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altLang="zh-CN" sz="2200" b="1" u="sng" dirty="0" err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cj</a:t>
            </a:r>
            <a:r>
              <a:rPr lang="en-US" altLang="zh-CN" sz="2200" b="1" u="sng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b="1" u="sng" dirty="0" err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cj</a:t>
            </a:r>
            <a:r>
              <a:rPr lang="en-US" altLang="zh-CN" sz="2200" b="1" u="sng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/10_____;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   switch(</a:t>
            </a:r>
            <a:r>
              <a:rPr lang="en-US" altLang="zh-CN" sz="2200" b="1" dirty="0" err="1" smtClean="0">
                <a:latin typeface="Times New Roman" pitchFamily="18" charset="0"/>
                <a:cs typeface="Times New Roman" pitchFamily="18" charset="0"/>
              </a:rPr>
              <a:t>cj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)       //</a:t>
            </a:r>
            <a:r>
              <a:rPr lang="zh-CN" altLang="en-US" sz="2200" b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此处不能加“；”</a:t>
            </a:r>
            <a:endParaRPr lang="en-US" altLang="zh-CN" sz="2200" b="1" dirty="0" smtClean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200" b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｛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10:  grade=</a:t>
            </a:r>
            <a:r>
              <a:rPr lang="en-US" altLang="zh-CN" sz="22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‘A’;    break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       case  9:  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grade=</a:t>
            </a:r>
            <a:r>
              <a:rPr lang="en-US" altLang="zh-CN" sz="2200" b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‘A’;   </a:t>
            </a:r>
            <a:r>
              <a:rPr lang="en-US" altLang="zh-CN" sz="22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       case  8:  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grade=‘B</a:t>
            </a:r>
            <a:r>
              <a:rPr lang="en-US" altLang="zh-CN" sz="2200" b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’;   </a:t>
            </a:r>
            <a:r>
              <a:rPr lang="en-US" altLang="zh-CN" sz="22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       case  7:  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grade=‘C’;   </a:t>
            </a:r>
            <a:r>
              <a:rPr lang="en-US" altLang="zh-CN" sz="22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       case  6:  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grade=‘D</a:t>
            </a:r>
            <a:r>
              <a:rPr lang="en-US" altLang="zh-CN" sz="2200" b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’;   </a:t>
            </a:r>
            <a:r>
              <a:rPr lang="en-US" altLang="zh-CN" sz="22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       default:  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grade=‘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E’;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200" b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}     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200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该生等级为　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%c", grade);  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78896" y="1318419"/>
            <a:ext cx="3505200" cy="1949450"/>
          </a:xfrm>
          <a:prstGeom prst="rect">
            <a:avLst/>
          </a:prstGeom>
          <a:noFill/>
          <a:ln w="28575">
            <a:solidFill>
              <a:srgbClr val="FF99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当多种情况执行同一条语句时：</a:t>
            </a:r>
          </a:p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 </a:t>
            </a:r>
            <a:r>
              <a:rPr kumimoji="1" lang="en-US" altLang="zh-CN" sz="2000" b="1">
                <a:latin typeface="Times New Roman" pitchFamily="18" charset="0"/>
              </a:rPr>
              <a:t>swtich (cj)</a:t>
            </a:r>
          </a:p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   { case  10 :</a:t>
            </a:r>
          </a:p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      case  9 :grade =‘A’;break;</a:t>
            </a:r>
          </a:p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818593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位运算符自学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92522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6"/>
          <p:cNvSpPr txBox="1"/>
          <p:nvPr/>
        </p:nvSpPr>
        <p:spPr>
          <a:xfrm>
            <a:off x="3168972" y="2014696"/>
            <a:ext cx="2875725" cy="110799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en-US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基金资助概况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9632" y="1844825"/>
            <a:ext cx="6552728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6600" dirty="0" smtClean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itchFamily="49" charset="-122"/>
                <a:ea typeface="黑体" pitchFamily="49" charset="-122"/>
                <a:sym typeface="Calibri" pitchFamily="34" charset="0"/>
              </a:rPr>
              <a:t>第六章 </a:t>
            </a:r>
            <a:endParaRPr lang="en-US" altLang="zh-CN" sz="6600" dirty="0" smtClean="0">
              <a:solidFill>
                <a:srgbClr val="FFFF00"/>
              </a:solidFill>
              <a:effectLst>
                <a:glow rad="139700">
                  <a:srgbClr val="FF0000"/>
                </a:glow>
              </a:effectLst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914400" lvl="0" indent="-9144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6600" smtClean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itchFamily="49" charset="-122"/>
                <a:ea typeface="黑体" pitchFamily="49" charset="-122"/>
                <a:sym typeface="Calibri" pitchFamily="34" charset="0"/>
              </a:rPr>
              <a:t>循环控制结构</a:t>
            </a:r>
            <a:endParaRPr lang="en-US" altLang="zh-CN" sz="6600" dirty="0">
              <a:solidFill>
                <a:srgbClr val="FFFF00"/>
              </a:solidFill>
              <a:effectLst>
                <a:glow rad="139700">
                  <a:srgbClr val="FF0000"/>
                </a:glow>
              </a:effectLst>
              <a:latin typeface="黑体" pitchFamily="49" charset="-122"/>
              <a:ea typeface="黑体" pitchFamily="49" charset="-122"/>
              <a:sym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4837405"/>
      </p:ext>
    </p:extLst>
  </p:cSld>
  <p:clrMapOvr>
    <a:masterClrMapping/>
  </p:clrMapOvr>
  <p:transition spd="med" advTm="0">
    <p:split orient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2734480" y="792288"/>
            <a:ext cx="3444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-88734" y="3356967"/>
            <a:ext cx="5143536" cy="119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"/>
          <p:cNvSpPr txBox="1"/>
          <p:nvPr/>
        </p:nvSpPr>
        <p:spPr>
          <a:xfrm>
            <a:off x="3168972" y="2014696"/>
            <a:ext cx="2875725" cy="110799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en-US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基金资助概况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10"/>
          <p:cNvSpPr txBox="1"/>
          <p:nvPr/>
        </p:nvSpPr>
        <p:spPr>
          <a:xfrm>
            <a:off x="2843808" y="3340289"/>
            <a:ext cx="604867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二、循环控制语句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11"/>
          <p:cNvSpPr txBox="1"/>
          <p:nvPr/>
        </p:nvSpPr>
        <p:spPr>
          <a:xfrm>
            <a:off x="2843808" y="4358103"/>
            <a:ext cx="54006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4000" b="1" dirty="0" smtClean="0">
                <a:latin typeface="Impact" pitchFamily="34" charset="0"/>
                <a:ea typeface="微软雅黑" pitchFamily="34" charset="-122"/>
              </a:rPr>
              <a:t>三、编译预处理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10"/>
          <p:cNvSpPr txBox="1"/>
          <p:nvPr/>
        </p:nvSpPr>
        <p:spPr>
          <a:xfrm>
            <a:off x="2843808" y="2297716"/>
            <a:ext cx="583264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一、 </a:t>
            </a:r>
            <a:r>
              <a:rPr lang="en-US" altLang="zh-CN" sz="3600" b="1" dirty="0" smtClean="0">
                <a:latin typeface="Impact" pitchFamily="34" charset="0"/>
                <a:ea typeface="微软雅黑" pitchFamily="34" charset="-122"/>
              </a:rPr>
              <a:t>if</a:t>
            </a:r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语句、多路分支语句</a:t>
            </a:r>
            <a:endParaRPr lang="zh-CN" altLang="en-US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36017" y="1689436"/>
            <a:ext cx="5222337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4" name="Picture 4" descr="https://timgsa.baidu.com/timg?image&amp;quality=80&amp;size=b9999_10000&amp;sec=1488213942878&amp;di=1475f9d488522b04c96f22c575be38af&amp;imgtype=0&amp;src=http%3A%2F%2F120.img.pp.sohu.com%2Fimages%2F2007%2F11%2F21%2F16%2F14%2F116fd08f82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08" y="4005065"/>
            <a:ext cx="2143125" cy="2390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366" name="Picture 6" descr="https://timgsa.baidu.com/timg?image&amp;quality=80&amp;size=b9999_10000&amp;sec=1488213953037&amp;di=8a6a3d3f44da8dd10f8c202345e23cd4&amp;imgtype=0&amp;src=http%3A%2F%2Fu1.tdimg.com%2F6%2F99%2F235%2F5634546612381285210276439873211304547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526" y="1340769"/>
            <a:ext cx="1714500" cy="2286001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spd="med" advTm="0">
    <p:split orient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2734480" y="792288"/>
            <a:ext cx="3444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4A291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-88734" y="3356967"/>
            <a:ext cx="5143536" cy="119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对角圆角矩形 72"/>
          <p:cNvSpPr/>
          <p:nvPr/>
        </p:nvSpPr>
        <p:spPr>
          <a:xfrm>
            <a:off x="2750331" y="3206136"/>
            <a:ext cx="6142149" cy="87093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536017" y="1689436"/>
            <a:ext cx="5222337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s://timgsa.baidu.com/timg?image&amp;quality=80&amp;size=b9999_10000&amp;sec=1488213942878&amp;di=1475f9d488522b04c96f22c575be38af&amp;imgtype=0&amp;src=http%3A%2F%2F120.img.pp.sohu.com%2Fimages%2F2007%2F11%2F21%2F16%2F14%2F116fd08f82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08" y="4005065"/>
            <a:ext cx="2143125" cy="2390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 descr="https://timgsa.baidu.com/timg?image&amp;quality=80&amp;size=b9999_10000&amp;sec=1488213953037&amp;di=8a6a3d3f44da8dd10f8c202345e23cd4&amp;imgtype=0&amp;src=http%3A%2F%2Fu1.tdimg.com%2F6%2F99%2F235%2F5634546612381285210276439873211304547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526" y="1340769"/>
            <a:ext cx="1714500" cy="2286001"/>
          </a:xfrm>
          <a:prstGeom prst="rect">
            <a:avLst/>
          </a:prstGeom>
          <a:noFill/>
        </p:spPr>
      </p:pic>
      <p:sp>
        <p:nvSpPr>
          <p:cNvPr id="20" name="TextBox 10"/>
          <p:cNvSpPr txBox="1"/>
          <p:nvPr/>
        </p:nvSpPr>
        <p:spPr>
          <a:xfrm>
            <a:off x="2843808" y="3340289"/>
            <a:ext cx="6048672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二、循环控制语句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2843808" y="4358103"/>
            <a:ext cx="54006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4000" b="1" dirty="0" smtClean="0">
                <a:latin typeface="Impact" pitchFamily="34" charset="0"/>
                <a:ea typeface="微软雅黑" pitchFamily="34" charset="-122"/>
              </a:rPr>
              <a:t>三、编译预处理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10"/>
          <p:cNvSpPr txBox="1"/>
          <p:nvPr/>
        </p:nvSpPr>
        <p:spPr>
          <a:xfrm>
            <a:off x="2843808" y="2297716"/>
            <a:ext cx="583264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一、 </a:t>
            </a:r>
            <a:r>
              <a:rPr lang="en-US" altLang="zh-CN" sz="3600" b="1" dirty="0" smtClean="0">
                <a:latin typeface="Impact" pitchFamily="34" charset="0"/>
                <a:ea typeface="微软雅黑" pitchFamily="34" charset="-122"/>
              </a:rPr>
              <a:t>if</a:t>
            </a:r>
            <a:r>
              <a:rPr lang="zh-CN" altLang="en-US" sz="3600" b="1" dirty="0" smtClean="0">
                <a:latin typeface="Impact" pitchFamily="34" charset="0"/>
                <a:ea typeface="微软雅黑" pitchFamily="34" charset="-122"/>
              </a:rPr>
              <a:t>语句、多路分支语句</a:t>
            </a:r>
            <a:endParaRPr lang="zh-CN" altLang="en-US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对角圆角矩形 15"/>
          <p:cNvSpPr/>
          <p:nvPr/>
        </p:nvSpPr>
        <p:spPr>
          <a:xfrm>
            <a:off x="821505" y="71414"/>
            <a:ext cx="5622703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108981" y="181591"/>
            <a:ext cx="526321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循环概述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55576" y="1124744"/>
            <a:ext cx="8388424" cy="5040312"/>
          </a:xfrm>
          <a:prstGeom prst="rect">
            <a:avLst/>
          </a:prstGeo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循环结构是程序设计中的另一种基本结构，它的特点主要是把复杂问题中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大量的相似的操作用循环结构来处理，只需编写很少的语句，让计算机反复的执行多次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，从而大大提高程序的编写效率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中常用的循环控制语句有三种：</a:t>
            </a:r>
          </a:p>
          <a:p>
            <a:pPr marL="1333500" marR="0" lvl="2" indent="-5334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while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循环语句 </a:t>
            </a:r>
          </a:p>
          <a:p>
            <a:pPr marL="1333500" marR="0" lvl="2" indent="-5334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do – while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循环语句 </a:t>
            </a:r>
          </a:p>
          <a:p>
            <a:pPr marL="1333500" marR="0" lvl="2" indent="-5334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for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循环语句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对角圆角矩形 15"/>
          <p:cNvSpPr/>
          <p:nvPr/>
        </p:nvSpPr>
        <p:spPr>
          <a:xfrm>
            <a:off x="821505" y="71414"/>
            <a:ext cx="5622703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108981" y="181591"/>
            <a:ext cx="526321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while 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循环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55576" y="1124744"/>
            <a:ext cx="8388424" cy="5040312"/>
          </a:xfrm>
          <a:prstGeom prst="rect">
            <a:avLst/>
          </a:prstGeom>
        </p:spPr>
        <p:txBody>
          <a:bodyPr/>
          <a:lstStyle/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一般形式：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（表达式） 语句；</a:t>
            </a:r>
          </a:p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执行过程：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当表达式的值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为真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0)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时执行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后的语句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，直到为假时退出循环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先判断后执行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注意：</a:t>
            </a:r>
          </a:p>
          <a:p>
            <a:pPr marL="1333500" lvl="2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循环体的语句部分若超过一句，应用花括号括起来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33500" lvl="2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循环体中应有一条语句修改循环条件的值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，使它趋近于假最终退出循环体，否则会出现死循环；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1333500" lvl="2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循环体中的语句常用以处理重复多次动作的操作</a:t>
            </a:r>
            <a:endParaRPr kumimoji="0" lang="zh-CN" altLang="en-US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99592" y="1124744"/>
            <a:ext cx="7885112" cy="5445224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#include&lt;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stdio.h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void main()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{ 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=1,sum=0;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while(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&lt;100)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{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sum=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sum+i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=i+2;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}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printf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(“%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d”,sum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}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821505" y="71414"/>
            <a:ext cx="727888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43608" y="181591"/>
            <a:ext cx="6487355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例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6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1+3+5+……+99=?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693096" y="2644457"/>
            <a:ext cx="4343400" cy="280076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循环次数   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sum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值   </a:t>
            </a:r>
            <a:r>
              <a:rPr kumimoji="1" lang="en-US" altLang="zh-CN" sz="2800" b="1" dirty="0" err="1">
                <a:latin typeface="黑体" pitchFamily="2" charset="-122"/>
                <a:ea typeface="黑体" pitchFamily="2" charset="-122"/>
              </a:rPr>
              <a:t>i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值</a:t>
            </a:r>
          </a:p>
          <a:p>
            <a:pPr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4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0(初值</a:t>
            </a:r>
            <a:r>
              <a:rPr kumimoji="1" lang="en-US" altLang="zh-CN" sz="24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)       0        1</a:t>
            </a:r>
          </a:p>
          <a:p>
            <a:pPr>
              <a:defRPr/>
            </a:pPr>
            <a:r>
              <a:rPr kumimoji="1" lang="en-US" altLang="zh-CN" sz="24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 1 </a:t>
            </a:r>
            <a:r>
              <a:rPr kumimoji="1" lang="zh-CN" altLang="en-US" sz="24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次循环      1        3</a:t>
            </a:r>
          </a:p>
          <a:p>
            <a:pPr>
              <a:defRPr/>
            </a:pPr>
            <a:r>
              <a:rPr kumimoji="1" lang="zh-CN" altLang="en-US" sz="24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 2 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次循环     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1+3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       5</a:t>
            </a:r>
            <a:endParaRPr kumimoji="1" lang="en-US" altLang="zh-CN" sz="2400" b="1" dirty="0" smtClean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r>
              <a:rPr kumimoji="1" lang="en-US" altLang="zh-CN" sz="24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 3 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次循环    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1+3+5      7</a:t>
            </a:r>
            <a:endParaRPr kumimoji="1" lang="zh-CN" altLang="en-US" sz="24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r>
              <a:rPr kumimoji="1" lang="zh-CN" altLang="en-US" sz="24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/>
                <a:ea typeface="黑体" pitchFamily="2" charset="-122"/>
              </a:rPr>
              <a:t>……</a:t>
            </a:r>
            <a:endParaRPr kumimoji="1" lang="zh-CN" altLang="en-US" sz="24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r>
              <a:rPr kumimoji="1" lang="zh-CN" altLang="en-US" sz="24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 退出循环              101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 autoUpdateAnimBg="0" advAuto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对角圆角矩形 15"/>
          <p:cNvSpPr/>
          <p:nvPr/>
        </p:nvSpPr>
        <p:spPr>
          <a:xfrm>
            <a:off x="821505" y="71414"/>
            <a:ext cx="5190655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108981" y="181591"/>
            <a:ext cx="4975187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、复合语句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899592" y="980729"/>
            <a:ext cx="778671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使用复合语句时，注意以下几点：</a:t>
            </a:r>
          </a:p>
          <a:p>
            <a:pPr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u"/>
            </a:pPr>
            <a:r>
              <a:rPr lang="zh-CN" altLang="en-US" sz="2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一个复合语句在语法上等同于一个语句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，而不论其中有多少个语句；且凡是可以出现单个语句的地方，都可以出现复合语句；</a:t>
            </a:r>
          </a:p>
          <a:p>
            <a:pPr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u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复合语句中，又可以再嵌套其它的复合语句；</a:t>
            </a:r>
          </a:p>
          <a:p>
            <a:pPr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u"/>
            </a:pPr>
            <a:r>
              <a:rPr lang="zh-CN" altLang="en-US" sz="2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对于在复合语句中说明的变量，其作用范围只在这个复合语句中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；</a:t>
            </a:r>
          </a:p>
          <a:p>
            <a:pPr indent="622300" algn="just">
              <a:lnSpc>
                <a:spcPct val="150000"/>
              </a:lnSpc>
              <a:spcAft>
                <a:spcPts val="1200"/>
              </a:spcAft>
              <a:buClr>
                <a:srgbClr val="E46C0A"/>
              </a:buClr>
              <a:buFont typeface="Wingdings" pitchFamily="2" charset="2"/>
              <a:buChar char="u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如果在复合语句的内外都出现了同样的变量定义，则按“</a:t>
            </a:r>
            <a:r>
              <a:rPr lang="zh-CN" altLang="en-US" sz="22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局部优先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  <a:cs typeface="宋体-18030" pitchFamily="49" charset="-122"/>
              </a:rPr>
              <a:t>”的原则处理；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99592" y="1124744"/>
            <a:ext cx="7885112" cy="5445224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#include&lt;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stdio.h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void main()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{ 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=1,sum=0;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endParaRPr lang="en-US" altLang="zh-CN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while(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&lt;100)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sum=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sum+i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=i+2;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printf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(“%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d”,sum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}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821505" y="71414"/>
            <a:ext cx="727888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43608" y="181591"/>
            <a:ext cx="6487355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例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6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1+3+5+……+99=?  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（错例）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对角圆角矩形 15"/>
          <p:cNvSpPr/>
          <p:nvPr/>
        </p:nvSpPr>
        <p:spPr>
          <a:xfrm>
            <a:off x="821505" y="71414"/>
            <a:ext cx="5622703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108981" y="181591"/>
            <a:ext cx="526321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do-while 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循环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55576" y="980728"/>
            <a:ext cx="8388424" cy="5544616"/>
          </a:xfrm>
          <a:prstGeom prst="rect">
            <a:avLst/>
          </a:prstGeom>
        </p:spPr>
        <p:txBody>
          <a:bodyPr/>
          <a:lstStyle/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一般形式：  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do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循环体语句；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1905000" lvl="3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（表达式）；</a:t>
            </a:r>
          </a:p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执行过程：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先执行一次循环体语句，再判断表达式的值；若其值为真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，则返回重新执行该语句，如此反复，直到表达式的值为假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０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时循环结束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先执行后判断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注意：</a:t>
            </a:r>
          </a:p>
          <a:p>
            <a:pPr marL="1333500" lvl="2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循环体的语句部分若超过一句，应用花括号括起来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1333500" lvl="2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先执行后判断，循环体至少执行一次；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33500" lvl="2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表达式为假时退出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循环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体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endParaRPr kumimoji="0" lang="zh-CN" alt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99592" y="1124744"/>
            <a:ext cx="7885112" cy="5445224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#include&lt;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stdio.h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void main()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{ 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=1,sum=0;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do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{    sum=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sum+i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=i+2;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}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while(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&lt;100);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printf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(“%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d”,sum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}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821505" y="71414"/>
            <a:ext cx="727888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43608" y="181591"/>
            <a:ext cx="6487355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例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7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1+3+5+……+99=?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03176"/>
            <a:ext cx="8686800" cy="2209800"/>
          </a:xfrm>
        </p:spPr>
        <p:txBody>
          <a:bodyPr>
            <a:normAutofit/>
          </a:bodyPr>
          <a:lstStyle/>
          <a:p>
            <a:pPr marL="609600" indent="-60960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循环和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do-while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循环编同一程序时，程序结构非常相似；但因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循环是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“先判断后执行”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do-while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循环则是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“先执行后判断”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因此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循环的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循环体可能一次也不执行，而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do_while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的循环体至少执行1次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57200" y="2971800"/>
            <a:ext cx="3962400" cy="378565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#include&lt;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Times New Roman" pitchFamily="18" charset="0"/>
              </a:rPr>
              <a:t>stdio.h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 main()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{ 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=11,sum=0;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  while(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&lt;=10)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       {sum=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Times New Roman" pitchFamily="18" charset="0"/>
              </a:rPr>
              <a:t>sum+i;i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++;}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Times New Roman" pitchFamily="18" charset="0"/>
              </a:rPr>
              <a:t>printf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(“sum=%d\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Times New Roman" pitchFamily="18" charset="0"/>
              </a:rPr>
              <a:t>n”,sum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);}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结果：0</a:t>
            </a:r>
            <a:endParaRPr kumimoji="1" lang="zh-CN" altLang="en-US" sz="36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788024" y="2971800"/>
            <a:ext cx="3962400" cy="3785652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#include&lt;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Times New Roman" pitchFamily="18" charset="0"/>
              </a:rPr>
              <a:t>stdio.h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 main()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{ 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=11,sum=0;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  do     {sum=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Times New Roman" pitchFamily="18" charset="0"/>
              </a:rPr>
              <a:t>sum+i;i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++;}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  while(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&lt;=10);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Times New Roman" pitchFamily="18" charset="0"/>
              </a:rPr>
              <a:t>printf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(“sum=%d\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Times New Roman" pitchFamily="18" charset="0"/>
              </a:rPr>
              <a:t>n”,sum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);}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结果：11</a:t>
            </a:r>
          </a:p>
        </p:txBody>
      </p:sp>
      <p:sp>
        <p:nvSpPr>
          <p:cNvPr id="7" name="对角圆角矩形 6"/>
          <p:cNvSpPr/>
          <p:nvPr/>
        </p:nvSpPr>
        <p:spPr>
          <a:xfrm>
            <a:off x="821505" y="71414"/>
            <a:ext cx="727888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1043608" y="181591"/>
            <a:ext cx="6487355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while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循环与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do-while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循环的区别： 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对角圆角矩形 15"/>
          <p:cNvSpPr/>
          <p:nvPr/>
        </p:nvSpPr>
        <p:spPr>
          <a:xfrm>
            <a:off x="821505" y="71414"/>
            <a:ext cx="5622703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108981" y="181591"/>
            <a:ext cx="526321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for 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循环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最常用的循环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55576" y="980728"/>
            <a:ext cx="8388424" cy="5544616"/>
          </a:xfrm>
          <a:prstGeom prst="rect">
            <a:avLst/>
          </a:prstGeom>
        </p:spPr>
        <p:txBody>
          <a:bodyPr/>
          <a:lstStyle/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一般形式：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1905000" lvl="3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；表达式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；表达式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3)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执行过程：</a:t>
            </a:r>
          </a:p>
          <a:p>
            <a:pPr marL="1333500" lvl="2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+mj-ea"/>
              <a:buAutoNum type="circleNumDbPlai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先求解表达式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的值。（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只执行一次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1333500" lvl="2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+mj-ea"/>
              <a:buAutoNum type="circleNumDbPlai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求解表达式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的值，若其值为真，则执行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后的语句，执行完毕后转至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③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。若表达式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的值为假，则循环结束。</a:t>
            </a:r>
          </a:p>
          <a:p>
            <a:pPr marL="1333500" lvl="2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+mj-ea"/>
              <a:buAutoNum type="circleNumDbPlai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求解表达式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的值</a:t>
            </a:r>
          </a:p>
          <a:p>
            <a:pPr marL="1333500" lvl="2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+mj-ea"/>
              <a:buAutoNum type="circleNumDbPlai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转至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②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处继续循环。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191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r>
              <a:rPr lang="en-US" altLang="zh-CN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=0</a:t>
            </a:r>
            <a:r>
              <a:rPr lang="zh-CN" altLang="en-US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sum=0 ; 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&lt;=100 ; 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++)  sum=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sum+i</a:t>
            </a:r>
            <a:r>
              <a:rPr lang="en-US" altLang="zh-CN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000" dirty="0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endParaRPr kumimoji="0" lang="zh-CN" alt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手杖形箭头 6"/>
          <p:cNvSpPr/>
          <p:nvPr/>
        </p:nvSpPr>
        <p:spPr>
          <a:xfrm rot="16200000">
            <a:off x="531921" y="4156711"/>
            <a:ext cx="1599438" cy="432048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373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对角圆角矩形 15"/>
          <p:cNvSpPr/>
          <p:nvPr/>
        </p:nvSpPr>
        <p:spPr>
          <a:xfrm>
            <a:off x="821505" y="71414"/>
            <a:ext cx="5622703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108981" y="181591"/>
            <a:ext cx="526321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for 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循环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最常用的循环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55576" y="980728"/>
            <a:ext cx="8388424" cy="5544616"/>
          </a:xfrm>
          <a:prstGeom prst="rect">
            <a:avLst/>
          </a:prstGeom>
        </p:spPr>
        <p:txBody>
          <a:bodyPr/>
          <a:lstStyle/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一般形式：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1905000" lvl="3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；表达式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；表达式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3)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通常应用：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447800" lvl="2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for (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循环变量初值；循环条件；循环变量增值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447800" lvl="2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{ 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循环体语句 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622300" lvl="2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通常，表达式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用于进行一些初始化工作；表达式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用于判断循环条件是否成立；表达式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则用于循环变量的增量。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191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r>
              <a:rPr lang="en-US" altLang="zh-CN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for(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=0</a:t>
            </a:r>
            <a:r>
              <a:rPr lang="zh-CN" altLang="en-US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sum=0 ; 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&lt;=100 ; 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++) </a:t>
            </a:r>
          </a:p>
          <a:p>
            <a:pPr marL="4191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             sum=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sum+i</a:t>
            </a:r>
            <a:r>
              <a:rPr lang="en-US" altLang="zh-CN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endParaRPr kumimoji="0" lang="zh-CN" alt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203848" y="2132856"/>
            <a:ext cx="144000" cy="792088"/>
          </a:xfrm>
          <a:prstGeom prst="straightConnector1">
            <a:avLst/>
          </a:prstGeom>
          <a:ln w="38100">
            <a:solidFill>
              <a:srgbClr val="E2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004048" y="2132856"/>
            <a:ext cx="144000" cy="792088"/>
          </a:xfrm>
          <a:prstGeom prst="straightConnector1">
            <a:avLst/>
          </a:prstGeom>
          <a:ln w="38100">
            <a:solidFill>
              <a:srgbClr val="E2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588224" y="2132856"/>
            <a:ext cx="144000" cy="792088"/>
          </a:xfrm>
          <a:prstGeom prst="straightConnector1">
            <a:avLst/>
          </a:prstGeom>
          <a:ln w="38100">
            <a:solidFill>
              <a:srgbClr val="E2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对角圆角矩形 15"/>
          <p:cNvSpPr/>
          <p:nvPr/>
        </p:nvSpPr>
        <p:spPr>
          <a:xfrm>
            <a:off x="821505" y="71414"/>
            <a:ext cx="5622703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108981" y="181591"/>
            <a:ext cx="526321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注意事项：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55576" y="980728"/>
            <a:ext cx="8388424" cy="5544616"/>
          </a:xfrm>
          <a:prstGeom prst="rect">
            <a:avLst/>
          </a:prstGeom>
        </p:spPr>
        <p:txBody>
          <a:bodyPr/>
          <a:lstStyle/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中的三个表达式可以省略其中的任意一个，甚至全部，但</a:t>
            </a:r>
            <a:r>
              <a:rPr lang="zh-CN" altLang="en-US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对应的分号却不能省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。例如：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for(   ;   ;  )……</a:t>
            </a:r>
          </a:p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三个表达式可以是任意的，并不一定有何内在的关联。如：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=1;i&lt;100;j++)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也一样能编译通过，但是却造成循环变量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的值没有改变。这也是很多时候造成死循环的原因之一。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03648" y="3284984"/>
            <a:ext cx="6840760" cy="331236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#include&lt;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stdio.h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void main()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{ 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double  s=1;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k;    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for(k=1;k&lt;=10;k++)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s=s*k;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printf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(" s=%lf ",s);  }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821505" y="71414"/>
            <a:ext cx="727888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43608" y="181591"/>
            <a:ext cx="6487355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例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：求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1×2×3×……×10=?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55576" y="980728"/>
            <a:ext cx="8388424" cy="5544616"/>
          </a:xfrm>
          <a:prstGeom prst="rect">
            <a:avLst/>
          </a:prstGeom>
        </p:spPr>
        <p:txBody>
          <a:bodyPr/>
          <a:lstStyle/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基本思路：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）给累乘器赋初值，一般为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）用循环语句实现累乘；</a:t>
            </a:r>
          </a:p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）循环体：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累乘器当前值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累乘器原值*循环变量当前值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877272"/>
            <a:ext cx="1371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821505" y="71414"/>
            <a:ext cx="727888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43608" y="181591"/>
            <a:ext cx="6487355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例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9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：求所有的水仙花数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55576" y="980728"/>
            <a:ext cx="8388424" cy="5544616"/>
          </a:xfrm>
          <a:prstGeom prst="rect">
            <a:avLst/>
          </a:prstGeom>
        </p:spPr>
        <p:txBody>
          <a:bodyPr/>
          <a:lstStyle/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所谓的水仙花数，是这样的一个三位数：这个数等于它的各个位的立方之和。如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153=1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+5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+3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解题思路：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用“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穷举法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”，将所有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位数依次进行验证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程序算法：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447800" lvl="2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变量  </a:t>
            </a:r>
            <a:r>
              <a:rPr lang="en-US" altLang="zh-CN" sz="24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从 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100 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～ 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999</a:t>
            </a:r>
          </a:p>
          <a:p>
            <a:pPr marL="1447800" lvl="2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{</a:t>
            </a:r>
          </a:p>
          <a:p>
            <a:pPr marL="1447800" lvl="2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分别取得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的个位、十位和百位；</a:t>
            </a:r>
          </a:p>
          <a:p>
            <a:pPr marL="1447800" lvl="2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if ((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个位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+(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十位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+(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百位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447800" lvl="2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将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； 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endParaRPr lang="en-US" altLang="zh-CN" sz="24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16013" y="1125538"/>
            <a:ext cx="7416800" cy="5105400"/>
          </a:xfrm>
        </p:spPr>
        <p:txBody>
          <a:bodyPr/>
          <a:lstStyle/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#include&lt;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stdio.h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void main()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{    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i,gw,sw,bw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eaLnBrk="1" hangingPunct="1">
              <a:buClrTx/>
              <a:buSzTx/>
              <a:buFontTx/>
              <a:buNone/>
            </a:pPr>
            <a:endParaRPr lang="en-US" altLang="zh-CN" sz="24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for(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=100;i&lt;1000;i++)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{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gw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=i%10;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bw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/100;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sw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=(i%100)/10;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       if((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gw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gw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gw+sw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sw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sw+bw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bw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bw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)==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	              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printf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("%5d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",i);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            }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}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5736" y="2276897"/>
            <a:ext cx="6875462" cy="2808287"/>
            <a:chOff x="0" y="0"/>
            <a:chExt cx="4331" cy="1769"/>
          </a:xfrm>
        </p:grpSpPr>
        <p:sp>
          <p:nvSpPr>
            <p:cNvPr id="70661" name="AutoShape 5"/>
            <p:cNvSpPr>
              <a:spLocks noChangeArrowheads="1"/>
            </p:cNvSpPr>
            <p:nvPr/>
          </p:nvSpPr>
          <p:spPr bwMode="auto">
            <a:xfrm>
              <a:off x="1927" y="0"/>
              <a:ext cx="2404" cy="817"/>
            </a:xfrm>
            <a:prstGeom prst="wedgeRectCallout">
              <a:avLst>
                <a:gd name="adj1" fmla="val -59981"/>
                <a:gd name="adj2" fmla="val 69583"/>
              </a:avLst>
            </a:prstGeom>
            <a:noFill/>
            <a:ln w="57150" cmpd="thinThick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2800"/>
                <a:t>注：这里常见的一种错误是：把这几个语句放在循环之外。</a:t>
              </a:r>
            </a:p>
          </p:txBody>
        </p:sp>
        <p:sp>
          <p:nvSpPr>
            <p:cNvPr id="70662" name="Text Box 6"/>
            <p:cNvSpPr txBox="1">
              <a:spLocks noChangeArrowheads="1"/>
            </p:cNvSpPr>
            <p:nvPr/>
          </p:nvSpPr>
          <p:spPr bwMode="auto">
            <a:xfrm>
              <a:off x="0" y="999"/>
              <a:ext cx="1587" cy="770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prstDash val="sys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</a:pPr>
              <a:endParaRPr lang="zh-CN" altLang="en-US"/>
            </a:p>
            <a:p>
              <a:pPr marL="342900" indent="-342900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</a:pPr>
              <a:endParaRPr lang="zh-CN" altLang="en-US"/>
            </a:p>
          </p:txBody>
        </p:sp>
      </p:grpSp>
      <p:sp>
        <p:nvSpPr>
          <p:cNvPr id="8" name="对角圆角矩形 7"/>
          <p:cNvSpPr/>
          <p:nvPr/>
        </p:nvSpPr>
        <p:spPr>
          <a:xfrm>
            <a:off x="821505" y="71414"/>
            <a:ext cx="727888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6"/>
          <p:cNvSpPr txBox="1"/>
          <p:nvPr/>
        </p:nvSpPr>
        <p:spPr>
          <a:xfrm>
            <a:off x="1043608" y="181591"/>
            <a:ext cx="6487355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例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9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：求所有的水仙花数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3528" y="990600"/>
            <a:ext cx="77724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a=3;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b=4,c=5;</a:t>
            </a:r>
            <a:endParaRPr lang="en-US" altLang="zh-CN" sz="24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b=5;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c=5;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("a=%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d,b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=%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d,c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=%d \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n",a,b,c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("a=%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d,b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=%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d,c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=%d \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n",a,b,c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    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821505" y="71414"/>
            <a:ext cx="5190655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108981" y="181591"/>
            <a:ext cx="4975187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例：复合语句例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Mrs. Chen\AppData\Roaming\Tencent\Users\344452920\QQ\WinTemp\RichOle\JY2KPR1W2(21E{)8XI~B2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1" y="5877272"/>
            <a:ext cx="1540171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16013" y="1125538"/>
            <a:ext cx="7416800" cy="5105400"/>
          </a:xfrm>
        </p:spPr>
        <p:txBody>
          <a:bodyPr/>
          <a:lstStyle/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#include&lt;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stdio.h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void main()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{    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i,gw,sw,bw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eaLnBrk="1" hangingPunct="1">
              <a:buClrTx/>
              <a:buSzTx/>
              <a:buFontTx/>
              <a:buNone/>
            </a:pPr>
            <a:endParaRPr lang="en-US" altLang="zh-CN" sz="24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gw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=i%10;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bw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/100;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sw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=(i%100)/10;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for(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=100;i&lt;1000;i++)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{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       if((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gw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gw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gw+sw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sw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sw+bw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bw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bw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)==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	              </a:t>
            </a:r>
            <a:r>
              <a:rPr lang="en-US" altLang="zh-CN" sz="24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printf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(“%5d”,i);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            }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}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979613" y="2924944"/>
            <a:ext cx="2519362" cy="1296144"/>
          </a:xfrm>
          <a:prstGeom prst="rect">
            <a:avLst/>
          </a:prstGeom>
          <a:noFill/>
          <a:ln w="9525">
            <a:solidFill>
              <a:srgbClr val="FF3300"/>
            </a:solidFill>
            <a:prstDash val="sysDash"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zh-CN" altLang="en-US"/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zh-CN" altLang="en-US"/>
          </a:p>
        </p:txBody>
      </p:sp>
      <p:sp>
        <p:nvSpPr>
          <p:cNvPr id="6" name="对角圆角矩形 5"/>
          <p:cNvSpPr/>
          <p:nvPr/>
        </p:nvSpPr>
        <p:spPr>
          <a:xfrm>
            <a:off x="821505" y="71414"/>
            <a:ext cx="727888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43608" y="181591"/>
            <a:ext cx="6487355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例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9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：求所有的水仙花数（错例）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对角圆角矩形 15"/>
          <p:cNvSpPr/>
          <p:nvPr/>
        </p:nvSpPr>
        <p:spPr>
          <a:xfrm>
            <a:off x="821505" y="71414"/>
            <a:ext cx="5622703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108981" y="181591"/>
            <a:ext cx="526321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break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和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continue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语句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55576" y="980728"/>
            <a:ext cx="8388424" cy="5544616"/>
          </a:xfrm>
          <a:prstGeom prst="rect">
            <a:avLst/>
          </a:prstGeom>
        </p:spPr>
        <p:txBody>
          <a:bodyPr/>
          <a:lstStyle/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break: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既可以从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结构中跳出来，也可以跳出循环结构，包括三种循环结构。</a:t>
            </a:r>
          </a:p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只能跳出本重循环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：其功能是结束本次循环的执行，开始下一次循环；</a:t>
            </a:r>
          </a:p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不退出循环结构；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9453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484313"/>
            <a:ext cx="3810000" cy="41148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break</a:t>
            </a:r>
            <a:r>
              <a:rPr lang="zh-CN" altLang="en-US" dirty="0" smtClean="0"/>
              <a:t>语句</a:t>
            </a:r>
          </a:p>
          <a:p>
            <a:pPr lvl="1" eaLnBrk="1" hangingPunct="1"/>
            <a:r>
              <a:rPr lang="zh-CN" altLang="en-US" dirty="0" smtClean="0"/>
              <a:t>跳出</a:t>
            </a:r>
            <a:r>
              <a:rPr lang="zh-CN" altLang="en-US" b="1" dirty="0" smtClean="0">
                <a:solidFill>
                  <a:srgbClr val="0000FF"/>
                </a:solidFill>
              </a:rPr>
              <a:t>本层</a:t>
            </a:r>
            <a:r>
              <a:rPr lang="zh-CN" altLang="en-US" dirty="0" smtClean="0"/>
              <a:t>循环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</a:rPr>
              <a:t>while(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</a:rPr>
              <a:t>&lt;j){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</a:rPr>
              <a:t>   if(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</a:rPr>
              <a:t>&gt;100)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</a:rPr>
              <a:t>    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break;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8294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484313"/>
            <a:ext cx="3810000" cy="41148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continue</a:t>
            </a:r>
            <a:r>
              <a:rPr lang="zh-CN" altLang="en-US" dirty="0" smtClean="0"/>
              <a:t>语句</a:t>
            </a:r>
          </a:p>
          <a:p>
            <a:pPr lvl="1" eaLnBrk="1" hangingPunct="1"/>
            <a:r>
              <a:rPr lang="zh-CN" altLang="en-US" dirty="0" smtClean="0"/>
              <a:t>结束</a:t>
            </a:r>
            <a:r>
              <a:rPr lang="zh-CN" altLang="en-US" b="1" dirty="0" smtClean="0">
                <a:solidFill>
                  <a:srgbClr val="0000FF"/>
                </a:solidFill>
              </a:rPr>
              <a:t>本次</a:t>
            </a:r>
            <a:r>
              <a:rPr lang="zh-CN" altLang="en-US" dirty="0" smtClean="0"/>
              <a:t>循环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</a:rPr>
              <a:t>while(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</a:rPr>
              <a:t>&lt;j){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</a:rPr>
              <a:t>   if(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</a:rPr>
              <a:t>&gt;100)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</a:rPr>
              <a:t>    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continue;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</a:rPr>
              <a:t> }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82949" name="未知"/>
          <p:cNvSpPr>
            <a:spLocks/>
          </p:cNvSpPr>
          <p:nvPr/>
        </p:nvSpPr>
        <p:spPr bwMode="auto">
          <a:xfrm>
            <a:off x="828675" y="4797425"/>
            <a:ext cx="1079500" cy="1511300"/>
          </a:xfrm>
          <a:custGeom>
            <a:avLst/>
            <a:gdLst/>
            <a:ahLst/>
            <a:cxnLst>
              <a:cxn ang="0">
                <a:pos x="770" y="0"/>
              </a:cxn>
              <a:cxn ang="0">
                <a:pos x="45" y="499"/>
              </a:cxn>
              <a:cxn ang="0">
                <a:pos x="498" y="952"/>
              </a:cxn>
            </a:cxnLst>
            <a:rect l="0" t="0" r="r" b="b"/>
            <a:pathLst>
              <a:path w="770" h="952">
                <a:moveTo>
                  <a:pt x="770" y="0"/>
                </a:moveTo>
                <a:cubicBezTo>
                  <a:pt x="430" y="170"/>
                  <a:pt x="90" y="340"/>
                  <a:pt x="45" y="499"/>
                </a:cubicBezTo>
                <a:cubicBezTo>
                  <a:pt x="0" y="658"/>
                  <a:pt x="249" y="805"/>
                  <a:pt x="498" y="952"/>
                </a:cubicBezTo>
              </a:path>
            </a:pathLst>
          </a:custGeom>
          <a:noFill/>
          <a:ln w="50800" cmpd="sng">
            <a:solidFill>
              <a:srgbClr val="00FF00"/>
            </a:solidFill>
            <a:round/>
            <a:headEnd/>
            <a:tailEnd type="stealth" w="lg" len="lg"/>
          </a:ln>
          <a:effectLst>
            <a:outerShdw dist="71842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2950" name="未知"/>
          <p:cNvSpPr>
            <a:spLocks/>
          </p:cNvSpPr>
          <p:nvPr/>
        </p:nvSpPr>
        <p:spPr bwMode="auto">
          <a:xfrm>
            <a:off x="4738688" y="3284538"/>
            <a:ext cx="1128712" cy="1512887"/>
          </a:xfrm>
          <a:custGeom>
            <a:avLst/>
            <a:gdLst/>
            <a:ahLst/>
            <a:cxnLst>
              <a:cxn ang="0">
                <a:pos x="711" y="953"/>
              </a:cxn>
              <a:cxn ang="0">
                <a:pos x="76" y="635"/>
              </a:cxn>
              <a:cxn ang="0">
                <a:pos x="258" y="0"/>
              </a:cxn>
            </a:cxnLst>
            <a:rect l="0" t="0" r="r" b="b"/>
            <a:pathLst>
              <a:path w="711" h="953">
                <a:moveTo>
                  <a:pt x="711" y="953"/>
                </a:moveTo>
                <a:cubicBezTo>
                  <a:pt x="431" y="873"/>
                  <a:pt x="152" y="794"/>
                  <a:pt x="76" y="635"/>
                </a:cubicBezTo>
                <a:cubicBezTo>
                  <a:pt x="0" y="476"/>
                  <a:pt x="129" y="238"/>
                  <a:pt x="258" y="0"/>
                </a:cubicBezTo>
              </a:path>
            </a:pathLst>
          </a:custGeom>
          <a:noFill/>
          <a:ln w="50800" cmpd="sng">
            <a:solidFill>
              <a:srgbClr val="00FF00"/>
            </a:solidFill>
            <a:round/>
            <a:headEnd/>
            <a:tailEnd type="stealth" w="lg" len="lg"/>
          </a:ln>
          <a:effectLst>
            <a:outerShdw dist="71842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对角圆角矩形 7"/>
          <p:cNvSpPr/>
          <p:nvPr/>
        </p:nvSpPr>
        <p:spPr>
          <a:xfrm>
            <a:off x="821505" y="71414"/>
            <a:ext cx="5622703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6"/>
          <p:cNvSpPr txBox="1"/>
          <p:nvPr/>
        </p:nvSpPr>
        <p:spPr>
          <a:xfrm>
            <a:off x="1108981" y="181591"/>
            <a:ext cx="526321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break 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和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continue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语句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98459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1124744"/>
            <a:ext cx="4536504" cy="5183187"/>
          </a:xfrm>
          <a:noFill/>
          <a:ln w="25400" cap="flat">
            <a:noFill/>
          </a:ln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#include &lt;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stdio.h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</a:t>
            </a:r>
            <a:b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void main()</a:t>
            </a:r>
            <a:b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{  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for(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=0;i&lt;=6;i++)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{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if(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==5)  continue;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(“%d\n”,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}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}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5581153" y="1484784"/>
            <a:ext cx="2735263" cy="4392612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程序运行结果：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0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2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3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4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6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821505" y="71414"/>
            <a:ext cx="7566919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108981" y="181591"/>
            <a:ext cx="706341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语句用法示例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57572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  <p:bldP spid="83972" grpId="0" bldLvl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1124744"/>
            <a:ext cx="4536504" cy="5183187"/>
          </a:xfrm>
          <a:noFill/>
          <a:ln w="25400" cap="flat">
            <a:noFill/>
          </a:ln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#include &lt;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stdio.h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</a:t>
            </a:r>
            <a:b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void main()</a:t>
            </a:r>
            <a:b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{  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for(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=0;i&lt;=6;i++)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{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if(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==5)  break;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(“%d\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n”,i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}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}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5581153" y="1484784"/>
            <a:ext cx="2735263" cy="4401205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程序运行结果：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0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2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3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4</a:t>
            </a:r>
          </a:p>
          <a:p>
            <a:pPr eaLnBrk="0" hangingPunct="0">
              <a:spcBef>
                <a:spcPct val="50000"/>
              </a:spcBef>
            </a:pPr>
            <a:endParaRPr lang="en-US" altLang="zh-CN" sz="28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对角圆角矩形 4"/>
          <p:cNvSpPr/>
          <p:nvPr/>
        </p:nvSpPr>
        <p:spPr>
          <a:xfrm>
            <a:off x="821505" y="71414"/>
            <a:ext cx="7566919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108981" y="181591"/>
            <a:ext cx="706341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语句用法示例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77918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  <p:bldP spid="83972" grpId="0" bldLvl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71550" y="1052736"/>
            <a:ext cx="7346950" cy="5105400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执行下面的程序后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,a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的值是为</a:t>
            </a: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zh-CN" alt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main()</a:t>
            </a: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{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a,b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for (a=1,b=1;a&lt;=100;a++)</a:t>
            </a: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{     if(b&gt;=10)break;</a:t>
            </a: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if(b%3==1)</a:t>
            </a: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{  b+=3;</a:t>
            </a: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continue;</a:t>
            </a: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}</a:t>
            </a: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b-=5;  }</a:t>
            </a: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}</a:t>
            </a: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A)3                                 B)4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C)5                                D)6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821505" y="71414"/>
            <a:ext cx="7566919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108981" y="181591"/>
            <a:ext cx="706341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continue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1443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55576" y="980728"/>
            <a:ext cx="8388424" cy="5544616"/>
          </a:xfrm>
          <a:prstGeom prst="rect">
            <a:avLst/>
          </a:prstGeom>
        </p:spPr>
        <p:txBody>
          <a:bodyPr/>
          <a:lstStyle/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质数的判定依据：除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和它自身外，不能被其它数整除。</a:t>
            </a:r>
          </a:p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程序算法：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将该数与从 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(n-1)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的所有数相除</a:t>
            </a:r>
          </a:p>
          <a:p>
            <a:pPr marL="1447800" lvl="2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若其中任何一个能整除，则表示该数不是质数，退出循环；</a:t>
            </a:r>
          </a:p>
          <a:p>
            <a:pPr marL="1447800" lvl="2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若所有的数都不能整除，则该数是质数。</a:t>
            </a:r>
          </a:p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endParaRPr lang="en-US" altLang="zh-CN" sz="28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对角圆角矩形 7"/>
          <p:cNvSpPr/>
          <p:nvPr/>
        </p:nvSpPr>
        <p:spPr>
          <a:xfrm>
            <a:off x="821505" y="71414"/>
            <a:ext cx="727888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3608" y="181591"/>
            <a:ext cx="6487355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例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10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：判断一个数是否为质数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563888" y="5054172"/>
            <a:ext cx="5349106" cy="1471172"/>
          </a:xfrm>
          <a:prstGeom prst="rect">
            <a:avLst/>
          </a:prstGeom>
          <a:solidFill>
            <a:srgbClr val="FFDDFF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8925" indent="-288925">
              <a:buClr>
                <a:schemeClr val="bg2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这是一种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穷举算法</a:t>
            </a:r>
            <a:endParaRPr kumimoji="1"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 marL="288925" indent="-288925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设除数为</a:t>
            </a:r>
            <a:r>
              <a:rPr kumimoji="1" lang="en-US" altLang="zh-CN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从</a:t>
            </a:r>
            <a:r>
              <a:rPr kumimoji="1" lang="zh-CN" alt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循环</a:t>
            </a:r>
            <a:r>
              <a:rPr kumimoji="1"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到</a:t>
            </a:r>
            <a:r>
              <a:rPr kumimoji="1" lang="en-US" altLang="zh-CN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n-1</a:t>
            </a:r>
            <a:r>
              <a:rPr kumimoji="1"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,</a:t>
            </a:r>
            <a:r>
              <a:rPr kumimoji="1"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每个数都试探一次。</a:t>
            </a:r>
            <a:endParaRPr kumimoji="1" lang="en-US" altLang="zh-CN" sz="2800" b="1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736"/>
            <a:ext cx="7993062" cy="5616624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d”,&amp;n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flag=1;  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//flag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用于判断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是否为质数，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表示是，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不是</a:t>
            </a:r>
            <a:endParaRPr lang="en-US" altLang="zh-CN" sz="28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=2;i&lt;n-1;i++)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if(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n%i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==0)  { flag=0; 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//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能整除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不是质数，无须再循环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(flag==1) 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(“%d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是质数”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,n);</a:t>
            </a:r>
          </a:p>
        </p:txBody>
      </p:sp>
      <p:sp>
        <p:nvSpPr>
          <p:cNvPr id="5" name="对角圆角矩形 4"/>
          <p:cNvSpPr/>
          <p:nvPr/>
        </p:nvSpPr>
        <p:spPr>
          <a:xfrm>
            <a:off x="821505" y="71414"/>
            <a:ext cx="727888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181591"/>
            <a:ext cx="6487355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例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10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：判断一个数是否为质数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736"/>
            <a:ext cx="7993062" cy="5616624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d”,&amp;n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=2;i&lt;n-1;i++)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{ 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能整除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不是质数，无须再循环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if(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n%i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==0)  { break; }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&gt;=n-1) 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(“%d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是质数”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,n);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当循环结束后，如果在循环中，没有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过，即没有出现 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被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除尽过，则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的值应为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对角圆角矩形 4"/>
          <p:cNvSpPr/>
          <p:nvPr/>
        </p:nvSpPr>
        <p:spPr>
          <a:xfrm>
            <a:off x="821505" y="71414"/>
            <a:ext cx="727888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181591"/>
            <a:ext cx="684076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方法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：利用循环变量</a:t>
            </a:r>
            <a:r>
              <a:rPr lang="zh-CN" altLang="en-US" sz="36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值来判断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736"/>
            <a:ext cx="7993062" cy="5616624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d”,&amp;n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=2;i&lt;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n/2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;i++)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{ 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能整除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不是质数，无须再循环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if(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n%i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==0)  { break; }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&gt;=n-1) 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(“%d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是质数”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,n);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如果（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n/2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）没有能够除尽的，那么（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n/2+1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到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n-1)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一定也没有能够除尽的数存在。</a:t>
            </a:r>
            <a:endParaRPr lang="en-US" altLang="zh-CN" sz="28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对角圆角矩形 4"/>
          <p:cNvSpPr/>
          <p:nvPr/>
        </p:nvSpPr>
        <p:spPr>
          <a:xfrm>
            <a:off x="821505" y="71414"/>
            <a:ext cx="7278887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181591"/>
            <a:ext cx="684076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方法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优化：循环次数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729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821505" y="71414"/>
            <a:ext cx="5795195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108981" y="181591"/>
            <a:ext cx="5407235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、程序中的三种基本结构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539750" y="1484313"/>
            <a:ext cx="2027238" cy="6762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顺序结构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27088" y="2752725"/>
            <a:ext cx="1150937" cy="431800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>
                <a:latin typeface="华文新魏" pitchFamily="2" charset="-122"/>
              </a:rPr>
              <a:t>操作</a:t>
            </a:r>
            <a:r>
              <a:rPr lang="en-US" altLang="zh-CN" sz="2800">
                <a:latin typeface="华文新魏" pitchFamily="2" charset="-122"/>
              </a:rPr>
              <a:t>A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1403350" y="2319338"/>
            <a:ext cx="0" cy="433387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27088" y="3543300"/>
            <a:ext cx="1150937" cy="431800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>
                <a:latin typeface="华文新魏" pitchFamily="2" charset="-122"/>
              </a:rPr>
              <a:t>操作</a:t>
            </a:r>
            <a:r>
              <a:rPr lang="en-US" altLang="zh-CN" sz="2800">
                <a:latin typeface="华文新魏" pitchFamily="2" charset="-122"/>
              </a:rPr>
              <a:t>B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1403350" y="3184525"/>
            <a:ext cx="0" cy="3587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1403350" y="3975100"/>
            <a:ext cx="0" cy="360363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27088" y="4322763"/>
            <a:ext cx="1150937" cy="431800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>
                <a:latin typeface="华文新魏" pitchFamily="2" charset="-122"/>
              </a:rPr>
              <a:t>操作</a:t>
            </a:r>
            <a:r>
              <a:rPr lang="en-US" altLang="zh-CN" sz="2800">
                <a:latin typeface="华文新魏" pitchFamily="2" charset="-122"/>
              </a:rPr>
              <a:t>C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1403350" y="4767263"/>
            <a:ext cx="0" cy="360362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492500" y="1527175"/>
            <a:ext cx="18002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3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选择结构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827088" y="5127625"/>
            <a:ext cx="1150937" cy="431800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>
                <a:latin typeface="华文新魏" pitchFamily="2" charset="-122"/>
              </a:rPr>
              <a:t>操作</a:t>
            </a:r>
            <a:r>
              <a:rPr lang="en-US" altLang="zh-CN" sz="2800">
                <a:latin typeface="华文新魏" pitchFamily="2" charset="-122"/>
              </a:rPr>
              <a:t>D</a:t>
            </a: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1403350" y="5559425"/>
            <a:ext cx="0" cy="50323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3779838" y="2600325"/>
            <a:ext cx="1150937" cy="431800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>
                <a:latin typeface="华文新魏" pitchFamily="2" charset="-122"/>
              </a:rPr>
              <a:t>操作</a:t>
            </a:r>
            <a:r>
              <a:rPr lang="en-US" altLang="zh-CN" sz="2800">
                <a:latin typeface="华文新魏" pitchFamily="2" charset="-122"/>
              </a:rPr>
              <a:t>A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4356100" y="2166938"/>
            <a:ext cx="0" cy="433387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4356100" y="3073400"/>
            <a:ext cx="0" cy="28733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3579813" y="3362325"/>
            <a:ext cx="1562100" cy="571500"/>
          </a:xfrm>
          <a:prstGeom prst="flowChartDecision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latin typeface="华文新魏" pitchFamily="2" charset="-122"/>
              </a:rPr>
              <a:t>条件</a:t>
            </a:r>
            <a:r>
              <a:rPr lang="en-US" altLang="zh-CN" sz="2800" b="1">
                <a:latin typeface="华文新魏" pitchFamily="2" charset="-122"/>
              </a:rPr>
              <a:t>P</a:t>
            </a: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 flipH="1">
            <a:off x="3321050" y="3648075"/>
            <a:ext cx="242888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5137150" y="3648075"/>
            <a:ext cx="282575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3321050" y="3648075"/>
            <a:ext cx="1588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5419725" y="3648075"/>
            <a:ext cx="0" cy="468313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751138" y="4132263"/>
            <a:ext cx="1150937" cy="431800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>
                <a:latin typeface="华文新魏" pitchFamily="2" charset="-122"/>
              </a:rPr>
              <a:t>操作</a:t>
            </a:r>
            <a:r>
              <a:rPr lang="en-US" altLang="zh-CN" sz="2800">
                <a:latin typeface="华文新魏" pitchFamily="2" charset="-122"/>
              </a:rPr>
              <a:t>B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4846638" y="4117975"/>
            <a:ext cx="1150937" cy="431800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>
                <a:latin typeface="华文新魏" pitchFamily="2" charset="-122"/>
              </a:rPr>
              <a:t>操作</a:t>
            </a:r>
            <a:r>
              <a:rPr lang="en-US" altLang="zh-CN" sz="2800">
                <a:latin typeface="华文新魏" pitchFamily="2" charset="-122"/>
              </a:rPr>
              <a:t>C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3348038" y="4602163"/>
            <a:ext cx="0" cy="296862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3335338" y="4911725"/>
            <a:ext cx="1035050" cy="127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>
            <a:off x="5419725" y="4562475"/>
            <a:ext cx="0" cy="34925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H="1">
            <a:off x="4341813" y="4911725"/>
            <a:ext cx="1077912" cy="1428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4356100" y="4938713"/>
            <a:ext cx="0" cy="296862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3800475" y="5246688"/>
            <a:ext cx="1150938" cy="431800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>
                <a:latin typeface="华文新魏" pitchFamily="2" charset="-122"/>
              </a:rPr>
              <a:t>操作</a:t>
            </a:r>
            <a:r>
              <a:rPr lang="en-US" altLang="zh-CN" sz="2800">
                <a:latin typeface="华文新魏" pitchFamily="2" charset="-122"/>
              </a:rPr>
              <a:t>D</a:t>
            </a:r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>
            <a:off x="4356100" y="5686425"/>
            <a:ext cx="0" cy="4445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6761163" y="1527175"/>
            <a:ext cx="18002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3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循环结构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7056438" y="2520950"/>
            <a:ext cx="1150937" cy="431800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>
                <a:latin typeface="华文新魏" pitchFamily="2" charset="-122"/>
              </a:rPr>
              <a:t>操作</a:t>
            </a:r>
            <a:r>
              <a:rPr lang="en-US" altLang="zh-CN" sz="2800">
                <a:latin typeface="华文新魏" pitchFamily="2" charset="-122"/>
              </a:rPr>
              <a:t>A</a:t>
            </a:r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7632700" y="2087563"/>
            <a:ext cx="0" cy="433387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7632700" y="2952750"/>
            <a:ext cx="0" cy="28733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AutoShape 35"/>
          <p:cNvSpPr>
            <a:spLocks noChangeArrowheads="1"/>
          </p:cNvSpPr>
          <p:nvPr/>
        </p:nvSpPr>
        <p:spPr bwMode="auto">
          <a:xfrm>
            <a:off x="6856413" y="3240088"/>
            <a:ext cx="1562100" cy="611187"/>
          </a:xfrm>
          <a:prstGeom prst="flowChartDecision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latin typeface="华文新魏" pitchFamily="2" charset="-122"/>
              </a:rPr>
              <a:t>条件</a:t>
            </a:r>
            <a:r>
              <a:rPr lang="en-US" altLang="zh-CN" sz="2800" b="1">
                <a:latin typeface="华文新魏" pitchFamily="2" charset="-122"/>
              </a:rPr>
              <a:t>P</a:t>
            </a:r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7067550" y="4157663"/>
            <a:ext cx="1150938" cy="431800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>
                <a:latin typeface="华文新魏" pitchFamily="2" charset="-122"/>
              </a:rPr>
              <a:t>操作</a:t>
            </a:r>
            <a:r>
              <a:rPr lang="en-US" altLang="zh-CN" sz="2800">
                <a:latin typeface="华文新魏" pitchFamily="2" charset="-122"/>
              </a:rPr>
              <a:t>B</a:t>
            </a:r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7624763" y="3886200"/>
            <a:ext cx="0" cy="25558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7651750" y="4611688"/>
            <a:ext cx="0" cy="176212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6643688" y="4805363"/>
            <a:ext cx="1020762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V="1">
            <a:off x="6616700" y="3094038"/>
            <a:ext cx="0" cy="173355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6630988" y="3094038"/>
            <a:ext cx="981075" cy="11112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>
            <a:off x="8404225" y="3549650"/>
            <a:ext cx="228600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8632825" y="3536950"/>
            <a:ext cx="0" cy="149225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 flipH="1">
            <a:off x="7637463" y="5016500"/>
            <a:ext cx="982662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7624763" y="5016500"/>
            <a:ext cx="14287" cy="2413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7065963" y="5302250"/>
            <a:ext cx="1150937" cy="431800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>
                <a:latin typeface="华文新魏" pitchFamily="2" charset="-122"/>
              </a:rPr>
              <a:t>操作</a:t>
            </a:r>
            <a:r>
              <a:rPr lang="en-US" altLang="zh-CN" sz="2800">
                <a:latin typeface="华文新魏" pitchFamily="2" charset="-122"/>
              </a:rPr>
              <a:t>C</a:t>
            </a:r>
          </a:p>
        </p:txBody>
      </p:sp>
      <p:sp>
        <p:nvSpPr>
          <p:cNvPr id="52" name="Line 47"/>
          <p:cNvSpPr>
            <a:spLocks noChangeShapeType="1"/>
          </p:cNvSpPr>
          <p:nvPr/>
        </p:nvSpPr>
        <p:spPr bwMode="auto">
          <a:xfrm>
            <a:off x="7651750" y="5754688"/>
            <a:ext cx="12700" cy="37782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3194050" y="3068638"/>
            <a:ext cx="5381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rgbClr val="FF0000"/>
                </a:solidFill>
                <a:latin typeface="华文新魏" pitchFamily="2" charset="-122"/>
              </a:rPr>
              <a:t>Y</a:t>
            </a:r>
          </a:p>
        </p:txBody>
      </p:sp>
      <p:sp>
        <p:nvSpPr>
          <p:cNvPr id="54" name="Text Box 49"/>
          <p:cNvSpPr txBox="1">
            <a:spLocks noChangeArrowheads="1"/>
          </p:cNvSpPr>
          <p:nvPr/>
        </p:nvSpPr>
        <p:spPr bwMode="auto">
          <a:xfrm>
            <a:off x="5041900" y="3070225"/>
            <a:ext cx="5381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rgbClr val="FF0000"/>
                </a:solidFill>
                <a:latin typeface="华文新魏" pitchFamily="2" charset="-122"/>
              </a:rPr>
              <a:t>N</a:t>
            </a:r>
          </a:p>
        </p:txBody>
      </p:sp>
      <p:sp>
        <p:nvSpPr>
          <p:cNvPr id="55" name="Text Box 50"/>
          <p:cNvSpPr txBox="1">
            <a:spLocks noChangeArrowheads="1"/>
          </p:cNvSpPr>
          <p:nvPr/>
        </p:nvSpPr>
        <p:spPr bwMode="auto">
          <a:xfrm>
            <a:off x="7710488" y="3697288"/>
            <a:ext cx="5381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rgbClr val="FF0000"/>
                </a:solidFill>
                <a:latin typeface="华文新魏" pitchFamily="2" charset="-122"/>
              </a:rPr>
              <a:t>Y</a:t>
            </a:r>
          </a:p>
        </p:txBody>
      </p:sp>
      <p:sp>
        <p:nvSpPr>
          <p:cNvPr id="56" name="Text Box 51"/>
          <p:cNvSpPr txBox="1">
            <a:spLocks noChangeArrowheads="1"/>
          </p:cNvSpPr>
          <p:nvPr/>
        </p:nvSpPr>
        <p:spPr bwMode="auto">
          <a:xfrm>
            <a:off x="8329613" y="2982913"/>
            <a:ext cx="5381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rgbClr val="FF0000"/>
                </a:solidFill>
                <a:latin typeface="华文新魏" pitchFamily="2" charset="-122"/>
              </a:rPr>
              <a:t>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0"/>
                            </p:stCondLst>
                            <p:childTnLst>
                              <p:par>
                                <p:cTn id="8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500"/>
                            </p:stCondLst>
                            <p:childTnLst>
                              <p:par>
                                <p:cTn id="9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1500"/>
                            </p:stCondLst>
                            <p:childTnLst>
                              <p:par>
                                <p:cTn id="1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3000"/>
                            </p:stCondLst>
                            <p:childTnLst>
                              <p:par>
                                <p:cTn id="19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3500"/>
                            </p:stCondLst>
                            <p:childTnLst>
                              <p:par>
                                <p:cTn id="19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4000"/>
                            </p:stCondLst>
                            <p:childTnLst>
                              <p:par>
                                <p:cTn id="20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9" grpId="0" animBg="1" autoUpdateAnimBg="0"/>
      <p:bldP spid="10" grpId="0" animBg="1"/>
      <p:bldP spid="11" grpId="0" animBg="1" autoUpdateAnimBg="0"/>
      <p:bldP spid="12" grpId="0" animBg="1"/>
      <p:bldP spid="13" grpId="0" animBg="1"/>
      <p:bldP spid="14" grpId="0" animBg="1" autoUpdateAnimBg="0"/>
      <p:bldP spid="15" grpId="0" animBg="1"/>
      <p:bldP spid="16" grpId="0" autoUpdateAnimBg="0"/>
      <p:bldP spid="17" grpId="0" animBg="1" autoUpdateAnimBg="0"/>
      <p:bldP spid="18" grpId="0" animBg="1"/>
      <p:bldP spid="19" grpId="0" animBg="1" autoUpdateAnimBg="0"/>
      <p:bldP spid="20" grpId="0" animBg="1"/>
      <p:bldP spid="21" grpId="0" animBg="1"/>
      <p:bldP spid="22" grpId="0" animBg="1" autoUpdateAnimBg="0"/>
      <p:bldP spid="23" grpId="0" animBg="1"/>
      <p:bldP spid="24" grpId="0" animBg="1"/>
      <p:bldP spid="25" grpId="0" animBg="1"/>
      <p:bldP spid="26" grpId="0" animBg="1"/>
      <p:bldP spid="27" grpId="0" animBg="1" autoUpdateAnimBg="0"/>
      <p:bldP spid="28" grpId="0" animBg="1" autoUpdateAnimBg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 autoUpdateAnimBg="0"/>
      <p:bldP spid="35" grpId="0" animBg="1"/>
      <p:bldP spid="36" grpId="0" autoUpdateAnimBg="0"/>
      <p:bldP spid="37" grpId="0" animBg="1" autoUpdateAnimBg="0"/>
      <p:bldP spid="38" grpId="0" animBg="1"/>
      <p:bldP spid="39" grpId="0" animBg="1"/>
      <p:bldP spid="40" grpId="0" animBg="1" autoUpdateAnimBg="0"/>
      <p:bldP spid="41" grpId="0" animBg="1" autoUpdateAnimBg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 autoUpdateAnimBg="0"/>
      <p:bldP spid="52" grpId="0" animBg="1"/>
      <p:bldP spid="53" grpId="0" autoUpdateAnimBg="0"/>
      <p:bldP spid="54" grpId="0" autoUpdateAnimBg="0"/>
      <p:bldP spid="55" grpId="0" autoUpdateAnimBg="0"/>
      <p:bldP spid="56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对角圆角矩形 15"/>
          <p:cNvSpPr/>
          <p:nvPr/>
        </p:nvSpPr>
        <p:spPr>
          <a:xfrm>
            <a:off x="821505" y="71414"/>
            <a:ext cx="5622703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108981" y="181591"/>
            <a:ext cx="526321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4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、循环的嵌套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55576" y="980728"/>
            <a:ext cx="8388424" cy="5544616"/>
          </a:xfrm>
          <a:prstGeom prst="rect">
            <a:avLst/>
          </a:prstGeom>
        </p:spPr>
        <p:txBody>
          <a:bodyPr/>
          <a:lstStyle/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就是在一个循环体内又包含有循环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。一般来说，内嵌了几层循环，就称之为几重循环，如：二重循环、三重循环等。</a:t>
            </a:r>
            <a:endParaRPr lang="zh-CN" altLang="en-US" sz="28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特点：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for ,while ,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do_while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三种循环之间可以互相嵌套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内外层之间不能交错且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内外控制变量必须不同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对角圆角矩形 15"/>
          <p:cNvSpPr/>
          <p:nvPr/>
        </p:nvSpPr>
        <p:spPr>
          <a:xfrm>
            <a:off x="821505" y="71414"/>
            <a:ext cx="5622703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1108981" y="181591"/>
            <a:ext cx="526321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二重循环示例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55576" y="980728"/>
            <a:ext cx="8388424" cy="5544616"/>
          </a:xfrm>
          <a:prstGeom prst="rect">
            <a:avLst/>
          </a:prstGeom>
        </p:spPr>
        <p:txBody>
          <a:bodyPr/>
          <a:lstStyle/>
          <a:p>
            <a:pPr marL="533400" lvl="0" indent="-533400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二重循环执行过程：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每执行一次外循环，内循环要执行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一遍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)N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。如下例：</a:t>
            </a:r>
          </a:p>
        </p:txBody>
      </p:sp>
      <p:sp>
        <p:nvSpPr>
          <p:cNvPr id="5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-180528" y="2298154"/>
            <a:ext cx="5410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#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include&lt;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stdio.h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main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()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{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i,j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for(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=0;i&lt;4;i++)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 {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for(j=0;j&lt;2;j++)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printf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(“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=%d   j=%d \n ”,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i,j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}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 }			</a:t>
            </a:r>
          </a:p>
        </p:txBody>
      </p:sp>
      <p:sp>
        <p:nvSpPr>
          <p:cNvPr id="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105400" y="1916832"/>
            <a:ext cx="403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</a:pP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执行过程：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</a:pP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当</a:t>
            </a: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=0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时：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</a:pP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	①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j=0: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输出 </a:t>
            </a: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=0 j=0;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</a:pP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②j=1: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输出 </a:t>
            </a: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=0 j=1;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	③j=2: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此时内循环结束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</a:pP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	  转而执行</a:t>
            </a: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++;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</a:pP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当</a:t>
            </a: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=1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时：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</a:pP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	①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j=0: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输出 </a:t>
            </a: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=0 j=0;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</a:pP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②j=1: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输出 </a:t>
            </a: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=0 j=1;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……	</a:t>
            </a:r>
          </a:p>
        </p:txBody>
      </p:sp>
      <p:sp>
        <p:nvSpPr>
          <p:cNvPr id="2" name="矩形 1"/>
          <p:cNvSpPr/>
          <p:nvPr/>
        </p:nvSpPr>
        <p:spPr>
          <a:xfrm>
            <a:off x="377788" y="5934413"/>
            <a:ext cx="4572000" cy="5909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latin typeface="Arial Black" pitchFamily="34" charset="0"/>
                <a:ea typeface="黑体" pitchFamily="49" charset="-122"/>
                <a:sym typeface="Wingdings" pitchFamily="2" charset="2"/>
              </a:rPr>
              <a:t>结果</a:t>
            </a:r>
            <a:r>
              <a:rPr lang="zh-CN" altLang="en-US" b="1" dirty="0">
                <a:solidFill>
                  <a:srgbClr val="0000FF"/>
                </a:solidFill>
                <a:latin typeface="Arial Black" pitchFamily="34" charset="0"/>
                <a:ea typeface="黑体" pitchFamily="49" charset="-122"/>
                <a:sym typeface="Wingdings" pitchFamily="2" charset="2"/>
              </a:rPr>
              <a:t>:      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=1 j=1     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=1 j=2     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=1 j=3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                 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=2 j=1     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=2 j=2     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=2 j=3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2411413" y="2565400"/>
            <a:ext cx="4572000" cy="15541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for(a=</a:t>
            </a:r>
            <a:r>
              <a:rPr kumimoji="1"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;a&lt;=</a:t>
            </a:r>
            <a:r>
              <a:rPr kumimoji="1"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;a++)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{ for (b=</a:t>
            </a:r>
            <a:r>
              <a:rPr kumimoji="1" lang="en-US" altLang="zh-CN" sz="3200" b="1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;b&lt;=</a:t>
            </a:r>
            <a:r>
              <a:rPr kumimoji="1" lang="en-US" altLang="zh-CN" sz="3200" b="1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;b++)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…… 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}</a:t>
            </a: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900113" y="4508500"/>
            <a:ext cx="7696200" cy="1174750"/>
          </a:xfrm>
          <a:prstGeom prst="rect">
            <a:avLst/>
          </a:prstGeom>
          <a:solidFill>
            <a:srgbClr val="FFDDFF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外循环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执行了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10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次，</a:t>
            </a:r>
            <a:r>
              <a:rPr lang="zh-CN" altLang="en-US" sz="28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内循环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执行</a:t>
            </a:r>
            <a:r>
              <a:rPr lang="zh-CN" altLang="en-US" sz="28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次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循环正常结束时，内循环执行了10×6=60次 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142875" y="1000125"/>
            <a:ext cx="8747125" cy="695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内层循环的循环控制变量变化</a:t>
            </a:r>
            <a:r>
              <a:rPr lang="zh-CN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一遍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外层循环控制变量变化</a:t>
            </a:r>
            <a:r>
              <a:rPr lang="zh-CN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一次.</a:t>
            </a:r>
            <a:endParaRPr lang="zh-CN" alt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1108981" y="181591"/>
            <a:ext cx="526321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二重循环示例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821505" y="122356"/>
            <a:ext cx="5622703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61381" y="260648"/>
            <a:ext cx="526321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二重循环示例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95532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6" grpId="0" animBg="1" autoUpdateAnimBg="0"/>
      <p:bldP spid="197637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3568" y="1732856"/>
            <a:ext cx="8305800" cy="4038600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1*1=1   2*1=2   3*1=3   4*1=4   5*1=5   6*1=6   7*1=7   8*1=8   9*1=9   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1*2=2   2*2=4   3*2=6   4*2=8   5*2=10  6*2=12  7*2=14  8*2=16  9*2=18  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1*3=3   2*3=6   3*3=9   4*3=12  5*3=15  6*3=18  7*3=21  8*3=24  9*3=27  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1*4=4   2*4=8   3*4=12  4*4=16  5*4=20  6*4=24  7*4=28  8*4=32  9*4=36  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1*5=5   2*5=10  3*5=15  4*5=20  5*5=25  6*5=30  7*5=35  8*5=40  9*5=45  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1*6=6   2*6=12  3*6=18  4*6=24  5*6=30  6*6=36  7*6=42  8*6=48  9*6=54  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1*7=7   2*7=14  3*7=21  4*7=28  5*7=35  6*7=42  7*7=49  8*7=56  9*7=63  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1*8=8   2*8=16  3*8=24  4*8=32  5*8=40  6*8=48  7*8=56  8*8=64  9*8=72  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1*9=9   2*9=18  3*9=27  4*9=36  5*9=45  6*9=54  7*9=63  8*9=72  9*9=81  </a:t>
            </a:r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>
            <a:off x="968375" y="1700808"/>
            <a:ext cx="7924800" cy="3200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对角圆角矩形 4"/>
          <p:cNvSpPr/>
          <p:nvPr/>
        </p:nvSpPr>
        <p:spPr>
          <a:xfrm>
            <a:off x="821505" y="71414"/>
            <a:ext cx="7566919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108981" y="181591"/>
            <a:ext cx="706341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二重循环示例：输出九九乘法表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251520" y="1916832"/>
            <a:ext cx="216024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827584" y="1340768"/>
            <a:ext cx="136815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821505" y="71414"/>
            <a:ext cx="7566919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108981" y="181591"/>
            <a:ext cx="706341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二重循环示例：输出九九乘法表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900113" y="1412875"/>
            <a:ext cx="8243887" cy="4752975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#include&lt;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stdio.h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void main()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{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i,j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for(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=1;i&lt;10;i++)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 { for(j=1;j&lt;10;j++)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  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printf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(“%d*%d=%2d ”,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i,j,i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*j);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printf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(“\n”);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}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 }			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821505" y="71414"/>
            <a:ext cx="7566919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108981" y="181591"/>
            <a:ext cx="706341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九九乘法表：进一步，输出三角形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44537" y="1390650"/>
            <a:ext cx="8243887" cy="4752975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#include&lt;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stdio.h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void main()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{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i,j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for(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=1;i&lt;10;i++)  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//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控制行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 { for(j=1;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j&lt;=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2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;j++)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//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控制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列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  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printf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(“%d*%d=%2d ”,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i,j,i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*j);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printf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(“\n”);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	}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 }			</a:t>
            </a:r>
          </a:p>
        </p:txBody>
      </p:sp>
      <p:sp>
        <p:nvSpPr>
          <p:cNvPr id="2" name="矩形 1"/>
          <p:cNvSpPr/>
          <p:nvPr/>
        </p:nvSpPr>
        <p:spPr>
          <a:xfrm>
            <a:off x="4067944" y="1124744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程序的结果为:</a:t>
            </a:r>
            <a:r>
              <a:rPr lang="zh-CN" altLang="en-US" b="1" dirty="0">
                <a:latin typeface="Arial Black" pitchFamily="34" charset="0"/>
                <a:ea typeface="黑体" pitchFamily="2" charset="-122"/>
              </a:rPr>
              <a:t>  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defRPr/>
            </a:pPr>
            <a:r>
              <a:rPr lang="zh-CN" altLang="en-US" b="1" dirty="0">
                <a:latin typeface="Arial Black" pitchFamily="34" charset="0"/>
                <a:ea typeface="黑体" pitchFamily="2" charset="-122"/>
              </a:rPr>
              <a:t> </a:t>
            </a:r>
            <a:r>
              <a:rPr lang="zh-CN" altLang="en-US" dirty="0">
                <a:latin typeface="Arial Black" pitchFamily="34" charset="0"/>
                <a:ea typeface="黑体" pitchFamily="2" charset="-122"/>
              </a:rPr>
              <a:t>1*1=1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defRPr/>
            </a:pPr>
            <a:r>
              <a:rPr lang="zh-CN" altLang="en-US" dirty="0">
                <a:latin typeface="Arial Black" pitchFamily="34" charset="0"/>
                <a:ea typeface="黑体" pitchFamily="2" charset="-122"/>
              </a:rPr>
              <a:t> 2*1=2   2*2=4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defRPr/>
            </a:pPr>
            <a:r>
              <a:rPr lang="zh-CN" altLang="en-US" dirty="0">
                <a:latin typeface="Arial Black" pitchFamily="34" charset="0"/>
                <a:ea typeface="黑体" pitchFamily="2" charset="-122"/>
              </a:rPr>
              <a:t> 3*1=3   3*2=6   3*3=9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defRPr/>
            </a:pPr>
            <a:r>
              <a:rPr lang="zh-CN" altLang="en-US" dirty="0">
                <a:latin typeface="Arial Black" pitchFamily="34" charset="0"/>
                <a:ea typeface="黑体" pitchFamily="2" charset="-122"/>
              </a:rPr>
              <a:t>  …….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920232" y="1124744"/>
            <a:ext cx="5715000" cy="1676400"/>
            <a:chOff x="381000" y="1295400"/>
            <a:chExt cx="5715000" cy="1676400"/>
          </a:xfrm>
        </p:grpSpPr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381000" y="1295400"/>
              <a:ext cx="0" cy="1676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81000" y="1295400"/>
              <a:ext cx="12954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676400" y="1295400"/>
              <a:ext cx="4419600" cy="1676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3923928" y="2795588"/>
            <a:ext cx="5715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/>
        </p:nvSpPr>
        <p:spPr>
          <a:xfrm>
            <a:off x="821505" y="71414"/>
            <a:ext cx="7566919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108981" y="181591"/>
            <a:ext cx="706341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九九乘法表：进一步，输出三角形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44537" y="1390650"/>
            <a:ext cx="8243887" cy="4752975"/>
          </a:xfrm>
          <a:prstGeom prst="rect">
            <a:avLst/>
          </a:prstGeom>
        </p:spPr>
        <p:txBody>
          <a:bodyPr/>
          <a:lstStyle/>
          <a:p>
            <a:r>
              <a:rPr lang="zh-CN" altLang="en-US" sz="4000" dirty="0" smtClean="0"/>
              <a:t>思考</a:t>
            </a:r>
            <a:r>
              <a:rPr lang="zh-CN" altLang="en-US" sz="4000" dirty="0"/>
              <a:t>：</a:t>
            </a:r>
          </a:p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要打印九九表如下，该如何修改程序？</a:t>
            </a:r>
          </a:p>
          <a:p>
            <a:r>
              <a:rPr lang="zh-CN" altLang="en-US" sz="4000" dirty="0"/>
              <a:t> </a:t>
            </a:r>
            <a:endParaRPr lang="en-US" altLang="zh-CN" sz="4000" dirty="0" smtClean="0"/>
          </a:p>
          <a:p>
            <a:r>
              <a:rPr lang="en-US" altLang="zh-CN" sz="4000" b="1" dirty="0"/>
              <a:t> </a:t>
            </a:r>
            <a:r>
              <a:rPr lang="en-US" altLang="zh-CN" sz="4000" b="1" dirty="0" smtClean="0"/>
              <a:t> </a:t>
            </a:r>
            <a:r>
              <a:rPr lang="zh-CN" altLang="en-US" sz="2800" b="1" dirty="0" smtClean="0"/>
              <a:t>1</a:t>
            </a:r>
            <a:r>
              <a:rPr lang="zh-CN" altLang="en-US" sz="2800" b="1" dirty="0"/>
              <a:t>*1=1     1*2=2             </a:t>
            </a:r>
            <a:r>
              <a:rPr lang="zh-CN" altLang="en-US" sz="2800" b="1" dirty="0">
                <a:latin typeface="Arial" pitchFamily="34" charset="0"/>
              </a:rPr>
              <a:t>………</a:t>
            </a:r>
            <a:r>
              <a:rPr lang="zh-CN" altLang="en-US" sz="2800" b="1" dirty="0"/>
              <a:t>.    1*9</a:t>
            </a:r>
            <a:r>
              <a:rPr lang="zh-CN" altLang="en-US" sz="2800" b="1" dirty="0" smtClean="0"/>
              <a:t>=  9</a:t>
            </a:r>
            <a:endParaRPr lang="zh-CN" altLang="en-US" sz="2800" b="1" dirty="0"/>
          </a:p>
          <a:p>
            <a:r>
              <a:rPr lang="zh-CN" altLang="en-US" sz="2800" b="1" dirty="0" smtClean="0"/>
              <a:t>                   2</a:t>
            </a:r>
            <a:r>
              <a:rPr lang="zh-CN" altLang="en-US" sz="2800" b="1" dirty="0"/>
              <a:t>*2=</a:t>
            </a:r>
            <a:r>
              <a:rPr lang="zh-CN" altLang="en-US" sz="2800" b="1" dirty="0" smtClean="0"/>
              <a:t>4             </a:t>
            </a:r>
            <a:r>
              <a:rPr lang="zh-CN" altLang="en-US" sz="2800" b="1" dirty="0">
                <a:latin typeface="Arial" pitchFamily="34" charset="0"/>
              </a:rPr>
              <a:t>………</a:t>
            </a:r>
            <a:r>
              <a:rPr lang="zh-CN" altLang="en-US" sz="2800" b="1" dirty="0"/>
              <a:t>. </a:t>
            </a:r>
            <a:r>
              <a:rPr lang="zh-CN" altLang="en-US" sz="2800" b="1" dirty="0" smtClean="0"/>
              <a:t>   2*</a:t>
            </a:r>
            <a:r>
              <a:rPr lang="en-US" altLang="zh-CN" sz="2800" b="1" dirty="0" smtClean="0"/>
              <a:t>9</a:t>
            </a:r>
            <a:r>
              <a:rPr lang="zh-CN" altLang="en-US" sz="2800" b="1" dirty="0" smtClean="0"/>
              <a:t>=</a:t>
            </a:r>
            <a:r>
              <a:rPr lang="en-US" altLang="zh-CN" sz="2800" b="1" dirty="0" smtClean="0"/>
              <a:t>18</a:t>
            </a:r>
            <a:endParaRPr lang="zh-CN" altLang="en-US" sz="2800" b="1" dirty="0"/>
          </a:p>
          <a:p>
            <a:r>
              <a:rPr lang="zh-CN" altLang="en-US" sz="2800" b="1" dirty="0"/>
              <a:t> </a:t>
            </a:r>
            <a:r>
              <a:rPr lang="zh-CN" altLang="en-US" sz="2800" b="1" dirty="0" smtClean="0"/>
              <a:t>                                                            </a:t>
            </a:r>
            <a:r>
              <a:rPr lang="zh-CN" altLang="en-US" sz="2800" b="1" dirty="0" smtClean="0">
                <a:latin typeface="Arial" pitchFamily="34" charset="0"/>
              </a:rPr>
              <a:t>……</a:t>
            </a:r>
            <a:r>
              <a:rPr lang="zh-CN" altLang="en-US" sz="2800" b="1" dirty="0">
                <a:latin typeface="Arial" pitchFamily="34" charset="0"/>
              </a:rPr>
              <a:t>…</a:t>
            </a:r>
            <a:r>
              <a:rPr lang="zh-CN" altLang="en-US" sz="2800" b="1" dirty="0"/>
              <a:t>.</a:t>
            </a:r>
          </a:p>
          <a:p>
            <a:r>
              <a:rPr lang="zh-CN" altLang="en-US" sz="2800" b="1" dirty="0"/>
              <a:t>  </a:t>
            </a:r>
            <a:r>
              <a:rPr lang="zh-CN" altLang="en-US" sz="2800" b="1" dirty="0" smtClean="0"/>
              <a:t>                                                            9*</a:t>
            </a:r>
            <a:r>
              <a:rPr lang="en-US" altLang="zh-CN" sz="2800" b="1" dirty="0" smtClean="0"/>
              <a:t>9</a:t>
            </a:r>
            <a:r>
              <a:rPr lang="zh-CN" altLang="en-US" sz="2800" b="1" dirty="0" smtClean="0"/>
              <a:t>=</a:t>
            </a:r>
            <a:r>
              <a:rPr lang="en-US" altLang="zh-CN" sz="2800" b="1" dirty="0" smtClean="0"/>
              <a:t>81</a:t>
            </a:r>
            <a:endParaRPr lang="zh-CN" altLang="en-US" sz="2800" b="1" dirty="0"/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90686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6632"/>
            <a:ext cx="8280920" cy="64533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void main()</a:t>
            </a:r>
          </a:p>
          <a:p>
            <a:pPr marL="0" indent="0">
              <a:buNone/>
            </a:pPr>
            <a:r>
              <a:rPr lang="en-US" altLang="zh-CN" dirty="0"/>
              <a:t> {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for(</a:t>
            </a:r>
            <a:r>
              <a:rPr lang="en-US" altLang="zh-CN" dirty="0" err="1"/>
              <a:t>i</a:t>
            </a:r>
            <a:r>
              <a:rPr lang="en-US" altLang="zh-CN" dirty="0"/>
              <a:t>=1;i&lt;10;i++)</a:t>
            </a:r>
          </a:p>
          <a:p>
            <a:pPr marL="0" indent="0">
              <a:buNone/>
            </a:pPr>
            <a:r>
              <a:rPr lang="en-US" altLang="zh-CN" dirty="0"/>
              <a:t>	 {   for(j=1;j&lt;10;j++)</a:t>
            </a:r>
          </a:p>
          <a:p>
            <a:pPr marL="0" indent="0">
              <a:buNone/>
            </a:pPr>
            <a:r>
              <a:rPr lang="en-US" altLang="zh-CN" dirty="0"/>
              <a:t>            {  if(j&lt;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/>
              <a:t>		     </a:t>
            </a:r>
            <a:r>
              <a:rPr lang="en-US" altLang="zh-CN" dirty="0" err="1"/>
              <a:t>printf</a:t>
            </a:r>
            <a:r>
              <a:rPr lang="en-US" altLang="zh-CN" dirty="0"/>
              <a:t>("       ") ; </a:t>
            </a:r>
          </a:p>
          <a:p>
            <a:pPr marL="0" indent="0">
              <a:buNone/>
            </a:pPr>
            <a:r>
              <a:rPr lang="en-US" altLang="zh-CN" dirty="0"/>
              <a:t>		  else</a:t>
            </a:r>
          </a:p>
          <a:p>
            <a:pPr marL="0" indent="0">
              <a:buNone/>
            </a:pPr>
            <a:r>
              <a:rPr lang="en-US" altLang="zh-CN" dirty="0"/>
              <a:t>		      </a:t>
            </a:r>
            <a:r>
              <a:rPr lang="en-US" altLang="zh-CN" dirty="0" err="1"/>
              <a:t>printf</a:t>
            </a:r>
            <a:r>
              <a:rPr lang="en-US" altLang="zh-CN" dirty="0"/>
              <a:t>(" %d*%d=%2d",i,j,i*j);}</a:t>
            </a:r>
          </a:p>
          <a:p>
            <a:pPr marL="0" indent="0">
              <a:buNone/>
            </a:pPr>
            <a:r>
              <a:rPr lang="en-US" altLang="zh-CN" dirty="0"/>
              <a:t>	        </a:t>
            </a:r>
            <a:r>
              <a:rPr lang="en-US" altLang="zh-CN" dirty="0" err="1"/>
              <a:t>printf</a:t>
            </a:r>
            <a:r>
              <a:rPr lang="en-US" altLang="zh-CN" dirty="0"/>
              <a:t>("\n");}</a:t>
            </a:r>
          </a:p>
          <a:p>
            <a:pPr marL="0" indent="0">
              <a:buNone/>
            </a:pPr>
            <a:r>
              <a:rPr lang="en-US" altLang="zh-CN" dirty="0"/>
              <a:t>	    }</a:t>
            </a:r>
          </a:p>
        </p:txBody>
      </p:sp>
    </p:spTree>
    <p:extLst>
      <p:ext uri="{BB962C8B-B14F-4D97-AF65-F5344CB8AC3E}">
        <p14:creationId xmlns:p14="http://schemas.microsoft.com/office/powerpoint/2010/main" val="24475084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42988" y="1124744"/>
            <a:ext cx="7491412" cy="4876800"/>
          </a:xfrm>
        </p:spPr>
        <p:txBody>
          <a:bodyPr/>
          <a:lstStyle/>
          <a:p>
            <a:pPr>
              <a:buFont typeface="Wingdings" pitchFamily="2" charset="2"/>
              <a:buChar char="ü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忘记用花括号括起循环中的多条语句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。这是最常见的死循环之一，如：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	</a:t>
            </a:r>
            <a:r>
              <a:rPr lang="en-US" altLang="zh-CN" sz="2800" b="1" dirty="0" smtClean="0">
                <a:ea typeface="楷体_GB2312" pitchFamily="49" charset="-122"/>
              </a:rPr>
              <a:t>while(a&lt;=10)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       </a:t>
            </a:r>
            <a:r>
              <a:rPr lang="en-US" altLang="zh-CN" sz="2800" b="1" dirty="0" err="1" smtClean="0">
                <a:ea typeface="楷体_GB2312" pitchFamily="49" charset="-122"/>
              </a:rPr>
              <a:t>printf</a:t>
            </a:r>
            <a:r>
              <a:rPr lang="en-US" altLang="zh-CN" sz="2800" b="1" dirty="0" smtClean="0">
                <a:ea typeface="楷体_GB2312" pitchFamily="49" charset="-122"/>
              </a:rPr>
              <a:t>(“a=%d\</a:t>
            </a:r>
            <a:r>
              <a:rPr lang="en-US" altLang="zh-CN" sz="2800" b="1" dirty="0" err="1" smtClean="0">
                <a:ea typeface="楷体_GB2312" pitchFamily="49" charset="-122"/>
              </a:rPr>
              <a:t>n”,a</a:t>
            </a:r>
            <a:r>
              <a:rPr lang="en-US" altLang="zh-CN" sz="2800" b="1" dirty="0" smtClean="0">
                <a:ea typeface="楷体_GB2312" pitchFamily="49" charset="-122"/>
              </a:rPr>
              <a:t>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		a++;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误将</a:t>
            </a: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作为</a:t>
            </a: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 =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使用。</a:t>
            </a:r>
          </a:p>
          <a:p>
            <a:pPr>
              <a:buNone/>
              <a:defRPr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	例如：</a:t>
            </a:r>
          </a:p>
          <a:p>
            <a:pPr>
              <a:buNone/>
              <a:defRPr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 dirty="0" smtClean="0">
                <a:ea typeface="楷体_GB2312" pitchFamily="49" charset="-122"/>
              </a:rPr>
              <a:t>while(a=1){……}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在不该加分号的地方加了分号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。如：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 dirty="0" smtClean="0">
                <a:ea typeface="楷体_GB2312" pitchFamily="49" charset="-122"/>
              </a:rPr>
              <a:t>for(</a:t>
            </a:r>
            <a:r>
              <a:rPr lang="en-US" altLang="zh-CN" sz="2800" b="1" dirty="0" err="1" smtClean="0">
                <a:ea typeface="楷体_GB2312" pitchFamily="49" charset="-122"/>
              </a:rPr>
              <a:t>i</a:t>
            </a:r>
            <a:r>
              <a:rPr lang="en-US" altLang="zh-CN" sz="2800" b="1" dirty="0" smtClean="0">
                <a:ea typeface="楷体_GB2312" pitchFamily="49" charset="-122"/>
              </a:rPr>
              <a:t>=1;i&lt;10;i++);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      sum=</a:t>
            </a:r>
            <a:r>
              <a:rPr lang="en-US" altLang="zh-CN" sz="2800" b="1" dirty="0" err="1" smtClean="0">
                <a:ea typeface="楷体_GB2312" pitchFamily="49" charset="-122"/>
              </a:rPr>
              <a:t>sum+i</a:t>
            </a:r>
            <a:r>
              <a:rPr lang="en-US" altLang="zh-CN" sz="2800" b="1" dirty="0" smtClean="0">
                <a:ea typeface="楷体_GB2312" pitchFamily="49" charset="-122"/>
              </a:rPr>
              <a:t>;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821505" y="71414"/>
            <a:ext cx="7566919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108981" y="181591"/>
            <a:ext cx="706341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小结：使用循环时常见错误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00113" y="1268760"/>
            <a:ext cx="8097837" cy="4876800"/>
          </a:xfrm>
        </p:spPr>
        <p:txBody>
          <a:bodyPr/>
          <a:lstStyle/>
          <a:p>
            <a:pPr marL="514350" indent="-514350" eaLnBrk="1" hangingPunct="1">
              <a:buFont typeface="Wingdings" pitchFamily="2" charset="2"/>
              <a:buChar char="ü"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循环变量没有改变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。例如：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b="1" dirty="0" err="1" smtClean="0">
                <a:ea typeface="楷体_GB2312" pitchFamily="49" charset="-122"/>
              </a:rPr>
              <a:t>i</a:t>
            </a:r>
            <a:r>
              <a:rPr lang="en-US" altLang="zh-CN" b="1" dirty="0" smtClean="0">
                <a:ea typeface="楷体_GB2312" pitchFamily="49" charset="-122"/>
              </a:rPr>
              <a:t>=1;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ea typeface="楷体_GB2312" pitchFamily="49" charset="-122"/>
              </a:rPr>
              <a:t>	while(</a:t>
            </a:r>
            <a:r>
              <a:rPr lang="en-US" altLang="zh-CN" b="1" dirty="0" err="1" smtClean="0">
                <a:ea typeface="楷体_GB2312" pitchFamily="49" charset="-122"/>
              </a:rPr>
              <a:t>i</a:t>
            </a:r>
            <a:r>
              <a:rPr lang="en-US" altLang="zh-CN" b="1" dirty="0" smtClean="0">
                <a:ea typeface="楷体_GB2312" pitchFamily="49" charset="-122"/>
              </a:rPr>
              <a:t>&lt;10)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ea typeface="楷体_GB2312" pitchFamily="49" charset="-122"/>
              </a:rPr>
              <a:t>	   sum=</a:t>
            </a:r>
            <a:r>
              <a:rPr lang="en-US" altLang="zh-CN" b="1" dirty="0" err="1" smtClean="0">
                <a:ea typeface="楷体_GB2312" pitchFamily="49" charset="-122"/>
              </a:rPr>
              <a:t>sum+i</a:t>
            </a:r>
            <a:r>
              <a:rPr lang="en-US" altLang="zh-CN" b="1" dirty="0" smtClean="0">
                <a:ea typeface="楷体_GB2312" pitchFamily="49" charset="-122"/>
              </a:rPr>
              <a:t>;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手误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。如：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b="1" dirty="0" smtClean="0">
                <a:latin typeface="+mj-lt"/>
                <a:ea typeface="楷体_GB2312" pitchFamily="49" charset="-122"/>
              </a:rPr>
              <a:t>for(</a:t>
            </a:r>
            <a:r>
              <a:rPr lang="en-US" altLang="zh-CN" b="1" dirty="0" err="1" smtClean="0">
                <a:latin typeface="+mj-lt"/>
                <a:ea typeface="楷体_GB2312" pitchFamily="49" charset="-122"/>
              </a:rPr>
              <a:t>i</a:t>
            </a:r>
            <a:r>
              <a:rPr lang="en-US" altLang="zh-CN" b="1" dirty="0" smtClean="0">
                <a:latin typeface="+mj-lt"/>
                <a:ea typeface="楷体_GB2312" pitchFamily="49" charset="-122"/>
              </a:rPr>
              <a:t>=1;i&lt;10;i++)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+mj-lt"/>
                <a:ea typeface="楷体_GB2312" pitchFamily="49" charset="-122"/>
              </a:rPr>
              <a:t>      for(j=1;j&lt;10;i++)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+mj-lt"/>
                <a:ea typeface="楷体_GB2312" pitchFamily="49" charset="-122"/>
              </a:rPr>
              <a:t>       {……}</a:t>
            </a:r>
          </a:p>
        </p:txBody>
      </p:sp>
      <p:sp>
        <p:nvSpPr>
          <p:cNvPr id="4" name="对角圆角矩形 3"/>
          <p:cNvSpPr/>
          <p:nvPr/>
        </p:nvSpPr>
        <p:spPr>
          <a:xfrm>
            <a:off x="821505" y="71414"/>
            <a:ext cx="7566919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108981" y="181591"/>
            <a:ext cx="706341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小结：使用循环时常见错误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4176464"/>
            <a:ext cx="7848872" cy="2132856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609600" indent="-609600" algn="just">
              <a:lnSpc>
                <a:spcPct val="130000"/>
              </a:lnSpc>
              <a:buClr>
                <a:srgbClr val="FF3300"/>
              </a:buClr>
              <a:buNone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中判断两个数是否相等，应该使用“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==”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而不是赋值号“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=”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对角圆角矩形 4"/>
          <p:cNvSpPr/>
          <p:nvPr/>
        </p:nvSpPr>
        <p:spPr>
          <a:xfrm>
            <a:off x="749497" y="122356"/>
            <a:ext cx="6342783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964965" y="181591"/>
            <a:ext cx="6415347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、关系运算符和关系表达式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1258888" y="1123950"/>
          <a:ext cx="7273925" cy="2824163"/>
        </p:xfrm>
        <a:graphic>
          <a:graphicData uri="http://schemas.openxmlformats.org/drawingml/2006/table">
            <a:tbl>
              <a:tblPr/>
              <a:tblGrid>
                <a:gridCol w="1011237"/>
                <a:gridCol w="3094038"/>
                <a:gridCol w="3168650"/>
              </a:tblGrid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符号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功能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例子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小于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3&lt;4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真的，表达式值为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大于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3&gt;4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假的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值为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==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比较是否相等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3==4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假的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!=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比较是否不等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3!=4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真的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&lt;=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小于等于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3&lt;=4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真的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&gt;=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大于等于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3&gt;=4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假的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1617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08050"/>
            <a:ext cx="8367712" cy="1073150"/>
          </a:xfrm>
        </p:spPr>
        <p:txBody>
          <a:bodyPr/>
          <a:lstStyle/>
          <a:p>
            <a:pPr marL="1812925" indent="-1812925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</a:rPr>
              <a:t>【例</a:t>
            </a:r>
            <a:r>
              <a:rPr lang="en-US" altLang="zh-CN" dirty="0" smtClean="0">
                <a:latin typeface="Times New Roman" pitchFamily="18" charset="0"/>
              </a:rPr>
              <a:t>1】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n! ，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即计算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p=1×2×3×…×n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的值。 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468313" y="2057400"/>
            <a:ext cx="84470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143000" indent="-1143000"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</a:rPr>
              <a:t>思路</a:t>
            </a:r>
            <a:r>
              <a:rPr lang="zh-CN" altLang="en-US" sz="2800" b="1" dirty="0">
                <a:latin typeface="Times New Roman" pitchFamily="18" charset="0"/>
              </a:rPr>
              <a:t>：求阶乘与求累加的运算处理过程类似，只要将“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+</a:t>
            </a:r>
            <a:r>
              <a:rPr lang="zh-CN" altLang="en-US" sz="2800" b="1" dirty="0">
                <a:latin typeface="Times New Roman" pitchFamily="18" charset="0"/>
              </a:rPr>
              <a:t>”变为“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*</a:t>
            </a:r>
            <a:r>
              <a:rPr lang="zh-CN" altLang="en-US" sz="2800" b="1" dirty="0">
                <a:latin typeface="Times New Roman" pitchFamily="18" charset="0"/>
              </a:rPr>
              <a:t>”。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611188" y="3573463"/>
            <a:ext cx="7923212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</a:rPr>
              <a:t>设置</a:t>
            </a:r>
            <a:r>
              <a:rPr lang="zh-CN" altLang="en-US" sz="2800" b="1" dirty="0">
                <a:latin typeface="Times New Roman" pitchFamily="18" charset="0"/>
              </a:rPr>
              <a:t>：</a:t>
            </a:r>
          </a:p>
          <a:p>
            <a:pPr marL="669925" lvl="1" indent="-381000">
              <a:spcBef>
                <a:spcPct val="20000"/>
              </a:spcBef>
              <a:buClr>
                <a:srgbClr val="FF0000"/>
              </a:buClr>
              <a:buFont typeface="Symbol" pitchFamily="18" charset="2"/>
              <a:buChar char="·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乘数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，初值为1，终值为</a:t>
            </a:r>
            <a:r>
              <a:rPr lang="en-US" altLang="zh-CN" sz="2800" b="1" dirty="0" err="1">
                <a:latin typeface="Times New Roman" pitchFamily="18" charset="0"/>
              </a:rPr>
              <a:t>n（n</a:t>
            </a:r>
            <a:r>
              <a:rPr lang="zh-CN" altLang="en-US" sz="2800" b="1" dirty="0">
                <a:latin typeface="Times New Roman" pitchFamily="18" charset="0"/>
              </a:rPr>
              <a:t>是循环控制终值，需要从键盘输入）</a:t>
            </a:r>
          </a:p>
          <a:p>
            <a:pPr marL="669925" lvl="1" indent="-381000">
              <a:spcBef>
                <a:spcPct val="20000"/>
              </a:spcBef>
              <a:buClr>
                <a:srgbClr val="FF0000"/>
              </a:buClr>
              <a:buFont typeface="Symbol" pitchFamily="18" charset="2"/>
              <a:buChar char="·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累乘器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，每次循环令</a:t>
            </a:r>
            <a:r>
              <a:rPr lang="en-US" altLang="zh-CN" sz="2800" b="1" dirty="0">
                <a:latin typeface="Times New Roman" pitchFamily="18" charset="0"/>
              </a:rPr>
              <a:t>p = p</a:t>
            </a:r>
            <a:r>
              <a:rPr lang="en-US" altLang="zh-CN" sz="2800" dirty="0">
                <a:latin typeface="Times New Roman" pitchFamily="18" charset="0"/>
              </a:rPr>
              <a:t>*</a:t>
            </a:r>
            <a:r>
              <a:rPr lang="en-US" altLang="zh-CN" sz="2800" b="1" dirty="0" err="1">
                <a:latin typeface="Times New Roman" pitchFamily="18" charset="0"/>
              </a:rPr>
              <a:t>i</a:t>
            </a:r>
            <a:endParaRPr lang="zh-CN" altLang="en-US" sz="2800" b="1" dirty="0">
              <a:latin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1188" y="456"/>
            <a:ext cx="6798468" cy="714356"/>
            <a:chOff x="611188" y="940256"/>
            <a:chExt cx="6798468" cy="714356"/>
          </a:xfrm>
        </p:grpSpPr>
        <p:sp>
          <p:nvSpPr>
            <p:cNvPr id="6" name="对角圆角矩形 5"/>
            <p:cNvSpPr/>
            <p:nvPr/>
          </p:nvSpPr>
          <p:spPr>
            <a:xfrm>
              <a:off x="611188" y="940256"/>
              <a:ext cx="6798468" cy="714356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CD1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2"/>
            <p:cNvSpPr txBox="1">
              <a:spLocks noRot="1" noChangeArrowheads="1"/>
            </p:cNvSpPr>
            <p:nvPr/>
          </p:nvSpPr>
          <p:spPr>
            <a:xfrm>
              <a:off x="941140" y="980728"/>
              <a:ext cx="5398368" cy="633412"/>
            </a:xfrm>
            <a:prstGeom prst="rect">
              <a:avLst/>
            </a:prstGeom>
          </p:spPr>
          <p:txBody>
            <a:bodyPr>
              <a:normAutofit fontScale="90000"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22506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autoUpdateAnimBg="0"/>
      <p:bldP spid="194565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程序：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836613"/>
            <a:ext cx="8229600" cy="4525962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smtClean="0"/>
              <a:t>main( 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smtClean="0"/>
              <a:t>{ int i, n</a:t>
            </a:r>
            <a:r>
              <a:rPr lang="en-US" altLang="zh-CN" b="1" smtClean="0">
                <a:solidFill>
                  <a:srgbClr val="FF0000"/>
                </a:solidFill>
              </a:rPr>
              <a:t>;   long p;              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smtClean="0">
                <a:solidFill>
                  <a:schemeClr val="hlink"/>
                </a:solidFill>
              </a:rPr>
              <a:t>  </a:t>
            </a:r>
            <a:r>
              <a:rPr lang="en-US" altLang="zh-CN" b="1" smtClean="0">
                <a:solidFill>
                  <a:srgbClr val="FF0000"/>
                </a:solidFill>
              </a:rPr>
              <a:t>p=1;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smtClean="0"/>
              <a:t>  printf("Enter n:");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smtClean="0"/>
              <a:t>  scanf("%d",&amp;n);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smtClean="0"/>
              <a:t>  for (i=1; i&lt;=n; i++)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smtClean="0">
                <a:solidFill>
                  <a:schemeClr val="hlink"/>
                </a:solidFill>
              </a:rPr>
              <a:t>    </a:t>
            </a:r>
            <a:r>
              <a:rPr lang="en-US" altLang="zh-CN" b="1" smtClean="0">
                <a:solidFill>
                  <a:srgbClr val="FF0000"/>
                </a:solidFill>
              </a:rPr>
              <a:t>p = p </a:t>
            </a: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</a:rPr>
              <a:t>*</a:t>
            </a:r>
            <a:r>
              <a:rPr lang="en-US" altLang="zh-CN" b="1" smtClean="0">
                <a:solidFill>
                  <a:srgbClr val="FF0000"/>
                </a:solidFill>
              </a:rPr>
              <a:t> i;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smtClean="0"/>
              <a:t>  printf("p </a:t>
            </a:r>
            <a:r>
              <a:rPr lang="en-US" altLang="zh-CN" b="1" smtClean="0">
                <a:solidFill>
                  <a:srgbClr val="FF0000"/>
                </a:solidFill>
              </a:rPr>
              <a:t>= %ld </a:t>
            </a:r>
            <a:r>
              <a:rPr lang="en-US" altLang="zh-CN" b="1" smtClean="0"/>
              <a:t>\n",p);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smtClean="0"/>
              <a:t>}</a:t>
            </a:r>
            <a:endParaRPr lang="zh-CN" altLang="en-US" b="1" smtClean="0"/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2286000" y="5029200"/>
            <a:ext cx="5791200" cy="1601788"/>
          </a:xfrm>
          <a:prstGeom prst="rect">
            <a:avLst/>
          </a:prstGeom>
          <a:solidFill>
            <a:srgbClr val="FFDDFF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8925" indent="-288925">
              <a:spcBef>
                <a:spcPct val="20000"/>
              </a:spcBef>
              <a:buClr>
                <a:srgbClr val="FF0000"/>
              </a:buClr>
              <a:buFont typeface="Symbol" pitchFamily="18" charset="2"/>
              <a:buNone/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思考：</a:t>
            </a:r>
          </a:p>
          <a:p>
            <a:pPr marL="288925" indent="-288925">
              <a:spcBef>
                <a:spcPct val="20000"/>
              </a:spcBef>
              <a:buClr>
                <a:srgbClr val="FF0000"/>
              </a:buClr>
              <a:buFont typeface="Symbol" pitchFamily="18" charset="2"/>
              <a:buChar char="·"/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如何输出1!,  2!, … ,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n! 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？</a:t>
            </a:r>
          </a:p>
          <a:p>
            <a:pPr marL="288925" indent="-288925">
              <a:spcBef>
                <a:spcPct val="20000"/>
              </a:spcBef>
              <a:buClr>
                <a:srgbClr val="FF0000"/>
              </a:buClr>
              <a:buFont typeface="Symbol" pitchFamily="18" charset="2"/>
              <a:buChar char="·"/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如何求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 =1!+ 2!+ … + n! 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？ </a:t>
            </a:r>
          </a:p>
        </p:txBody>
      </p:sp>
    </p:spTree>
    <p:extLst>
      <p:ext uri="{BB962C8B-B14F-4D97-AF65-F5344CB8AC3E}">
        <p14:creationId xmlns:p14="http://schemas.microsoft.com/office/powerpoint/2010/main" val="124299350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22438" indent="-1722438" eaLnBrk="1" hangingPunct="1">
              <a:buFont typeface="Wingdings" pitchFamily="2" charset="2"/>
              <a:buNone/>
            </a:pPr>
            <a:r>
              <a:rPr lang="zh-CN" altLang="en-US" smtClean="0"/>
              <a:t>【例</a:t>
            </a:r>
            <a:r>
              <a:rPr lang="en-US" altLang="zh-CN" smtClean="0"/>
              <a:t>2】</a:t>
            </a:r>
            <a:r>
              <a:rPr lang="zh-CN" altLang="en-US" smtClean="0"/>
              <a:t>把100～200之间能被7整除的数，以十个数为一行的形式输出，最后输出一共有多少个这样的数。 </a:t>
            </a:r>
          </a:p>
          <a:p>
            <a:pPr marL="1722438" indent="-1722438" eaLnBrk="1" hangingPunct="1">
              <a:buFont typeface="Wingdings" pitchFamily="2" charset="2"/>
              <a:buNone/>
            </a:pPr>
            <a:endParaRPr lang="zh-CN" altLang="en-US" smtClean="0"/>
          </a:p>
          <a:p>
            <a:pPr marL="1722438" indent="-1722438" eaLnBrk="1" hangingPunct="1">
              <a:buFont typeface="Wingdings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</a:rPr>
              <a:t>分析：</a:t>
            </a:r>
            <a:r>
              <a:rPr lang="en-US" altLang="zh-CN" b="1" smtClean="0">
                <a:solidFill>
                  <a:srgbClr val="FF0000"/>
                </a:solidFill>
              </a:rPr>
              <a:t>1</a:t>
            </a:r>
            <a:r>
              <a:rPr lang="zh-CN" altLang="en-US" b="1" smtClean="0">
                <a:solidFill>
                  <a:srgbClr val="FF0000"/>
                </a:solidFill>
              </a:rPr>
              <a:t>：循环范围；</a:t>
            </a:r>
          </a:p>
          <a:p>
            <a:pPr marL="1722438" indent="-1722438" eaLnBrk="1" hangingPunct="1">
              <a:buFont typeface="Wingdings" pitchFamily="2" charset="2"/>
              <a:buNone/>
            </a:pPr>
            <a:r>
              <a:rPr lang="en-US" altLang="zh-CN" b="1" smtClean="0">
                <a:solidFill>
                  <a:srgbClr val="FF0000"/>
                </a:solidFill>
              </a:rPr>
              <a:t>            2</a:t>
            </a:r>
            <a:r>
              <a:rPr lang="zh-CN" altLang="en-US" b="1" smtClean="0">
                <a:solidFill>
                  <a:srgbClr val="FF0000"/>
                </a:solidFill>
              </a:rPr>
              <a:t>、被</a:t>
            </a:r>
            <a:r>
              <a:rPr lang="en-US" altLang="zh-CN" b="1" smtClean="0">
                <a:solidFill>
                  <a:srgbClr val="FF0000"/>
                </a:solidFill>
              </a:rPr>
              <a:t>7</a:t>
            </a:r>
            <a:r>
              <a:rPr lang="zh-CN" altLang="en-US" b="1" smtClean="0">
                <a:solidFill>
                  <a:srgbClr val="FF0000"/>
                </a:solidFill>
              </a:rPr>
              <a:t>整除；</a:t>
            </a:r>
          </a:p>
          <a:p>
            <a:pPr marL="1722438" indent="-1722438" eaLnBrk="1" hangingPunct="1">
              <a:buFont typeface="Wingdings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</a:rPr>
              <a:t>            </a:t>
            </a:r>
            <a:r>
              <a:rPr lang="en-US" altLang="zh-CN" b="1" smtClean="0">
                <a:solidFill>
                  <a:srgbClr val="FF0000"/>
                </a:solidFill>
              </a:rPr>
              <a:t>3</a:t>
            </a:r>
            <a:r>
              <a:rPr lang="zh-CN" altLang="en-US" b="1" smtClean="0">
                <a:solidFill>
                  <a:srgbClr val="FF0000"/>
                </a:solidFill>
              </a:rPr>
              <a:t>：每行输出</a:t>
            </a:r>
            <a:r>
              <a:rPr lang="en-US" altLang="zh-CN" b="1" smtClean="0">
                <a:solidFill>
                  <a:srgbClr val="FF0000"/>
                </a:solidFill>
              </a:rPr>
              <a:t>10</a:t>
            </a:r>
            <a:r>
              <a:rPr lang="zh-CN" altLang="en-US" b="1" smtClean="0">
                <a:solidFill>
                  <a:srgbClr val="FF0000"/>
                </a:solidFill>
              </a:rPr>
              <a:t>个这样的数；</a:t>
            </a:r>
          </a:p>
          <a:p>
            <a:pPr marL="1722438" indent="-1722438" eaLnBrk="1" hangingPunct="1">
              <a:buFont typeface="Wingdings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</a:rPr>
              <a:t>            </a:t>
            </a:r>
            <a:r>
              <a:rPr lang="en-US" altLang="zh-CN" b="1" smtClean="0">
                <a:solidFill>
                  <a:srgbClr val="FF0000"/>
                </a:solidFill>
              </a:rPr>
              <a:t>4</a:t>
            </a:r>
            <a:r>
              <a:rPr lang="zh-CN" altLang="en-US" b="1" smtClean="0">
                <a:solidFill>
                  <a:srgbClr val="FF0000"/>
                </a:solidFill>
              </a:rPr>
              <a:t>：总计数满足条件的数个数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69876" y="122356"/>
            <a:ext cx="5430316" cy="714356"/>
            <a:chOff x="611188" y="940256"/>
            <a:chExt cx="6798468" cy="714356"/>
          </a:xfrm>
        </p:grpSpPr>
        <p:sp>
          <p:nvSpPr>
            <p:cNvPr id="5" name="对角圆角矩形 4"/>
            <p:cNvSpPr/>
            <p:nvPr/>
          </p:nvSpPr>
          <p:spPr>
            <a:xfrm>
              <a:off x="611188" y="940256"/>
              <a:ext cx="6798468" cy="714356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CD1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 2"/>
            <p:cNvSpPr txBox="1">
              <a:spLocks noRot="1" noChangeArrowheads="1"/>
            </p:cNvSpPr>
            <p:nvPr/>
          </p:nvSpPr>
          <p:spPr>
            <a:xfrm>
              <a:off x="941140" y="980728"/>
              <a:ext cx="5398368" cy="633412"/>
            </a:xfrm>
            <a:prstGeom prst="rect">
              <a:avLst/>
            </a:prstGeom>
          </p:spPr>
          <p:txBody>
            <a:bodyPr>
              <a:normAutofit fontScale="90000"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9346787"/>
      </p:ext>
    </p:extLst>
  </p:cSld>
  <p:clrMapOvr>
    <a:masterClrMapping/>
  </p:clrMapOvr>
  <p:transition>
    <p:rand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611188" y="620713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dirty="0"/>
              <a:t>main( )</a:t>
            </a:r>
          </a:p>
          <a:p>
            <a:pPr marL="342900" indent="-342900" algn="just">
              <a:lnSpc>
                <a:spcPct val="9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dirty="0"/>
              <a:t>{ </a:t>
            </a:r>
            <a:r>
              <a:rPr lang="en-US" altLang="zh-CN" sz="3200" b="1" dirty="0" err="1"/>
              <a:t>int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n,j</a:t>
            </a:r>
            <a:r>
              <a:rPr lang="en-US" altLang="zh-CN" sz="3200" b="1" dirty="0"/>
              <a:t>=0;</a:t>
            </a:r>
          </a:p>
          <a:p>
            <a:pPr marL="342900" indent="-342900" algn="just">
              <a:lnSpc>
                <a:spcPct val="9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dirty="0"/>
              <a:t>   for</a:t>
            </a:r>
            <a:r>
              <a:rPr lang="en-US" altLang="zh-CN" sz="2800" b="1" dirty="0"/>
              <a:t>(n=100;n&lt;=200;n++)</a:t>
            </a:r>
          </a:p>
          <a:p>
            <a:pPr marL="342900" indent="-342900" algn="just">
              <a:lnSpc>
                <a:spcPct val="9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dirty="0"/>
              <a:t>    </a:t>
            </a:r>
            <a:r>
              <a:rPr lang="en-US" altLang="zh-CN" sz="3200" b="1" dirty="0">
                <a:solidFill>
                  <a:srgbClr val="0000FF"/>
                </a:solidFill>
              </a:rPr>
              <a:t>{ 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(n%7!=0) </a:t>
            </a:r>
          </a:p>
          <a:p>
            <a:pPr marL="342900" indent="-342900" algn="just">
              <a:lnSpc>
                <a:spcPct val="9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continue;	</a:t>
            </a:r>
          </a:p>
          <a:p>
            <a:pPr marL="342900" indent="-342900" algn="just">
              <a:lnSpc>
                <a:spcPct val="9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dirty="0"/>
              <a:t>       </a:t>
            </a:r>
            <a:r>
              <a:rPr lang="en-US" altLang="zh-CN" sz="3200" b="1" dirty="0" err="1"/>
              <a:t>printf</a:t>
            </a:r>
            <a:r>
              <a:rPr lang="en-US" altLang="zh-CN" sz="3200" b="1" dirty="0" smtClean="0"/>
              <a:t>("%6d</a:t>
            </a:r>
            <a:r>
              <a:rPr lang="en-US" altLang="zh-CN" sz="3200" b="1" dirty="0"/>
              <a:t>",n);</a:t>
            </a:r>
          </a:p>
          <a:p>
            <a:pPr marL="342900" indent="-342900" algn="just">
              <a:lnSpc>
                <a:spcPct val="9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rgbClr val="0000FF"/>
                </a:solidFill>
              </a:rPr>
              <a:t>       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j++;</a:t>
            </a:r>
          </a:p>
          <a:p>
            <a:pPr marL="342900" indent="-342900" algn="just">
              <a:lnSpc>
                <a:spcPct val="9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rgbClr val="0000FF"/>
                </a:solidFill>
              </a:rPr>
              <a:t>       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(j%10==0) </a:t>
            </a:r>
          </a:p>
          <a:p>
            <a:pPr marL="342900" indent="-342900" algn="just">
              <a:lnSpc>
                <a:spcPct val="9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</a:t>
            </a:r>
            <a:r>
              <a:rPr lang="en-US" altLang="zh-CN" sz="3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printf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("\n");</a:t>
            </a:r>
            <a:r>
              <a:rPr lang="en-US" altLang="zh-CN" sz="3200" b="1" dirty="0">
                <a:solidFill>
                  <a:srgbClr val="0000FF"/>
                </a:solidFill>
              </a:rPr>
              <a:t> </a:t>
            </a:r>
          </a:p>
          <a:p>
            <a:pPr marL="342900" indent="-342900" algn="just">
              <a:lnSpc>
                <a:spcPct val="9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dirty="0"/>
              <a:t>      }</a:t>
            </a:r>
          </a:p>
          <a:p>
            <a:pPr marL="342900" indent="-342900" algn="just">
              <a:lnSpc>
                <a:spcPct val="9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dirty="0" err="1"/>
              <a:t>printf</a:t>
            </a:r>
            <a:r>
              <a:rPr lang="en-US" altLang="zh-CN" sz="3200" b="1" dirty="0"/>
              <a:t>(" \n j=%d\</a:t>
            </a:r>
            <a:r>
              <a:rPr lang="en-US" altLang="zh-CN" sz="3200" b="1" dirty="0" err="1"/>
              <a:t>n",j</a:t>
            </a:r>
            <a:r>
              <a:rPr lang="en-US" altLang="zh-CN" sz="3200" b="1" dirty="0"/>
              <a:t>);</a:t>
            </a:r>
          </a:p>
          <a:p>
            <a:pPr marL="342900" indent="-342900" algn="just">
              <a:lnSpc>
                <a:spcPct val="9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dirty="0"/>
              <a:t> }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7181509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6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96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6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6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6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6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6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96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6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6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96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66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3" grpId="0" build="p" autoUpdateAnimBg="0" advAuto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49463"/>
            <a:ext cx="8229600" cy="16764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1997075" indent="-1997075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【例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3】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判断输入的某个数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是否为素数。若是素数，输出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“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YES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”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若不是，输出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“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”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810010" y="2927351"/>
            <a:ext cx="7543800" cy="946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50925" indent="-1050925"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思路：素数是指只能被1和它本身整除的数，如5、7、11、17、…等。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762000" y="4114800"/>
            <a:ext cx="7696200" cy="990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分别用</a:t>
            </a:r>
            <a:r>
              <a:rPr kumimoji="1" lang="zh-CN" alt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r>
              <a:rPr kumimoji="1" lang="zh-CN" alt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kumimoji="1" lang="zh-CN" alt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</a:t>
            </a:r>
            <a:r>
              <a:rPr kumimoji="1" lang="zh-CN" alt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、…，</a:t>
            </a:r>
            <a:r>
              <a:rPr kumimoji="1" lang="en-US" altLang="zh-CN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m-1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尝试能否整除整数</a:t>
            </a:r>
            <a:r>
              <a:rPr kumimoji="1"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。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能被某个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数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整除，则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就不是素数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  <a:p>
            <a:pPr marL="342900" indent="-342900" algn="just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/>
            </a:pPr>
            <a:endParaRPr kumimoji="1"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1905000" y="5281612"/>
            <a:ext cx="4845050" cy="1089025"/>
          </a:xfrm>
          <a:prstGeom prst="rect">
            <a:avLst/>
          </a:prstGeom>
          <a:solidFill>
            <a:srgbClr val="FFDDFF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8925" indent="-288925">
              <a:buClr>
                <a:schemeClr val="bg2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这是一种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穷举算法</a:t>
            </a:r>
            <a:endParaRPr kumimoji="1"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 marL="288925" indent="-288925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设除数为</a:t>
            </a:r>
            <a:r>
              <a:rPr kumimoji="1" lang="en-US" altLang="zh-CN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从2循环到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m-1</a:t>
            </a:r>
            <a:endParaRPr kumimoji="1" lang="en-US" altLang="zh-CN" sz="2800" b="1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9876" y="122356"/>
            <a:ext cx="5430316" cy="714356"/>
            <a:chOff x="611188" y="940256"/>
            <a:chExt cx="6798468" cy="714356"/>
          </a:xfrm>
        </p:grpSpPr>
        <p:sp>
          <p:nvSpPr>
            <p:cNvPr id="7" name="对角圆角矩形 6"/>
            <p:cNvSpPr/>
            <p:nvPr/>
          </p:nvSpPr>
          <p:spPr>
            <a:xfrm>
              <a:off x="611188" y="940256"/>
              <a:ext cx="6798468" cy="714356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CD1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2"/>
            <p:cNvSpPr txBox="1">
              <a:spLocks noRot="1" noChangeArrowheads="1"/>
            </p:cNvSpPr>
            <p:nvPr/>
          </p:nvSpPr>
          <p:spPr>
            <a:xfrm>
              <a:off x="941140" y="980728"/>
              <a:ext cx="5398368" cy="633412"/>
            </a:xfrm>
            <a:prstGeom prst="rect">
              <a:avLst/>
            </a:prstGeom>
          </p:spPr>
          <p:txBody>
            <a:bodyPr>
              <a:normAutofit fontScale="90000"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9714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nimBg="1" autoUpdateAnimBg="0"/>
      <p:bldP spid="198661" grpId="0" animBg="1" autoUpdateAnimBg="0"/>
      <p:bldP spid="198662" grpId="0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88640"/>
            <a:ext cx="8001000" cy="5931173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</a:rPr>
              <a:t>#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include "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math.h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“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#include&lt;</a:t>
            </a:r>
            <a:r>
              <a:rPr lang="en-US" altLang="zh-CN" sz="2800" b="1" dirty="0" err="1">
                <a:solidFill>
                  <a:srgbClr val="0000FF"/>
                </a:solidFill>
              </a:rPr>
              <a:t>stdio.h</a:t>
            </a:r>
            <a:r>
              <a:rPr lang="en-US" altLang="zh-CN" sz="2800" b="1" dirty="0">
                <a:solidFill>
                  <a:srgbClr val="0000FF"/>
                </a:solidFill>
              </a:rPr>
              <a:t>&gt;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main( 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{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j,m</a:t>
            </a:r>
            <a:r>
              <a:rPr lang="en-US" altLang="zh-CN" sz="2800" b="1" dirty="0" smtClean="0"/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printf</a:t>
            </a:r>
            <a:r>
              <a:rPr lang="en-US" altLang="zh-CN" sz="2800" b="1" dirty="0" smtClean="0"/>
              <a:t>("Enter an integer number: ");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scanf</a:t>
            </a:r>
            <a:r>
              <a:rPr lang="en-US" altLang="zh-CN" sz="2800" b="1" dirty="0" smtClean="0"/>
              <a:t>("%</a:t>
            </a:r>
            <a:r>
              <a:rPr lang="en-US" altLang="zh-CN" sz="2800" b="1" dirty="0" err="1" smtClean="0"/>
              <a:t>d",&amp;m</a:t>
            </a:r>
            <a:r>
              <a:rPr lang="en-US" altLang="zh-CN" sz="2800" b="1" dirty="0" smtClean="0"/>
              <a:t>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  for (j=2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; j&lt;=m-1</a:t>
            </a:r>
            <a:r>
              <a:rPr lang="en-US" altLang="zh-CN" sz="2800" b="1" dirty="0" smtClean="0"/>
              <a:t>; </a:t>
            </a:r>
            <a:r>
              <a:rPr lang="en-US" altLang="zh-CN" sz="2800" b="1" dirty="0" err="1" smtClean="0"/>
              <a:t>j++</a:t>
            </a:r>
            <a:r>
              <a:rPr lang="en-US" altLang="zh-CN" sz="2800" b="1" dirty="0" smtClean="0"/>
              <a:t>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     if (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m%j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==0) break;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printf</a:t>
            </a:r>
            <a:r>
              <a:rPr lang="en-US" altLang="zh-CN" sz="2800" b="1" dirty="0" smtClean="0"/>
              <a:t>("%d   ",m);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  if (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j&gt;=m</a:t>
            </a:r>
            <a:r>
              <a:rPr lang="en-US" altLang="zh-CN" sz="2800" b="1" dirty="0" smtClean="0"/>
              <a:t>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    </a:t>
            </a:r>
            <a:r>
              <a:rPr lang="en-US" altLang="zh-CN" sz="2800" b="1" dirty="0" err="1" smtClean="0"/>
              <a:t>printf</a:t>
            </a:r>
            <a:r>
              <a:rPr lang="en-US" altLang="zh-CN" sz="2800" b="1" dirty="0" smtClean="0"/>
              <a:t>("YES\n");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  else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    </a:t>
            </a:r>
            <a:r>
              <a:rPr lang="en-US" altLang="zh-CN" sz="2800" b="1" dirty="0" err="1" smtClean="0"/>
              <a:t>printf</a:t>
            </a:r>
            <a:r>
              <a:rPr lang="en-US" altLang="zh-CN" sz="2800" b="1" dirty="0" smtClean="0"/>
              <a:t>("NO\n");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}</a:t>
            </a:r>
            <a:endParaRPr lang="zh-CN" altLang="en-US" sz="2800" b="1" dirty="0" smtClean="0"/>
          </a:p>
        </p:txBody>
      </p:sp>
      <p:sp>
        <p:nvSpPr>
          <p:cNvPr id="199700" name="AutoShape 20"/>
          <p:cNvSpPr>
            <a:spLocks noChangeArrowheads="1"/>
          </p:cNvSpPr>
          <p:nvPr/>
        </p:nvSpPr>
        <p:spPr bwMode="auto">
          <a:xfrm>
            <a:off x="4787900" y="2276475"/>
            <a:ext cx="3960813" cy="2952750"/>
          </a:xfrm>
          <a:prstGeom prst="wedgeRoundRectCallout">
            <a:avLst>
              <a:gd name="adj1" fmla="val -32926"/>
              <a:gd name="adj2" fmla="val 14407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9701" name="Text Box 21"/>
          <p:cNvSpPr txBox="1">
            <a:spLocks noChangeArrowheads="1"/>
          </p:cNvSpPr>
          <p:nvPr/>
        </p:nvSpPr>
        <p:spPr bwMode="auto">
          <a:xfrm>
            <a:off x="5003800" y="2884488"/>
            <a:ext cx="3602038" cy="15700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/>
              <a:t>for (j=2;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j&lt;=m-1</a:t>
            </a:r>
            <a:r>
              <a:rPr lang="en-US" altLang="zh-CN" sz="2400" b="1" dirty="0"/>
              <a:t>; j++)</a:t>
            </a:r>
          </a:p>
          <a:p>
            <a:pPr>
              <a:defRPr/>
            </a:pPr>
            <a:r>
              <a:rPr lang="zh-CN" altLang="en-US" sz="2400" b="1" dirty="0"/>
              <a:t>中，可以将判断条件改为：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J&lt;=(m/2);</a:t>
            </a:r>
            <a:r>
              <a:rPr lang="zh-CN" altLang="en-US" sz="2400" b="1" dirty="0">
                <a:solidFill>
                  <a:srgbClr val="0000FF"/>
                </a:solidFill>
              </a:rPr>
              <a:t>或</a:t>
            </a:r>
            <a:r>
              <a:rPr lang="en-US" altLang="zh-CN" sz="2400" b="1" dirty="0">
                <a:solidFill>
                  <a:srgbClr val="FF0000"/>
                </a:solidFill>
              </a:rPr>
              <a:t>j&lt;=</a:t>
            </a:r>
            <a:r>
              <a:rPr lang="en-US" altLang="zh-CN" sz="2400" b="1" dirty="0" err="1">
                <a:solidFill>
                  <a:srgbClr val="FF0000"/>
                </a:solidFill>
              </a:rPr>
              <a:t>sqrt</a:t>
            </a:r>
            <a:r>
              <a:rPr lang="en-US" altLang="zh-CN" sz="2400" b="1" dirty="0">
                <a:solidFill>
                  <a:srgbClr val="FF0000"/>
                </a:solidFill>
              </a:rPr>
              <a:t>(m)</a:t>
            </a:r>
            <a:r>
              <a:rPr lang="zh-CN" altLang="en-US" sz="2400" b="1" dirty="0"/>
              <a:t>这样可以减少循环次数。</a:t>
            </a:r>
          </a:p>
        </p:txBody>
      </p:sp>
      <p:sp>
        <p:nvSpPr>
          <p:cNvPr id="199702" name="Rectangle 22"/>
          <p:cNvSpPr>
            <a:spLocks noChangeArrowheads="1"/>
          </p:cNvSpPr>
          <p:nvPr/>
        </p:nvSpPr>
        <p:spPr bwMode="auto">
          <a:xfrm>
            <a:off x="4284663" y="5661025"/>
            <a:ext cx="4267200" cy="1003300"/>
          </a:xfrm>
          <a:prstGeom prst="rect">
            <a:avLst/>
          </a:prstGeom>
          <a:solidFill>
            <a:srgbClr val="FFDDFF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50925" indent="-1050925"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思考：如何输出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100～200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中所有的素数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4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9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9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99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 advAuto="0"/>
      <p:bldP spid="199702" grpId="0" animBg="1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458200" cy="685800"/>
          </a:xfrm>
        </p:spPr>
        <p:txBody>
          <a:bodyPr/>
          <a:lstStyle/>
          <a:p>
            <a:pPr marL="1997075" indent="-1997075"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【例</a:t>
            </a:r>
            <a:r>
              <a:rPr lang="en-US" altLang="zh-CN" smtClean="0">
                <a:latin typeface="Times New Roman" pitchFamily="18" charset="0"/>
              </a:rPr>
              <a:t>4】</a:t>
            </a:r>
            <a:r>
              <a:rPr lang="zh-CN" altLang="en-US" smtClean="0">
                <a:latin typeface="Times New Roman" pitchFamily="18" charset="0"/>
              </a:rPr>
              <a:t>编程序求</a:t>
            </a:r>
            <a:r>
              <a:rPr lang="zh-CN" altLang="en-US" smtClean="0"/>
              <a:t>2</a:t>
            </a:r>
            <a:r>
              <a:rPr lang="zh-CN" altLang="en-US" smtClean="0">
                <a:latin typeface="Times New Roman" pitchFamily="18" charset="0"/>
              </a:rPr>
              <a:t>～</a:t>
            </a:r>
            <a:r>
              <a:rPr lang="zh-CN" altLang="en-US" smtClean="0"/>
              <a:t>10000</a:t>
            </a:r>
            <a:r>
              <a:rPr lang="zh-CN" altLang="en-US" smtClean="0">
                <a:latin typeface="Times New Roman" pitchFamily="18" charset="0"/>
              </a:rPr>
              <a:t>以内的完全数。</a:t>
            </a:r>
            <a:r>
              <a:rPr lang="zh-CN" altLang="en-US" smtClean="0"/>
              <a:t> 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762000" y="1676400"/>
            <a:ext cx="7848600" cy="946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431925" indent="-1431925">
              <a:defRPr/>
            </a:pPr>
            <a:r>
              <a:rPr lang="zh-CN" altLang="en-US" sz="2800" b="1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完全数：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一个数的因子（除了这个数本身）之和等于该数本身。</a:t>
            </a:r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914400" y="3581400"/>
            <a:ext cx="7772400" cy="15446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思路：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81000" indent="-381000">
              <a:spcBef>
                <a:spcPct val="20000"/>
              </a:spcBef>
              <a:buClr>
                <a:srgbClr val="FF0000"/>
              </a:buClr>
              <a:buFont typeface="Symbol" pitchFamily="18" charset="2"/>
              <a:buChar char="·"/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设定</a:t>
            </a:r>
            <a:r>
              <a:rPr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从2变到10000，对每个</a:t>
            </a:r>
            <a:r>
              <a:rPr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找到其因子和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s；</a:t>
            </a:r>
          </a:p>
          <a:p>
            <a:pPr marL="381000" indent="-381000">
              <a:spcBef>
                <a:spcPct val="20000"/>
              </a:spcBef>
              <a:buClr>
                <a:srgbClr val="FF0000"/>
              </a:buClr>
              <a:buFont typeface="Symbol" pitchFamily="18" charset="2"/>
              <a:buChar char="·"/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判定 </a:t>
            </a:r>
            <a:r>
              <a:rPr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s？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若相等，则</a:t>
            </a:r>
            <a:r>
              <a:rPr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为完全数，否则不是。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143000" y="2720975"/>
            <a:ext cx="7467600" cy="946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例如：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因子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是1、2、3，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因子和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 1+2+3＝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</a:p>
          <a:p>
            <a:pPr marL="1050925" lvl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因此 6 是完全数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2743200" y="5334000"/>
            <a:ext cx="3733800" cy="1003300"/>
          </a:xfrm>
          <a:prstGeom prst="rect">
            <a:avLst/>
          </a:prstGeom>
          <a:solidFill>
            <a:srgbClr val="FFDDFF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8925" indent="-288925">
              <a:buClr>
                <a:schemeClr val="bg2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使用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穷举算法</a:t>
            </a:r>
          </a:p>
          <a:p>
            <a:pPr marL="288925" indent="-288925">
              <a:buClr>
                <a:schemeClr val="bg2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用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双层循环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实现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69876" y="122356"/>
            <a:ext cx="5430316" cy="714356"/>
            <a:chOff x="611188" y="940256"/>
            <a:chExt cx="6798468" cy="714356"/>
          </a:xfrm>
        </p:grpSpPr>
        <p:sp>
          <p:nvSpPr>
            <p:cNvPr id="8" name="对角圆角矩形 7"/>
            <p:cNvSpPr/>
            <p:nvPr/>
          </p:nvSpPr>
          <p:spPr>
            <a:xfrm>
              <a:off x="611188" y="940256"/>
              <a:ext cx="6798468" cy="714356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CD1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2"/>
            <p:cNvSpPr txBox="1">
              <a:spLocks noRot="1" noChangeArrowheads="1"/>
            </p:cNvSpPr>
            <p:nvPr/>
          </p:nvSpPr>
          <p:spPr>
            <a:xfrm>
              <a:off x="941140" y="980728"/>
              <a:ext cx="5398368" cy="633412"/>
            </a:xfrm>
            <a:prstGeom prst="rect">
              <a:avLst/>
            </a:prstGeom>
          </p:spPr>
          <p:txBody>
            <a:bodyPr>
              <a:normAutofit fontScale="90000"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61932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nimBg="1" autoUpdateAnimBg="0"/>
      <p:bldP spid="200709" grpId="0" animBg="1" autoUpdateAnimBg="0"/>
      <p:bldP spid="200710" grpId="0" animBg="1" autoUpdateAnimBg="0"/>
      <p:bldP spid="200711" grpId="0" animBg="1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1115765" y="908720"/>
            <a:ext cx="5184775" cy="5616575"/>
          </a:xfrm>
          <a:prstGeom prst="rect">
            <a:avLst/>
          </a:prstGeom>
          <a:solidFill>
            <a:schemeClr val="bg2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/>
              <a:t>main( )</a:t>
            </a:r>
          </a:p>
          <a:p>
            <a:pPr marL="342900" indent="-342900" algn="just"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/>
              <a:t>{ int i,j,s;</a:t>
            </a:r>
          </a:p>
          <a:p>
            <a:pPr marL="342900" indent="-342900" algn="just"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/>
              <a:t>  </a:t>
            </a:r>
            <a:r>
              <a:rPr lang="en-US" altLang="zh-CN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  <a:r>
              <a:rPr lang="en-US" altLang="zh-CN" sz="2800" b="1">
                <a:solidFill>
                  <a:srgbClr val="FF00FF"/>
                </a:solidFill>
              </a:rPr>
              <a:t> </a:t>
            </a:r>
            <a:r>
              <a:rPr lang="en-US" altLang="zh-CN" sz="2800" b="1"/>
              <a:t>(i=2; i&lt;=10000; i++)</a:t>
            </a:r>
          </a:p>
          <a:p>
            <a:pPr marL="342900" indent="-342900" algn="just"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/>
              <a:t>    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  <a:r>
              <a:rPr lang="en-US" altLang="zh-CN" sz="2800" b="1"/>
              <a:t> s=0;</a:t>
            </a:r>
          </a:p>
          <a:p>
            <a:pPr marL="342900" indent="-342900" algn="just"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/>
              <a:t>       </a:t>
            </a:r>
            <a:r>
              <a:rPr lang="en-US" altLang="zh-CN" sz="28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  <a:r>
              <a:rPr lang="en-US" altLang="zh-CN" sz="2800" b="1"/>
              <a:t> (j=1; j&lt;i; j++)</a:t>
            </a:r>
          </a:p>
          <a:p>
            <a:pPr marL="342900" indent="-342900" algn="just"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/>
              <a:t>         if (i%j==0)</a:t>
            </a:r>
          </a:p>
          <a:p>
            <a:pPr marL="342900" indent="-342900" algn="just"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/>
              <a:t>           s+=j;</a:t>
            </a:r>
          </a:p>
          <a:p>
            <a:pPr marL="342900" indent="-342900" algn="just"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/>
              <a:t>       if (i==s)</a:t>
            </a:r>
          </a:p>
          <a:p>
            <a:pPr marL="342900" indent="-342900" algn="just"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/>
              <a:t>         printf("%6d\n",s);</a:t>
            </a:r>
          </a:p>
          <a:p>
            <a:pPr marL="342900" indent="-342900" algn="just"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/>
              <a:t>    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}</a:t>
            </a:r>
          </a:p>
          <a:p>
            <a:pPr marL="342900" indent="-342900" algn="just"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/>
              <a:t>}</a:t>
            </a:r>
          </a:p>
          <a:p>
            <a:pPr marL="342900" indent="-342900"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46859724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1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1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1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1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1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1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01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01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1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17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build="p" autoUpdateAnimBg="0" advAuto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229600" cy="981075"/>
          </a:xfrm>
        </p:spPr>
        <p:txBody>
          <a:bodyPr/>
          <a:lstStyle/>
          <a:p>
            <a:r>
              <a:rPr lang="zh-CN" altLang="en-US" sz="3200" dirty="0" smtClean="0">
                <a:latin typeface="Times New Roman" pitchFamily="18" charset="0"/>
              </a:rPr>
              <a:t>【例</a:t>
            </a:r>
            <a:r>
              <a:rPr lang="en-US" altLang="zh-CN" sz="3200" dirty="0" smtClean="0">
                <a:latin typeface="Times New Roman" pitchFamily="18" charset="0"/>
              </a:rPr>
              <a:t>5】</a:t>
            </a:r>
            <a:r>
              <a:rPr lang="zh-CN" altLang="en-US" sz="3200" dirty="0" smtClean="0">
                <a:latin typeface="Times New Roman" pitchFamily="18" charset="0"/>
              </a:rPr>
              <a:t>规律图形输出：输出</a:t>
            </a:r>
            <a:r>
              <a:rPr lang="en-US" altLang="zh-CN" sz="3200" dirty="0" smtClean="0">
                <a:latin typeface="Times New Roman" pitchFamily="18" charset="0"/>
              </a:rPr>
              <a:t>8</a:t>
            </a:r>
            <a:r>
              <a:rPr lang="zh-CN" altLang="en-US" sz="3200" dirty="0" smtClean="0">
                <a:latin typeface="Times New Roman" pitchFamily="18" charset="0"/>
              </a:rPr>
              <a:t>*</a:t>
            </a:r>
            <a:r>
              <a:rPr lang="en-US" altLang="zh-CN" sz="3200" dirty="0" smtClean="0">
                <a:latin typeface="Times New Roman" pitchFamily="18" charset="0"/>
              </a:rPr>
              <a:t>8</a:t>
            </a:r>
            <a:r>
              <a:rPr lang="zh-CN" altLang="en-US" sz="3200" dirty="0" smtClean="0">
                <a:latin typeface="Times New Roman" pitchFamily="18" charset="0"/>
              </a:rPr>
              <a:t>黑白棋盘</a:t>
            </a:r>
            <a:endParaRPr lang="zh-CN" altLang="en-US" sz="3200" dirty="0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46805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smtClean="0"/>
              <a:t>//</a:t>
            </a:r>
            <a:r>
              <a:rPr lang="zh-CN" altLang="en-US" dirty="0" smtClean="0"/>
              <a:t>打印棋盘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#include "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"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main()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{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=0;i&lt;8;i++)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{for(j=0;j&lt;8;j++)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if((</a:t>
            </a:r>
            <a:r>
              <a:rPr lang="en-US" altLang="zh-CN" dirty="0" err="1" smtClean="0"/>
              <a:t>i+j</a:t>
            </a:r>
            <a:r>
              <a:rPr lang="en-US" altLang="zh-CN" dirty="0" smtClean="0"/>
              <a:t>)%2==0)</a:t>
            </a:r>
          </a:p>
          <a:p>
            <a:pPr>
              <a:spcBef>
                <a:spcPts val="0"/>
              </a:spcBef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(“■”);     </a:t>
            </a:r>
          </a:p>
          <a:p>
            <a:pPr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en-US" altLang="zh-CN" dirty="0" err="1" smtClean="0">
                <a:solidFill>
                  <a:srgbClr val="FF0000"/>
                </a:solidFill>
              </a:rPr>
              <a:t>printf</a:t>
            </a:r>
            <a:r>
              <a:rPr lang="en-US" altLang="zh-CN" dirty="0" smtClean="0">
                <a:solidFill>
                  <a:srgbClr val="FF0000"/>
                </a:solidFill>
              </a:rPr>
              <a:t>(“%c%c”,219,219); </a:t>
            </a:r>
            <a:r>
              <a:rPr lang="en-US" altLang="zh-CN" sz="2000" dirty="0" smtClean="0">
                <a:solidFill>
                  <a:srgbClr val="FF0000"/>
                </a:solidFill>
              </a:rPr>
              <a:t>windows</a:t>
            </a:r>
            <a:r>
              <a:rPr lang="zh-CN" altLang="en-US" sz="2000" dirty="0" smtClean="0">
                <a:solidFill>
                  <a:srgbClr val="FF0000"/>
                </a:solidFill>
              </a:rPr>
              <a:t>系统不识别</a:t>
            </a:r>
            <a:r>
              <a:rPr lang="en-US" altLang="zh-CN" sz="2000" dirty="0" smtClean="0">
                <a:solidFill>
                  <a:srgbClr val="FF0000"/>
                </a:solidFill>
              </a:rPr>
              <a:t>128-256</a:t>
            </a:r>
            <a:r>
              <a:rPr lang="zh-CN" altLang="en-US" sz="2000" dirty="0" smtClean="0">
                <a:solidFill>
                  <a:srgbClr val="FF0000"/>
                </a:solidFill>
              </a:rPr>
              <a:t>的字符。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/>
              <a:t>else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  ");</a:t>
            </a:r>
          </a:p>
          <a:p>
            <a:pPr>
              <a:spcBef>
                <a:spcPts val="0"/>
              </a:spcBef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("\n");}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341438"/>
            <a:ext cx="47148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7999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260350"/>
            <a:ext cx="8229600" cy="5254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smtClean="0">
                <a:latin typeface="Times New Roman" pitchFamily="18" charset="0"/>
              </a:rPr>
              <a:t>【例</a:t>
            </a:r>
            <a:r>
              <a:rPr lang="zh-CN" altLang="en-US" sz="2800" smtClean="0"/>
              <a:t>5</a:t>
            </a:r>
            <a:r>
              <a:rPr lang="zh-CN" altLang="en-US" sz="2800" smtClean="0">
                <a:latin typeface="Times New Roman" pitchFamily="18" charset="0"/>
              </a:rPr>
              <a:t>】编程序，输出以下图形。</a:t>
            </a:r>
            <a:r>
              <a:rPr lang="zh-CN" altLang="en-US" sz="28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smtClean="0"/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2051050" y="1052513"/>
            <a:ext cx="2438400" cy="16160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000"/>
              </a:lnSpc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3600">
                <a:solidFill>
                  <a:srgbClr val="0000FF"/>
                </a:solidFill>
                <a:latin typeface="Times New Roman" pitchFamily="18" charset="0"/>
              </a:rPr>
              <a:t>*******</a:t>
            </a:r>
          </a:p>
          <a:p>
            <a:pPr>
              <a:lnSpc>
                <a:spcPts val="3000"/>
              </a:lnSpc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3600">
                <a:solidFill>
                  <a:srgbClr val="0000FF"/>
                </a:solidFill>
                <a:latin typeface="Times New Roman" pitchFamily="18" charset="0"/>
              </a:rPr>
              <a:t>  *****</a:t>
            </a:r>
          </a:p>
          <a:p>
            <a:pPr>
              <a:lnSpc>
                <a:spcPts val="3000"/>
              </a:lnSpc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3600">
                <a:solidFill>
                  <a:srgbClr val="0000FF"/>
                </a:solidFill>
                <a:latin typeface="Times New Roman" pitchFamily="18" charset="0"/>
              </a:rPr>
              <a:t>    ***</a:t>
            </a:r>
          </a:p>
          <a:p>
            <a:pPr>
              <a:lnSpc>
                <a:spcPts val="3000"/>
              </a:lnSpc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3600">
                <a:solidFill>
                  <a:srgbClr val="0000FF"/>
                </a:solidFill>
                <a:latin typeface="Times New Roman" pitchFamily="18" charset="0"/>
              </a:rPr>
              <a:t>      *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914400" y="3200400"/>
            <a:ext cx="7772400" cy="299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>
              <a:spcBef>
                <a:spcPct val="20000"/>
              </a:spcBef>
              <a:buClr>
                <a:srgbClr val="FF0000"/>
              </a:buClr>
              <a:buFont typeface="Symbol" pitchFamily="18" charset="2"/>
              <a:buChar char="·"/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一共有4 行，每行由空格和星号组成：空格数按行增加，星号按行减少</a:t>
            </a:r>
          </a:p>
          <a:p>
            <a:pPr marL="381000" indent="-381000">
              <a:spcBef>
                <a:spcPct val="20000"/>
              </a:spcBef>
              <a:buClr>
                <a:srgbClr val="FF0000"/>
              </a:buClr>
              <a:buFont typeface="Symbol" pitchFamily="18" charset="2"/>
              <a:buChar char="·"/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变量</a:t>
            </a:r>
            <a:r>
              <a:rPr lang="zh-CN" alt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控制输出行数， 从</a:t>
            </a:r>
            <a:r>
              <a:rPr lang="zh-CN" alt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变化到</a:t>
            </a:r>
            <a:r>
              <a:rPr lang="zh-CN" alt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  <a:p>
            <a:pPr marL="381000" indent="-381000">
              <a:spcBef>
                <a:spcPct val="20000"/>
              </a:spcBef>
              <a:buClr>
                <a:srgbClr val="FF0000"/>
              </a:buClr>
              <a:buFont typeface="Symbol" pitchFamily="18" charset="2"/>
              <a:buChar char="·"/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变量 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控制输出每行的空格和星号：</a:t>
            </a:r>
          </a:p>
          <a:p>
            <a:pPr marL="960438" lvl="1" indent="-388938">
              <a:spcBef>
                <a:spcPct val="20000"/>
              </a:spcBef>
              <a:buClr>
                <a:srgbClr val="0000FF"/>
              </a:buClr>
              <a:buFontTx/>
              <a:buChar char="–"/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zh-CN" altLang="en-US" sz="2800" b="1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变化到</a:t>
            </a:r>
            <a:r>
              <a:rPr lang="zh-CN" altLang="en-US" sz="2800" b="1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每次输出一个空格 </a:t>
            </a:r>
            <a:endParaRPr lang="en-US" altLang="zh-CN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960438" lvl="1" indent="-388938">
              <a:spcBef>
                <a:spcPct val="20000"/>
              </a:spcBef>
              <a:buClr>
                <a:srgbClr val="0000FF"/>
              </a:buClr>
              <a:buFontTx/>
              <a:buChar char="–"/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zh-CN" altLang="en-US" sz="2800" b="1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变化到 </a:t>
            </a:r>
            <a:r>
              <a:rPr lang="zh-CN" altLang="en-US" sz="2800" b="1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8-2</a:t>
            </a:r>
            <a:r>
              <a:rPr lang="zh-CN" altLang="en-US" sz="2800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</a:t>
            </a:r>
            <a:r>
              <a:rPr lang="en-US" altLang="zh-CN" sz="2800" b="1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i＋1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每次输出一个星号</a:t>
            </a:r>
            <a:endParaRPr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5003800" y="1557338"/>
            <a:ext cx="3505200" cy="838200"/>
          </a:xfrm>
          <a:prstGeom prst="rect">
            <a:avLst/>
          </a:prstGeom>
          <a:solidFill>
            <a:srgbClr val="FFDDFF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  <a:spcAft>
                <a:spcPct val="3000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使用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双重循环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实现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914400" y="2743200"/>
            <a:ext cx="1252538" cy="5191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思路：</a:t>
            </a:r>
          </a:p>
        </p:txBody>
      </p:sp>
    </p:spTree>
    <p:extLst>
      <p:ext uri="{BB962C8B-B14F-4D97-AF65-F5344CB8AC3E}">
        <p14:creationId xmlns:p14="http://schemas.microsoft.com/office/powerpoint/2010/main" val="382889106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2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2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7" grpId="0" build="p" autoUpdateAnimBg="0"/>
      <p:bldP spid="202758" grpId="0" animBg="1" autoUpdateAnimBg="0"/>
      <p:bldP spid="20275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4176464"/>
            <a:ext cx="7848872" cy="2132856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609600" indent="-609600" algn="just">
              <a:lnSpc>
                <a:spcPct val="130000"/>
              </a:lnSpc>
              <a:buClr>
                <a:srgbClr val="FF3300"/>
              </a:buClr>
              <a:buNone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）关系表达式的结果只有两种，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真用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表示，假用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，如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5&gt;3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5&lt;3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609600" indent="-609600" algn="just">
              <a:lnSpc>
                <a:spcPct val="130000"/>
              </a:lnSpc>
              <a:buClr>
                <a:srgbClr val="FF3300"/>
              </a:buClr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）在书写“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&lt;=”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&gt;=”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等符号时，中间不要有空格；</a:t>
            </a:r>
          </a:p>
          <a:p>
            <a:pPr marL="609600" indent="-609600" algn="just">
              <a:lnSpc>
                <a:spcPct val="130000"/>
              </a:lnSpc>
              <a:buClr>
                <a:srgbClr val="FF3300"/>
              </a:buClr>
              <a:buNone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对角圆角矩形 4"/>
          <p:cNvSpPr/>
          <p:nvPr/>
        </p:nvSpPr>
        <p:spPr>
          <a:xfrm>
            <a:off x="749497" y="122356"/>
            <a:ext cx="6342783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964965" y="181591"/>
            <a:ext cx="6415347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、关系运算符和关系表达式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1258888" y="1123950"/>
          <a:ext cx="7273925" cy="2824163"/>
        </p:xfrm>
        <a:graphic>
          <a:graphicData uri="http://schemas.openxmlformats.org/drawingml/2006/table">
            <a:tbl>
              <a:tblPr/>
              <a:tblGrid>
                <a:gridCol w="1011237"/>
                <a:gridCol w="3094038"/>
                <a:gridCol w="3168650"/>
              </a:tblGrid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符号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功能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例子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小于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3&lt;4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真的，表达式值为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大于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3&gt;4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假的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值为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==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比较是否相等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3==4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假的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!=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比较是否不等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3!=4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真的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&lt;=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小于等于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3&lt;=4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真的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&gt;=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大于等于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3&gt;=4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假的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9631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 advAuto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404813"/>
            <a:ext cx="4800600" cy="45720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/>
              <a:t>main( 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/>
              <a:t>{ int i,j;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hlink"/>
                </a:solidFill>
              </a:rPr>
              <a:t>  </a:t>
            </a:r>
            <a:r>
              <a:rPr lang="en-US" altLang="zh-CN" sz="2800" b="1" smtClean="0">
                <a:solidFill>
                  <a:srgbClr val="0000FF"/>
                </a:solidFill>
              </a:rPr>
              <a:t>for (i=1; i&lt;=4; i++)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hlink"/>
                </a:solidFill>
              </a:rPr>
              <a:t>    </a:t>
            </a:r>
            <a:r>
              <a:rPr lang="en-US" altLang="zh-CN" sz="2800" b="1" smtClean="0">
                <a:solidFill>
                  <a:srgbClr val="0000FF"/>
                </a:solidFill>
              </a:rPr>
              <a:t>{</a:t>
            </a:r>
            <a:r>
              <a:rPr lang="en-US" altLang="zh-CN" sz="2800" b="1" smtClean="0"/>
              <a:t> for (j=1; j&lt;=i; j++)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/>
              <a:t>         printf("  ");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/>
              <a:t>       for (j=1;j&lt;=8-(2*i-1);j++)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/>
              <a:t>         printf("</a:t>
            </a:r>
            <a:r>
              <a:rPr lang="en-US" altLang="zh-CN" sz="2800" b="1" smtClean="0">
                <a:latin typeface="Times New Roman" pitchFamily="18" charset="0"/>
              </a:rPr>
              <a:t>*</a:t>
            </a:r>
            <a:r>
              <a:rPr lang="en-US" altLang="zh-CN" sz="2800" b="1" smtClean="0"/>
              <a:t>");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/>
              <a:t>       printf("\n");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hlink"/>
                </a:solidFill>
              </a:rPr>
              <a:t>     </a:t>
            </a:r>
            <a:r>
              <a:rPr lang="en-US" altLang="zh-CN" sz="2800" b="1" smtClean="0">
                <a:solidFill>
                  <a:srgbClr val="0000FF"/>
                </a:solidFill>
              </a:rPr>
              <a:t>}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/>
              <a:t> }</a:t>
            </a:r>
            <a:endParaRPr lang="zh-CN" altLang="en-US" sz="2800" b="1" smtClean="0"/>
          </a:p>
        </p:txBody>
      </p:sp>
      <p:sp>
        <p:nvSpPr>
          <p:cNvPr id="203790" name="Rectangle 14"/>
          <p:cNvSpPr>
            <a:spLocks noChangeArrowheads="1"/>
          </p:cNvSpPr>
          <p:nvPr/>
        </p:nvSpPr>
        <p:spPr bwMode="auto">
          <a:xfrm>
            <a:off x="3886200" y="4495800"/>
            <a:ext cx="4876800" cy="1857375"/>
          </a:xfrm>
          <a:prstGeom prst="rect">
            <a:avLst/>
          </a:prstGeom>
          <a:solidFill>
            <a:srgbClr val="FFDDFF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8925" indent="-288925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思考：</a:t>
            </a:r>
          </a:p>
          <a:p>
            <a:pPr marL="288925" indent="-288925">
              <a:buClr>
                <a:schemeClr val="bg2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如何输出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10行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图形？ </a:t>
            </a:r>
          </a:p>
          <a:p>
            <a:pPr marL="288925" indent="-288925">
              <a:buClr>
                <a:schemeClr val="bg2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输出图形向右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平移20个字符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位置，应如何修改程序？ </a:t>
            </a:r>
          </a:p>
        </p:txBody>
      </p:sp>
    </p:spTree>
    <p:extLst>
      <p:ext uri="{BB962C8B-B14F-4D97-AF65-F5344CB8AC3E}">
        <p14:creationId xmlns:p14="http://schemas.microsoft.com/office/powerpoint/2010/main" val="78876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autoUpdateAnimBg="0" advAuto="0"/>
      <p:bldP spid="203790" grpId="0" animBg="1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71550" y="1052736"/>
            <a:ext cx="7346950" cy="5105400"/>
          </a:xfrm>
        </p:spPr>
        <p:txBody>
          <a:bodyPr/>
          <a:lstStyle/>
          <a:p>
            <a:pPr marL="609600" indent="-609600" algn="just" eaLnBrk="1" hangingPunct="1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输出公元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年至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5000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年（包含）的所有的闰年，并统计输出共有多少个闰年；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609600" indent="-6096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输出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～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2000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之间所有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的质数并统计个数；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1257300" lvl="2" indent="-609600" algn="just">
              <a:lnSpc>
                <a:spcPct val="150000"/>
              </a:lnSpc>
              <a:buClr>
                <a:schemeClr val="tx1"/>
              </a:buClr>
              <a:buNone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算法：</a:t>
            </a:r>
          </a:p>
          <a:p>
            <a:pPr marL="1257300" lvl="2" indent="-609600" algn="just">
              <a:lnSpc>
                <a:spcPct val="150000"/>
              </a:lnSpc>
              <a:buClr>
                <a:schemeClr val="tx1"/>
              </a:buClr>
              <a:buNone/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for(n=10;n&lt;2000;n++)</a:t>
            </a:r>
          </a:p>
          <a:p>
            <a:pPr marL="1257300" lvl="2" indent="-609600" algn="just">
              <a:lnSpc>
                <a:spcPct val="150000"/>
              </a:lnSpc>
              <a:buClr>
                <a:schemeClr val="tx1"/>
              </a:buClr>
              <a:buNone/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{</a:t>
            </a:r>
          </a:p>
          <a:p>
            <a:pPr marL="1257300" lvl="2" indent="-609600" algn="just">
              <a:lnSpc>
                <a:spcPct val="150000"/>
              </a:lnSpc>
              <a:buClr>
                <a:schemeClr val="tx1"/>
              </a:buClr>
              <a:buNone/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判断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是否是质数，如是，则输出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的值；</a:t>
            </a:r>
          </a:p>
          <a:p>
            <a:pPr marL="1257300" lvl="2" indent="-609600" algn="just">
              <a:lnSpc>
                <a:spcPct val="150000"/>
              </a:lnSpc>
              <a:buClr>
                <a:schemeClr val="tx1"/>
              </a:buClr>
              <a:buNone/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marL="1409700" lvl="2" indent="-609600" algn="just">
              <a:lnSpc>
                <a:spcPct val="150000"/>
              </a:lnSpc>
              <a:buClr>
                <a:schemeClr val="tx1"/>
              </a:buClr>
              <a:buNone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821505" y="71414"/>
            <a:ext cx="7566919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108981" y="181591"/>
            <a:ext cx="7063419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作业：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7604" y="1916832"/>
            <a:ext cx="68758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8000" b="1" dirty="0" smtClean="0">
                <a:solidFill>
                  <a:srgbClr val="FF3300"/>
                </a:solidFill>
                <a:effectLst>
                  <a:glow rad="88900">
                    <a:srgbClr val="FFFF00">
                      <a:alpha val="71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谢谢大家</a:t>
            </a:r>
            <a:endParaRPr lang="zh-CN" altLang="en-US" sz="8000" b="1" dirty="0">
              <a:solidFill>
                <a:srgbClr val="FF3300"/>
              </a:solidFill>
              <a:effectLst>
                <a:glow rad="88900">
                  <a:srgbClr val="FFFF00">
                    <a:alpha val="71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24523</TotalTime>
  <Words>5748</Words>
  <Application>Microsoft Office PowerPoint</Application>
  <PresentationFormat>全屏显示(4:3)</PresentationFormat>
  <Paragraphs>993</Paragraphs>
  <Slides>92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9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接收一个字符，若为大写，则将之转换为小写，否则，转换为大写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思考：将程序作如下修改，和上面的程序相比，哪一个效率更高？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例5: 按照考试成绩等级打印出百分制分数段。</vt:lpstr>
      <vt:lpstr>例6：从键盘上接收一个成绩，输出对应的等级</vt:lpstr>
      <vt:lpstr>例6：从键盘上接收一个成绩，输出对应的等级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【例5】规律图形输出：输出8*8黑白棋盘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Mrs. Chen</cp:lastModifiedBy>
  <cp:revision>4478</cp:revision>
  <dcterms:created xsi:type="dcterms:W3CDTF">2012-10-07T00:28:30Z</dcterms:created>
  <dcterms:modified xsi:type="dcterms:W3CDTF">2018-10-23T01:54:09Z</dcterms:modified>
</cp:coreProperties>
</file>