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130D-BAEC-4682-A848-6C1A0091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9320F-32DE-4FA7-85FA-9CF2A4665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4BFB7-C24A-4772-B70C-1FFBAAAD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3D8EA-E39E-4CC9-AF30-C1EB04C9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536E4-8A75-4CA8-9A1C-36A3D2C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3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09471-0EE4-42D0-AEC0-57BCEB90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AA1751-832A-45E8-A4F8-62E0F2ED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204D7-32D2-4540-8639-6100D516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8765B-6C78-447F-B08D-B50BFA5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AE4C1-987F-458D-8E5B-4C67DEDE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95B5BB-50B4-4A5A-B407-76119433E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E2AB5-331D-4D69-8E08-FBCBCB6E0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292B3-7E53-4E0F-8660-B0C39311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8888-68BF-4F32-BD44-B4B7ABC2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ECB72-559D-46E9-B2F4-E507AFC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22AFB-5C95-4B8D-8A6A-95EB1595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E17C6-8424-4D8D-AA5B-EBBD9E75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E698C-E7FF-4638-91C1-AF9AC03C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BBF85-C5A2-4A10-9EE8-508422B1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9C131-F873-47D9-B545-41A2E9CD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B1821-08AD-44B0-8FB1-96CCC9C8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B7D15-60A1-4979-ACDC-B767CA56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C40FD-2173-4EC0-A09C-CBBCE78B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4C4C8-E88D-48D0-99BE-BF3F4CA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AEBD2-98DA-4ECA-B6E7-B590060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E3AF-BF0B-440C-A83F-AF57DF7B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1F06A-3CDA-4DA3-8DB9-D5BA15F1B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1A76A-74A1-4845-99D2-D810C336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B3423-68D9-4C6B-B6A4-D81AE47B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80F31-AA49-438F-82A0-894BF92A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E6798-C9A1-4B9B-9187-778517C7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3E818-9A0A-4F92-B8B5-44DCB19F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B3F24-6B18-445C-8A4A-90530B5B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5629F-5A0A-463D-AE7E-51A276F26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B7414-8F9E-4E62-8B95-233D52086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BF6C2-6C7A-4593-A4AB-E7DF99F83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A4AC1-1FBD-4F5A-A847-A67FEABE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F6976-56C8-4631-AD9B-78292A04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8CC75-DFAA-4F92-A59C-3EFD699D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5387C-9554-4A96-A602-62112443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68BCB-9D41-43DF-9AED-243EF1F9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9BFC6-52EA-475D-A820-D1BB15E1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B00EA-78FE-4875-BC46-AAFD5E9E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4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9119A7-1CA2-4F82-BB9E-74CF4C1A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3BBEF-EEC1-4A9F-B6A1-3FB98DE3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7FD810-1151-4DB9-840E-C7F42423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E29AA-C6BF-43A2-AED7-924D4050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E81A5-AD4A-4BA5-BDC6-E9800FD0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57550-E89B-4737-8438-3E367717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6ECD4-15A9-403E-A7B2-E98115A3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8A319-4518-4F14-92F3-A8812B0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BC2E6-4FCE-4B00-9F65-29A653A5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432CB-EE06-4843-8671-AD0424D4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552B2C-8F67-49A2-BC47-076FFA7B2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7160D-6CBB-4A69-9334-51B51479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64ABD-E12E-428D-9F86-A4AAA883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908E0-DFFB-4DAC-B733-67B773DF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7A255-62E9-4CB8-86D2-89716431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3E7E8A-570B-4F82-9BAE-8CC30042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6F865-4991-4282-A218-5DE16FE3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34485-9CD7-441A-83A0-6A796D049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C40CC-8336-4A18-931C-A6E644E8A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E3C30-23C7-441B-B754-6E69DBF0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파란색, 물, 조류, 대형이(가) 표시된 사진&#10;&#10;자동 생성된 설명">
            <a:extLst>
              <a:ext uri="{FF2B5EF4-FFF2-40B4-BE49-F238E27FC236}">
                <a16:creationId xmlns:a16="http://schemas.microsoft.com/office/drawing/2014/main" id="{39524A73-1DF7-4779-BC67-A700F7968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EA309C-AB23-4AA9-969C-69C8DE505561}"/>
              </a:ext>
            </a:extLst>
          </p:cNvPr>
          <p:cNvSpPr/>
          <p:nvPr/>
        </p:nvSpPr>
        <p:spPr>
          <a:xfrm>
            <a:off x="2705100" y="1905000"/>
            <a:ext cx="7124700" cy="2057400"/>
          </a:xfrm>
          <a:prstGeom prst="round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8BED4C-724C-444D-AF99-2E67706A00F6}"/>
              </a:ext>
            </a:extLst>
          </p:cNvPr>
          <p:cNvGrpSpPr/>
          <p:nvPr/>
        </p:nvGrpSpPr>
        <p:grpSpPr>
          <a:xfrm>
            <a:off x="3440275" y="2253572"/>
            <a:ext cx="5654351" cy="1360257"/>
            <a:chOff x="3268825" y="2068743"/>
            <a:chExt cx="5654351" cy="13602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7E55C3-3513-42D8-A20F-AF2C24A8B537}"/>
                </a:ext>
              </a:extLst>
            </p:cNvPr>
            <p:cNvSpPr txBox="1"/>
            <p:nvPr/>
          </p:nvSpPr>
          <p:spPr>
            <a:xfrm>
              <a:off x="3268825" y="2068743"/>
              <a:ext cx="56543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+mj-ea"/>
                  <a:ea typeface="+mj-ea"/>
                </a:rPr>
                <a:t>팀 </a:t>
              </a:r>
              <a:r>
                <a:rPr lang="ko-KR" altLang="en-US" sz="4800" dirty="0" err="1">
                  <a:solidFill>
                    <a:schemeClr val="bg1"/>
                  </a:solidFill>
                  <a:latin typeface="+mj-ea"/>
                  <a:ea typeface="+mj-ea"/>
                </a:rPr>
                <a:t>꼰꼰</a:t>
              </a:r>
              <a:endParaRPr lang="ko-KR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0E8628-68C1-4545-90C9-6624A080643F}"/>
                </a:ext>
              </a:extLst>
            </p:cNvPr>
            <p:cNvSpPr txBox="1"/>
            <p:nvPr/>
          </p:nvSpPr>
          <p:spPr>
            <a:xfrm>
              <a:off x="4085439" y="3059668"/>
              <a:ext cx="417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권다진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김광용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</a:rPr>
                <a:t>김유림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</a:rPr>
                <a:t>소한샘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</a:rPr>
                <a:t>현수룡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8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사용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590BE-E182-41E5-98FB-0EF88AB6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JDK 1.8.0, JDK 1.8.0</a:t>
            </a:r>
            <a:r>
              <a:rPr lang="en-US" altLang="ko-KR" dirty="0"/>
              <a:t>, </a:t>
            </a:r>
            <a:r>
              <a:rPr lang="en-US" altLang="ko-KR" b="1" dirty="0"/>
              <a:t>JSP</a:t>
            </a:r>
            <a:r>
              <a:rPr lang="en-US" altLang="ko-KR" dirty="0"/>
              <a:t>, </a:t>
            </a:r>
            <a:r>
              <a:rPr lang="en-US" altLang="ko-KR" b="1" dirty="0"/>
              <a:t>HTML 5, CSS 3, </a:t>
            </a:r>
            <a:r>
              <a:rPr lang="en-US" altLang="ko-KR" b="1" dirty="0" err="1"/>
              <a:t>Javascript</a:t>
            </a:r>
            <a:r>
              <a:rPr lang="en-US" altLang="ko-KR" dirty="0"/>
              <a:t>, Bootstrap, NPM, NodeJS, </a:t>
            </a:r>
            <a:r>
              <a:rPr lang="en-US" altLang="ko-KR" b="1" dirty="0" err="1"/>
              <a:t>Jquery</a:t>
            </a:r>
            <a:r>
              <a:rPr lang="en-US" altLang="ko-KR" b="1" dirty="0"/>
              <a:t> 3.4.1, </a:t>
            </a:r>
            <a:r>
              <a:rPr lang="en-US" altLang="ko-KR" dirty="0" err="1"/>
              <a:t>Jquery</a:t>
            </a:r>
            <a:r>
              <a:rPr lang="en-US" altLang="ko-KR" dirty="0"/>
              <a:t> UI 1.12.1, Tomcat server 9.0.24, </a:t>
            </a:r>
            <a:r>
              <a:rPr lang="en-US" altLang="ko-KR" dirty="0" err="1"/>
              <a:t>Ionicons</a:t>
            </a:r>
            <a:r>
              <a:rPr lang="en-US" altLang="ko-KR" dirty="0"/>
              <a:t> 2.0.1, </a:t>
            </a:r>
            <a:r>
              <a:rPr lang="en-US" altLang="ko-KR" dirty="0" err="1"/>
              <a:t>Sweetalert</a:t>
            </a:r>
            <a:r>
              <a:rPr lang="en-US" altLang="ko-KR" dirty="0"/>
              <a:t>, Google Map, </a:t>
            </a:r>
            <a:r>
              <a:rPr lang="en-US" altLang="ko-KR" dirty="0" err="1"/>
              <a:t>Daum</a:t>
            </a:r>
            <a:r>
              <a:rPr lang="en-US" altLang="ko-KR" dirty="0"/>
              <a:t> </a:t>
            </a:r>
            <a:r>
              <a:rPr lang="ko-KR" altLang="ko-KR" dirty="0"/>
              <a:t>우편번호</a:t>
            </a:r>
            <a:r>
              <a:rPr lang="en-US" altLang="ko-KR" dirty="0"/>
              <a:t> API, Slack, </a:t>
            </a:r>
            <a:r>
              <a:rPr lang="en-US" altLang="ko-KR" dirty="0" err="1"/>
              <a:t>Tawk</a:t>
            </a:r>
            <a:r>
              <a:rPr lang="en-US" altLang="ko-KR" dirty="0"/>
              <a:t> API, </a:t>
            </a:r>
            <a:r>
              <a:rPr lang="en-US" altLang="ko-KR" dirty="0" err="1"/>
              <a:t>BlueImp</a:t>
            </a:r>
            <a:r>
              <a:rPr lang="en-US" altLang="ko-KR" dirty="0"/>
              <a:t>, </a:t>
            </a:r>
            <a:r>
              <a:rPr lang="en-US" altLang="ko-KR" dirty="0" err="1"/>
              <a:t>JavaX</a:t>
            </a:r>
            <a:r>
              <a:rPr lang="en-US" altLang="ko-KR" dirty="0"/>
              <a:t> Mail 1.6.2, Handlebars, </a:t>
            </a:r>
            <a:r>
              <a:rPr lang="en-US" altLang="ko-KR" b="1" dirty="0"/>
              <a:t>Git 2.22.0.windows.1, Git Bash, </a:t>
            </a:r>
            <a:r>
              <a:rPr lang="en-US" altLang="ko-KR" b="1" dirty="0" err="1"/>
              <a:t>Github</a:t>
            </a:r>
            <a:r>
              <a:rPr lang="en-US" altLang="ko-KR" dirty="0"/>
              <a:t>, </a:t>
            </a:r>
            <a:r>
              <a:rPr lang="en-US" altLang="ko-KR" b="1" dirty="0"/>
              <a:t>Bracket.1.14, Visual Studio Code 1.40.1, Eclipse 2019-06 (4.12.0), GRADLE 5.5, Spring 5.1.9, </a:t>
            </a:r>
            <a:r>
              <a:rPr lang="en-US" altLang="ko-KR" b="1" dirty="0" err="1"/>
              <a:t>Mybatis</a:t>
            </a:r>
            <a:r>
              <a:rPr lang="en-US" altLang="ko-KR" b="1" dirty="0"/>
              <a:t> 2.0.2, MariaDB JDBC 2.4.3</a:t>
            </a:r>
            <a:r>
              <a:rPr lang="en-US" altLang="ko-KR" dirty="0"/>
              <a:t>, Log4j 2.12.1, JSTL 1.2, </a:t>
            </a:r>
            <a:r>
              <a:rPr lang="en-US" altLang="ko-KR" dirty="0" err="1"/>
              <a:t>I’mport</a:t>
            </a:r>
            <a:r>
              <a:rPr lang="en-US" altLang="ko-KR" dirty="0"/>
              <a:t>, font-awesome, popper.js 1.15.0, </a:t>
            </a:r>
            <a:r>
              <a:rPr lang="en-US" altLang="ko-KR" dirty="0" err="1"/>
              <a:t>adminLTE</a:t>
            </a:r>
            <a:r>
              <a:rPr lang="en-US" altLang="ko-KR" dirty="0"/>
              <a:t>, Nice-Select.css, Google Fonts, EXERD, </a:t>
            </a:r>
            <a:r>
              <a:rPr lang="en-US" altLang="ko-KR" dirty="0" err="1"/>
              <a:t>Kakao</a:t>
            </a:r>
            <a:r>
              <a:rPr lang="en-US" altLang="ko-KR" dirty="0"/>
              <a:t> oven, </a:t>
            </a:r>
            <a:r>
              <a:rPr lang="en-US" altLang="ko-KR" dirty="0" err="1"/>
              <a:t>StarUML</a:t>
            </a:r>
            <a:r>
              <a:rPr lang="en-US" altLang="ko-KR" dirty="0"/>
              <a:t>, </a:t>
            </a:r>
            <a:r>
              <a:rPr lang="en-US" altLang="ko-KR" dirty="0" err="1"/>
              <a:t>HeidiSQL</a:t>
            </a:r>
            <a:r>
              <a:rPr lang="en-US" altLang="ko-KR" dirty="0"/>
              <a:t> 10.2.0.5999, OWL Carousel 2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4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6D3D-3AB2-4740-AD35-6C37544B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현황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F0865-3462-4439-A13C-254FA5B1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반려동물 시장의 빠른 성장세</a:t>
            </a:r>
            <a:endParaRPr lang="en-US" altLang="ko-KR" dirty="0"/>
          </a:p>
          <a:p>
            <a:r>
              <a:rPr lang="ko-KR" altLang="en-US" dirty="0"/>
              <a:t>저출산</a:t>
            </a:r>
            <a:r>
              <a:rPr lang="en-US" altLang="ko-KR" dirty="0"/>
              <a:t>, 1</a:t>
            </a:r>
            <a:r>
              <a:rPr lang="ko-KR" altLang="en-US" dirty="0"/>
              <a:t>인 가구 증가</a:t>
            </a:r>
            <a:r>
              <a:rPr lang="en-US" altLang="ko-KR" dirty="0"/>
              <a:t>, </a:t>
            </a:r>
            <a:r>
              <a:rPr lang="ko-KR" altLang="en-US" dirty="0"/>
              <a:t>고령화로 자녀 대신 반려동물을 키우는 소비자의 증가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 </a:t>
            </a:r>
            <a:r>
              <a:rPr lang="en-US" altLang="ko-KR" dirty="0"/>
              <a:t>1.8</a:t>
            </a:r>
            <a:r>
              <a:rPr lang="ko-KR" altLang="en-US" dirty="0"/>
              <a:t>조원에서 </a:t>
            </a:r>
            <a:r>
              <a:rPr lang="en-US" altLang="ko-KR" dirty="0"/>
              <a:t>2020</a:t>
            </a:r>
            <a:r>
              <a:rPr lang="ko-KR" altLang="en-US" dirty="0"/>
              <a:t> </a:t>
            </a:r>
            <a:r>
              <a:rPr lang="en-US" altLang="ko-KR" dirty="0"/>
              <a:t>3.5</a:t>
            </a:r>
            <a:r>
              <a:rPr lang="ko-KR" altLang="en-US" dirty="0"/>
              <a:t>조원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서양에 비해 늦은 시장 등장으로 성장할 여지 높음</a:t>
            </a:r>
            <a:endParaRPr lang="en-US" altLang="ko-KR" dirty="0"/>
          </a:p>
          <a:p>
            <a:r>
              <a:rPr lang="en-US" altLang="ko-KR" dirty="0"/>
              <a:t>2016</a:t>
            </a:r>
            <a:r>
              <a:rPr lang="ko-KR" altLang="en-US" dirty="0"/>
              <a:t>년 투자 활성화 대책으로 반려동물 산업 선정</a:t>
            </a:r>
            <a:endParaRPr lang="en-US" altLang="ko-KR" dirty="0"/>
          </a:p>
          <a:p>
            <a:pPr lvl="1"/>
            <a:r>
              <a:rPr lang="ko-KR" altLang="en-US" dirty="0"/>
              <a:t>반려동물 등록 수 </a:t>
            </a:r>
            <a:r>
              <a:rPr lang="en-US" altLang="ko-KR" dirty="0"/>
              <a:t>979,000</a:t>
            </a:r>
            <a:r>
              <a:rPr lang="ko-KR" altLang="en-US" dirty="0"/>
              <a:t>마리에서 </a:t>
            </a:r>
            <a:r>
              <a:rPr lang="en-US" altLang="ko-KR" dirty="0"/>
              <a:t>1,500,000</a:t>
            </a:r>
            <a:r>
              <a:rPr lang="ko-KR" altLang="en-US" dirty="0"/>
              <a:t>마리로 증가</a:t>
            </a:r>
            <a:endParaRPr lang="en-US" altLang="ko-KR" dirty="0"/>
          </a:p>
          <a:p>
            <a:r>
              <a:rPr lang="ko-KR" altLang="en-US" dirty="0"/>
              <a:t>기존 산업 성장 저하 돌파구로 반려동물 시장 주목</a:t>
            </a:r>
            <a:endParaRPr lang="en-US" altLang="ko-KR" dirty="0"/>
          </a:p>
          <a:p>
            <a:pPr lvl="1"/>
            <a:r>
              <a:rPr lang="ko-KR" altLang="en-US" dirty="0"/>
              <a:t>글로벌 반려동물 산업 </a:t>
            </a:r>
            <a:r>
              <a:rPr lang="en-US" altLang="ko-KR" dirty="0"/>
              <a:t>M&amp;A </a:t>
            </a:r>
            <a:r>
              <a:rPr lang="ko-KR" altLang="en-US" dirty="0"/>
              <a:t>추이 증가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GS </a:t>
            </a:r>
            <a:r>
              <a:rPr lang="ko-KR" altLang="en-US" dirty="0" err="1"/>
              <a:t>프레시</a:t>
            </a:r>
            <a:r>
              <a:rPr lang="ko-KR" altLang="en-US" dirty="0"/>
              <a:t> 반려동물 용품 새벽배송</a:t>
            </a:r>
            <a:endParaRPr lang="en-US" altLang="ko-KR" dirty="0"/>
          </a:p>
          <a:p>
            <a:pPr lvl="1"/>
            <a:r>
              <a:rPr lang="ko-KR" altLang="en-US" dirty="0"/>
              <a:t>신세계백화점 ‘동결 건조 견</a:t>
            </a:r>
            <a:r>
              <a:rPr lang="en-US" altLang="ko-KR" dirty="0"/>
              <a:t>·</a:t>
            </a:r>
            <a:r>
              <a:rPr lang="ko-KR" altLang="en-US" dirty="0"/>
              <a:t>묘 세트’</a:t>
            </a:r>
            <a:endParaRPr lang="en-US" altLang="ko-KR" dirty="0"/>
          </a:p>
          <a:p>
            <a:pPr lvl="1"/>
            <a:r>
              <a:rPr lang="ko-KR" altLang="en-US" dirty="0" err="1"/>
              <a:t>갤러리아</a:t>
            </a:r>
            <a:r>
              <a:rPr lang="ko-KR" altLang="en-US" dirty="0"/>
              <a:t> 백화점 ‘반려동물 건강 세트’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66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6758-EF09-4A53-93FB-82956FD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현황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5AAC3-8AE4-404F-B27B-ABD6164E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애완동물에서 반려동물로 소비자 인식의 변화</a:t>
            </a:r>
            <a:endParaRPr lang="en-US" altLang="ko-KR" dirty="0"/>
          </a:p>
          <a:p>
            <a:r>
              <a:rPr lang="ko-KR" altLang="en-US" dirty="0"/>
              <a:t>미용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보험</a:t>
            </a:r>
            <a:r>
              <a:rPr lang="en-US" altLang="ko-KR" dirty="0"/>
              <a:t>, </a:t>
            </a:r>
            <a:r>
              <a:rPr lang="ko-KR" altLang="en-US" dirty="0"/>
              <a:t>장례 다양한 반려동물 서비스 등장</a:t>
            </a:r>
            <a:endParaRPr lang="en-US" altLang="ko-KR" dirty="0"/>
          </a:p>
          <a:p>
            <a:r>
              <a:rPr lang="ko-KR" altLang="en-US" dirty="0" err="1"/>
              <a:t>동물권</a:t>
            </a:r>
            <a:r>
              <a:rPr lang="en-US" altLang="ko-KR" dirty="0"/>
              <a:t>, </a:t>
            </a:r>
            <a:r>
              <a:rPr lang="ko-KR" altLang="en-US" dirty="0"/>
              <a:t>동물복지 등 동물에 대한 권리 증진 관심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펫 </a:t>
            </a:r>
            <a:r>
              <a:rPr lang="ko-KR" altLang="en-US" dirty="0" err="1"/>
              <a:t>푸드</a:t>
            </a:r>
            <a:r>
              <a:rPr lang="ko-KR" altLang="en-US" dirty="0"/>
              <a:t> 시장의 </a:t>
            </a:r>
            <a:r>
              <a:rPr lang="en-US" altLang="ko-KR" dirty="0"/>
              <a:t>Pet Humanization </a:t>
            </a:r>
            <a:r>
              <a:rPr lang="ko-KR" altLang="en-US" dirty="0"/>
              <a:t>트렌드 심화</a:t>
            </a:r>
            <a:endParaRPr lang="en-US" altLang="ko-KR" dirty="0"/>
          </a:p>
          <a:p>
            <a:r>
              <a:rPr lang="ko-KR" altLang="en-US" dirty="0"/>
              <a:t>반려동물을 사람과 동일한 인격체로 대우</a:t>
            </a:r>
            <a:endParaRPr lang="en-US" altLang="ko-KR" dirty="0"/>
          </a:p>
          <a:p>
            <a:r>
              <a:rPr lang="ko-KR" altLang="en-US" dirty="0"/>
              <a:t>가족 구성원이 된 반려동물을 위해 시간과 비용을 투자</a:t>
            </a:r>
            <a:endParaRPr lang="en-US" altLang="ko-KR" dirty="0"/>
          </a:p>
          <a:p>
            <a:pPr lvl="1"/>
            <a:r>
              <a:rPr lang="ko-KR" altLang="en-US" dirty="0"/>
              <a:t>반려동물에 맞춘 특화 사료로 소비자 니즈에 대응</a:t>
            </a:r>
            <a:endParaRPr lang="en-US" altLang="ko-KR" dirty="0"/>
          </a:p>
          <a:p>
            <a:pPr lvl="2"/>
            <a:r>
              <a:rPr lang="en-US" altLang="ko-KR" dirty="0"/>
              <a:t>CJ: </a:t>
            </a:r>
            <a:r>
              <a:rPr lang="ko-KR" altLang="en-US" dirty="0"/>
              <a:t>반려동물 프리미엄 브랜드</a:t>
            </a:r>
            <a:r>
              <a:rPr lang="en-US" altLang="ko-KR" dirty="0"/>
              <a:t> ‘</a:t>
            </a:r>
            <a:r>
              <a:rPr lang="ko-KR" altLang="en-US" dirty="0" err="1"/>
              <a:t>오네이처</a:t>
            </a:r>
            <a:r>
              <a:rPr lang="en-US" altLang="ko-KR" dirty="0"/>
              <a:t>’</a:t>
            </a:r>
            <a:r>
              <a:rPr lang="ko-KR" altLang="en-US" dirty="0"/>
              <a:t> 브랜드 </a:t>
            </a:r>
            <a:r>
              <a:rPr lang="ko-KR" altLang="en-US" dirty="0" err="1"/>
              <a:t>런청</a:t>
            </a:r>
            <a:endParaRPr lang="en-US" altLang="ko-KR" dirty="0"/>
          </a:p>
          <a:p>
            <a:pPr lvl="2"/>
            <a:r>
              <a:rPr lang="ko-KR" altLang="en-US" dirty="0" err="1"/>
              <a:t>서울우유협동조합</a:t>
            </a:r>
            <a:r>
              <a:rPr lang="en-US" altLang="ko-KR" dirty="0"/>
              <a:t>: </a:t>
            </a:r>
            <a:r>
              <a:rPr lang="ko-KR" altLang="en-US" dirty="0"/>
              <a:t>반려동물 용 </a:t>
            </a:r>
            <a:r>
              <a:rPr lang="en-US" altLang="ko-KR" dirty="0"/>
              <a:t>‘</a:t>
            </a:r>
            <a:r>
              <a:rPr lang="ko-KR" altLang="en-US" dirty="0" err="1"/>
              <a:t>아이펫밀크</a:t>
            </a:r>
            <a:r>
              <a:rPr lang="en-US" altLang="ko-KR" dirty="0"/>
              <a:t>’</a:t>
            </a:r>
            <a:r>
              <a:rPr lang="ko-KR" altLang="en-US" dirty="0"/>
              <a:t> 출시</a:t>
            </a:r>
            <a:endParaRPr lang="en-US" altLang="ko-KR" dirty="0"/>
          </a:p>
          <a:p>
            <a:pPr lvl="2"/>
            <a:r>
              <a:rPr lang="ko-KR" altLang="en-US" dirty="0"/>
              <a:t>하림</a:t>
            </a:r>
            <a:r>
              <a:rPr lang="en-US" altLang="ko-KR" dirty="0"/>
              <a:t>: ‘</a:t>
            </a:r>
            <a:r>
              <a:rPr lang="ko-KR" altLang="en-US" dirty="0" err="1"/>
              <a:t>더리얼</a:t>
            </a:r>
            <a:r>
              <a:rPr lang="en-US" altLang="ko-KR" dirty="0"/>
              <a:t>’, ‘</a:t>
            </a:r>
            <a:r>
              <a:rPr lang="ko-KR" altLang="en-US" dirty="0" err="1"/>
              <a:t>더리얼</a:t>
            </a:r>
            <a:r>
              <a:rPr lang="ko-KR" altLang="en-US" dirty="0"/>
              <a:t> </a:t>
            </a:r>
            <a:r>
              <a:rPr lang="ko-KR" altLang="en-US" dirty="0" err="1"/>
              <a:t>그레인프리</a:t>
            </a:r>
            <a:r>
              <a:rPr lang="en-US" altLang="ko-KR" dirty="0"/>
              <a:t>’</a:t>
            </a:r>
            <a:r>
              <a:rPr lang="ko-KR" altLang="en-US" dirty="0"/>
              <a:t> 런칭</a:t>
            </a:r>
            <a:r>
              <a:rPr lang="en-US" altLang="ko-KR" dirty="0"/>
              <a:t>, </a:t>
            </a:r>
            <a:r>
              <a:rPr lang="ko-KR" altLang="en-US" dirty="0"/>
              <a:t>사람이 먹는 식품 수준 </a:t>
            </a:r>
            <a:r>
              <a:rPr lang="ko-KR" altLang="en-US" dirty="0" err="1"/>
              <a:t>펫푸드</a:t>
            </a:r>
            <a:r>
              <a:rPr lang="ko-KR" altLang="en-US" dirty="0"/>
              <a:t> 제조</a:t>
            </a:r>
            <a:endParaRPr lang="en-US" altLang="ko-KR" dirty="0"/>
          </a:p>
          <a:p>
            <a:pPr lvl="2"/>
            <a:r>
              <a:rPr lang="en-US" altLang="ko-KR" dirty="0"/>
              <a:t>KGC </a:t>
            </a:r>
            <a:r>
              <a:rPr lang="ko-KR" altLang="en-US" dirty="0"/>
              <a:t>인삼공사</a:t>
            </a:r>
            <a:r>
              <a:rPr lang="en-US" altLang="ko-KR" dirty="0"/>
              <a:t>: </a:t>
            </a:r>
            <a:r>
              <a:rPr lang="ko-KR" altLang="en-US" dirty="0"/>
              <a:t>홍삼</a:t>
            </a:r>
            <a:r>
              <a:rPr lang="en-US" altLang="ko-KR" dirty="0"/>
              <a:t>, </a:t>
            </a:r>
            <a:r>
              <a:rPr lang="ko-KR" altLang="en-US" dirty="0"/>
              <a:t>연어</a:t>
            </a:r>
            <a:r>
              <a:rPr lang="en-US" altLang="ko-KR" dirty="0"/>
              <a:t> </a:t>
            </a:r>
            <a:r>
              <a:rPr lang="ko-KR" altLang="en-US" dirty="0"/>
              <a:t>등 활용한 반려동물 건강식품  </a:t>
            </a:r>
            <a:r>
              <a:rPr lang="en-US" altLang="ko-KR" dirty="0"/>
              <a:t>‘</a:t>
            </a:r>
            <a:r>
              <a:rPr lang="ko-KR" altLang="en-US" dirty="0" err="1"/>
              <a:t>지니펫</a:t>
            </a:r>
            <a:r>
              <a:rPr lang="ko-KR" altLang="en-US" dirty="0"/>
              <a:t> 더 </a:t>
            </a:r>
            <a:r>
              <a:rPr lang="ko-KR" altLang="en-US" dirty="0" err="1"/>
              <a:t>홀리스틱</a:t>
            </a:r>
            <a:r>
              <a:rPr lang="en-US" altLang="ko-KR" dirty="0"/>
              <a:t>‘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70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6758-EF09-4A53-93FB-82956FD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현황 및 문제점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C5FFB7-5E66-4F43-928D-DA1458A8E28B}"/>
              </a:ext>
            </a:extLst>
          </p:cNvPr>
          <p:cNvGrpSpPr/>
          <p:nvPr/>
        </p:nvGrpSpPr>
        <p:grpSpPr>
          <a:xfrm>
            <a:off x="838051" y="1434405"/>
            <a:ext cx="3583903" cy="2143364"/>
            <a:chOff x="838051" y="1434405"/>
            <a:chExt cx="3583903" cy="2143364"/>
          </a:xfrm>
        </p:grpSpPr>
        <p:pic>
          <p:nvPicPr>
            <p:cNvPr id="11" name="그림 10" descr="사진, 냉장고, 묶음, 남자이(가) 표시된 사진&#10;&#10;자동 생성된 설명">
              <a:extLst>
                <a:ext uri="{FF2B5EF4-FFF2-40B4-BE49-F238E27FC236}">
                  <a16:creationId xmlns:a16="http://schemas.microsoft.com/office/drawing/2014/main" id="{BF75E72C-9CE9-40A5-AB12-20CE0D59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51" y="1803737"/>
              <a:ext cx="3583903" cy="17740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0D7C8A-A807-4CAB-A2C8-D44D00EDA1D8}"/>
                </a:ext>
              </a:extLst>
            </p:cNvPr>
            <p:cNvSpPr txBox="1"/>
            <p:nvPr/>
          </p:nvSpPr>
          <p:spPr>
            <a:xfrm>
              <a:off x="1875622" y="1434405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 펫 밀크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312895-0E72-495F-9A29-91DF8C06CBB8}"/>
              </a:ext>
            </a:extLst>
          </p:cNvPr>
          <p:cNvGrpSpPr/>
          <p:nvPr/>
        </p:nvGrpSpPr>
        <p:grpSpPr>
          <a:xfrm>
            <a:off x="838051" y="3717309"/>
            <a:ext cx="3352801" cy="2179637"/>
            <a:chOff x="838051" y="3717309"/>
            <a:chExt cx="3352801" cy="2179637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3D87F2B-F0BB-4686-AECC-739303BE1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4"/>
            <a:stretch/>
          </p:blipFill>
          <p:spPr>
            <a:xfrm>
              <a:off x="838051" y="4012406"/>
              <a:ext cx="3352801" cy="18845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8C4644-5BEB-4456-BA63-CF8E3BCD5EDD}"/>
                </a:ext>
              </a:extLst>
            </p:cNvPr>
            <p:cNvSpPr txBox="1"/>
            <p:nvPr/>
          </p:nvSpPr>
          <p:spPr>
            <a:xfrm>
              <a:off x="1760071" y="3717309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하림 더 </a:t>
              </a:r>
              <a:r>
                <a:rPr lang="ko-KR" altLang="en-US" dirty="0" err="1"/>
                <a:t>리얼</a:t>
              </a:r>
              <a:endParaRPr lang="ko-KR" altLang="en-US" dirty="0"/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9C78DA2-0163-4562-AEB8-B357C9648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71" y="1800272"/>
            <a:ext cx="3352802" cy="2417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BBFACF-4D0D-4878-BB26-56FB780D9F6A}"/>
              </a:ext>
            </a:extLst>
          </p:cNvPr>
          <p:cNvSpPr txBox="1"/>
          <p:nvPr/>
        </p:nvSpPr>
        <p:spPr>
          <a:xfrm>
            <a:off x="5789592" y="1434405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CJ </a:t>
            </a:r>
            <a:r>
              <a:rPr lang="ko-KR" altLang="en-US" dirty="0" err="1"/>
              <a:t>오네이처</a:t>
            </a:r>
            <a:endParaRPr lang="ko-KR" altLang="en-US" dirty="0"/>
          </a:p>
        </p:txBody>
      </p:sp>
      <p:pic>
        <p:nvPicPr>
          <p:cNvPr id="21" name="그림 20" descr="사진, 채운, 묶음, 다른이(가) 표시된 사진&#10;&#10;자동 생성된 설명">
            <a:extLst>
              <a:ext uri="{FF2B5EF4-FFF2-40B4-BE49-F238E27FC236}">
                <a16:creationId xmlns:a16="http://schemas.microsoft.com/office/drawing/2014/main" id="{6AF0213F-F1E8-4A0E-8527-BCF268383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64" y="1800272"/>
            <a:ext cx="3144605" cy="20011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B79F56-EC77-4E8E-80B2-DB0033B89289}"/>
              </a:ext>
            </a:extLst>
          </p:cNvPr>
          <p:cNvSpPr txBox="1"/>
          <p:nvPr/>
        </p:nvSpPr>
        <p:spPr>
          <a:xfrm>
            <a:off x="8469385" y="1376148"/>
            <a:ext cx="30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갤러리아</a:t>
            </a:r>
            <a:r>
              <a:rPr lang="ko-KR" altLang="en-US" dirty="0"/>
              <a:t> 반려동물 선물세트</a:t>
            </a:r>
          </a:p>
        </p:txBody>
      </p:sp>
    </p:spTree>
    <p:extLst>
      <p:ext uri="{BB962C8B-B14F-4D97-AF65-F5344CB8AC3E}">
        <p14:creationId xmlns:p14="http://schemas.microsoft.com/office/powerpoint/2010/main" val="315097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B8842-E538-4BB5-8E98-ED0E543D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해결방안 및 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C29B-ABE3-4CA2-B170-516AEEAA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Pet Humanization</a:t>
            </a:r>
            <a:r>
              <a:rPr lang="ko-KR" altLang="en-US" dirty="0"/>
              <a:t>에서 </a:t>
            </a:r>
            <a:r>
              <a:rPr lang="en-US" altLang="ko-KR" dirty="0"/>
              <a:t>Pet familiarization 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사료</a:t>
            </a:r>
            <a:r>
              <a:rPr lang="en-US" altLang="ko-KR" dirty="0"/>
              <a:t>’</a:t>
            </a:r>
            <a:r>
              <a:rPr lang="ko-KR" altLang="en-US" dirty="0"/>
              <a:t>가 아닌 </a:t>
            </a:r>
            <a:r>
              <a:rPr lang="en-US" altLang="ko-KR" dirty="0"/>
              <a:t>‘</a:t>
            </a:r>
            <a:r>
              <a:rPr lang="ko-KR" altLang="en-US" dirty="0"/>
              <a:t>음식</a:t>
            </a:r>
            <a:r>
              <a:rPr lang="en-US" altLang="ko-KR" dirty="0"/>
              <a:t>’</a:t>
            </a:r>
            <a:r>
              <a:rPr lang="ko-KR" altLang="en-US" dirty="0"/>
              <a:t>을 원하는 소비자 니즈에 대응</a:t>
            </a:r>
            <a:endParaRPr lang="en-US" altLang="ko-KR" dirty="0"/>
          </a:p>
          <a:p>
            <a:r>
              <a:rPr lang="en-US" altLang="ko-KR" dirty="0">
                <a:effectLst/>
              </a:rPr>
              <a:t>‘</a:t>
            </a:r>
            <a:r>
              <a:rPr lang="ko-KR" altLang="en-US" dirty="0">
                <a:effectLst/>
              </a:rPr>
              <a:t>가족</a:t>
            </a:r>
            <a:r>
              <a:rPr lang="en-US" altLang="ko-KR" dirty="0"/>
              <a:t>‘</a:t>
            </a:r>
            <a:r>
              <a:rPr lang="ko-KR" altLang="en-US" dirty="0"/>
              <a:t>에게 줄 수 없는 사료</a:t>
            </a:r>
            <a:endParaRPr lang="en-US" altLang="ko-KR" sz="1800" dirty="0">
              <a:effectLst/>
            </a:endParaRPr>
          </a:p>
          <a:p>
            <a:pPr lvl="1"/>
            <a:r>
              <a:rPr lang="ko-KR" altLang="en-US" sz="1800" dirty="0" err="1">
                <a:effectLst/>
              </a:rPr>
              <a:t>개사료</a:t>
            </a:r>
            <a:r>
              <a:rPr lang="ko-KR" altLang="en-US" sz="1800" dirty="0">
                <a:effectLst/>
              </a:rPr>
              <a:t> 허위표기 논란 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/>
              <a:t>일요시사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2019.07.22)</a:t>
            </a:r>
          </a:p>
          <a:p>
            <a:pPr lvl="1"/>
            <a:r>
              <a:rPr lang="en-US" altLang="ko-KR" sz="1800" dirty="0"/>
              <a:t>[</a:t>
            </a:r>
            <a:r>
              <a:rPr lang="ko-KR" altLang="en-US" sz="1800" dirty="0"/>
              <a:t>단독</a:t>
            </a:r>
            <a:r>
              <a:rPr lang="en-US" altLang="ko-KR" sz="1800" dirty="0"/>
              <a:t>] 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사체로 만든 사료 </a:t>
            </a:r>
            <a:r>
              <a:rPr lang="en-US" altLang="ko-KR" sz="1800" dirty="0"/>
              <a:t>25t </a:t>
            </a:r>
            <a:r>
              <a:rPr lang="ko-KR" altLang="en-US" sz="1800" dirty="0"/>
              <a:t>시중 유통</a:t>
            </a:r>
            <a:r>
              <a:rPr lang="en-US" altLang="ko-KR" sz="1800" dirty="0"/>
              <a:t>…</a:t>
            </a:r>
            <a:r>
              <a:rPr lang="ko-KR" altLang="en-US" sz="1800" dirty="0"/>
              <a:t>제주도 </a:t>
            </a:r>
            <a:r>
              <a:rPr lang="en-US" altLang="ko-KR" sz="1800" dirty="0"/>
              <a:t>"</a:t>
            </a:r>
            <a:r>
              <a:rPr lang="ko-KR" altLang="en-US" sz="1800" dirty="0"/>
              <a:t>전량 회수</a:t>
            </a:r>
            <a:r>
              <a:rPr lang="en-US" altLang="ko-KR" sz="1800" dirty="0"/>
              <a:t>“ (</a:t>
            </a:r>
            <a:r>
              <a:rPr lang="ko-KR" altLang="en-US" sz="1800" dirty="0"/>
              <a:t>조선일보</a:t>
            </a:r>
            <a:r>
              <a:rPr lang="en-US" altLang="ko-KR" sz="1800" dirty="0"/>
              <a:t>, 2019.10.22)</a:t>
            </a:r>
          </a:p>
          <a:p>
            <a:pPr lvl="1"/>
            <a:r>
              <a:rPr lang="ko-KR" altLang="en-US" sz="1800" dirty="0"/>
              <a:t>한국소비자원</a:t>
            </a:r>
            <a:r>
              <a:rPr lang="en-US" altLang="ko-KR" sz="1800" dirty="0"/>
              <a:t>, </a:t>
            </a:r>
            <a:r>
              <a:rPr lang="ko-KR" altLang="en-US" sz="1800" dirty="0"/>
              <a:t>반려동물 수제 사료와 간식에서 세균과 </a:t>
            </a:r>
            <a:r>
              <a:rPr lang="ko-KR" altLang="en-US" sz="1800" dirty="0" err="1"/>
              <a:t>보존제</a:t>
            </a:r>
            <a:r>
              <a:rPr lang="ko-KR" altLang="en-US" sz="1800" dirty="0"/>
              <a:t> 검출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펫매거진</a:t>
            </a:r>
            <a:r>
              <a:rPr lang="en-US" altLang="ko-KR" sz="1800" dirty="0"/>
              <a:t>, 2019.09.15)</a:t>
            </a:r>
            <a:br>
              <a:rPr lang="en-US" altLang="ko-KR" sz="1800" dirty="0"/>
            </a:br>
            <a:endParaRPr lang="ko-KR" altLang="en-US" sz="1800" dirty="0">
              <a:effectLst/>
            </a:endParaRPr>
          </a:p>
          <a:p>
            <a:r>
              <a:rPr lang="ko-KR" altLang="en-US" dirty="0"/>
              <a:t>더 좋은 것을 먹이는 방법은 좋은 재료로 직접 만드는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E75495-7023-4D83-97C6-56A3B3A1B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05" y="1825625"/>
            <a:ext cx="2974295" cy="27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B8842-E538-4BB5-8E98-ED0E543D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주요기능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C29B-ABE3-4CA2-B170-516AEEAA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반려동물 사료</a:t>
            </a:r>
            <a:r>
              <a:rPr lang="en-US" altLang="ko-KR" dirty="0"/>
              <a:t>, </a:t>
            </a:r>
            <a:r>
              <a:rPr lang="ko-KR" altLang="en-US" dirty="0"/>
              <a:t>간식 레시피 공유</a:t>
            </a:r>
            <a:endParaRPr lang="en-US" altLang="ko-KR" dirty="0"/>
          </a:p>
          <a:p>
            <a:pPr lvl="1"/>
            <a:r>
              <a:rPr lang="ko-KR" altLang="en-US" dirty="0"/>
              <a:t>직접 만들어 먹인 음식 레시피 공유</a:t>
            </a:r>
            <a:endParaRPr lang="en-US" altLang="ko-KR" dirty="0"/>
          </a:p>
          <a:p>
            <a:pPr lvl="1"/>
            <a:r>
              <a:rPr lang="ko-KR" altLang="en-US" dirty="0"/>
              <a:t>반려동물 인증으로 신뢰도 재고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좋아요‘</a:t>
            </a:r>
            <a:r>
              <a:rPr lang="en-US" altLang="ko-KR" dirty="0"/>
              <a:t>, ‘</a:t>
            </a:r>
            <a:r>
              <a:rPr lang="ko-KR" altLang="en-US" dirty="0"/>
              <a:t>랭킹</a:t>
            </a:r>
            <a:r>
              <a:rPr lang="en-US" altLang="ko-KR" dirty="0"/>
              <a:t>’, </a:t>
            </a:r>
            <a:r>
              <a:rPr lang="ko-KR" altLang="en-US" dirty="0"/>
              <a:t>기능을 통한 동기부여</a:t>
            </a:r>
            <a:endParaRPr lang="en-US" altLang="ko-KR" dirty="0"/>
          </a:p>
          <a:p>
            <a:pPr lvl="1"/>
            <a:r>
              <a:rPr lang="ko-KR" altLang="en-US" dirty="0"/>
              <a:t>댓글기능으로 소통</a:t>
            </a:r>
            <a:endParaRPr lang="en-US" altLang="ko-KR" dirty="0"/>
          </a:p>
          <a:p>
            <a:pPr lvl="1"/>
            <a:r>
              <a:rPr lang="ko-KR" altLang="en-US" dirty="0"/>
              <a:t>좋아하는 레시피 </a:t>
            </a:r>
            <a:r>
              <a:rPr lang="ko-KR" altLang="en-US" dirty="0" err="1"/>
              <a:t>모아보기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반려동물 용품 쇼핑</a:t>
            </a:r>
            <a:endParaRPr lang="en-US" altLang="ko-KR" dirty="0"/>
          </a:p>
          <a:p>
            <a:pPr lvl="1"/>
            <a:r>
              <a:rPr lang="ko-KR" altLang="en-US" dirty="0"/>
              <a:t>다양한 반려동물을 카테고리</a:t>
            </a:r>
            <a:endParaRPr lang="en-US" altLang="ko-KR" dirty="0"/>
          </a:p>
          <a:p>
            <a:pPr lvl="1"/>
            <a:r>
              <a:rPr lang="ko-KR" altLang="en-US" dirty="0"/>
              <a:t>오픈소스 결제 </a:t>
            </a:r>
            <a:r>
              <a:rPr lang="en-US" altLang="ko-KR" dirty="0"/>
              <a:t>API</a:t>
            </a:r>
            <a:r>
              <a:rPr lang="ko-KR" altLang="en-US" dirty="0"/>
              <a:t>로 다양한 결제 방법 지원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9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시스템 아키텍처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CAE00A-4571-495F-AE0C-5FD117474F21}"/>
              </a:ext>
            </a:extLst>
          </p:cNvPr>
          <p:cNvSpPr/>
          <p:nvPr/>
        </p:nvSpPr>
        <p:spPr>
          <a:xfrm>
            <a:off x="476250" y="1690688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6429D9-0E0D-48A1-B4BA-1CEEF02214B0}"/>
              </a:ext>
            </a:extLst>
          </p:cNvPr>
          <p:cNvSpPr/>
          <p:nvPr/>
        </p:nvSpPr>
        <p:spPr>
          <a:xfrm>
            <a:off x="476250" y="2781300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86E051-675F-48F1-83BE-DE6AB315FB2F}"/>
              </a:ext>
            </a:extLst>
          </p:cNvPr>
          <p:cNvSpPr/>
          <p:nvPr/>
        </p:nvSpPr>
        <p:spPr>
          <a:xfrm>
            <a:off x="476250" y="3871912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EFCF241-21AC-4706-90F4-F92DD40FB434}"/>
              </a:ext>
            </a:extLst>
          </p:cNvPr>
          <p:cNvSpPr/>
          <p:nvPr/>
        </p:nvSpPr>
        <p:spPr>
          <a:xfrm>
            <a:off x="3448050" y="3871912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0AFC6C-CDF0-4C8E-9CC2-7ADA00A8742F}"/>
              </a:ext>
            </a:extLst>
          </p:cNvPr>
          <p:cNvSpPr/>
          <p:nvPr/>
        </p:nvSpPr>
        <p:spPr>
          <a:xfrm>
            <a:off x="6419850" y="3871912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Mybatis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DBEB46-6166-4FFF-B986-BE1C4E452991}"/>
              </a:ext>
            </a:extLst>
          </p:cNvPr>
          <p:cNvSpPr/>
          <p:nvPr/>
        </p:nvSpPr>
        <p:spPr>
          <a:xfrm>
            <a:off x="9391650" y="3881436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2473C7-8B12-48A6-A924-20986E3FE44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628775" y="2338388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2A91F3F-FED4-41FF-AE45-9A266F3E3E48}"/>
              </a:ext>
            </a:extLst>
          </p:cNvPr>
          <p:cNvCxnSpPr/>
          <p:nvPr/>
        </p:nvCxnSpPr>
        <p:spPr>
          <a:xfrm>
            <a:off x="1628775" y="3429000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57128DC-894E-43CE-BAC0-47DAB00CC59A}"/>
              </a:ext>
            </a:extLst>
          </p:cNvPr>
          <p:cNvCxnSpPr>
            <a:stCxn id="14" idx="3"/>
          </p:cNvCxnSpPr>
          <p:nvPr/>
        </p:nvCxnSpPr>
        <p:spPr>
          <a:xfrm>
            <a:off x="2781300" y="4195762"/>
            <a:ext cx="66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888D95F-4EF6-4E7B-A19E-E6C81BA407C8}"/>
              </a:ext>
            </a:extLst>
          </p:cNvPr>
          <p:cNvCxnSpPr/>
          <p:nvPr/>
        </p:nvCxnSpPr>
        <p:spPr>
          <a:xfrm>
            <a:off x="5753100" y="4195762"/>
            <a:ext cx="66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E770B5-FBD2-42C7-995F-B7A47A8C2CE3}"/>
              </a:ext>
            </a:extLst>
          </p:cNvPr>
          <p:cNvCxnSpPr/>
          <p:nvPr/>
        </p:nvCxnSpPr>
        <p:spPr>
          <a:xfrm>
            <a:off x="8724900" y="4205286"/>
            <a:ext cx="66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E25322-93F6-4A4B-B015-BCDEFA67AFE4}"/>
              </a:ext>
            </a:extLst>
          </p:cNvPr>
          <p:cNvCxnSpPr/>
          <p:nvPr/>
        </p:nvCxnSpPr>
        <p:spPr>
          <a:xfrm>
            <a:off x="10582275" y="4529136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자기 디스크 33">
            <a:extLst>
              <a:ext uri="{FF2B5EF4-FFF2-40B4-BE49-F238E27FC236}">
                <a16:creationId xmlns:a16="http://schemas.microsoft.com/office/drawing/2014/main" id="{B20421E0-F6A4-4072-8907-F73CDFCD524D}"/>
              </a:ext>
            </a:extLst>
          </p:cNvPr>
          <p:cNvSpPr/>
          <p:nvPr/>
        </p:nvSpPr>
        <p:spPr>
          <a:xfrm>
            <a:off x="9896480" y="4987923"/>
            <a:ext cx="1371590" cy="150495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Use case</a:t>
            </a:r>
            <a:endParaRPr lang="ko-KR" altLang="en-US" sz="4800" dirty="0">
              <a:latin typeface="+mj-ea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EC9E356-A761-49D0-A125-9835BF5D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763"/>
            <a:ext cx="4810125" cy="44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800" dirty="0">
                <a:latin typeface="+mj-ea"/>
              </a:rPr>
              <a:t>Database Modeling</a:t>
            </a:r>
            <a:endParaRPr lang="ko-KR" altLang="en-US" sz="4800" dirty="0">
              <a:latin typeface="+mj-ea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0B7D91E-979F-46FB-903F-8BB2431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9392"/>
            <a:ext cx="10248900" cy="50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510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현황 및 문제점</vt:lpstr>
      <vt:lpstr>현황 및 문제점</vt:lpstr>
      <vt:lpstr>현황 및 문제점</vt:lpstr>
      <vt:lpstr>해결방안 및 이점</vt:lpstr>
      <vt:lpstr>주요기능 소개</vt:lpstr>
      <vt:lpstr>시스템 아키텍처</vt:lpstr>
      <vt:lpstr>Use case</vt:lpstr>
      <vt:lpstr>Database Modeling</vt:lpstr>
      <vt:lpstr>사용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50</cp:revision>
  <dcterms:created xsi:type="dcterms:W3CDTF">2019-11-22T02:03:17Z</dcterms:created>
  <dcterms:modified xsi:type="dcterms:W3CDTF">2019-11-22T07:18:21Z</dcterms:modified>
</cp:coreProperties>
</file>