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6" r:id="rId4"/>
    <p:sldId id="268" r:id="rId5"/>
    <p:sldId id="260" r:id="rId6"/>
    <p:sldId id="271" r:id="rId7"/>
    <p:sldId id="267" r:id="rId8"/>
    <p:sldId id="269" r:id="rId9"/>
    <p:sldId id="270" r:id="rId10"/>
    <p:sldId id="261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9F8FE"/>
    <a:srgbClr val="B0D764"/>
    <a:srgbClr val="B0C364"/>
    <a:srgbClr val="454C27"/>
    <a:srgbClr val="454C24"/>
    <a:srgbClr val="454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0" autoAdjust="0"/>
    <p:restoredTop sz="94660"/>
  </p:normalViewPr>
  <p:slideViewPr>
    <p:cSldViewPr snapToGrid="0">
      <p:cViewPr>
        <p:scale>
          <a:sx n="400" d="100"/>
          <a:sy n="400" d="100"/>
        </p:scale>
        <p:origin x="-14580" y="-6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altLang="en-US" sz="16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반려동물 시장규모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1600" b="1" i="0" u="none" strike="noStrike" kern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DB-40F8-B513-6D02CD1C63EC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DB-40F8-B513-6D02CD1C63EC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7DB-40F8-B513-6D02CD1C63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2015</c:v>
                </c:pt>
                <c:pt idx="1">
                  <c:v>2017</c:v>
                </c:pt>
                <c:pt idx="2">
                  <c:v>2020(추정)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A-17DB-40F8-B513-6D02CD1C63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2015</c:v>
                </c:pt>
                <c:pt idx="1">
                  <c:v>2017</c:v>
                </c:pt>
                <c:pt idx="2">
                  <c:v>2020(추정)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B-17DB-40F8-B513-6D02CD1C63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2015</c:v>
                </c:pt>
                <c:pt idx="1">
                  <c:v>2017</c:v>
                </c:pt>
                <c:pt idx="2">
                  <c:v>2020(추정)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C-17DB-40F8-B513-6D02CD1C63E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4분길</c:v>
                </c:pt>
              </c:strCache>
            </c:strRef>
          </c:tx>
          <c:spPr>
            <a:solidFill>
              <a:srgbClr val="45C8DC"/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2015</c:v>
                </c:pt>
                <c:pt idx="1">
                  <c:v>2017</c:v>
                </c:pt>
                <c:pt idx="2">
                  <c:v>2020(추정)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1.8</c:v>
                </c:pt>
                <c:pt idx="1">
                  <c:v>2.1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7DB-40F8-B513-6D02CD1C63E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496926208"/>
        <c:axId val="496926768"/>
      </c:barChart>
      <c:catAx>
        <c:axId val="49692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연도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C303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926768"/>
        <c:crosses val="autoZero"/>
        <c:auto val="1"/>
        <c:lblAlgn val="ctr"/>
        <c:lblOffset val="100"/>
        <c:noMultiLvlLbl val="0"/>
      </c:catAx>
      <c:valAx>
        <c:axId val="496926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단위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조 원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926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6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1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7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7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9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kHxcX7CsiE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한쪽 모서리가 둥근 사각형 101"/>
          <p:cNvSpPr/>
          <p:nvPr/>
        </p:nvSpPr>
        <p:spPr>
          <a:xfrm flipH="1">
            <a:off x="2933702" y="336061"/>
            <a:ext cx="9258298" cy="6521939"/>
          </a:xfrm>
          <a:prstGeom prst="round1Rect">
            <a:avLst>
              <a:gd name="adj" fmla="val 8554"/>
            </a:avLst>
          </a:prstGeom>
          <a:solidFill>
            <a:srgbClr val="B0C364"/>
          </a:solidFill>
          <a:ln w="19050">
            <a:solidFill>
              <a:srgbClr val="B0C364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66389" y="1468123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3468829" y="1800767"/>
            <a:ext cx="175299" cy="228667"/>
            <a:chOff x="-34" y="2514"/>
            <a:chExt cx="3311" cy="4319"/>
          </a:xfrm>
          <a:solidFill>
            <a:schemeClr val="tx1"/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3387062" y="2042139"/>
            <a:ext cx="33855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cs typeface="Aharoni" panose="02010803020104030203" pitchFamily="2" charset="-79"/>
              </a:rPr>
              <a:t>제목</a:t>
            </a:r>
            <a:endParaRPr lang="en-US" altLang="ko-KR" sz="600" dirty="0">
              <a:cs typeface="Aharoni" panose="02010803020104030203" pitchFamily="2" charset="-79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383427" y="3129279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이름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3472472" y="639463"/>
            <a:ext cx="246334" cy="246277"/>
            <a:chOff x="1680" y="2"/>
            <a:chExt cx="4319" cy="4318"/>
          </a:xfrm>
          <a:solidFill>
            <a:schemeClr val="bg1"/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3278188" y="920233"/>
            <a:ext cx="5774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학과 </a:t>
            </a: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/ </a:t>
            </a: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학번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04" name="Freeform 95"/>
          <p:cNvSpPr>
            <a:spLocks noEditPoints="1"/>
          </p:cNvSpPr>
          <p:nvPr/>
        </p:nvSpPr>
        <p:spPr bwMode="auto">
          <a:xfrm>
            <a:off x="3475647" y="2866159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모서리가 둥근 직사각형 95">
            <a:extLst>
              <a:ext uri="{FF2B5EF4-FFF2-40B4-BE49-F238E27FC236}">
                <a16:creationId xmlns:a16="http://schemas.microsoft.com/office/drawing/2014/main" id="{8969B45A-B815-4B49-AA68-AF7DFEBD92FE}"/>
              </a:ext>
            </a:extLst>
          </p:cNvPr>
          <p:cNvSpPr/>
          <p:nvPr/>
        </p:nvSpPr>
        <p:spPr>
          <a:xfrm>
            <a:off x="4198624" y="1450319"/>
            <a:ext cx="5031104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i="1" dirty="0">
                <a:solidFill>
                  <a:schemeClr val="tx1"/>
                </a:solidFill>
              </a:rPr>
              <a:t>팀 </a:t>
            </a:r>
            <a:r>
              <a:rPr lang="ko-KR" altLang="en-US" sz="1200" i="1" dirty="0" err="1">
                <a:solidFill>
                  <a:schemeClr val="tx1"/>
                </a:solidFill>
              </a:rPr>
              <a:t>꼰꼰</a:t>
            </a:r>
            <a:r>
              <a:rPr lang="ko-KR" altLang="en-US" sz="1200" i="1" dirty="0">
                <a:solidFill>
                  <a:schemeClr val="tx1"/>
                </a:solidFill>
              </a:rPr>
              <a:t> </a:t>
            </a:r>
            <a:r>
              <a:rPr lang="en-US" altLang="ko-KR" sz="2000" b="1" i="1" dirty="0">
                <a:solidFill>
                  <a:schemeClr val="tx1"/>
                </a:solidFill>
              </a:rPr>
              <a:t>CHOPCHOP</a:t>
            </a:r>
          </a:p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소한샘</a:t>
            </a:r>
            <a:r>
              <a:rPr lang="en-US" altLang="ko-KR" sz="800" b="1" dirty="0">
                <a:solidFill>
                  <a:schemeClr val="tx1"/>
                </a:solidFill>
              </a:rPr>
              <a:t>, </a:t>
            </a:r>
            <a:r>
              <a:rPr lang="ko-KR" altLang="en-US" sz="800" b="1" dirty="0" err="1">
                <a:solidFill>
                  <a:schemeClr val="tx1"/>
                </a:solidFill>
              </a:rPr>
              <a:t>권다진</a:t>
            </a:r>
            <a:r>
              <a:rPr lang="en-US" altLang="ko-KR" sz="800" b="1" dirty="0">
                <a:solidFill>
                  <a:schemeClr val="tx1"/>
                </a:solidFill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</a:rPr>
              <a:t>김광용</a:t>
            </a:r>
            <a:r>
              <a:rPr lang="en-US" altLang="ko-KR" sz="800" b="1" dirty="0">
                <a:solidFill>
                  <a:schemeClr val="tx1"/>
                </a:solidFill>
              </a:rPr>
              <a:t>, </a:t>
            </a:r>
            <a:r>
              <a:rPr lang="ko-KR" altLang="en-US" sz="800" b="1" dirty="0" err="1">
                <a:solidFill>
                  <a:schemeClr val="tx1"/>
                </a:solidFill>
              </a:rPr>
              <a:t>김유림</a:t>
            </a:r>
            <a:r>
              <a:rPr lang="en-US" altLang="ko-KR" sz="800" b="1" dirty="0">
                <a:solidFill>
                  <a:schemeClr val="tx1"/>
                </a:solidFill>
              </a:rPr>
              <a:t>, </a:t>
            </a:r>
            <a:r>
              <a:rPr lang="ko-KR" altLang="en-US" sz="800" b="1" dirty="0" err="1">
                <a:solidFill>
                  <a:schemeClr val="bg1">
                    <a:lumMod val="95000"/>
                  </a:schemeClr>
                </a:solidFill>
              </a:rPr>
              <a:t>신지하</a:t>
            </a:r>
            <a:r>
              <a:rPr lang="en-US" altLang="ko-KR" sz="800" b="1" dirty="0">
                <a:solidFill>
                  <a:schemeClr val="tx1"/>
                </a:solidFill>
              </a:rPr>
              <a:t>, </a:t>
            </a:r>
            <a:r>
              <a:rPr lang="ko-KR" altLang="en-US" sz="800" b="1" dirty="0" err="1">
                <a:solidFill>
                  <a:schemeClr val="tx1"/>
                </a:solidFill>
              </a:rPr>
              <a:t>현수룡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4714834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49062" y="2939882"/>
            <a:ext cx="5757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213990">
              <a:alpha val="54000"/>
            </a:srgb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645427" y="407274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50418" y="5205602"/>
            <a:ext cx="5757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srgbClr val="213990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6786" y="633846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59612" y="1863696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7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C575A1-2213-45C1-AD1E-61D85447A099}"/>
              </a:ext>
            </a:extLst>
          </p:cNvPr>
          <p:cNvGrpSpPr/>
          <p:nvPr/>
        </p:nvGrpSpPr>
        <p:grpSpPr>
          <a:xfrm>
            <a:off x="1974456" y="2121748"/>
            <a:ext cx="9945311" cy="1654273"/>
            <a:chOff x="1974456" y="1407373"/>
            <a:chExt cx="9945311" cy="165427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1C9209E-A570-4841-A62D-84E13A439E4A}"/>
                </a:ext>
              </a:extLst>
            </p:cNvPr>
            <p:cNvGrpSpPr/>
            <p:nvPr/>
          </p:nvGrpSpPr>
          <p:grpSpPr>
            <a:xfrm>
              <a:off x="1974456" y="1407376"/>
              <a:ext cx="3254770" cy="1654270"/>
              <a:chOff x="1943247" y="3620351"/>
              <a:chExt cx="3977537" cy="2021624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1FC0474-46B7-40B1-9BA6-B848208F3EE3}"/>
                  </a:ext>
                </a:extLst>
              </p:cNvPr>
              <p:cNvSpPr/>
              <p:nvPr/>
            </p:nvSpPr>
            <p:spPr>
              <a:xfrm>
                <a:off x="1943247" y="3967913"/>
                <a:ext cx="3864244" cy="1674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모서리가 둥근 직사각형 103">
                <a:extLst>
                  <a:ext uri="{FF2B5EF4-FFF2-40B4-BE49-F238E27FC236}">
                    <a16:creationId xmlns:a16="http://schemas.microsoft.com/office/drawing/2014/main" id="{D22BAF80-ED82-4D34-94DA-C291F6C2FF55}"/>
                  </a:ext>
                </a:extLst>
              </p:cNvPr>
              <p:cNvSpPr/>
              <p:nvPr/>
            </p:nvSpPr>
            <p:spPr>
              <a:xfrm>
                <a:off x="2170602" y="3620351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spc="-150" dirty="0" err="1">
                    <a:solidFill>
                      <a:prstClr val="white"/>
                    </a:solidFill>
                  </a:rPr>
                  <a:t>소한샘</a:t>
                </a:r>
                <a:endParaRPr lang="en-US" altLang="ko-KR" sz="1400" b="1" spc="-1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2632432C-1A21-4D39-AC46-319D36999548}"/>
                  </a:ext>
                </a:extLst>
              </p:cNvPr>
              <p:cNvSpPr/>
              <p:nvPr/>
            </p:nvSpPr>
            <p:spPr>
              <a:xfrm>
                <a:off x="2122919" y="4299340"/>
                <a:ext cx="3797865" cy="1005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44546A">
                        <a:lumMod val="75000"/>
                      </a:srgbClr>
                    </a:solidFill>
                  </a:rPr>
                  <a:t>스토어</a:t>
                </a:r>
                <a:endParaRPr lang="en-US" altLang="ko-KR" sz="1200" b="1" dirty="0">
                  <a:solidFill>
                    <a:srgbClr val="44546A">
                      <a:lumMod val="75000"/>
                    </a:srgb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상품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문의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리뷰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CRUD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장바구니 및 스토어 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UI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전반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38FEBC1-9B38-4DCC-B1DF-9CD650A692CA}"/>
                </a:ext>
              </a:extLst>
            </p:cNvPr>
            <p:cNvGrpSpPr/>
            <p:nvPr/>
          </p:nvGrpSpPr>
          <p:grpSpPr>
            <a:xfrm>
              <a:off x="5319726" y="1407376"/>
              <a:ext cx="3254770" cy="1654270"/>
              <a:chOff x="1943247" y="3620351"/>
              <a:chExt cx="3977537" cy="2021624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AF22D92E-DA5C-428E-A7E8-A306C9CBD04E}"/>
                  </a:ext>
                </a:extLst>
              </p:cNvPr>
              <p:cNvSpPr/>
              <p:nvPr/>
            </p:nvSpPr>
            <p:spPr>
              <a:xfrm>
                <a:off x="1943247" y="3967913"/>
                <a:ext cx="3864244" cy="1674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모서리가 둥근 직사각형 103">
                <a:extLst>
                  <a:ext uri="{FF2B5EF4-FFF2-40B4-BE49-F238E27FC236}">
                    <a16:creationId xmlns:a16="http://schemas.microsoft.com/office/drawing/2014/main" id="{C29A3BD8-1E95-4D80-A4AD-21E422EB3498}"/>
                  </a:ext>
                </a:extLst>
              </p:cNvPr>
              <p:cNvSpPr/>
              <p:nvPr/>
            </p:nvSpPr>
            <p:spPr>
              <a:xfrm>
                <a:off x="2170602" y="3620351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spc="-150" dirty="0" err="1">
                    <a:solidFill>
                      <a:prstClr val="white"/>
                    </a:solidFill>
                  </a:rPr>
                  <a:t>권다진</a:t>
                </a:r>
                <a:endParaRPr lang="en-US" altLang="ko-KR" sz="1400" b="1" spc="-1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40E784E-1771-4AC7-B1A3-5FC36D10F0FF}"/>
                  </a:ext>
                </a:extLst>
              </p:cNvPr>
              <p:cNvSpPr/>
              <p:nvPr/>
            </p:nvSpPr>
            <p:spPr>
              <a:xfrm>
                <a:off x="2122919" y="4299340"/>
                <a:ext cx="3797865" cy="1031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44546A">
                        <a:lumMod val="75000"/>
                      </a:srgbClr>
                    </a:solidFill>
                  </a:rPr>
                  <a:t>레시피</a:t>
                </a:r>
                <a:endParaRPr lang="en-US" altLang="ko-KR" sz="1200" b="1" dirty="0">
                  <a:solidFill>
                    <a:srgbClr val="44546A">
                      <a:lumMod val="75000"/>
                    </a:srgb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레시피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CRUD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및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UI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레시피 댓글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좋아요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랭킹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D24E043-2589-4218-8A32-E9B03ED7076F}"/>
                </a:ext>
              </a:extLst>
            </p:cNvPr>
            <p:cNvGrpSpPr/>
            <p:nvPr/>
          </p:nvGrpSpPr>
          <p:grpSpPr>
            <a:xfrm>
              <a:off x="8664997" y="1407373"/>
              <a:ext cx="3254770" cy="1654269"/>
              <a:chOff x="1943247" y="3620351"/>
              <a:chExt cx="3977537" cy="2021624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3305E85F-7760-44A6-B0E1-23F938F66815}"/>
                  </a:ext>
                </a:extLst>
              </p:cNvPr>
              <p:cNvSpPr/>
              <p:nvPr/>
            </p:nvSpPr>
            <p:spPr>
              <a:xfrm>
                <a:off x="1943247" y="3967913"/>
                <a:ext cx="3864244" cy="1674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모서리가 둥근 직사각형 103">
                <a:extLst>
                  <a:ext uri="{FF2B5EF4-FFF2-40B4-BE49-F238E27FC236}">
                    <a16:creationId xmlns:a16="http://schemas.microsoft.com/office/drawing/2014/main" id="{D00AB3DF-D208-4F22-B8BC-7FB4E708C41F}"/>
                  </a:ext>
                </a:extLst>
              </p:cNvPr>
              <p:cNvSpPr/>
              <p:nvPr/>
            </p:nvSpPr>
            <p:spPr>
              <a:xfrm>
                <a:off x="2170602" y="3620351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spc="-150" dirty="0">
                    <a:solidFill>
                      <a:prstClr val="white"/>
                    </a:solidFill>
                  </a:rPr>
                  <a:t>김광용</a:t>
                </a:r>
                <a:endParaRPr lang="en-US" altLang="ko-KR" sz="1400" b="1" spc="-1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0E476F2-9683-4CF4-A42A-47FFBB4F0989}"/>
                  </a:ext>
                </a:extLst>
              </p:cNvPr>
              <p:cNvSpPr/>
              <p:nvPr/>
            </p:nvSpPr>
            <p:spPr>
              <a:xfrm>
                <a:off x="2122919" y="4299340"/>
                <a:ext cx="3797865" cy="1005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회원가입</a:t>
                </a:r>
                <a:r>
                  <a:rPr lang="en-US" altLang="ko-KR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, </a:t>
                </a:r>
                <a:r>
                  <a:rPr lang="ko-KR" altLang="en-US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마이페이지</a:t>
                </a:r>
                <a:r>
                  <a:rPr lang="en-US" altLang="ko-KR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, </a:t>
                </a:r>
                <a:r>
                  <a:rPr lang="ko-KR" altLang="en-US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관리자페이지</a:t>
                </a:r>
                <a:r>
                  <a:rPr lang="en-US" altLang="ko-KR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, </a:t>
                </a:r>
                <a:r>
                  <a:rPr lang="ko-KR" altLang="en-US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메인</a:t>
                </a:r>
                <a:endParaRPr lang="en-US" altLang="ko-KR" sz="1200" b="1" spc="-150" dirty="0">
                  <a:solidFill>
                    <a:srgbClr val="44546A">
                      <a:lumMod val="75000"/>
                    </a:srgb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사이트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UI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전반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회원 가입 및 인증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9EA6DC-C394-4333-A092-147D461DCDAA}"/>
              </a:ext>
            </a:extLst>
          </p:cNvPr>
          <p:cNvGrpSpPr/>
          <p:nvPr/>
        </p:nvGrpSpPr>
        <p:grpSpPr>
          <a:xfrm>
            <a:off x="3489057" y="3901955"/>
            <a:ext cx="3254770" cy="1654270"/>
            <a:chOff x="1943247" y="3620351"/>
            <a:chExt cx="3977537" cy="2021624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2FFBB77-00D3-4A2A-B19B-79D5775D68B1}"/>
                </a:ext>
              </a:extLst>
            </p:cNvPr>
            <p:cNvSpPr/>
            <p:nvPr/>
          </p:nvSpPr>
          <p:spPr>
            <a:xfrm>
              <a:off x="1943247" y="3967913"/>
              <a:ext cx="3864244" cy="1674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9" name="모서리가 둥근 직사각형 103">
              <a:extLst>
                <a:ext uri="{FF2B5EF4-FFF2-40B4-BE49-F238E27FC236}">
                  <a16:creationId xmlns:a16="http://schemas.microsoft.com/office/drawing/2014/main" id="{F6B56760-6477-4072-9068-4311F3E793A1}"/>
                </a:ext>
              </a:extLst>
            </p:cNvPr>
            <p:cNvSpPr/>
            <p:nvPr/>
          </p:nvSpPr>
          <p:spPr>
            <a:xfrm>
              <a:off x="2170602" y="3620351"/>
              <a:ext cx="1818407" cy="494270"/>
            </a:xfrm>
            <a:prstGeom prst="roundRect">
              <a:avLst/>
            </a:pr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-150" dirty="0" err="1">
                  <a:solidFill>
                    <a:prstClr val="white"/>
                  </a:solidFill>
                </a:rPr>
                <a:t>김유림</a:t>
              </a:r>
              <a:endParaRPr lang="en-US" altLang="ko-KR" sz="1400" b="1" spc="-150" dirty="0">
                <a:solidFill>
                  <a:prstClr val="white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7CBCA90-0262-48C2-89DC-B0AF11DABA19}"/>
                </a:ext>
              </a:extLst>
            </p:cNvPr>
            <p:cNvSpPr/>
            <p:nvPr/>
          </p:nvSpPr>
          <p:spPr>
            <a:xfrm>
              <a:off x="2122919" y="4299340"/>
              <a:ext cx="3797865" cy="1005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4546A">
                      <a:lumMod val="75000"/>
                    </a:srgbClr>
                  </a:solidFill>
                </a:rPr>
                <a:t>로그인</a:t>
              </a:r>
              <a:r>
                <a:rPr lang="en-US" altLang="ko-KR" sz="1200" b="1" dirty="0">
                  <a:solidFill>
                    <a:srgbClr val="44546A">
                      <a:lumMod val="75000"/>
                    </a:srgbClr>
                  </a:solidFill>
                </a:rPr>
                <a:t>, ID/PW </a:t>
              </a:r>
              <a:r>
                <a:rPr lang="ko-KR" altLang="en-US" sz="1200" b="1" dirty="0">
                  <a:solidFill>
                    <a:srgbClr val="44546A">
                      <a:lumMod val="75000"/>
                    </a:srgbClr>
                  </a:solidFill>
                </a:rPr>
                <a:t>찾기</a:t>
              </a:r>
              <a:r>
                <a:rPr lang="en-US" altLang="ko-KR" sz="1200" b="1" dirty="0">
                  <a:solidFill>
                    <a:srgbClr val="44546A">
                      <a:lumMod val="75000"/>
                    </a:srgbClr>
                  </a:solidFill>
                </a:rPr>
                <a:t>, </a:t>
              </a:r>
              <a:r>
                <a:rPr lang="ko-KR" altLang="en-US" sz="1200" b="1" dirty="0">
                  <a:solidFill>
                    <a:srgbClr val="44546A">
                      <a:lumMod val="75000"/>
                    </a:srgbClr>
                  </a:solidFill>
                </a:rPr>
                <a:t>반려동물</a:t>
              </a:r>
              <a:endParaRPr lang="en-US" altLang="ko-KR" sz="12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사이트 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UI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전반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로그인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및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인증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BFF1BBB-3D03-44AF-A3F4-553D15D9DD57}"/>
              </a:ext>
            </a:extLst>
          </p:cNvPr>
          <p:cNvGrpSpPr/>
          <p:nvPr/>
        </p:nvGrpSpPr>
        <p:grpSpPr>
          <a:xfrm>
            <a:off x="7150396" y="3901956"/>
            <a:ext cx="3254770" cy="1654270"/>
            <a:chOff x="1943247" y="3620351"/>
            <a:chExt cx="3977537" cy="202162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07C9052-4042-470E-B048-C21279E07090}"/>
                </a:ext>
              </a:extLst>
            </p:cNvPr>
            <p:cNvSpPr/>
            <p:nvPr/>
          </p:nvSpPr>
          <p:spPr>
            <a:xfrm>
              <a:off x="1943247" y="3967913"/>
              <a:ext cx="3864244" cy="1674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3" name="모서리가 둥근 직사각형 103">
              <a:extLst>
                <a:ext uri="{FF2B5EF4-FFF2-40B4-BE49-F238E27FC236}">
                  <a16:creationId xmlns:a16="http://schemas.microsoft.com/office/drawing/2014/main" id="{375B7F45-396A-41B7-873A-A5C529F56A40}"/>
                </a:ext>
              </a:extLst>
            </p:cNvPr>
            <p:cNvSpPr/>
            <p:nvPr/>
          </p:nvSpPr>
          <p:spPr>
            <a:xfrm>
              <a:off x="2170602" y="3620351"/>
              <a:ext cx="1818407" cy="494270"/>
            </a:xfrm>
            <a:prstGeom prst="roundRect">
              <a:avLst/>
            </a:pr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-150" dirty="0" err="1">
                  <a:solidFill>
                    <a:prstClr val="white"/>
                  </a:solidFill>
                </a:rPr>
                <a:t>현수룡</a:t>
              </a:r>
              <a:endParaRPr lang="en-US" altLang="ko-KR" sz="1400" b="1" spc="-150" dirty="0">
                <a:solidFill>
                  <a:prstClr val="white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6D634FC-3BCE-4B36-8463-F737BDCDB119}"/>
                </a:ext>
              </a:extLst>
            </p:cNvPr>
            <p:cNvSpPr/>
            <p:nvPr/>
          </p:nvSpPr>
          <p:spPr>
            <a:xfrm>
              <a:off x="2122919" y="4299340"/>
              <a:ext cx="3797865" cy="1301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4546A">
                      <a:lumMod val="75000"/>
                    </a:srgbClr>
                  </a:solidFill>
                </a:rPr>
                <a:t>스토어</a:t>
              </a:r>
              <a:endParaRPr lang="en-US" altLang="ko-KR" sz="12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상품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문의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리뷰 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CRUD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장바구니 및 스토어  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UI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전반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이벤트 페이지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C93DAFAC-2718-43F9-A8BA-5215A3A0C3F1}"/>
              </a:ext>
            </a:extLst>
          </p:cNvPr>
          <p:cNvGrpSpPr/>
          <p:nvPr/>
        </p:nvGrpSpPr>
        <p:grpSpPr>
          <a:xfrm>
            <a:off x="10807482" y="3906573"/>
            <a:ext cx="3254770" cy="1654270"/>
            <a:chOff x="1943247" y="3620351"/>
            <a:chExt cx="3977537" cy="202162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170A770-4518-4A37-9AF9-C29728294D4B}"/>
                </a:ext>
              </a:extLst>
            </p:cNvPr>
            <p:cNvSpPr/>
            <p:nvPr/>
          </p:nvSpPr>
          <p:spPr>
            <a:xfrm>
              <a:off x="1943247" y="3967913"/>
              <a:ext cx="3864244" cy="1674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6" name="모서리가 둥근 직사각형 103">
              <a:extLst>
                <a:ext uri="{FF2B5EF4-FFF2-40B4-BE49-F238E27FC236}">
                  <a16:creationId xmlns:a16="http://schemas.microsoft.com/office/drawing/2014/main" id="{612FF0B9-84AA-4ED5-AC7F-9BE6587E31ED}"/>
                </a:ext>
              </a:extLst>
            </p:cNvPr>
            <p:cNvSpPr/>
            <p:nvPr/>
          </p:nvSpPr>
          <p:spPr>
            <a:xfrm>
              <a:off x="2170602" y="3620351"/>
              <a:ext cx="1818407" cy="494270"/>
            </a:xfrm>
            <a:prstGeom prst="roundRect">
              <a:avLst/>
            </a:pr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-150" dirty="0" err="1">
                  <a:solidFill>
                    <a:prstClr val="white"/>
                  </a:solidFill>
                </a:rPr>
                <a:t>신지하</a:t>
              </a:r>
              <a:endParaRPr lang="en-US" altLang="ko-KR" sz="1400" b="1" spc="-150" dirty="0">
                <a:solidFill>
                  <a:prstClr val="white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E09947E-3EAA-4968-93DB-B2DA86774BFE}"/>
                </a:ext>
              </a:extLst>
            </p:cNvPr>
            <p:cNvSpPr/>
            <p:nvPr/>
          </p:nvSpPr>
          <p:spPr>
            <a:xfrm>
              <a:off x="2122919" y="4299340"/>
              <a:ext cx="3797865" cy="7093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4546A">
                      <a:lumMod val="75000"/>
                    </a:srgbClr>
                  </a:solidFill>
                </a:rPr>
                <a:t>레시피</a:t>
              </a:r>
              <a:endParaRPr lang="en-US" altLang="ko-KR" sz="12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코멘ㅌ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8537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0" grpId="0"/>
      <p:bldP spid="85" grpId="0"/>
      <p:bldP spid="86" grpId="0"/>
      <p:bldP spid="87" grpId="0"/>
      <p:bldP spid="81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4714834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49062" y="2939882"/>
            <a:ext cx="5757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213990">
              <a:alpha val="54000"/>
            </a:srgb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645427" y="407274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50418" y="5205602"/>
            <a:ext cx="5757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srgbClr val="213990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6786" y="633846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59612" y="1863696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7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C575A1-2213-45C1-AD1E-61D85447A099}"/>
              </a:ext>
            </a:extLst>
          </p:cNvPr>
          <p:cNvGrpSpPr/>
          <p:nvPr/>
        </p:nvGrpSpPr>
        <p:grpSpPr>
          <a:xfrm>
            <a:off x="1974456" y="2121748"/>
            <a:ext cx="9945311" cy="1654273"/>
            <a:chOff x="1974456" y="1407373"/>
            <a:chExt cx="9945311" cy="165427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1C9209E-A570-4841-A62D-84E13A439E4A}"/>
                </a:ext>
              </a:extLst>
            </p:cNvPr>
            <p:cNvGrpSpPr/>
            <p:nvPr/>
          </p:nvGrpSpPr>
          <p:grpSpPr>
            <a:xfrm>
              <a:off x="1974456" y="1407376"/>
              <a:ext cx="3254770" cy="1654270"/>
              <a:chOff x="1943247" y="3620351"/>
              <a:chExt cx="3977537" cy="2021624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1FC0474-46B7-40B1-9BA6-B848208F3EE3}"/>
                  </a:ext>
                </a:extLst>
              </p:cNvPr>
              <p:cNvSpPr/>
              <p:nvPr/>
            </p:nvSpPr>
            <p:spPr>
              <a:xfrm>
                <a:off x="1943247" y="3967913"/>
                <a:ext cx="3864244" cy="1674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모서리가 둥근 직사각형 103">
                <a:extLst>
                  <a:ext uri="{FF2B5EF4-FFF2-40B4-BE49-F238E27FC236}">
                    <a16:creationId xmlns:a16="http://schemas.microsoft.com/office/drawing/2014/main" id="{D22BAF80-ED82-4D34-94DA-C291F6C2FF55}"/>
                  </a:ext>
                </a:extLst>
              </p:cNvPr>
              <p:cNvSpPr/>
              <p:nvPr/>
            </p:nvSpPr>
            <p:spPr>
              <a:xfrm>
                <a:off x="2170602" y="3620351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spc="-150" dirty="0" err="1">
                    <a:solidFill>
                      <a:prstClr val="white"/>
                    </a:solidFill>
                  </a:rPr>
                  <a:t>소한샘</a:t>
                </a:r>
                <a:endParaRPr lang="en-US" altLang="ko-KR" sz="1400" b="1" spc="-1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2632432C-1A21-4D39-AC46-319D36999548}"/>
                  </a:ext>
                </a:extLst>
              </p:cNvPr>
              <p:cNvSpPr/>
              <p:nvPr/>
            </p:nvSpPr>
            <p:spPr>
              <a:xfrm>
                <a:off x="2122919" y="4299340"/>
                <a:ext cx="3797865" cy="1005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44546A">
                        <a:lumMod val="75000"/>
                      </a:srgbClr>
                    </a:solidFill>
                  </a:rPr>
                  <a:t>스토어</a:t>
                </a:r>
                <a:endParaRPr lang="en-US" altLang="ko-KR" sz="1200" b="1" dirty="0">
                  <a:solidFill>
                    <a:srgbClr val="44546A">
                      <a:lumMod val="75000"/>
                    </a:srgb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상품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문의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리뷰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CRUD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장바구니 및 스토어 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UI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전반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38FEBC1-9B38-4DCC-B1DF-9CD650A692CA}"/>
                </a:ext>
              </a:extLst>
            </p:cNvPr>
            <p:cNvGrpSpPr/>
            <p:nvPr/>
          </p:nvGrpSpPr>
          <p:grpSpPr>
            <a:xfrm>
              <a:off x="5319726" y="1407376"/>
              <a:ext cx="3254770" cy="1654270"/>
              <a:chOff x="1943247" y="3620351"/>
              <a:chExt cx="3977537" cy="2021624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AF22D92E-DA5C-428E-A7E8-A306C9CBD04E}"/>
                  </a:ext>
                </a:extLst>
              </p:cNvPr>
              <p:cNvSpPr/>
              <p:nvPr/>
            </p:nvSpPr>
            <p:spPr>
              <a:xfrm>
                <a:off x="1943247" y="3967913"/>
                <a:ext cx="3864244" cy="1674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모서리가 둥근 직사각형 103">
                <a:extLst>
                  <a:ext uri="{FF2B5EF4-FFF2-40B4-BE49-F238E27FC236}">
                    <a16:creationId xmlns:a16="http://schemas.microsoft.com/office/drawing/2014/main" id="{C29A3BD8-1E95-4D80-A4AD-21E422EB3498}"/>
                  </a:ext>
                </a:extLst>
              </p:cNvPr>
              <p:cNvSpPr/>
              <p:nvPr/>
            </p:nvSpPr>
            <p:spPr>
              <a:xfrm>
                <a:off x="2170602" y="3620351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spc="-150" dirty="0" err="1">
                    <a:solidFill>
                      <a:prstClr val="white"/>
                    </a:solidFill>
                  </a:rPr>
                  <a:t>권다진</a:t>
                </a:r>
                <a:endParaRPr lang="en-US" altLang="ko-KR" sz="1400" b="1" spc="-1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40E784E-1771-4AC7-B1A3-5FC36D10F0FF}"/>
                  </a:ext>
                </a:extLst>
              </p:cNvPr>
              <p:cNvSpPr/>
              <p:nvPr/>
            </p:nvSpPr>
            <p:spPr>
              <a:xfrm>
                <a:off x="2122919" y="4299340"/>
                <a:ext cx="3797865" cy="1031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44546A">
                        <a:lumMod val="75000"/>
                      </a:srgbClr>
                    </a:solidFill>
                  </a:rPr>
                  <a:t>레시피</a:t>
                </a:r>
                <a:endParaRPr lang="en-US" altLang="ko-KR" sz="1200" b="1" dirty="0">
                  <a:solidFill>
                    <a:srgbClr val="44546A">
                      <a:lumMod val="75000"/>
                    </a:srgb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레시피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CRUD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및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UI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레시피 댓글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좋아요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랭킹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D24E043-2589-4218-8A32-E9B03ED7076F}"/>
                </a:ext>
              </a:extLst>
            </p:cNvPr>
            <p:cNvGrpSpPr/>
            <p:nvPr/>
          </p:nvGrpSpPr>
          <p:grpSpPr>
            <a:xfrm>
              <a:off x="8664997" y="1407373"/>
              <a:ext cx="3254770" cy="1654269"/>
              <a:chOff x="1943247" y="3620351"/>
              <a:chExt cx="3977537" cy="2021624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3305E85F-7760-44A6-B0E1-23F938F66815}"/>
                  </a:ext>
                </a:extLst>
              </p:cNvPr>
              <p:cNvSpPr/>
              <p:nvPr/>
            </p:nvSpPr>
            <p:spPr>
              <a:xfrm>
                <a:off x="1943247" y="3967913"/>
                <a:ext cx="3864244" cy="1674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모서리가 둥근 직사각형 103">
                <a:extLst>
                  <a:ext uri="{FF2B5EF4-FFF2-40B4-BE49-F238E27FC236}">
                    <a16:creationId xmlns:a16="http://schemas.microsoft.com/office/drawing/2014/main" id="{D00AB3DF-D208-4F22-B8BC-7FB4E708C41F}"/>
                  </a:ext>
                </a:extLst>
              </p:cNvPr>
              <p:cNvSpPr/>
              <p:nvPr/>
            </p:nvSpPr>
            <p:spPr>
              <a:xfrm>
                <a:off x="2170602" y="3620351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spc="-150" dirty="0">
                    <a:solidFill>
                      <a:prstClr val="white"/>
                    </a:solidFill>
                  </a:rPr>
                  <a:t>김광용</a:t>
                </a:r>
                <a:endParaRPr lang="en-US" altLang="ko-KR" sz="1400" b="1" spc="-1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0E476F2-9683-4CF4-A42A-47FFBB4F0989}"/>
                  </a:ext>
                </a:extLst>
              </p:cNvPr>
              <p:cNvSpPr/>
              <p:nvPr/>
            </p:nvSpPr>
            <p:spPr>
              <a:xfrm>
                <a:off x="2122919" y="4299340"/>
                <a:ext cx="3797865" cy="1005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회원가입</a:t>
                </a:r>
                <a:r>
                  <a:rPr lang="en-US" altLang="ko-KR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, </a:t>
                </a:r>
                <a:r>
                  <a:rPr lang="ko-KR" altLang="en-US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마이페이지</a:t>
                </a:r>
                <a:r>
                  <a:rPr lang="en-US" altLang="ko-KR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, </a:t>
                </a:r>
                <a:r>
                  <a:rPr lang="ko-KR" altLang="en-US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관리자페이지</a:t>
                </a:r>
                <a:r>
                  <a:rPr lang="en-US" altLang="ko-KR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, </a:t>
                </a:r>
                <a:r>
                  <a:rPr lang="ko-KR" altLang="en-US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메인</a:t>
                </a:r>
                <a:endParaRPr lang="en-US" altLang="ko-KR" sz="1200" b="1" spc="-150" dirty="0">
                  <a:solidFill>
                    <a:srgbClr val="44546A">
                      <a:lumMod val="75000"/>
                    </a:srgb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사이트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UI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전반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회원 가입 및 인증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9EA6DC-C394-4333-A092-147D461DCDAA}"/>
              </a:ext>
            </a:extLst>
          </p:cNvPr>
          <p:cNvGrpSpPr/>
          <p:nvPr/>
        </p:nvGrpSpPr>
        <p:grpSpPr>
          <a:xfrm>
            <a:off x="3489057" y="3901955"/>
            <a:ext cx="3254770" cy="1654270"/>
            <a:chOff x="1943247" y="3620351"/>
            <a:chExt cx="3977537" cy="2021624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2FFBB77-00D3-4A2A-B19B-79D5775D68B1}"/>
                </a:ext>
              </a:extLst>
            </p:cNvPr>
            <p:cNvSpPr/>
            <p:nvPr/>
          </p:nvSpPr>
          <p:spPr>
            <a:xfrm>
              <a:off x="1943247" y="3967913"/>
              <a:ext cx="3864244" cy="1674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9" name="모서리가 둥근 직사각형 103">
              <a:extLst>
                <a:ext uri="{FF2B5EF4-FFF2-40B4-BE49-F238E27FC236}">
                  <a16:creationId xmlns:a16="http://schemas.microsoft.com/office/drawing/2014/main" id="{F6B56760-6477-4072-9068-4311F3E793A1}"/>
                </a:ext>
              </a:extLst>
            </p:cNvPr>
            <p:cNvSpPr/>
            <p:nvPr/>
          </p:nvSpPr>
          <p:spPr>
            <a:xfrm>
              <a:off x="2170602" y="3620351"/>
              <a:ext cx="1818407" cy="494270"/>
            </a:xfrm>
            <a:prstGeom prst="roundRect">
              <a:avLst/>
            </a:pr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-150" dirty="0" err="1">
                  <a:solidFill>
                    <a:prstClr val="white"/>
                  </a:solidFill>
                </a:rPr>
                <a:t>김유림</a:t>
              </a:r>
              <a:endParaRPr lang="en-US" altLang="ko-KR" sz="1400" b="1" spc="-150" dirty="0">
                <a:solidFill>
                  <a:prstClr val="white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7CBCA90-0262-48C2-89DC-B0AF11DABA19}"/>
                </a:ext>
              </a:extLst>
            </p:cNvPr>
            <p:cNvSpPr/>
            <p:nvPr/>
          </p:nvSpPr>
          <p:spPr>
            <a:xfrm>
              <a:off x="2122919" y="4299340"/>
              <a:ext cx="3797865" cy="1005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4546A">
                      <a:lumMod val="75000"/>
                    </a:srgbClr>
                  </a:solidFill>
                </a:rPr>
                <a:t>로그인</a:t>
              </a:r>
              <a:r>
                <a:rPr lang="en-US" altLang="ko-KR" sz="1200" b="1" dirty="0">
                  <a:solidFill>
                    <a:srgbClr val="44546A">
                      <a:lumMod val="75000"/>
                    </a:srgbClr>
                  </a:solidFill>
                </a:rPr>
                <a:t>, ID/PW </a:t>
              </a:r>
              <a:r>
                <a:rPr lang="ko-KR" altLang="en-US" sz="1200" b="1" dirty="0">
                  <a:solidFill>
                    <a:srgbClr val="44546A">
                      <a:lumMod val="75000"/>
                    </a:srgbClr>
                  </a:solidFill>
                </a:rPr>
                <a:t>찾기</a:t>
              </a:r>
              <a:r>
                <a:rPr lang="en-US" altLang="ko-KR" sz="1200" b="1" dirty="0">
                  <a:solidFill>
                    <a:srgbClr val="44546A">
                      <a:lumMod val="75000"/>
                    </a:srgbClr>
                  </a:solidFill>
                </a:rPr>
                <a:t>, </a:t>
              </a:r>
              <a:r>
                <a:rPr lang="ko-KR" altLang="en-US" sz="1200" b="1" dirty="0">
                  <a:solidFill>
                    <a:srgbClr val="44546A">
                      <a:lumMod val="75000"/>
                    </a:srgbClr>
                  </a:solidFill>
                </a:rPr>
                <a:t>반려동물</a:t>
              </a:r>
              <a:endParaRPr lang="en-US" altLang="ko-KR" sz="12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사이트 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UI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전반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로그인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및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인증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BFF1BBB-3D03-44AF-A3F4-553D15D9DD57}"/>
              </a:ext>
            </a:extLst>
          </p:cNvPr>
          <p:cNvGrpSpPr/>
          <p:nvPr/>
        </p:nvGrpSpPr>
        <p:grpSpPr>
          <a:xfrm>
            <a:off x="7150396" y="3901956"/>
            <a:ext cx="3254770" cy="1654270"/>
            <a:chOff x="1943247" y="3620351"/>
            <a:chExt cx="3977537" cy="202162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07C9052-4042-470E-B048-C21279E07090}"/>
                </a:ext>
              </a:extLst>
            </p:cNvPr>
            <p:cNvSpPr/>
            <p:nvPr/>
          </p:nvSpPr>
          <p:spPr>
            <a:xfrm>
              <a:off x="1943247" y="3967913"/>
              <a:ext cx="3864244" cy="1674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3" name="모서리가 둥근 직사각형 103">
              <a:extLst>
                <a:ext uri="{FF2B5EF4-FFF2-40B4-BE49-F238E27FC236}">
                  <a16:creationId xmlns:a16="http://schemas.microsoft.com/office/drawing/2014/main" id="{375B7F45-396A-41B7-873A-A5C529F56A40}"/>
                </a:ext>
              </a:extLst>
            </p:cNvPr>
            <p:cNvSpPr/>
            <p:nvPr/>
          </p:nvSpPr>
          <p:spPr>
            <a:xfrm>
              <a:off x="2170602" y="3620351"/>
              <a:ext cx="1818407" cy="494270"/>
            </a:xfrm>
            <a:prstGeom prst="roundRect">
              <a:avLst/>
            </a:pr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-150" dirty="0" err="1">
                  <a:solidFill>
                    <a:prstClr val="white"/>
                  </a:solidFill>
                </a:rPr>
                <a:t>현수룡</a:t>
              </a:r>
              <a:endParaRPr lang="en-US" altLang="ko-KR" sz="1400" b="1" spc="-150" dirty="0">
                <a:solidFill>
                  <a:prstClr val="white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6D634FC-3BCE-4B36-8463-F737BDCDB119}"/>
                </a:ext>
              </a:extLst>
            </p:cNvPr>
            <p:cNvSpPr/>
            <p:nvPr/>
          </p:nvSpPr>
          <p:spPr>
            <a:xfrm>
              <a:off x="2122919" y="4299340"/>
              <a:ext cx="3797865" cy="1301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4546A">
                      <a:lumMod val="75000"/>
                    </a:srgbClr>
                  </a:solidFill>
                </a:rPr>
                <a:t>스토어</a:t>
              </a:r>
              <a:endParaRPr lang="en-US" altLang="ko-KR" sz="12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상품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문의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리뷰 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CRUD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장바구니 및 스토어  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UI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전반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이벤트 페이지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C93DAFAC-2718-43F9-A8BA-5215A3A0C3F1}"/>
              </a:ext>
            </a:extLst>
          </p:cNvPr>
          <p:cNvGrpSpPr/>
          <p:nvPr/>
        </p:nvGrpSpPr>
        <p:grpSpPr>
          <a:xfrm>
            <a:off x="10807482" y="3906573"/>
            <a:ext cx="3254770" cy="1654270"/>
            <a:chOff x="1943247" y="3620351"/>
            <a:chExt cx="3977537" cy="202162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170A770-4518-4A37-9AF9-C29728294D4B}"/>
                </a:ext>
              </a:extLst>
            </p:cNvPr>
            <p:cNvSpPr/>
            <p:nvPr/>
          </p:nvSpPr>
          <p:spPr>
            <a:xfrm>
              <a:off x="1943247" y="3967913"/>
              <a:ext cx="3864244" cy="1674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6" name="모서리가 둥근 직사각형 103">
              <a:extLst>
                <a:ext uri="{FF2B5EF4-FFF2-40B4-BE49-F238E27FC236}">
                  <a16:creationId xmlns:a16="http://schemas.microsoft.com/office/drawing/2014/main" id="{612FF0B9-84AA-4ED5-AC7F-9BE6587E31ED}"/>
                </a:ext>
              </a:extLst>
            </p:cNvPr>
            <p:cNvSpPr/>
            <p:nvPr/>
          </p:nvSpPr>
          <p:spPr>
            <a:xfrm>
              <a:off x="2170602" y="3620351"/>
              <a:ext cx="1818407" cy="494270"/>
            </a:xfrm>
            <a:prstGeom prst="roundRect">
              <a:avLst/>
            </a:pr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-150" dirty="0" err="1">
                  <a:solidFill>
                    <a:prstClr val="white"/>
                  </a:solidFill>
                </a:rPr>
                <a:t>신지하</a:t>
              </a:r>
              <a:endParaRPr lang="en-US" altLang="ko-KR" sz="1400" b="1" spc="-150" dirty="0">
                <a:solidFill>
                  <a:prstClr val="white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E09947E-3EAA-4968-93DB-B2DA86774BFE}"/>
                </a:ext>
              </a:extLst>
            </p:cNvPr>
            <p:cNvSpPr/>
            <p:nvPr/>
          </p:nvSpPr>
          <p:spPr>
            <a:xfrm>
              <a:off x="2122919" y="4299340"/>
              <a:ext cx="3797865" cy="7093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4546A">
                      <a:lumMod val="75000"/>
                    </a:srgbClr>
                  </a:solidFill>
                </a:rPr>
                <a:t>레시피</a:t>
              </a:r>
              <a:endParaRPr lang="en-US" altLang="ko-KR" sz="12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코멘ㅌ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45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7711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6786" y="633846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10FA50F-4260-4598-9EE3-0D8A09FF5D9F}"/>
              </a:ext>
            </a:extLst>
          </p:cNvPr>
          <p:cNvGrpSpPr/>
          <p:nvPr/>
        </p:nvGrpSpPr>
        <p:grpSpPr>
          <a:xfrm>
            <a:off x="1511299" y="410474"/>
            <a:ext cx="10680699" cy="6447526"/>
            <a:chOff x="1511299" y="410474"/>
            <a:chExt cx="10680699" cy="6447526"/>
          </a:xfrm>
        </p:grpSpPr>
        <p:sp>
          <p:nvSpPr>
            <p:cNvPr id="6" name="한쪽 모서리가 둥근 사각형 5"/>
            <p:cNvSpPr/>
            <p:nvPr/>
          </p:nvSpPr>
          <p:spPr>
            <a:xfrm flipH="1">
              <a:off x="1511299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A07B7EEC-BDE8-4416-B423-EF81DA51854B}"/>
                </a:ext>
              </a:extLst>
            </p:cNvPr>
            <p:cNvGrpSpPr/>
            <p:nvPr/>
          </p:nvGrpSpPr>
          <p:grpSpPr>
            <a:xfrm>
              <a:off x="1950271" y="637231"/>
              <a:ext cx="4145729" cy="5985386"/>
              <a:chOff x="1950272" y="745577"/>
              <a:chExt cx="3045600" cy="5263113"/>
            </a:xfrm>
          </p:grpSpPr>
          <p:pic>
            <p:nvPicPr>
              <p:cNvPr id="3" name="그림 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8555F655-BB64-48B6-9038-1E934F48DA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4842"/>
              <a:stretch/>
            </p:blipFill>
            <p:spPr>
              <a:xfrm>
                <a:off x="1950272" y="2328679"/>
                <a:ext cx="3043883" cy="2602489"/>
              </a:xfrm>
              <a:prstGeom prst="rect">
                <a:avLst/>
              </a:prstGeom>
            </p:spPr>
          </p:pic>
          <p:pic>
            <p:nvPicPr>
              <p:cNvPr id="82" name="그림 81" descr="텍스트, 지도이(가) 표시된 사진&#10;&#10;자동 생성된 설명">
                <a:extLst>
                  <a:ext uri="{FF2B5EF4-FFF2-40B4-BE49-F238E27FC236}">
                    <a16:creationId xmlns:a16="http://schemas.microsoft.com/office/drawing/2014/main" id="{BB5195F2-B275-402D-9790-9AD76B221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272" y="4931168"/>
                <a:ext cx="3045600" cy="1077522"/>
              </a:xfrm>
              <a:prstGeom prst="rect">
                <a:avLst/>
              </a:prstGeom>
            </p:spPr>
          </p:pic>
          <p:pic>
            <p:nvPicPr>
              <p:cNvPr id="84" name="그림 83" descr="텍스트, 지도이(가) 표시된 사진&#10;&#10;자동 생성된 설명">
                <a:extLst>
                  <a:ext uri="{FF2B5EF4-FFF2-40B4-BE49-F238E27FC236}">
                    <a16:creationId xmlns:a16="http://schemas.microsoft.com/office/drawing/2014/main" id="{E7D05E0A-1BAF-40D4-A8E2-7F1985B50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272" y="745577"/>
                <a:ext cx="3044224" cy="1566058"/>
              </a:xfrm>
              <a:prstGeom prst="rect">
                <a:avLst/>
              </a:prstGeom>
            </p:spPr>
          </p:pic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47AC5982-EF78-4D19-A9CF-5DB92F5FFFE5}"/>
              </a:ext>
            </a:extLst>
          </p:cNvPr>
          <p:cNvGrpSpPr/>
          <p:nvPr/>
        </p:nvGrpSpPr>
        <p:grpSpPr>
          <a:xfrm>
            <a:off x="6477000" y="410474"/>
            <a:ext cx="5714998" cy="6447526"/>
            <a:chOff x="6477000" y="410474"/>
            <a:chExt cx="5714998" cy="6447526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477000" y="410474"/>
              <a:ext cx="5714998" cy="6447526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7B047435-D8DD-47A3-987B-013926639A17}"/>
                </a:ext>
              </a:extLst>
            </p:cNvPr>
            <p:cNvGrpSpPr/>
            <p:nvPr/>
          </p:nvGrpSpPr>
          <p:grpSpPr>
            <a:xfrm>
              <a:off x="7253053" y="783538"/>
              <a:ext cx="4255357" cy="5682176"/>
              <a:chOff x="7253053" y="783538"/>
              <a:chExt cx="4255357" cy="5682176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7253053" y="783538"/>
                <a:ext cx="4255357" cy="2369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급성장하는 반려동물 시장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엔젤산업 추격하는 반려동물 시장 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엔젤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3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조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반려동물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2.3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조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2017.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감소하는 출산율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증가하는 반려동물 등록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15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년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979,000 -&gt; 20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년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15,000,000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마리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유통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/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식품 업체 신성장동력으로 펫 </a:t>
                </a:r>
                <a:r>
                  <a:rPr lang="ko-KR" altLang="en-US" sz="105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푸드시장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진출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Mars., Nestle </a:t>
                </a: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펫 </a:t>
                </a:r>
                <a:r>
                  <a:rPr lang="ko-KR" altLang="en-US" sz="1050" spc="-15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푸드</a:t>
                </a: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업체  다수 </a:t>
                </a: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M&amp;A</a:t>
                </a: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white">
                        <a:lumMod val="75000"/>
                      </a:prstClr>
                    </a:solidFill>
                  </a:rPr>
                  <a:t>김수경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, </a:t>
                </a:r>
                <a:r>
                  <a:rPr lang="ko-KR" altLang="en-US" sz="1050" dirty="0" err="1">
                    <a:solidFill>
                      <a:prstClr val="white">
                        <a:lumMod val="75000"/>
                      </a:prstClr>
                    </a:solidFill>
                  </a:rPr>
                  <a:t>차윤지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white">
                        <a:lumMod val="75000"/>
                      </a:prstClr>
                    </a:solidFill>
                  </a:rPr>
                  <a:t>이효정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, 『</a:t>
                </a:r>
                <a:r>
                  <a:rPr lang="ko-KR" altLang="en-US" sz="1050" dirty="0" err="1">
                    <a:solidFill>
                      <a:prstClr val="white">
                        <a:lumMod val="75000"/>
                      </a:prstClr>
                    </a:solidFill>
                  </a:rPr>
                  <a:t>펫코노미</a:t>
                </a:r>
                <a:r>
                  <a:rPr lang="ko-KR" altLang="en-US" sz="1050" dirty="0">
                    <a:solidFill>
                      <a:prstClr val="white">
                        <a:lumMod val="75000"/>
                      </a:prstClr>
                    </a:solidFill>
                  </a:rPr>
                  <a:t> 시대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white">
                        <a:lumMod val="75000"/>
                      </a:prstClr>
                    </a:solidFill>
                  </a:rPr>
                  <a:t>펫 비즈니스 트렌드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』, 2018</a:t>
                </a:r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9794A46E-32A7-4E4D-8362-E77ACD507788}"/>
                  </a:ext>
                </a:extLst>
              </p:cNvPr>
              <p:cNvGrpSpPr/>
              <p:nvPr/>
            </p:nvGrpSpPr>
            <p:grpSpPr>
              <a:xfrm>
                <a:off x="7269761" y="3538132"/>
                <a:ext cx="4216145" cy="2927582"/>
                <a:chOff x="7292265" y="3519944"/>
                <a:chExt cx="4172400" cy="3806462"/>
              </a:xfrm>
            </p:grpSpPr>
            <p:pic>
              <p:nvPicPr>
                <p:cNvPr id="122" name="그림 121" descr="스크린샷이(가) 표시된 사진&#10;&#10;자동 생성된 설명">
                  <a:extLst>
                    <a:ext uri="{FF2B5EF4-FFF2-40B4-BE49-F238E27FC236}">
                      <a16:creationId xmlns:a16="http://schemas.microsoft.com/office/drawing/2014/main" id="{6D309C51-10A8-4A7D-A7A2-32A6E106B4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2265" y="3519944"/>
                  <a:ext cx="4171138" cy="1821994"/>
                </a:xfrm>
                <a:prstGeom prst="rect">
                  <a:avLst/>
                </a:prstGeom>
              </p:spPr>
            </p:pic>
            <p:pic>
              <p:nvPicPr>
                <p:cNvPr id="124" name="그림 123" descr="시계, 쥐고있는, 공, 전화이(가) 표시된 사진&#10;&#10;자동 생성된 설명">
                  <a:extLst>
                    <a:ext uri="{FF2B5EF4-FFF2-40B4-BE49-F238E27FC236}">
                      <a16:creationId xmlns:a16="http://schemas.microsoft.com/office/drawing/2014/main" id="{1418BDC6-D4A0-4275-A161-C4964B4006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60"/>
                <a:stretch/>
              </p:blipFill>
              <p:spPr>
                <a:xfrm>
                  <a:off x="7292265" y="5393503"/>
                  <a:ext cx="4172400" cy="193290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5CC4BFC-F3C5-4403-81FD-751F3E46EF08}"/>
              </a:ext>
            </a:extLst>
          </p:cNvPr>
          <p:cNvGrpSpPr/>
          <p:nvPr/>
        </p:nvGrpSpPr>
        <p:grpSpPr>
          <a:xfrm>
            <a:off x="603099" y="1140794"/>
            <a:ext cx="729687" cy="1092200"/>
            <a:chOff x="603099" y="1140794"/>
            <a:chExt cx="729687" cy="1092200"/>
          </a:xfrm>
        </p:grpSpPr>
        <p:sp>
          <p:nvSpPr>
            <p:cNvPr id="130" name="모서리가 둥근 직사각형 6">
              <a:extLst>
                <a:ext uri="{FF2B5EF4-FFF2-40B4-BE49-F238E27FC236}">
                  <a16:creationId xmlns:a16="http://schemas.microsoft.com/office/drawing/2014/main" id="{ED13433C-2AC6-4936-80ED-6CA0BB87BB4F}"/>
                </a:ext>
              </a:extLst>
            </p:cNvPr>
            <p:cNvSpPr/>
            <p:nvPr/>
          </p:nvSpPr>
          <p:spPr>
            <a:xfrm>
              <a:off x="669492" y="1140794"/>
              <a:ext cx="596900" cy="1092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31" name="Group 60">
              <a:extLst>
                <a:ext uri="{FF2B5EF4-FFF2-40B4-BE49-F238E27FC236}">
                  <a16:creationId xmlns:a16="http://schemas.microsoft.com/office/drawing/2014/main" id="{9E72F4C0-F18B-41B3-B1F1-C0D82DEEB20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7894" y="1384073"/>
              <a:ext cx="340096" cy="340018"/>
              <a:chOff x="1680" y="2"/>
              <a:chExt cx="4319" cy="4318"/>
            </a:xfrm>
            <a:solidFill>
              <a:schemeClr val="tx1">
                <a:alpha val="54000"/>
              </a:schemeClr>
            </a:solidFill>
          </p:grpSpPr>
          <p:sp>
            <p:nvSpPr>
              <p:cNvPr id="133" name="Freeform 61">
                <a:extLst>
                  <a:ext uri="{FF2B5EF4-FFF2-40B4-BE49-F238E27FC236}">
                    <a16:creationId xmlns:a16="http://schemas.microsoft.com/office/drawing/2014/main" id="{C3D719E0-ACB5-448C-BD8A-09A6CA279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"/>
                <a:ext cx="3311" cy="3023"/>
              </a:xfrm>
              <a:custGeom>
                <a:avLst/>
                <a:gdLst>
                  <a:gd name="T0" fmla="*/ 2375 w 9933"/>
                  <a:gd name="T1" fmla="*/ 8853 h 9069"/>
                  <a:gd name="T2" fmla="*/ 2401 w 9933"/>
                  <a:gd name="T3" fmla="*/ 8955 h 9069"/>
                  <a:gd name="T4" fmla="*/ 2488 w 9933"/>
                  <a:gd name="T5" fmla="*/ 9043 h 9069"/>
                  <a:gd name="T6" fmla="*/ 2591 w 9933"/>
                  <a:gd name="T7" fmla="*/ 9069 h 9069"/>
                  <a:gd name="T8" fmla="*/ 2693 w 9933"/>
                  <a:gd name="T9" fmla="*/ 9043 h 9069"/>
                  <a:gd name="T10" fmla="*/ 4408 w 9933"/>
                  <a:gd name="T11" fmla="*/ 7341 h 9069"/>
                  <a:gd name="T12" fmla="*/ 4319 w 9933"/>
                  <a:gd name="T13" fmla="*/ 6909 h 9069"/>
                  <a:gd name="T14" fmla="*/ 4217 w 9933"/>
                  <a:gd name="T15" fmla="*/ 6934 h 9069"/>
                  <a:gd name="T16" fmla="*/ 2807 w 9933"/>
                  <a:gd name="T17" fmla="*/ 8330 h 9069"/>
                  <a:gd name="T18" fmla="*/ 2798 w 9933"/>
                  <a:gd name="T19" fmla="*/ 7061 h 9069"/>
                  <a:gd name="T20" fmla="*/ 2728 w 9933"/>
                  <a:gd name="T21" fmla="*/ 6958 h 9069"/>
                  <a:gd name="T22" fmla="*/ 2613 w 9933"/>
                  <a:gd name="T23" fmla="*/ 6910 h 9069"/>
                  <a:gd name="T24" fmla="*/ 1456 w 9933"/>
                  <a:gd name="T25" fmla="*/ 6908 h 9069"/>
                  <a:gd name="T26" fmla="*/ 1140 w 9933"/>
                  <a:gd name="T27" fmla="*/ 6843 h 9069"/>
                  <a:gd name="T28" fmla="*/ 865 w 9933"/>
                  <a:gd name="T29" fmla="*/ 6694 h 9069"/>
                  <a:gd name="T30" fmla="*/ 646 w 9933"/>
                  <a:gd name="T31" fmla="*/ 6476 h 9069"/>
                  <a:gd name="T32" fmla="*/ 498 w 9933"/>
                  <a:gd name="T33" fmla="*/ 6201 h 9069"/>
                  <a:gd name="T34" fmla="*/ 433 w 9933"/>
                  <a:gd name="T35" fmla="*/ 5885 h 9069"/>
                  <a:gd name="T36" fmla="*/ 433 w 9933"/>
                  <a:gd name="T37" fmla="*/ 1455 h 9069"/>
                  <a:gd name="T38" fmla="*/ 498 w 9933"/>
                  <a:gd name="T39" fmla="*/ 1140 h 9069"/>
                  <a:gd name="T40" fmla="*/ 646 w 9933"/>
                  <a:gd name="T41" fmla="*/ 865 h 9069"/>
                  <a:gd name="T42" fmla="*/ 865 w 9933"/>
                  <a:gd name="T43" fmla="*/ 646 h 9069"/>
                  <a:gd name="T44" fmla="*/ 1140 w 9933"/>
                  <a:gd name="T45" fmla="*/ 497 h 9069"/>
                  <a:gd name="T46" fmla="*/ 1456 w 9933"/>
                  <a:gd name="T47" fmla="*/ 432 h 9069"/>
                  <a:gd name="T48" fmla="*/ 8477 w 9933"/>
                  <a:gd name="T49" fmla="*/ 432 h 9069"/>
                  <a:gd name="T50" fmla="*/ 8793 w 9933"/>
                  <a:gd name="T51" fmla="*/ 497 h 9069"/>
                  <a:gd name="T52" fmla="*/ 9067 w 9933"/>
                  <a:gd name="T53" fmla="*/ 646 h 9069"/>
                  <a:gd name="T54" fmla="*/ 9286 w 9933"/>
                  <a:gd name="T55" fmla="*/ 865 h 9069"/>
                  <a:gd name="T56" fmla="*/ 9435 w 9933"/>
                  <a:gd name="T57" fmla="*/ 1140 h 9069"/>
                  <a:gd name="T58" fmla="*/ 9499 w 9933"/>
                  <a:gd name="T59" fmla="*/ 1455 h 9069"/>
                  <a:gd name="T60" fmla="*/ 9933 w 9933"/>
                  <a:gd name="T61" fmla="*/ 4749 h 9069"/>
                  <a:gd name="T62" fmla="*/ 9915 w 9933"/>
                  <a:gd name="T63" fmla="*/ 1281 h 9069"/>
                  <a:gd name="T64" fmla="*/ 9784 w 9933"/>
                  <a:gd name="T65" fmla="*/ 855 h 9069"/>
                  <a:gd name="T66" fmla="*/ 9540 w 9933"/>
                  <a:gd name="T67" fmla="*/ 495 h 9069"/>
                  <a:gd name="T68" fmla="*/ 9204 w 9933"/>
                  <a:gd name="T69" fmla="*/ 219 h 9069"/>
                  <a:gd name="T70" fmla="*/ 8798 w 9933"/>
                  <a:gd name="T71" fmla="*/ 46 h 9069"/>
                  <a:gd name="T72" fmla="*/ 8421 w 9933"/>
                  <a:gd name="T73" fmla="*/ 0 h 9069"/>
                  <a:gd name="T74" fmla="*/ 1281 w 9933"/>
                  <a:gd name="T75" fmla="*/ 16 h 9069"/>
                  <a:gd name="T76" fmla="*/ 856 w 9933"/>
                  <a:gd name="T77" fmla="*/ 149 h 9069"/>
                  <a:gd name="T78" fmla="*/ 495 w 9933"/>
                  <a:gd name="T79" fmla="*/ 392 h 9069"/>
                  <a:gd name="T80" fmla="*/ 219 w 9933"/>
                  <a:gd name="T81" fmla="*/ 727 h 9069"/>
                  <a:gd name="T82" fmla="*/ 48 w 9933"/>
                  <a:gd name="T83" fmla="*/ 1133 h 9069"/>
                  <a:gd name="T84" fmla="*/ 0 w 9933"/>
                  <a:gd name="T85" fmla="*/ 1512 h 9069"/>
                  <a:gd name="T86" fmla="*/ 16 w 9933"/>
                  <a:gd name="T87" fmla="*/ 6060 h 9069"/>
                  <a:gd name="T88" fmla="*/ 149 w 9933"/>
                  <a:gd name="T89" fmla="*/ 6485 h 9069"/>
                  <a:gd name="T90" fmla="*/ 392 w 9933"/>
                  <a:gd name="T91" fmla="*/ 6846 h 9069"/>
                  <a:gd name="T92" fmla="*/ 727 w 9933"/>
                  <a:gd name="T93" fmla="*/ 7122 h 9069"/>
                  <a:gd name="T94" fmla="*/ 1133 w 9933"/>
                  <a:gd name="T95" fmla="*/ 7293 h 9069"/>
                  <a:gd name="T96" fmla="*/ 1512 w 9933"/>
                  <a:gd name="T97" fmla="*/ 7341 h 9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933" h="9069">
                    <a:moveTo>
                      <a:pt x="1512" y="7341"/>
                    </a:moveTo>
                    <a:lnTo>
                      <a:pt x="2375" y="7341"/>
                    </a:lnTo>
                    <a:lnTo>
                      <a:pt x="2375" y="8853"/>
                    </a:lnTo>
                    <a:lnTo>
                      <a:pt x="2375" y="8874"/>
                    </a:lnTo>
                    <a:lnTo>
                      <a:pt x="2385" y="8917"/>
                    </a:lnTo>
                    <a:lnTo>
                      <a:pt x="2401" y="8955"/>
                    </a:lnTo>
                    <a:lnTo>
                      <a:pt x="2425" y="8989"/>
                    </a:lnTo>
                    <a:lnTo>
                      <a:pt x="2453" y="9019"/>
                    </a:lnTo>
                    <a:lnTo>
                      <a:pt x="2488" y="9043"/>
                    </a:lnTo>
                    <a:lnTo>
                      <a:pt x="2527" y="9059"/>
                    </a:lnTo>
                    <a:lnTo>
                      <a:pt x="2568" y="9067"/>
                    </a:lnTo>
                    <a:lnTo>
                      <a:pt x="2591" y="9069"/>
                    </a:lnTo>
                    <a:lnTo>
                      <a:pt x="2612" y="9067"/>
                    </a:lnTo>
                    <a:lnTo>
                      <a:pt x="2654" y="9059"/>
                    </a:lnTo>
                    <a:lnTo>
                      <a:pt x="2693" y="9043"/>
                    </a:lnTo>
                    <a:lnTo>
                      <a:pt x="2728" y="9019"/>
                    </a:lnTo>
                    <a:lnTo>
                      <a:pt x="2743" y="9004"/>
                    </a:lnTo>
                    <a:lnTo>
                      <a:pt x="4408" y="7341"/>
                    </a:lnTo>
                    <a:lnTo>
                      <a:pt x="4750" y="7341"/>
                    </a:lnTo>
                    <a:lnTo>
                      <a:pt x="4750" y="6909"/>
                    </a:lnTo>
                    <a:lnTo>
                      <a:pt x="4319" y="6909"/>
                    </a:lnTo>
                    <a:lnTo>
                      <a:pt x="4297" y="6910"/>
                    </a:lnTo>
                    <a:lnTo>
                      <a:pt x="4256" y="6919"/>
                    </a:lnTo>
                    <a:lnTo>
                      <a:pt x="4217" y="6934"/>
                    </a:lnTo>
                    <a:lnTo>
                      <a:pt x="4181" y="6958"/>
                    </a:lnTo>
                    <a:lnTo>
                      <a:pt x="4166" y="6972"/>
                    </a:lnTo>
                    <a:lnTo>
                      <a:pt x="2807" y="8330"/>
                    </a:lnTo>
                    <a:lnTo>
                      <a:pt x="2807" y="7125"/>
                    </a:lnTo>
                    <a:lnTo>
                      <a:pt x="2806" y="7103"/>
                    </a:lnTo>
                    <a:lnTo>
                      <a:pt x="2798" y="7061"/>
                    </a:lnTo>
                    <a:lnTo>
                      <a:pt x="2781" y="7022"/>
                    </a:lnTo>
                    <a:lnTo>
                      <a:pt x="2758" y="6987"/>
                    </a:lnTo>
                    <a:lnTo>
                      <a:pt x="2728" y="6958"/>
                    </a:lnTo>
                    <a:lnTo>
                      <a:pt x="2694" y="6935"/>
                    </a:lnTo>
                    <a:lnTo>
                      <a:pt x="2656" y="6919"/>
                    </a:lnTo>
                    <a:lnTo>
                      <a:pt x="2613" y="6910"/>
                    </a:lnTo>
                    <a:lnTo>
                      <a:pt x="2591" y="6909"/>
                    </a:lnTo>
                    <a:lnTo>
                      <a:pt x="1512" y="6909"/>
                    </a:lnTo>
                    <a:lnTo>
                      <a:pt x="1456" y="6908"/>
                    </a:lnTo>
                    <a:lnTo>
                      <a:pt x="1346" y="6897"/>
                    </a:lnTo>
                    <a:lnTo>
                      <a:pt x="1241" y="6875"/>
                    </a:lnTo>
                    <a:lnTo>
                      <a:pt x="1140" y="6843"/>
                    </a:lnTo>
                    <a:lnTo>
                      <a:pt x="1043" y="6802"/>
                    </a:lnTo>
                    <a:lnTo>
                      <a:pt x="951" y="6753"/>
                    </a:lnTo>
                    <a:lnTo>
                      <a:pt x="865" y="6694"/>
                    </a:lnTo>
                    <a:lnTo>
                      <a:pt x="786" y="6629"/>
                    </a:lnTo>
                    <a:lnTo>
                      <a:pt x="712" y="6555"/>
                    </a:lnTo>
                    <a:lnTo>
                      <a:pt x="646" y="6476"/>
                    </a:lnTo>
                    <a:lnTo>
                      <a:pt x="588" y="6390"/>
                    </a:lnTo>
                    <a:lnTo>
                      <a:pt x="539" y="6298"/>
                    </a:lnTo>
                    <a:lnTo>
                      <a:pt x="498" y="6201"/>
                    </a:lnTo>
                    <a:lnTo>
                      <a:pt x="466" y="6100"/>
                    </a:lnTo>
                    <a:lnTo>
                      <a:pt x="444" y="5993"/>
                    </a:lnTo>
                    <a:lnTo>
                      <a:pt x="433" y="5885"/>
                    </a:lnTo>
                    <a:lnTo>
                      <a:pt x="432" y="5829"/>
                    </a:lnTo>
                    <a:lnTo>
                      <a:pt x="432" y="1512"/>
                    </a:lnTo>
                    <a:lnTo>
                      <a:pt x="433" y="1455"/>
                    </a:lnTo>
                    <a:lnTo>
                      <a:pt x="444" y="1346"/>
                    </a:lnTo>
                    <a:lnTo>
                      <a:pt x="466" y="1241"/>
                    </a:lnTo>
                    <a:lnTo>
                      <a:pt x="498" y="1140"/>
                    </a:lnTo>
                    <a:lnTo>
                      <a:pt x="539" y="1043"/>
                    </a:lnTo>
                    <a:lnTo>
                      <a:pt x="588" y="951"/>
                    </a:lnTo>
                    <a:lnTo>
                      <a:pt x="646" y="865"/>
                    </a:lnTo>
                    <a:lnTo>
                      <a:pt x="712" y="786"/>
                    </a:lnTo>
                    <a:lnTo>
                      <a:pt x="786" y="712"/>
                    </a:lnTo>
                    <a:lnTo>
                      <a:pt x="865" y="646"/>
                    </a:lnTo>
                    <a:lnTo>
                      <a:pt x="951" y="588"/>
                    </a:lnTo>
                    <a:lnTo>
                      <a:pt x="1043" y="538"/>
                    </a:lnTo>
                    <a:lnTo>
                      <a:pt x="1140" y="497"/>
                    </a:lnTo>
                    <a:lnTo>
                      <a:pt x="1241" y="465"/>
                    </a:lnTo>
                    <a:lnTo>
                      <a:pt x="1346" y="444"/>
                    </a:lnTo>
                    <a:lnTo>
                      <a:pt x="1456" y="432"/>
                    </a:lnTo>
                    <a:lnTo>
                      <a:pt x="1512" y="432"/>
                    </a:lnTo>
                    <a:lnTo>
                      <a:pt x="8421" y="432"/>
                    </a:lnTo>
                    <a:lnTo>
                      <a:pt x="8477" y="432"/>
                    </a:lnTo>
                    <a:lnTo>
                      <a:pt x="8585" y="444"/>
                    </a:lnTo>
                    <a:lnTo>
                      <a:pt x="8690" y="465"/>
                    </a:lnTo>
                    <a:lnTo>
                      <a:pt x="8793" y="497"/>
                    </a:lnTo>
                    <a:lnTo>
                      <a:pt x="8888" y="538"/>
                    </a:lnTo>
                    <a:lnTo>
                      <a:pt x="8981" y="588"/>
                    </a:lnTo>
                    <a:lnTo>
                      <a:pt x="9067" y="646"/>
                    </a:lnTo>
                    <a:lnTo>
                      <a:pt x="9147" y="712"/>
                    </a:lnTo>
                    <a:lnTo>
                      <a:pt x="9220" y="786"/>
                    </a:lnTo>
                    <a:lnTo>
                      <a:pt x="9286" y="865"/>
                    </a:lnTo>
                    <a:lnTo>
                      <a:pt x="9345" y="951"/>
                    </a:lnTo>
                    <a:lnTo>
                      <a:pt x="9394" y="1043"/>
                    </a:lnTo>
                    <a:lnTo>
                      <a:pt x="9435" y="1140"/>
                    </a:lnTo>
                    <a:lnTo>
                      <a:pt x="9466" y="1241"/>
                    </a:lnTo>
                    <a:lnTo>
                      <a:pt x="9488" y="1346"/>
                    </a:lnTo>
                    <a:lnTo>
                      <a:pt x="9499" y="1455"/>
                    </a:lnTo>
                    <a:lnTo>
                      <a:pt x="9501" y="1512"/>
                    </a:lnTo>
                    <a:lnTo>
                      <a:pt x="9501" y="4749"/>
                    </a:lnTo>
                    <a:lnTo>
                      <a:pt x="9933" y="4749"/>
                    </a:lnTo>
                    <a:lnTo>
                      <a:pt x="9933" y="1512"/>
                    </a:lnTo>
                    <a:lnTo>
                      <a:pt x="9931" y="1434"/>
                    </a:lnTo>
                    <a:lnTo>
                      <a:pt x="9915" y="1281"/>
                    </a:lnTo>
                    <a:lnTo>
                      <a:pt x="9885" y="1133"/>
                    </a:lnTo>
                    <a:lnTo>
                      <a:pt x="9841" y="991"/>
                    </a:lnTo>
                    <a:lnTo>
                      <a:pt x="9784" y="855"/>
                    </a:lnTo>
                    <a:lnTo>
                      <a:pt x="9714" y="727"/>
                    </a:lnTo>
                    <a:lnTo>
                      <a:pt x="9632" y="607"/>
                    </a:lnTo>
                    <a:lnTo>
                      <a:pt x="9540" y="495"/>
                    </a:lnTo>
                    <a:lnTo>
                      <a:pt x="9438" y="392"/>
                    </a:lnTo>
                    <a:lnTo>
                      <a:pt x="9326" y="301"/>
                    </a:lnTo>
                    <a:lnTo>
                      <a:pt x="9204" y="219"/>
                    </a:lnTo>
                    <a:lnTo>
                      <a:pt x="9076" y="149"/>
                    </a:lnTo>
                    <a:lnTo>
                      <a:pt x="8940" y="91"/>
                    </a:lnTo>
                    <a:lnTo>
                      <a:pt x="8798" y="46"/>
                    </a:lnTo>
                    <a:lnTo>
                      <a:pt x="8650" y="16"/>
                    </a:lnTo>
                    <a:lnTo>
                      <a:pt x="8499" y="1"/>
                    </a:lnTo>
                    <a:lnTo>
                      <a:pt x="8421" y="0"/>
                    </a:lnTo>
                    <a:lnTo>
                      <a:pt x="1512" y="0"/>
                    </a:lnTo>
                    <a:lnTo>
                      <a:pt x="1434" y="1"/>
                    </a:lnTo>
                    <a:lnTo>
                      <a:pt x="1281" y="16"/>
                    </a:lnTo>
                    <a:lnTo>
                      <a:pt x="1133" y="46"/>
                    </a:lnTo>
                    <a:lnTo>
                      <a:pt x="992" y="91"/>
                    </a:lnTo>
                    <a:lnTo>
                      <a:pt x="856" y="149"/>
                    </a:lnTo>
                    <a:lnTo>
                      <a:pt x="727" y="219"/>
                    </a:lnTo>
                    <a:lnTo>
                      <a:pt x="607" y="301"/>
                    </a:lnTo>
                    <a:lnTo>
                      <a:pt x="495" y="392"/>
                    </a:lnTo>
                    <a:lnTo>
                      <a:pt x="392" y="495"/>
                    </a:lnTo>
                    <a:lnTo>
                      <a:pt x="301" y="607"/>
                    </a:lnTo>
                    <a:lnTo>
                      <a:pt x="219" y="727"/>
                    </a:lnTo>
                    <a:lnTo>
                      <a:pt x="149" y="855"/>
                    </a:lnTo>
                    <a:lnTo>
                      <a:pt x="92" y="991"/>
                    </a:lnTo>
                    <a:lnTo>
                      <a:pt x="48" y="1133"/>
                    </a:lnTo>
                    <a:lnTo>
                      <a:pt x="16" y="1281"/>
                    </a:lnTo>
                    <a:lnTo>
                      <a:pt x="1" y="1434"/>
                    </a:lnTo>
                    <a:lnTo>
                      <a:pt x="0" y="1512"/>
                    </a:lnTo>
                    <a:lnTo>
                      <a:pt x="0" y="5829"/>
                    </a:lnTo>
                    <a:lnTo>
                      <a:pt x="1" y="5907"/>
                    </a:lnTo>
                    <a:lnTo>
                      <a:pt x="16" y="6060"/>
                    </a:lnTo>
                    <a:lnTo>
                      <a:pt x="48" y="6208"/>
                    </a:lnTo>
                    <a:lnTo>
                      <a:pt x="92" y="6349"/>
                    </a:lnTo>
                    <a:lnTo>
                      <a:pt x="149" y="6485"/>
                    </a:lnTo>
                    <a:lnTo>
                      <a:pt x="219" y="6612"/>
                    </a:lnTo>
                    <a:lnTo>
                      <a:pt x="301" y="6734"/>
                    </a:lnTo>
                    <a:lnTo>
                      <a:pt x="392" y="6846"/>
                    </a:lnTo>
                    <a:lnTo>
                      <a:pt x="495" y="6949"/>
                    </a:lnTo>
                    <a:lnTo>
                      <a:pt x="607" y="7040"/>
                    </a:lnTo>
                    <a:lnTo>
                      <a:pt x="727" y="7122"/>
                    </a:lnTo>
                    <a:lnTo>
                      <a:pt x="856" y="7192"/>
                    </a:lnTo>
                    <a:lnTo>
                      <a:pt x="992" y="7249"/>
                    </a:lnTo>
                    <a:lnTo>
                      <a:pt x="1133" y="7293"/>
                    </a:lnTo>
                    <a:lnTo>
                      <a:pt x="1281" y="7323"/>
                    </a:lnTo>
                    <a:lnTo>
                      <a:pt x="1434" y="7340"/>
                    </a:lnTo>
                    <a:lnTo>
                      <a:pt x="1512" y="73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62">
                <a:extLst>
                  <a:ext uri="{FF2B5EF4-FFF2-40B4-BE49-F238E27FC236}">
                    <a16:creationId xmlns:a16="http://schemas.microsoft.com/office/drawing/2014/main" id="{9E810B9B-3299-4894-B24C-CD9C8E8F9B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07" y="1729"/>
                <a:ext cx="2592" cy="2591"/>
              </a:xfrm>
              <a:custGeom>
                <a:avLst/>
                <a:gdLst>
                  <a:gd name="T0" fmla="*/ 1433 w 7774"/>
                  <a:gd name="T1" fmla="*/ 2 h 7773"/>
                  <a:gd name="T2" fmla="*/ 992 w 7774"/>
                  <a:gd name="T3" fmla="*/ 92 h 7773"/>
                  <a:gd name="T4" fmla="*/ 608 w 7774"/>
                  <a:gd name="T5" fmla="*/ 301 h 7773"/>
                  <a:gd name="T6" fmla="*/ 300 w 7774"/>
                  <a:gd name="T7" fmla="*/ 607 h 7773"/>
                  <a:gd name="T8" fmla="*/ 91 w 7774"/>
                  <a:gd name="T9" fmla="*/ 993 h 7773"/>
                  <a:gd name="T10" fmla="*/ 1 w 7774"/>
                  <a:gd name="T11" fmla="*/ 1434 h 7773"/>
                  <a:gd name="T12" fmla="*/ 1 w 7774"/>
                  <a:gd name="T13" fmla="*/ 4613 h 7773"/>
                  <a:gd name="T14" fmla="*/ 91 w 7774"/>
                  <a:gd name="T15" fmla="*/ 5055 h 7773"/>
                  <a:gd name="T16" fmla="*/ 300 w 7774"/>
                  <a:gd name="T17" fmla="*/ 5439 h 7773"/>
                  <a:gd name="T18" fmla="*/ 608 w 7774"/>
                  <a:gd name="T19" fmla="*/ 5746 h 7773"/>
                  <a:gd name="T20" fmla="*/ 992 w 7774"/>
                  <a:gd name="T21" fmla="*/ 5956 h 7773"/>
                  <a:gd name="T22" fmla="*/ 1433 w 7774"/>
                  <a:gd name="T23" fmla="*/ 6044 h 7773"/>
                  <a:gd name="T24" fmla="*/ 5461 w 7774"/>
                  <a:gd name="T25" fmla="*/ 7710 h 7773"/>
                  <a:gd name="T26" fmla="*/ 5553 w 7774"/>
                  <a:gd name="T27" fmla="*/ 7765 h 7773"/>
                  <a:gd name="T28" fmla="*/ 5676 w 7774"/>
                  <a:gd name="T29" fmla="*/ 7765 h 7773"/>
                  <a:gd name="T30" fmla="*/ 5767 w 7774"/>
                  <a:gd name="T31" fmla="*/ 7710 h 7773"/>
                  <a:gd name="T32" fmla="*/ 5821 w 7774"/>
                  <a:gd name="T33" fmla="*/ 7620 h 7773"/>
                  <a:gd name="T34" fmla="*/ 5830 w 7774"/>
                  <a:gd name="T35" fmla="*/ 6047 h 7773"/>
                  <a:gd name="T36" fmla="*/ 6492 w 7774"/>
                  <a:gd name="T37" fmla="*/ 6029 h 7773"/>
                  <a:gd name="T38" fmla="*/ 6917 w 7774"/>
                  <a:gd name="T39" fmla="*/ 5898 h 7773"/>
                  <a:gd name="T40" fmla="*/ 7278 w 7774"/>
                  <a:gd name="T41" fmla="*/ 5653 h 7773"/>
                  <a:gd name="T42" fmla="*/ 7554 w 7774"/>
                  <a:gd name="T43" fmla="*/ 5319 h 7773"/>
                  <a:gd name="T44" fmla="*/ 7726 w 7774"/>
                  <a:gd name="T45" fmla="*/ 4913 h 7773"/>
                  <a:gd name="T46" fmla="*/ 7774 w 7774"/>
                  <a:gd name="T47" fmla="*/ 4535 h 7773"/>
                  <a:gd name="T48" fmla="*/ 7756 w 7774"/>
                  <a:gd name="T49" fmla="*/ 1282 h 7773"/>
                  <a:gd name="T50" fmla="*/ 7625 w 7774"/>
                  <a:gd name="T51" fmla="*/ 857 h 7773"/>
                  <a:gd name="T52" fmla="*/ 7380 w 7774"/>
                  <a:gd name="T53" fmla="*/ 497 h 7773"/>
                  <a:gd name="T54" fmla="*/ 7045 w 7774"/>
                  <a:gd name="T55" fmla="*/ 219 h 7773"/>
                  <a:gd name="T56" fmla="*/ 6639 w 7774"/>
                  <a:gd name="T57" fmla="*/ 48 h 7773"/>
                  <a:gd name="T58" fmla="*/ 6262 w 7774"/>
                  <a:gd name="T59" fmla="*/ 0 h 7773"/>
                  <a:gd name="T60" fmla="*/ 7330 w 7774"/>
                  <a:gd name="T61" fmla="*/ 4699 h 7773"/>
                  <a:gd name="T62" fmla="*/ 7235 w 7774"/>
                  <a:gd name="T63" fmla="*/ 5003 h 7773"/>
                  <a:gd name="T64" fmla="*/ 7060 w 7774"/>
                  <a:gd name="T65" fmla="*/ 5261 h 7773"/>
                  <a:gd name="T66" fmla="*/ 6821 w 7774"/>
                  <a:gd name="T67" fmla="*/ 5458 h 7773"/>
                  <a:gd name="T68" fmla="*/ 6531 w 7774"/>
                  <a:gd name="T69" fmla="*/ 5581 h 7773"/>
                  <a:gd name="T70" fmla="*/ 6262 w 7774"/>
                  <a:gd name="T71" fmla="*/ 5615 h 7773"/>
                  <a:gd name="T72" fmla="*/ 5550 w 7774"/>
                  <a:gd name="T73" fmla="*/ 5623 h 7773"/>
                  <a:gd name="T74" fmla="*/ 5448 w 7774"/>
                  <a:gd name="T75" fmla="*/ 5693 h 7773"/>
                  <a:gd name="T76" fmla="*/ 5398 w 7774"/>
                  <a:gd name="T77" fmla="*/ 5808 h 7773"/>
                  <a:gd name="T78" fmla="*/ 4040 w 7774"/>
                  <a:gd name="T79" fmla="*/ 5678 h 7773"/>
                  <a:gd name="T80" fmla="*/ 3950 w 7774"/>
                  <a:gd name="T81" fmla="*/ 5623 h 7773"/>
                  <a:gd name="T82" fmla="*/ 1511 w 7774"/>
                  <a:gd name="T83" fmla="*/ 5615 h 7773"/>
                  <a:gd name="T84" fmla="*/ 1242 w 7774"/>
                  <a:gd name="T85" fmla="*/ 5581 h 7773"/>
                  <a:gd name="T86" fmla="*/ 952 w 7774"/>
                  <a:gd name="T87" fmla="*/ 5458 h 7773"/>
                  <a:gd name="T88" fmla="*/ 713 w 7774"/>
                  <a:gd name="T89" fmla="*/ 5261 h 7773"/>
                  <a:gd name="T90" fmla="*/ 538 w 7774"/>
                  <a:gd name="T91" fmla="*/ 5003 h 7773"/>
                  <a:gd name="T92" fmla="*/ 444 w 7774"/>
                  <a:gd name="T93" fmla="*/ 4699 h 7773"/>
                  <a:gd name="T94" fmla="*/ 431 w 7774"/>
                  <a:gd name="T95" fmla="*/ 1512 h 7773"/>
                  <a:gd name="T96" fmla="*/ 466 w 7774"/>
                  <a:gd name="T97" fmla="*/ 1243 h 7773"/>
                  <a:gd name="T98" fmla="*/ 589 w 7774"/>
                  <a:gd name="T99" fmla="*/ 953 h 7773"/>
                  <a:gd name="T100" fmla="*/ 785 w 7774"/>
                  <a:gd name="T101" fmla="*/ 712 h 7773"/>
                  <a:gd name="T102" fmla="*/ 1044 w 7774"/>
                  <a:gd name="T103" fmla="*/ 539 h 7773"/>
                  <a:gd name="T104" fmla="*/ 1347 w 7774"/>
                  <a:gd name="T105" fmla="*/ 445 h 7773"/>
                  <a:gd name="T106" fmla="*/ 6262 w 7774"/>
                  <a:gd name="T107" fmla="*/ 432 h 7773"/>
                  <a:gd name="T108" fmla="*/ 6531 w 7774"/>
                  <a:gd name="T109" fmla="*/ 466 h 7773"/>
                  <a:gd name="T110" fmla="*/ 6821 w 7774"/>
                  <a:gd name="T111" fmla="*/ 589 h 7773"/>
                  <a:gd name="T112" fmla="*/ 7060 w 7774"/>
                  <a:gd name="T113" fmla="*/ 786 h 7773"/>
                  <a:gd name="T114" fmla="*/ 7235 w 7774"/>
                  <a:gd name="T115" fmla="*/ 1045 h 7773"/>
                  <a:gd name="T116" fmla="*/ 7330 w 7774"/>
                  <a:gd name="T117" fmla="*/ 1348 h 7773"/>
                  <a:gd name="T118" fmla="*/ 7342 w 7774"/>
                  <a:gd name="T119" fmla="*/ 4535 h 7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74" h="7773">
                    <a:moveTo>
                      <a:pt x="6262" y="0"/>
                    </a:moveTo>
                    <a:lnTo>
                      <a:pt x="1511" y="0"/>
                    </a:lnTo>
                    <a:lnTo>
                      <a:pt x="1433" y="2"/>
                    </a:lnTo>
                    <a:lnTo>
                      <a:pt x="1282" y="18"/>
                    </a:lnTo>
                    <a:lnTo>
                      <a:pt x="1134" y="48"/>
                    </a:lnTo>
                    <a:lnTo>
                      <a:pt x="992" y="92"/>
                    </a:lnTo>
                    <a:lnTo>
                      <a:pt x="857" y="149"/>
                    </a:lnTo>
                    <a:lnTo>
                      <a:pt x="728" y="219"/>
                    </a:lnTo>
                    <a:lnTo>
                      <a:pt x="608" y="301"/>
                    </a:lnTo>
                    <a:lnTo>
                      <a:pt x="496" y="394"/>
                    </a:lnTo>
                    <a:lnTo>
                      <a:pt x="393" y="497"/>
                    </a:lnTo>
                    <a:lnTo>
                      <a:pt x="300" y="607"/>
                    </a:lnTo>
                    <a:lnTo>
                      <a:pt x="220" y="729"/>
                    </a:lnTo>
                    <a:lnTo>
                      <a:pt x="149" y="857"/>
                    </a:lnTo>
                    <a:lnTo>
                      <a:pt x="91" y="993"/>
                    </a:lnTo>
                    <a:lnTo>
                      <a:pt x="47" y="1135"/>
                    </a:lnTo>
                    <a:lnTo>
                      <a:pt x="17" y="1282"/>
                    </a:lnTo>
                    <a:lnTo>
                      <a:pt x="1" y="1434"/>
                    </a:lnTo>
                    <a:lnTo>
                      <a:pt x="0" y="1512"/>
                    </a:lnTo>
                    <a:lnTo>
                      <a:pt x="0" y="4535"/>
                    </a:lnTo>
                    <a:lnTo>
                      <a:pt x="1" y="4613"/>
                    </a:lnTo>
                    <a:lnTo>
                      <a:pt x="17" y="4765"/>
                    </a:lnTo>
                    <a:lnTo>
                      <a:pt x="47" y="4913"/>
                    </a:lnTo>
                    <a:lnTo>
                      <a:pt x="91" y="5055"/>
                    </a:lnTo>
                    <a:lnTo>
                      <a:pt x="149" y="5190"/>
                    </a:lnTo>
                    <a:lnTo>
                      <a:pt x="220" y="5319"/>
                    </a:lnTo>
                    <a:lnTo>
                      <a:pt x="300" y="5439"/>
                    </a:lnTo>
                    <a:lnTo>
                      <a:pt x="393" y="5551"/>
                    </a:lnTo>
                    <a:lnTo>
                      <a:pt x="496" y="5653"/>
                    </a:lnTo>
                    <a:lnTo>
                      <a:pt x="608" y="5746"/>
                    </a:lnTo>
                    <a:lnTo>
                      <a:pt x="728" y="5827"/>
                    </a:lnTo>
                    <a:lnTo>
                      <a:pt x="857" y="5898"/>
                    </a:lnTo>
                    <a:lnTo>
                      <a:pt x="992" y="5956"/>
                    </a:lnTo>
                    <a:lnTo>
                      <a:pt x="1134" y="5999"/>
                    </a:lnTo>
                    <a:lnTo>
                      <a:pt x="1282" y="6029"/>
                    </a:lnTo>
                    <a:lnTo>
                      <a:pt x="1433" y="6044"/>
                    </a:lnTo>
                    <a:lnTo>
                      <a:pt x="1511" y="6047"/>
                    </a:lnTo>
                    <a:lnTo>
                      <a:pt x="3798" y="6047"/>
                    </a:lnTo>
                    <a:lnTo>
                      <a:pt x="5461" y="7710"/>
                    </a:lnTo>
                    <a:lnTo>
                      <a:pt x="5478" y="7726"/>
                    </a:lnTo>
                    <a:lnTo>
                      <a:pt x="5513" y="7749"/>
                    </a:lnTo>
                    <a:lnTo>
                      <a:pt x="5553" y="7765"/>
                    </a:lnTo>
                    <a:lnTo>
                      <a:pt x="5594" y="7773"/>
                    </a:lnTo>
                    <a:lnTo>
                      <a:pt x="5635" y="7773"/>
                    </a:lnTo>
                    <a:lnTo>
                      <a:pt x="5676" y="7765"/>
                    </a:lnTo>
                    <a:lnTo>
                      <a:pt x="5714" y="7749"/>
                    </a:lnTo>
                    <a:lnTo>
                      <a:pt x="5751" y="7726"/>
                    </a:lnTo>
                    <a:lnTo>
                      <a:pt x="5767" y="7710"/>
                    </a:lnTo>
                    <a:lnTo>
                      <a:pt x="5781" y="7695"/>
                    </a:lnTo>
                    <a:lnTo>
                      <a:pt x="5804" y="7660"/>
                    </a:lnTo>
                    <a:lnTo>
                      <a:pt x="5821" y="7620"/>
                    </a:lnTo>
                    <a:lnTo>
                      <a:pt x="5829" y="7579"/>
                    </a:lnTo>
                    <a:lnTo>
                      <a:pt x="5830" y="7557"/>
                    </a:lnTo>
                    <a:lnTo>
                      <a:pt x="5830" y="6047"/>
                    </a:lnTo>
                    <a:lnTo>
                      <a:pt x="6262" y="6047"/>
                    </a:lnTo>
                    <a:lnTo>
                      <a:pt x="6340" y="6044"/>
                    </a:lnTo>
                    <a:lnTo>
                      <a:pt x="6492" y="6029"/>
                    </a:lnTo>
                    <a:lnTo>
                      <a:pt x="6639" y="5999"/>
                    </a:lnTo>
                    <a:lnTo>
                      <a:pt x="6782" y="5956"/>
                    </a:lnTo>
                    <a:lnTo>
                      <a:pt x="6917" y="5898"/>
                    </a:lnTo>
                    <a:lnTo>
                      <a:pt x="7045" y="5827"/>
                    </a:lnTo>
                    <a:lnTo>
                      <a:pt x="7166" y="5746"/>
                    </a:lnTo>
                    <a:lnTo>
                      <a:pt x="7278" y="5653"/>
                    </a:lnTo>
                    <a:lnTo>
                      <a:pt x="7380" y="5551"/>
                    </a:lnTo>
                    <a:lnTo>
                      <a:pt x="7473" y="5439"/>
                    </a:lnTo>
                    <a:lnTo>
                      <a:pt x="7554" y="5319"/>
                    </a:lnTo>
                    <a:lnTo>
                      <a:pt x="7625" y="5190"/>
                    </a:lnTo>
                    <a:lnTo>
                      <a:pt x="7682" y="5055"/>
                    </a:lnTo>
                    <a:lnTo>
                      <a:pt x="7726" y="4913"/>
                    </a:lnTo>
                    <a:lnTo>
                      <a:pt x="7756" y="4765"/>
                    </a:lnTo>
                    <a:lnTo>
                      <a:pt x="7773" y="4613"/>
                    </a:lnTo>
                    <a:lnTo>
                      <a:pt x="7774" y="4535"/>
                    </a:lnTo>
                    <a:lnTo>
                      <a:pt x="7774" y="1512"/>
                    </a:lnTo>
                    <a:lnTo>
                      <a:pt x="7773" y="1434"/>
                    </a:lnTo>
                    <a:lnTo>
                      <a:pt x="7756" y="1282"/>
                    </a:lnTo>
                    <a:lnTo>
                      <a:pt x="7726" y="1135"/>
                    </a:lnTo>
                    <a:lnTo>
                      <a:pt x="7682" y="993"/>
                    </a:lnTo>
                    <a:lnTo>
                      <a:pt x="7625" y="857"/>
                    </a:lnTo>
                    <a:lnTo>
                      <a:pt x="7554" y="729"/>
                    </a:lnTo>
                    <a:lnTo>
                      <a:pt x="7473" y="607"/>
                    </a:lnTo>
                    <a:lnTo>
                      <a:pt x="7380" y="497"/>
                    </a:lnTo>
                    <a:lnTo>
                      <a:pt x="7278" y="394"/>
                    </a:lnTo>
                    <a:lnTo>
                      <a:pt x="7166" y="301"/>
                    </a:lnTo>
                    <a:lnTo>
                      <a:pt x="7045" y="219"/>
                    </a:lnTo>
                    <a:lnTo>
                      <a:pt x="6917" y="149"/>
                    </a:lnTo>
                    <a:lnTo>
                      <a:pt x="6782" y="92"/>
                    </a:lnTo>
                    <a:lnTo>
                      <a:pt x="6639" y="48"/>
                    </a:lnTo>
                    <a:lnTo>
                      <a:pt x="6492" y="18"/>
                    </a:lnTo>
                    <a:lnTo>
                      <a:pt x="6340" y="2"/>
                    </a:lnTo>
                    <a:lnTo>
                      <a:pt x="6262" y="0"/>
                    </a:lnTo>
                    <a:close/>
                    <a:moveTo>
                      <a:pt x="7342" y="4535"/>
                    </a:moveTo>
                    <a:lnTo>
                      <a:pt x="7341" y="4590"/>
                    </a:lnTo>
                    <a:lnTo>
                      <a:pt x="7330" y="4699"/>
                    </a:lnTo>
                    <a:lnTo>
                      <a:pt x="7308" y="4805"/>
                    </a:lnTo>
                    <a:lnTo>
                      <a:pt x="7276" y="4906"/>
                    </a:lnTo>
                    <a:lnTo>
                      <a:pt x="7235" y="5003"/>
                    </a:lnTo>
                    <a:lnTo>
                      <a:pt x="7185" y="5094"/>
                    </a:lnTo>
                    <a:lnTo>
                      <a:pt x="7127" y="5181"/>
                    </a:lnTo>
                    <a:lnTo>
                      <a:pt x="7060" y="5261"/>
                    </a:lnTo>
                    <a:lnTo>
                      <a:pt x="6988" y="5334"/>
                    </a:lnTo>
                    <a:lnTo>
                      <a:pt x="6907" y="5401"/>
                    </a:lnTo>
                    <a:lnTo>
                      <a:pt x="6821" y="5458"/>
                    </a:lnTo>
                    <a:lnTo>
                      <a:pt x="6730" y="5509"/>
                    </a:lnTo>
                    <a:lnTo>
                      <a:pt x="6633" y="5550"/>
                    </a:lnTo>
                    <a:lnTo>
                      <a:pt x="6531" y="5581"/>
                    </a:lnTo>
                    <a:lnTo>
                      <a:pt x="6426" y="5603"/>
                    </a:lnTo>
                    <a:lnTo>
                      <a:pt x="6317" y="5614"/>
                    </a:lnTo>
                    <a:lnTo>
                      <a:pt x="6262" y="5615"/>
                    </a:lnTo>
                    <a:lnTo>
                      <a:pt x="5614" y="5615"/>
                    </a:lnTo>
                    <a:lnTo>
                      <a:pt x="5592" y="5615"/>
                    </a:lnTo>
                    <a:lnTo>
                      <a:pt x="5550" y="5623"/>
                    </a:lnTo>
                    <a:lnTo>
                      <a:pt x="5510" y="5640"/>
                    </a:lnTo>
                    <a:lnTo>
                      <a:pt x="5476" y="5663"/>
                    </a:lnTo>
                    <a:lnTo>
                      <a:pt x="5448" y="5693"/>
                    </a:lnTo>
                    <a:lnTo>
                      <a:pt x="5424" y="5727"/>
                    </a:lnTo>
                    <a:lnTo>
                      <a:pt x="5408" y="5766"/>
                    </a:lnTo>
                    <a:lnTo>
                      <a:pt x="5398" y="5808"/>
                    </a:lnTo>
                    <a:lnTo>
                      <a:pt x="5398" y="5831"/>
                    </a:lnTo>
                    <a:lnTo>
                      <a:pt x="5398" y="7037"/>
                    </a:lnTo>
                    <a:lnTo>
                      <a:pt x="4040" y="5678"/>
                    </a:lnTo>
                    <a:lnTo>
                      <a:pt x="4023" y="5663"/>
                    </a:lnTo>
                    <a:lnTo>
                      <a:pt x="3988" y="5640"/>
                    </a:lnTo>
                    <a:lnTo>
                      <a:pt x="3950" y="5623"/>
                    </a:lnTo>
                    <a:lnTo>
                      <a:pt x="3909" y="5615"/>
                    </a:lnTo>
                    <a:lnTo>
                      <a:pt x="3887" y="5615"/>
                    </a:lnTo>
                    <a:lnTo>
                      <a:pt x="1511" y="5615"/>
                    </a:lnTo>
                    <a:lnTo>
                      <a:pt x="1457" y="5614"/>
                    </a:lnTo>
                    <a:lnTo>
                      <a:pt x="1347" y="5603"/>
                    </a:lnTo>
                    <a:lnTo>
                      <a:pt x="1242" y="5581"/>
                    </a:lnTo>
                    <a:lnTo>
                      <a:pt x="1141" y="5550"/>
                    </a:lnTo>
                    <a:lnTo>
                      <a:pt x="1044" y="5509"/>
                    </a:lnTo>
                    <a:lnTo>
                      <a:pt x="952" y="5458"/>
                    </a:lnTo>
                    <a:lnTo>
                      <a:pt x="866" y="5401"/>
                    </a:lnTo>
                    <a:lnTo>
                      <a:pt x="785" y="5334"/>
                    </a:lnTo>
                    <a:lnTo>
                      <a:pt x="713" y="5261"/>
                    </a:lnTo>
                    <a:lnTo>
                      <a:pt x="646" y="5181"/>
                    </a:lnTo>
                    <a:lnTo>
                      <a:pt x="589" y="5094"/>
                    </a:lnTo>
                    <a:lnTo>
                      <a:pt x="538" y="5003"/>
                    </a:lnTo>
                    <a:lnTo>
                      <a:pt x="497" y="4906"/>
                    </a:lnTo>
                    <a:lnTo>
                      <a:pt x="466" y="4805"/>
                    </a:lnTo>
                    <a:lnTo>
                      <a:pt x="444" y="4699"/>
                    </a:lnTo>
                    <a:lnTo>
                      <a:pt x="433" y="4590"/>
                    </a:lnTo>
                    <a:lnTo>
                      <a:pt x="431" y="4535"/>
                    </a:lnTo>
                    <a:lnTo>
                      <a:pt x="431" y="1512"/>
                    </a:lnTo>
                    <a:lnTo>
                      <a:pt x="433" y="1456"/>
                    </a:lnTo>
                    <a:lnTo>
                      <a:pt x="444" y="1348"/>
                    </a:lnTo>
                    <a:lnTo>
                      <a:pt x="466" y="1243"/>
                    </a:lnTo>
                    <a:lnTo>
                      <a:pt x="497" y="1140"/>
                    </a:lnTo>
                    <a:lnTo>
                      <a:pt x="538" y="1045"/>
                    </a:lnTo>
                    <a:lnTo>
                      <a:pt x="589" y="953"/>
                    </a:lnTo>
                    <a:lnTo>
                      <a:pt x="646" y="867"/>
                    </a:lnTo>
                    <a:lnTo>
                      <a:pt x="713" y="786"/>
                    </a:lnTo>
                    <a:lnTo>
                      <a:pt x="785" y="712"/>
                    </a:lnTo>
                    <a:lnTo>
                      <a:pt x="866" y="647"/>
                    </a:lnTo>
                    <a:lnTo>
                      <a:pt x="952" y="589"/>
                    </a:lnTo>
                    <a:lnTo>
                      <a:pt x="1044" y="539"/>
                    </a:lnTo>
                    <a:lnTo>
                      <a:pt x="1141" y="498"/>
                    </a:lnTo>
                    <a:lnTo>
                      <a:pt x="1242" y="466"/>
                    </a:lnTo>
                    <a:lnTo>
                      <a:pt x="1347" y="445"/>
                    </a:lnTo>
                    <a:lnTo>
                      <a:pt x="1457" y="434"/>
                    </a:lnTo>
                    <a:lnTo>
                      <a:pt x="1511" y="432"/>
                    </a:lnTo>
                    <a:lnTo>
                      <a:pt x="6262" y="432"/>
                    </a:lnTo>
                    <a:lnTo>
                      <a:pt x="6317" y="434"/>
                    </a:lnTo>
                    <a:lnTo>
                      <a:pt x="6426" y="445"/>
                    </a:lnTo>
                    <a:lnTo>
                      <a:pt x="6531" y="466"/>
                    </a:lnTo>
                    <a:lnTo>
                      <a:pt x="6633" y="498"/>
                    </a:lnTo>
                    <a:lnTo>
                      <a:pt x="6730" y="539"/>
                    </a:lnTo>
                    <a:lnTo>
                      <a:pt x="6821" y="589"/>
                    </a:lnTo>
                    <a:lnTo>
                      <a:pt x="6907" y="647"/>
                    </a:lnTo>
                    <a:lnTo>
                      <a:pt x="6988" y="712"/>
                    </a:lnTo>
                    <a:lnTo>
                      <a:pt x="7060" y="786"/>
                    </a:lnTo>
                    <a:lnTo>
                      <a:pt x="7127" y="866"/>
                    </a:lnTo>
                    <a:lnTo>
                      <a:pt x="7185" y="952"/>
                    </a:lnTo>
                    <a:lnTo>
                      <a:pt x="7235" y="1045"/>
                    </a:lnTo>
                    <a:lnTo>
                      <a:pt x="7276" y="1140"/>
                    </a:lnTo>
                    <a:lnTo>
                      <a:pt x="7308" y="1243"/>
                    </a:lnTo>
                    <a:lnTo>
                      <a:pt x="7330" y="1348"/>
                    </a:lnTo>
                    <a:lnTo>
                      <a:pt x="7341" y="1456"/>
                    </a:lnTo>
                    <a:lnTo>
                      <a:pt x="7342" y="1512"/>
                    </a:lnTo>
                    <a:lnTo>
                      <a:pt x="7342" y="45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63">
                <a:extLst>
                  <a:ext uri="{FF2B5EF4-FFF2-40B4-BE49-F238E27FC236}">
                    <a16:creationId xmlns:a16="http://schemas.microsoft.com/office/drawing/2014/main" id="{3E68A9B0-D514-42D5-A45F-C10DE3D90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578"/>
                <a:ext cx="1439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ectangle 64">
                <a:extLst>
                  <a:ext uri="{FF2B5EF4-FFF2-40B4-BE49-F238E27FC236}">
                    <a16:creationId xmlns:a16="http://schemas.microsoft.com/office/drawing/2014/main" id="{4C5CE008-2277-4AC9-B08D-CD9DBDDA4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3" y="578"/>
                <a:ext cx="43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ectangle 65">
                <a:extLst>
                  <a:ext uri="{FF2B5EF4-FFF2-40B4-BE49-F238E27FC236}">
                    <a16:creationId xmlns:a16="http://schemas.microsoft.com/office/drawing/2014/main" id="{A0291C47-6FF1-4C30-8ACD-7F3E4A796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010"/>
                <a:ext cx="2159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66">
                <a:extLst>
                  <a:ext uri="{FF2B5EF4-FFF2-40B4-BE49-F238E27FC236}">
                    <a16:creationId xmlns:a16="http://schemas.microsoft.com/office/drawing/2014/main" id="{AF7169F2-FA52-468E-BC1F-B2457D791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" y="1442"/>
                <a:ext cx="1152" cy="1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Rectangle 67">
                <a:extLst>
                  <a:ext uri="{FF2B5EF4-FFF2-40B4-BE49-F238E27FC236}">
                    <a16:creationId xmlns:a16="http://schemas.microsoft.com/office/drawing/2014/main" id="{F5600BC9-1AB4-4CC7-9C39-AA9E0494D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442"/>
                <a:ext cx="720" cy="1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Rectangle 68">
                <a:extLst>
                  <a:ext uri="{FF2B5EF4-FFF2-40B4-BE49-F238E27FC236}">
                    <a16:creationId xmlns:a16="http://schemas.microsoft.com/office/drawing/2014/main" id="{0132048E-7DA3-4E7C-A9FC-889A523EA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873"/>
                <a:ext cx="1007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69">
                <a:extLst>
                  <a:ext uri="{FF2B5EF4-FFF2-40B4-BE49-F238E27FC236}">
                    <a16:creationId xmlns:a16="http://schemas.microsoft.com/office/drawing/2014/main" id="{29ADFE74-102B-4E9C-AFF8-3EA30CA39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233"/>
                <a:ext cx="100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Rectangle 70">
                <a:extLst>
                  <a:ext uri="{FF2B5EF4-FFF2-40B4-BE49-F238E27FC236}">
                    <a16:creationId xmlns:a16="http://schemas.microsoft.com/office/drawing/2014/main" id="{BC1667DD-823A-4892-B093-861CC2415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5" y="2233"/>
                <a:ext cx="43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71">
                <a:extLst>
                  <a:ext uri="{FF2B5EF4-FFF2-40B4-BE49-F238E27FC236}">
                    <a16:creationId xmlns:a16="http://schemas.microsoft.com/office/drawing/2014/main" id="{556793D4-05BE-4B1B-A274-F9DFB6871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665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Rectangle 72">
                <a:extLst>
                  <a:ext uri="{FF2B5EF4-FFF2-40B4-BE49-F238E27FC236}">
                    <a16:creationId xmlns:a16="http://schemas.microsoft.com/office/drawing/2014/main" id="{EFB2AD70-BB06-4A05-92F0-65B1F84E1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3097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DA78B2E-8652-4BB0-9FA0-D2A3F911ED32}"/>
                </a:ext>
              </a:extLst>
            </p:cNvPr>
            <p:cNvSpPr/>
            <p:nvPr/>
          </p:nvSpPr>
          <p:spPr>
            <a:xfrm>
              <a:off x="603099" y="1684430"/>
              <a:ext cx="729687" cy="394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rgbClr val="213991"/>
                  </a:solidFill>
                  <a:cs typeface="Aharoni" panose="02010803020104030203" pitchFamily="2" charset="-79"/>
                </a:rPr>
                <a:t>시장 분석 및 </a:t>
              </a:r>
              <a:endParaRPr lang="en-US" altLang="ko-KR" sz="700" b="1" dirty="0">
                <a:solidFill>
                  <a:srgbClr val="213991"/>
                </a:solidFill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rgbClr val="213991"/>
                  </a:solidFill>
                  <a:cs typeface="Aharoni" panose="02010803020104030203" pitchFamily="2" charset="-79"/>
                </a:rPr>
                <a:t>시사점</a:t>
              </a:r>
              <a:endParaRPr lang="en-US" altLang="ko-KR" sz="700" b="1" dirty="0">
                <a:solidFill>
                  <a:srgbClr val="21399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145" name="Group 25">
            <a:extLst>
              <a:ext uri="{FF2B5EF4-FFF2-40B4-BE49-F238E27FC236}">
                <a16:creationId xmlns:a16="http://schemas.microsoft.com/office/drawing/2014/main" id="{CA1188C8-BCF6-4588-BF49-8D4046B50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7015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146" name="Freeform 26">
              <a:extLst>
                <a:ext uri="{FF2B5EF4-FFF2-40B4-BE49-F238E27FC236}">
                  <a16:creationId xmlns:a16="http://schemas.microsoft.com/office/drawing/2014/main" id="{F5617F51-309E-40BC-BCB2-8CC3A7911F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27">
              <a:extLst>
                <a:ext uri="{FF2B5EF4-FFF2-40B4-BE49-F238E27FC236}">
                  <a16:creationId xmlns:a16="http://schemas.microsoft.com/office/drawing/2014/main" id="{4E24F7FA-F502-436D-A258-70B9224A49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28">
              <a:extLst>
                <a:ext uri="{FF2B5EF4-FFF2-40B4-BE49-F238E27FC236}">
                  <a16:creationId xmlns:a16="http://schemas.microsoft.com/office/drawing/2014/main" id="{FFDE975D-7938-4383-BB4C-434B9C734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29">
              <a:extLst>
                <a:ext uri="{FF2B5EF4-FFF2-40B4-BE49-F238E27FC236}">
                  <a16:creationId xmlns:a16="http://schemas.microsoft.com/office/drawing/2014/main" id="{95604CE1-E796-4CA5-AEBB-340FD09A1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30">
              <a:extLst>
                <a:ext uri="{FF2B5EF4-FFF2-40B4-BE49-F238E27FC236}">
                  <a16:creationId xmlns:a16="http://schemas.microsoft.com/office/drawing/2014/main" id="{27588AAB-659C-4823-A3A1-CBEEBEA80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31">
              <a:extLst>
                <a:ext uri="{FF2B5EF4-FFF2-40B4-BE49-F238E27FC236}">
                  <a16:creationId xmlns:a16="http://schemas.microsoft.com/office/drawing/2014/main" id="{39E38FEF-F9F2-4B3C-B878-D4DDE373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Rectangle 32">
              <a:extLst>
                <a:ext uri="{FF2B5EF4-FFF2-40B4-BE49-F238E27FC236}">
                  <a16:creationId xmlns:a16="http://schemas.microsoft.com/office/drawing/2014/main" id="{C42EB7F6-3FAF-43D4-8A3A-8C61B8A2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33">
              <a:extLst>
                <a:ext uri="{FF2B5EF4-FFF2-40B4-BE49-F238E27FC236}">
                  <a16:creationId xmlns:a16="http://schemas.microsoft.com/office/drawing/2014/main" id="{103F8001-AEFE-496B-87DA-3A1EFA381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34">
              <a:extLst>
                <a:ext uri="{FF2B5EF4-FFF2-40B4-BE49-F238E27FC236}">
                  <a16:creationId xmlns:a16="http://schemas.microsoft.com/office/drawing/2014/main" id="{7AD8979E-0B9A-4D87-A9EF-D13316872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35">
              <a:extLst>
                <a:ext uri="{FF2B5EF4-FFF2-40B4-BE49-F238E27FC236}">
                  <a16:creationId xmlns:a16="http://schemas.microsoft.com/office/drawing/2014/main" id="{64461734-0E2C-4B06-BBE1-C983899A8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36">
              <a:extLst>
                <a:ext uri="{FF2B5EF4-FFF2-40B4-BE49-F238E27FC236}">
                  <a16:creationId xmlns:a16="http://schemas.microsoft.com/office/drawing/2014/main" id="{A2CDDE1E-084D-4815-AE55-D1B4BB18F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7">
              <a:extLst>
                <a:ext uri="{FF2B5EF4-FFF2-40B4-BE49-F238E27FC236}">
                  <a16:creationId xmlns:a16="http://schemas.microsoft.com/office/drawing/2014/main" id="{5E077C96-EB81-4DAC-A069-7F2E000C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Rectangle 38">
              <a:extLst>
                <a:ext uri="{FF2B5EF4-FFF2-40B4-BE49-F238E27FC236}">
                  <a16:creationId xmlns:a16="http://schemas.microsoft.com/office/drawing/2014/main" id="{F56D9D28-434B-4815-8D7B-39569BE55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39892513-DEB1-4F1F-B12B-8C1E24AD54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720D3C9-2398-41B3-8FFC-CF46FF37AD81}"/>
              </a:ext>
            </a:extLst>
          </p:cNvPr>
          <p:cNvSpPr/>
          <p:nvPr/>
        </p:nvSpPr>
        <p:spPr>
          <a:xfrm>
            <a:off x="558063" y="4072742"/>
            <a:ext cx="750526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시스템 </a:t>
            </a:r>
            <a:r>
              <a:rPr lang="ko-KR" altLang="en-US" sz="600" dirty="0" err="1">
                <a:solidFill>
                  <a:prstClr val="white"/>
                </a:solidFill>
                <a:cs typeface="Aharoni" panose="02010803020104030203" pitchFamily="2" charset="-79"/>
              </a:rPr>
              <a:t>아키텍쳐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0603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6786" y="633846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3590104-0302-472D-A488-49B0C7EB332F}"/>
              </a:ext>
            </a:extLst>
          </p:cNvPr>
          <p:cNvGrpSpPr/>
          <p:nvPr/>
        </p:nvGrpSpPr>
        <p:grpSpPr>
          <a:xfrm>
            <a:off x="603099" y="1140794"/>
            <a:ext cx="729687" cy="1092200"/>
            <a:chOff x="603099" y="1140794"/>
            <a:chExt cx="729687" cy="1092200"/>
          </a:xfrm>
        </p:grpSpPr>
        <p:sp>
          <p:nvSpPr>
            <p:cNvPr id="120" name="모서리가 둥근 직사각형 6">
              <a:extLst>
                <a:ext uri="{FF2B5EF4-FFF2-40B4-BE49-F238E27FC236}">
                  <a16:creationId xmlns:a16="http://schemas.microsoft.com/office/drawing/2014/main" id="{DAEA200B-17F3-416C-BC42-0095D016758C}"/>
                </a:ext>
              </a:extLst>
            </p:cNvPr>
            <p:cNvSpPr/>
            <p:nvPr/>
          </p:nvSpPr>
          <p:spPr>
            <a:xfrm>
              <a:off x="669492" y="1140794"/>
              <a:ext cx="596900" cy="1092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4" name="Group 60"/>
            <p:cNvGrpSpPr>
              <a:grpSpLocks noChangeAspect="1"/>
            </p:cNvGrpSpPr>
            <p:nvPr/>
          </p:nvGrpSpPr>
          <p:grpSpPr bwMode="auto">
            <a:xfrm>
              <a:off x="797894" y="1384073"/>
              <a:ext cx="340096" cy="340018"/>
              <a:chOff x="1680" y="2"/>
              <a:chExt cx="4319" cy="4318"/>
            </a:xfrm>
            <a:solidFill>
              <a:schemeClr val="tx1">
                <a:alpha val="54000"/>
              </a:schemeClr>
            </a:solidFill>
          </p:grpSpPr>
          <p:sp>
            <p:nvSpPr>
              <p:cNvPr id="55" name="Freeform 61"/>
              <p:cNvSpPr>
                <a:spLocks/>
              </p:cNvSpPr>
              <p:nvPr/>
            </p:nvSpPr>
            <p:spPr bwMode="auto">
              <a:xfrm>
                <a:off x="1680" y="2"/>
                <a:ext cx="3311" cy="3023"/>
              </a:xfrm>
              <a:custGeom>
                <a:avLst/>
                <a:gdLst>
                  <a:gd name="T0" fmla="*/ 2375 w 9933"/>
                  <a:gd name="T1" fmla="*/ 8853 h 9069"/>
                  <a:gd name="T2" fmla="*/ 2401 w 9933"/>
                  <a:gd name="T3" fmla="*/ 8955 h 9069"/>
                  <a:gd name="T4" fmla="*/ 2488 w 9933"/>
                  <a:gd name="T5" fmla="*/ 9043 h 9069"/>
                  <a:gd name="T6" fmla="*/ 2591 w 9933"/>
                  <a:gd name="T7" fmla="*/ 9069 h 9069"/>
                  <a:gd name="T8" fmla="*/ 2693 w 9933"/>
                  <a:gd name="T9" fmla="*/ 9043 h 9069"/>
                  <a:gd name="T10" fmla="*/ 4408 w 9933"/>
                  <a:gd name="T11" fmla="*/ 7341 h 9069"/>
                  <a:gd name="T12" fmla="*/ 4319 w 9933"/>
                  <a:gd name="T13" fmla="*/ 6909 h 9069"/>
                  <a:gd name="T14" fmla="*/ 4217 w 9933"/>
                  <a:gd name="T15" fmla="*/ 6934 h 9069"/>
                  <a:gd name="T16" fmla="*/ 2807 w 9933"/>
                  <a:gd name="T17" fmla="*/ 8330 h 9069"/>
                  <a:gd name="T18" fmla="*/ 2798 w 9933"/>
                  <a:gd name="T19" fmla="*/ 7061 h 9069"/>
                  <a:gd name="T20" fmla="*/ 2728 w 9933"/>
                  <a:gd name="T21" fmla="*/ 6958 h 9069"/>
                  <a:gd name="T22" fmla="*/ 2613 w 9933"/>
                  <a:gd name="T23" fmla="*/ 6910 h 9069"/>
                  <a:gd name="T24" fmla="*/ 1456 w 9933"/>
                  <a:gd name="T25" fmla="*/ 6908 h 9069"/>
                  <a:gd name="T26" fmla="*/ 1140 w 9933"/>
                  <a:gd name="T27" fmla="*/ 6843 h 9069"/>
                  <a:gd name="T28" fmla="*/ 865 w 9933"/>
                  <a:gd name="T29" fmla="*/ 6694 h 9069"/>
                  <a:gd name="T30" fmla="*/ 646 w 9933"/>
                  <a:gd name="T31" fmla="*/ 6476 h 9069"/>
                  <a:gd name="T32" fmla="*/ 498 w 9933"/>
                  <a:gd name="T33" fmla="*/ 6201 h 9069"/>
                  <a:gd name="T34" fmla="*/ 433 w 9933"/>
                  <a:gd name="T35" fmla="*/ 5885 h 9069"/>
                  <a:gd name="T36" fmla="*/ 433 w 9933"/>
                  <a:gd name="T37" fmla="*/ 1455 h 9069"/>
                  <a:gd name="T38" fmla="*/ 498 w 9933"/>
                  <a:gd name="T39" fmla="*/ 1140 h 9069"/>
                  <a:gd name="T40" fmla="*/ 646 w 9933"/>
                  <a:gd name="T41" fmla="*/ 865 h 9069"/>
                  <a:gd name="T42" fmla="*/ 865 w 9933"/>
                  <a:gd name="T43" fmla="*/ 646 h 9069"/>
                  <a:gd name="T44" fmla="*/ 1140 w 9933"/>
                  <a:gd name="T45" fmla="*/ 497 h 9069"/>
                  <a:gd name="T46" fmla="*/ 1456 w 9933"/>
                  <a:gd name="T47" fmla="*/ 432 h 9069"/>
                  <a:gd name="T48" fmla="*/ 8477 w 9933"/>
                  <a:gd name="T49" fmla="*/ 432 h 9069"/>
                  <a:gd name="T50" fmla="*/ 8793 w 9933"/>
                  <a:gd name="T51" fmla="*/ 497 h 9069"/>
                  <a:gd name="T52" fmla="*/ 9067 w 9933"/>
                  <a:gd name="T53" fmla="*/ 646 h 9069"/>
                  <a:gd name="T54" fmla="*/ 9286 w 9933"/>
                  <a:gd name="T55" fmla="*/ 865 h 9069"/>
                  <a:gd name="T56" fmla="*/ 9435 w 9933"/>
                  <a:gd name="T57" fmla="*/ 1140 h 9069"/>
                  <a:gd name="T58" fmla="*/ 9499 w 9933"/>
                  <a:gd name="T59" fmla="*/ 1455 h 9069"/>
                  <a:gd name="T60" fmla="*/ 9933 w 9933"/>
                  <a:gd name="T61" fmla="*/ 4749 h 9069"/>
                  <a:gd name="T62" fmla="*/ 9915 w 9933"/>
                  <a:gd name="T63" fmla="*/ 1281 h 9069"/>
                  <a:gd name="T64" fmla="*/ 9784 w 9933"/>
                  <a:gd name="T65" fmla="*/ 855 h 9069"/>
                  <a:gd name="T66" fmla="*/ 9540 w 9933"/>
                  <a:gd name="T67" fmla="*/ 495 h 9069"/>
                  <a:gd name="T68" fmla="*/ 9204 w 9933"/>
                  <a:gd name="T69" fmla="*/ 219 h 9069"/>
                  <a:gd name="T70" fmla="*/ 8798 w 9933"/>
                  <a:gd name="T71" fmla="*/ 46 h 9069"/>
                  <a:gd name="T72" fmla="*/ 8421 w 9933"/>
                  <a:gd name="T73" fmla="*/ 0 h 9069"/>
                  <a:gd name="T74" fmla="*/ 1281 w 9933"/>
                  <a:gd name="T75" fmla="*/ 16 h 9069"/>
                  <a:gd name="T76" fmla="*/ 856 w 9933"/>
                  <a:gd name="T77" fmla="*/ 149 h 9069"/>
                  <a:gd name="T78" fmla="*/ 495 w 9933"/>
                  <a:gd name="T79" fmla="*/ 392 h 9069"/>
                  <a:gd name="T80" fmla="*/ 219 w 9933"/>
                  <a:gd name="T81" fmla="*/ 727 h 9069"/>
                  <a:gd name="T82" fmla="*/ 48 w 9933"/>
                  <a:gd name="T83" fmla="*/ 1133 h 9069"/>
                  <a:gd name="T84" fmla="*/ 0 w 9933"/>
                  <a:gd name="T85" fmla="*/ 1512 h 9069"/>
                  <a:gd name="T86" fmla="*/ 16 w 9933"/>
                  <a:gd name="T87" fmla="*/ 6060 h 9069"/>
                  <a:gd name="T88" fmla="*/ 149 w 9933"/>
                  <a:gd name="T89" fmla="*/ 6485 h 9069"/>
                  <a:gd name="T90" fmla="*/ 392 w 9933"/>
                  <a:gd name="T91" fmla="*/ 6846 h 9069"/>
                  <a:gd name="T92" fmla="*/ 727 w 9933"/>
                  <a:gd name="T93" fmla="*/ 7122 h 9069"/>
                  <a:gd name="T94" fmla="*/ 1133 w 9933"/>
                  <a:gd name="T95" fmla="*/ 7293 h 9069"/>
                  <a:gd name="T96" fmla="*/ 1512 w 9933"/>
                  <a:gd name="T97" fmla="*/ 7341 h 9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933" h="9069">
                    <a:moveTo>
                      <a:pt x="1512" y="7341"/>
                    </a:moveTo>
                    <a:lnTo>
                      <a:pt x="2375" y="7341"/>
                    </a:lnTo>
                    <a:lnTo>
                      <a:pt x="2375" y="8853"/>
                    </a:lnTo>
                    <a:lnTo>
                      <a:pt x="2375" y="8874"/>
                    </a:lnTo>
                    <a:lnTo>
                      <a:pt x="2385" y="8917"/>
                    </a:lnTo>
                    <a:lnTo>
                      <a:pt x="2401" y="8955"/>
                    </a:lnTo>
                    <a:lnTo>
                      <a:pt x="2425" y="8989"/>
                    </a:lnTo>
                    <a:lnTo>
                      <a:pt x="2453" y="9019"/>
                    </a:lnTo>
                    <a:lnTo>
                      <a:pt x="2488" y="9043"/>
                    </a:lnTo>
                    <a:lnTo>
                      <a:pt x="2527" y="9059"/>
                    </a:lnTo>
                    <a:lnTo>
                      <a:pt x="2568" y="9067"/>
                    </a:lnTo>
                    <a:lnTo>
                      <a:pt x="2591" y="9069"/>
                    </a:lnTo>
                    <a:lnTo>
                      <a:pt x="2612" y="9067"/>
                    </a:lnTo>
                    <a:lnTo>
                      <a:pt x="2654" y="9059"/>
                    </a:lnTo>
                    <a:lnTo>
                      <a:pt x="2693" y="9043"/>
                    </a:lnTo>
                    <a:lnTo>
                      <a:pt x="2728" y="9019"/>
                    </a:lnTo>
                    <a:lnTo>
                      <a:pt x="2743" y="9004"/>
                    </a:lnTo>
                    <a:lnTo>
                      <a:pt x="4408" y="7341"/>
                    </a:lnTo>
                    <a:lnTo>
                      <a:pt x="4750" y="7341"/>
                    </a:lnTo>
                    <a:lnTo>
                      <a:pt x="4750" y="6909"/>
                    </a:lnTo>
                    <a:lnTo>
                      <a:pt x="4319" y="6909"/>
                    </a:lnTo>
                    <a:lnTo>
                      <a:pt x="4297" y="6910"/>
                    </a:lnTo>
                    <a:lnTo>
                      <a:pt x="4256" y="6919"/>
                    </a:lnTo>
                    <a:lnTo>
                      <a:pt x="4217" y="6934"/>
                    </a:lnTo>
                    <a:lnTo>
                      <a:pt x="4181" y="6958"/>
                    </a:lnTo>
                    <a:lnTo>
                      <a:pt x="4166" y="6972"/>
                    </a:lnTo>
                    <a:lnTo>
                      <a:pt x="2807" y="8330"/>
                    </a:lnTo>
                    <a:lnTo>
                      <a:pt x="2807" y="7125"/>
                    </a:lnTo>
                    <a:lnTo>
                      <a:pt x="2806" y="7103"/>
                    </a:lnTo>
                    <a:lnTo>
                      <a:pt x="2798" y="7061"/>
                    </a:lnTo>
                    <a:lnTo>
                      <a:pt x="2781" y="7022"/>
                    </a:lnTo>
                    <a:lnTo>
                      <a:pt x="2758" y="6987"/>
                    </a:lnTo>
                    <a:lnTo>
                      <a:pt x="2728" y="6958"/>
                    </a:lnTo>
                    <a:lnTo>
                      <a:pt x="2694" y="6935"/>
                    </a:lnTo>
                    <a:lnTo>
                      <a:pt x="2656" y="6919"/>
                    </a:lnTo>
                    <a:lnTo>
                      <a:pt x="2613" y="6910"/>
                    </a:lnTo>
                    <a:lnTo>
                      <a:pt x="2591" y="6909"/>
                    </a:lnTo>
                    <a:lnTo>
                      <a:pt x="1512" y="6909"/>
                    </a:lnTo>
                    <a:lnTo>
                      <a:pt x="1456" y="6908"/>
                    </a:lnTo>
                    <a:lnTo>
                      <a:pt x="1346" y="6897"/>
                    </a:lnTo>
                    <a:lnTo>
                      <a:pt x="1241" y="6875"/>
                    </a:lnTo>
                    <a:lnTo>
                      <a:pt x="1140" y="6843"/>
                    </a:lnTo>
                    <a:lnTo>
                      <a:pt x="1043" y="6802"/>
                    </a:lnTo>
                    <a:lnTo>
                      <a:pt x="951" y="6753"/>
                    </a:lnTo>
                    <a:lnTo>
                      <a:pt x="865" y="6694"/>
                    </a:lnTo>
                    <a:lnTo>
                      <a:pt x="786" y="6629"/>
                    </a:lnTo>
                    <a:lnTo>
                      <a:pt x="712" y="6555"/>
                    </a:lnTo>
                    <a:lnTo>
                      <a:pt x="646" y="6476"/>
                    </a:lnTo>
                    <a:lnTo>
                      <a:pt x="588" y="6390"/>
                    </a:lnTo>
                    <a:lnTo>
                      <a:pt x="539" y="6298"/>
                    </a:lnTo>
                    <a:lnTo>
                      <a:pt x="498" y="6201"/>
                    </a:lnTo>
                    <a:lnTo>
                      <a:pt x="466" y="6100"/>
                    </a:lnTo>
                    <a:lnTo>
                      <a:pt x="444" y="5993"/>
                    </a:lnTo>
                    <a:lnTo>
                      <a:pt x="433" y="5885"/>
                    </a:lnTo>
                    <a:lnTo>
                      <a:pt x="432" y="5829"/>
                    </a:lnTo>
                    <a:lnTo>
                      <a:pt x="432" y="1512"/>
                    </a:lnTo>
                    <a:lnTo>
                      <a:pt x="433" y="1455"/>
                    </a:lnTo>
                    <a:lnTo>
                      <a:pt x="444" y="1346"/>
                    </a:lnTo>
                    <a:lnTo>
                      <a:pt x="466" y="1241"/>
                    </a:lnTo>
                    <a:lnTo>
                      <a:pt x="498" y="1140"/>
                    </a:lnTo>
                    <a:lnTo>
                      <a:pt x="539" y="1043"/>
                    </a:lnTo>
                    <a:lnTo>
                      <a:pt x="588" y="951"/>
                    </a:lnTo>
                    <a:lnTo>
                      <a:pt x="646" y="865"/>
                    </a:lnTo>
                    <a:lnTo>
                      <a:pt x="712" y="786"/>
                    </a:lnTo>
                    <a:lnTo>
                      <a:pt x="786" y="712"/>
                    </a:lnTo>
                    <a:lnTo>
                      <a:pt x="865" y="646"/>
                    </a:lnTo>
                    <a:lnTo>
                      <a:pt x="951" y="588"/>
                    </a:lnTo>
                    <a:lnTo>
                      <a:pt x="1043" y="538"/>
                    </a:lnTo>
                    <a:lnTo>
                      <a:pt x="1140" y="497"/>
                    </a:lnTo>
                    <a:lnTo>
                      <a:pt x="1241" y="465"/>
                    </a:lnTo>
                    <a:lnTo>
                      <a:pt x="1346" y="444"/>
                    </a:lnTo>
                    <a:lnTo>
                      <a:pt x="1456" y="432"/>
                    </a:lnTo>
                    <a:lnTo>
                      <a:pt x="1512" y="432"/>
                    </a:lnTo>
                    <a:lnTo>
                      <a:pt x="8421" y="432"/>
                    </a:lnTo>
                    <a:lnTo>
                      <a:pt x="8477" y="432"/>
                    </a:lnTo>
                    <a:lnTo>
                      <a:pt x="8585" y="444"/>
                    </a:lnTo>
                    <a:lnTo>
                      <a:pt x="8690" y="465"/>
                    </a:lnTo>
                    <a:lnTo>
                      <a:pt x="8793" y="497"/>
                    </a:lnTo>
                    <a:lnTo>
                      <a:pt x="8888" y="538"/>
                    </a:lnTo>
                    <a:lnTo>
                      <a:pt x="8981" y="588"/>
                    </a:lnTo>
                    <a:lnTo>
                      <a:pt x="9067" y="646"/>
                    </a:lnTo>
                    <a:lnTo>
                      <a:pt x="9147" y="712"/>
                    </a:lnTo>
                    <a:lnTo>
                      <a:pt x="9220" y="786"/>
                    </a:lnTo>
                    <a:lnTo>
                      <a:pt x="9286" y="865"/>
                    </a:lnTo>
                    <a:lnTo>
                      <a:pt x="9345" y="951"/>
                    </a:lnTo>
                    <a:lnTo>
                      <a:pt x="9394" y="1043"/>
                    </a:lnTo>
                    <a:lnTo>
                      <a:pt x="9435" y="1140"/>
                    </a:lnTo>
                    <a:lnTo>
                      <a:pt x="9466" y="1241"/>
                    </a:lnTo>
                    <a:lnTo>
                      <a:pt x="9488" y="1346"/>
                    </a:lnTo>
                    <a:lnTo>
                      <a:pt x="9499" y="1455"/>
                    </a:lnTo>
                    <a:lnTo>
                      <a:pt x="9501" y="1512"/>
                    </a:lnTo>
                    <a:lnTo>
                      <a:pt x="9501" y="4749"/>
                    </a:lnTo>
                    <a:lnTo>
                      <a:pt x="9933" y="4749"/>
                    </a:lnTo>
                    <a:lnTo>
                      <a:pt x="9933" y="1512"/>
                    </a:lnTo>
                    <a:lnTo>
                      <a:pt x="9931" y="1434"/>
                    </a:lnTo>
                    <a:lnTo>
                      <a:pt x="9915" y="1281"/>
                    </a:lnTo>
                    <a:lnTo>
                      <a:pt x="9885" y="1133"/>
                    </a:lnTo>
                    <a:lnTo>
                      <a:pt x="9841" y="991"/>
                    </a:lnTo>
                    <a:lnTo>
                      <a:pt x="9784" y="855"/>
                    </a:lnTo>
                    <a:lnTo>
                      <a:pt x="9714" y="727"/>
                    </a:lnTo>
                    <a:lnTo>
                      <a:pt x="9632" y="607"/>
                    </a:lnTo>
                    <a:lnTo>
                      <a:pt x="9540" y="495"/>
                    </a:lnTo>
                    <a:lnTo>
                      <a:pt x="9438" y="392"/>
                    </a:lnTo>
                    <a:lnTo>
                      <a:pt x="9326" y="301"/>
                    </a:lnTo>
                    <a:lnTo>
                      <a:pt x="9204" y="219"/>
                    </a:lnTo>
                    <a:lnTo>
                      <a:pt x="9076" y="149"/>
                    </a:lnTo>
                    <a:lnTo>
                      <a:pt x="8940" y="91"/>
                    </a:lnTo>
                    <a:lnTo>
                      <a:pt x="8798" y="46"/>
                    </a:lnTo>
                    <a:lnTo>
                      <a:pt x="8650" y="16"/>
                    </a:lnTo>
                    <a:lnTo>
                      <a:pt x="8499" y="1"/>
                    </a:lnTo>
                    <a:lnTo>
                      <a:pt x="8421" y="0"/>
                    </a:lnTo>
                    <a:lnTo>
                      <a:pt x="1512" y="0"/>
                    </a:lnTo>
                    <a:lnTo>
                      <a:pt x="1434" y="1"/>
                    </a:lnTo>
                    <a:lnTo>
                      <a:pt x="1281" y="16"/>
                    </a:lnTo>
                    <a:lnTo>
                      <a:pt x="1133" y="46"/>
                    </a:lnTo>
                    <a:lnTo>
                      <a:pt x="992" y="91"/>
                    </a:lnTo>
                    <a:lnTo>
                      <a:pt x="856" y="149"/>
                    </a:lnTo>
                    <a:lnTo>
                      <a:pt x="727" y="219"/>
                    </a:lnTo>
                    <a:lnTo>
                      <a:pt x="607" y="301"/>
                    </a:lnTo>
                    <a:lnTo>
                      <a:pt x="495" y="392"/>
                    </a:lnTo>
                    <a:lnTo>
                      <a:pt x="392" y="495"/>
                    </a:lnTo>
                    <a:lnTo>
                      <a:pt x="301" y="607"/>
                    </a:lnTo>
                    <a:lnTo>
                      <a:pt x="219" y="727"/>
                    </a:lnTo>
                    <a:lnTo>
                      <a:pt x="149" y="855"/>
                    </a:lnTo>
                    <a:lnTo>
                      <a:pt x="92" y="991"/>
                    </a:lnTo>
                    <a:lnTo>
                      <a:pt x="48" y="1133"/>
                    </a:lnTo>
                    <a:lnTo>
                      <a:pt x="16" y="1281"/>
                    </a:lnTo>
                    <a:lnTo>
                      <a:pt x="1" y="1434"/>
                    </a:lnTo>
                    <a:lnTo>
                      <a:pt x="0" y="1512"/>
                    </a:lnTo>
                    <a:lnTo>
                      <a:pt x="0" y="5829"/>
                    </a:lnTo>
                    <a:lnTo>
                      <a:pt x="1" y="5907"/>
                    </a:lnTo>
                    <a:lnTo>
                      <a:pt x="16" y="6060"/>
                    </a:lnTo>
                    <a:lnTo>
                      <a:pt x="48" y="6208"/>
                    </a:lnTo>
                    <a:lnTo>
                      <a:pt x="92" y="6349"/>
                    </a:lnTo>
                    <a:lnTo>
                      <a:pt x="149" y="6485"/>
                    </a:lnTo>
                    <a:lnTo>
                      <a:pt x="219" y="6612"/>
                    </a:lnTo>
                    <a:lnTo>
                      <a:pt x="301" y="6734"/>
                    </a:lnTo>
                    <a:lnTo>
                      <a:pt x="392" y="6846"/>
                    </a:lnTo>
                    <a:lnTo>
                      <a:pt x="495" y="6949"/>
                    </a:lnTo>
                    <a:lnTo>
                      <a:pt x="607" y="7040"/>
                    </a:lnTo>
                    <a:lnTo>
                      <a:pt x="727" y="7122"/>
                    </a:lnTo>
                    <a:lnTo>
                      <a:pt x="856" y="7192"/>
                    </a:lnTo>
                    <a:lnTo>
                      <a:pt x="992" y="7249"/>
                    </a:lnTo>
                    <a:lnTo>
                      <a:pt x="1133" y="7293"/>
                    </a:lnTo>
                    <a:lnTo>
                      <a:pt x="1281" y="7323"/>
                    </a:lnTo>
                    <a:lnTo>
                      <a:pt x="1434" y="7340"/>
                    </a:lnTo>
                    <a:lnTo>
                      <a:pt x="1512" y="73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2"/>
              <p:cNvSpPr>
                <a:spLocks noEditPoints="1"/>
              </p:cNvSpPr>
              <p:nvPr/>
            </p:nvSpPr>
            <p:spPr bwMode="auto">
              <a:xfrm>
                <a:off x="3407" y="1729"/>
                <a:ext cx="2592" cy="2591"/>
              </a:xfrm>
              <a:custGeom>
                <a:avLst/>
                <a:gdLst>
                  <a:gd name="T0" fmla="*/ 1433 w 7774"/>
                  <a:gd name="T1" fmla="*/ 2 h 7773"/>
                  <a:gd name="T2" fmla="*/ 992 w 7774"/>
                  <a:gd name="T3" fmla="*/ 92 h 7773"/>
                  <a:gd name="T4" fmla="*/ 608 w 7774"/>
                  <a:gd name="T5" fmla="*/ 301 h 7773"/>
                  <a:gd name="T6" fmla="*/ 300 w 7774"/>
                  <a:gd name="T7" fmla="*/ 607 h 7773"/>
                  <a:gd name="T8" fmla="*/ 91 w 7774"/>
                  <a:gd name="T9" fmla="*/ 993 h 7773"/>
                  <a:gd name="T10" fmla="*/ 1 w 7774"/>
                  <a:gd name="T11" fmla="*/ 1434 h 7773"/>
                  <a:gd name="T12" fmla="*/ 1 w 7774"/>
                  <a:gd name="T13" fmla="*/ 4613 h 7773"/>
                  <a:gd name="T14" fmla="*/ 91 w 7774"/>
                  <a:gd name="T15" fmla="*/ 5055 h 7773"/>
                  <a:gd name="T16" fmla="*/ 300 w 7774"/>
                  <a:gd name="T17" fmla="*/ 5439 h 7773"/>
                  <a:gd name="T18" fmla="*/ 608 w 7774"/>
                  <a:gd name="T19" fmla="*/ 5746 h 7773"/>
                  <a:gd name="T20" fmla="*/ 992 w 7774"/>
                  <a:gd name="T21" fmla="*/ 5956 h 7773"/>
                  <a:gd name="T22" fmla="*/ 1433 w 7774"/>
                  <a:gd name="T23" fmla="*/ 6044 h 7773"/>
                  <a:gd name="T24" fmla="*/ 5461 w 7774"/>
                  <a:gd name="T25" fmla="*/ 7710 h 7773"/>
                  <a:gd name="T26" fmla="*/ 5553 w 7774"/>
                  <a:gd name="T27" fmla="*/ 7765 h 7773"/>
                  <a:gd name="T28" fmla="*/ 5676 w 7774"/>
                  <a:gd name="T29" fmla="*/ 7765 h 7773"/>
                  <a:gd name="T30" fmla="*/ 5767 w 7774"/>
                  <a:gd name="T31" fmla="*/ 7710 h 7773"/>
                  <a:gd name="T32" fmla="*/ 5821 w 7774"/>
                  <a:gd name="T33" fmla="*/ 7620 h 7773"/>
                  <a:gd name="T34" fmla="*/ 5830 w 7774"/>
                  <a:gd name="T35" fmla="*/ 6047 h 7773"/>
                  <a:gd name="T36" fmla="*/ 6492 w 7774"/>
                  <a:gd name="T37" fmla="*/ 6029 h 7773"/>
                  <a:gd name="T38" fmla="*/ 6917 w 7774"/>
                  <a:gd name="T39" fmla="*/ 5898 h 7773"/>
                  <a:gd name="T40" fmla="*/ 7278 w 7774"/>
                  <a:gd name="T41" fmla="*/ 5653 h 7773"/>
                  <a:gd name="T42" fmla="*/ 7554 w 7774"/>
                  <a:gd name="T43" fmla="*/ 5319 h 7773"/>
                  <a:gd name="T44" fmla="*/ 7726 w 7774"/>
                  <a:gd name="T45" fmla="*/ 4913 h 7773"/>
                  <a:gd name="T46" fmla="*/ 7774 w 7774"/>
                  <a:gd name="T47" fmla="*/ 4535 h 7773"/>
                  <a:gd name="T48" fmla="*/ 7756 w 7774"/>
                  <a:gd name="T49" fmla="*/ 1282 h 7773"/>
                  <a:gd name="T50" fmla="*/ 7625 w 7774"/>
                  <a:gd name="T51" fmla="*/ 857 h 7773"/>
                  <a:gd name="T52" fmla="*/ 7380 w 7774"/>
                  <a:gd name="T53" fmla="*/ 497 h 7773"/>
                  <a:gd name="T54" fmla="*/ 7045 w 7774"/>
                  <a:gd name="T55" fmla="*/ 219 h 7773"/>
                  <a:gd name="T56" fmla="*/ 6639 w 7774"/>
                  <a:gd name="T57" fmla="*/ 48 h 7773"/>
                  <a:gd name="T58" fmla="*/ 6262 w 7774"/>
                  <a:gd name="T59" fmla="*/ 0 h 7773"/>
                  <a:gd name="T60" fmla="*/ 7330 w 7774"/>
                  <a:gd name="T61" fmla="*/ 4699 h 7773"/>
                  <a:gd name="T62" fmla="*/ 7235 w 7774"/>
                  <a:gd name="T63" fmla="*/ 5003 h 7773"/>
                  <a:gd name="T64" fmla="*/ 7060 w 7774"/>
                  <a:gd name="T65" fmla="*/ 5261 h 7773"/>
                  <a:gd name="T66" fmla="*/ 6821 w 7774"/>
                  <a:gd name="T67" fmla="*/ 5458 h 7773"/>
                  <a:gd name="T68" fmla="*/ 6531 w 7774"/>
                  <a:gd name="T69" fmla="*/ 5581 h 7773"/>
                  <a:gd name="T70" fmla="*/ 6262 w 7774"/>
                  <a:gd name="T71" fmla="*/ 5615 h 7773"/>
                  <a:gd name="T72" fmla="*/ 5550 w 7774"/>
                  <a:gd name="T73" fmla="*/ 5623 h 7773"/>
                  <a:gd name="T74" fmla="*/ 5448 w 7774"/>
                  <a:gd name="T75" fmla="*/ 5693 h 7773"/>
                  <a:gd name="T76" fmla="*/ 5398 w 7774"/>
                  <a:gd name="T77" fmla="*/ 5808 h 7773"/>
                  <a:gd name="T78" fmla="*/ 4040 w 7774"/>
                  <a:gd name="T79" fmla="*/ 5678 h 7773"/>
                  <a:gd name="T80" fmla="*/ 3950 w 7774"/>
                  <a:gd name="T81" fmla="*/ 5623 h 7773"/>
                  <a:gd name="T82" fmla="*/ 1511 w 7774"/>
                  <a:gd name="T83" fmla="*/ 5615 h 7773"/>
                  <a:gd name="T84" fmla="*/ 1242 w 7774"/>
                  <a:gd name="T85" fmla="*/ 5581 h 7773"/>
                  <a:gd name="T86" fmla="*/ 952 w 7774"/>
                  <a:gd name="T87" fmla="*/ 5458 h 7773"/>
                  <a:gd name="T88" fmla="*/ 713 w 7774"/>
                  <a:gd name="T89" fmla="*/ 5261 h 7773"/>
                  <a:gd name="T90" fmla="*/ 538 w 7774"/>
                  <a:gd name="T91" fmla="*/ 5003 h 7773"/>
                  <a:gd name="T92" fmla="*/ 444 w 7774"/>
                  <a:gd name="T93" fmla="*/ 4699 h 7773"/>
                  <a:gd name="T94" fmla="*/ 431 w 7774"/>
                  <a:gd name="T95" fmla="*/ 1512 h 7773"/>
                  <a:gd name="T96" fmla="*/ 466 w 7774"/>
                  <a:gd name="T97" fmla="*/ 1243 h 7773"/>
                  <a:gd name="T98" fmla="*/ 589 w 7774"/>
                  <a:gd name="T99" fmla="*/ 953 h 7773"/>
                  <a:gd name="T100" fmla="*/ 785 w 7774"/>
                  <a:gd name="T101" fmla="*/ 712 h 7773"/>
                  <a:gd name="T102" fmla="*/ 1044 w 7774"/>
                  <a:gd name="T103" fmla="*/ 539 h 7773"/>
                  <a:gd name="T104" fmla="*/ 1347 w 7774"/>
                  <a:gd name="T105" fmla="*/ 445 h 7773"/>
                  <a:gd name="T106" fmla="*/ 6262 w 7774"/>
                  <a:gd name="T107" fmla="*/ 432 h 7773"/>
                  <a:gd name="T108" fmla="*/ 6531 w 7774"/>
                  <a:gd name="T109" fmla="*/ 466 h 7773"/>
                  <a:gd name="T110" fmla="*/ 6821 w 7774"/>
                  <a:gd name="T111" fmla="*/ 589 h 7773"/>
                  <a:gd name="T112" fmla="*/ 7060 w 7774"/>
                  <a:gd name="T113" fmla="*/ 786 h 7773"/>
                  <a:gd name="T114" fmla="*/ 7235 w 7774"/>
                  <a:gd name="T115" fmla="*/ 1045 h 7773"/>
                  <a:gd name="T116" fmla="*/ 7330 w 7774"/>
                  <a:gd name="T117" fmla="*/ 1348 h 7773"/>
                  <a:gd name="T118" fmla="*/ 7342 w 7774"/>
                  <a:gd name="T119" fmla="*/ 4535 h 7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74" h="7773">
                    <a:moveTo>
                      <a:pt x="6262" y="0"/>
                    </a:moveTo>
                    <a:lnTo>
                      <a:pt x="1511" y="0"/>
                    </a:lnTo>
                    <a:lnTo>
                      <a:pt x="1433" y="2"/>
                    </a:lnTo>
                    <a:lnTo>
                      <a:pt x="1282" y="18"/>
                    </a:lnTo>
                    <a:lnTo>
                      <a:pt x="1134" y="48"/>
                    </a:lnTo>
                    <a:lnTo>
                      <a:pt x="992" y="92"/>
                    </a:lnTo>
                    <a:lnTo>
                      <a:pt x="857" y="149"/>
                    </a:lnTo>
                    <a:lnTo>
                      <a:pt x="728" y="219"/>
                    </a:lnTo>
                    <a:lnTo>
                      <a:pt x="608" y="301"/>
                    </a:lnTo>
                    <a:lnTo>
                      <a:pt x="496" y="394"/>
                    </a:lnTo>
                    <a:lnTo>
                      <a:pt x="393" y="497"/>
                    </a:lnTo>
                    <a:lnTo>
                      <a:pt x="300" y="607"/>
                    </a:lnTo>
                    <a:lnTo>
                      <a:pt x="220" y="729"/>
                    </a:lnTo>
                    <a:lnTo>
                      <a:pt x="149" y="857"/>
                    </a:lnTo>
                    <a:lnTo>
                      <a:pt x="91" y="993"/>
                    </a:lnTo>
                    <a:lnTo>
                      <a:pt x="47" y="1135"/>
                    </a:lnTo>
                    <a:lnTo>
                      <a:pt x="17" y="1282"/>
                    </a:lnTo>
                    <a:lnTo>
                      <a:pt x="1" y="1434"/>
                    </a:lnTo>
                    <a:lnTo>
                      <a:pt x="0" y="1512"/>
                    </a:lnTo>
                    <a:lnTo>
                      <a:pt x="0" y="4535"/>
                    </a:lnTo>
                    <a:lnTo>
                      <a:pt x="1" y="4613"/>
                    </a:lnTo>
                    <a:lnTo>
                      <a:pt x="17" y="4765"/>
                    </a:lnTo>
                    <a:lnTo>
                      <a:pt x="47" y="4913"/>
                    </a:lnTo>
                    <a:lnTo>
                      <a:pt x="91" y="5055"/>
                    </a:lnTo>
                    <a:lnTo>
                      <a:pt x="149" y="5190"/>
                    </a:lnTo>
                    <a:lnTo>
                      <a:pt x="220" y="5319"/>
                    </a:lnTo>
                    <a:lnTo>
                      <a:pt x="300" y="5439"/>
                    </a:lnTo>
                    <a:lnTo>
                      <a:pt x="393" y="5551"/>
                    </a:lnTo>
                    <a:lnTo>
                      <a:pt x="496" y="5653"/>
                    </a:lnTo>
                    <a:lnTo>
                      <a:pt x="608" y="5746"/>
                    </a:lnTo>
                    <a:lnTo>
                      <a:pt x="728" y="5827"/>
                    </a:lnTo>
                    <a:lnTo>
                      <a:pt x="857" y="5898"/>
                    </a:lnTo>
                    <a:lnTo>
                      <a:pt x="992" y="5956"/>
                    </a:lnTo>
                    <a:lnTo>
                      <a:pt x="1134" y="5999"/>
                    </a:lnTo>
                    <a:lnTo>
                      <a:pt x="1282" y="6029"/>
                    </a:lnTo>
                    <a:lnTo>
                      <a:pt x="1433" y="6044"/>
                    </a:lnTo>
                    <a:lnTo>
                      <a:pt x="1511" y="6047"/>
                    </a:lnTo>
                    <a:lnTo>
                      <a:pt x="3798" y="6047"/>
                    </a:lnTo>
                    <a:lnTo>
                      <a:pt x="5461" y="7710"/>
                    </a:lnTo>
                    <a:lnTo>
                      <a:pt x="5478" y="7726"/>
                    </a:lnTo>
                    <a:lnTo>
                      <a:pt x="5513" y="7749"/>
                    </a:lnTo>
                    <a:lnTo>
                      <a:pt x="5553" y="7765"/>
                    </a:lnTo>
                    <a:lnTo>
                      <a:pt x="5594" y="7773"/>
                    </a:lnTo>
                    <a:lnTo>
                      <a:pt x="5635" y="7773"/>
                    </a:lnTo>
                    <a:lnTo>
                      <a:pt x="5676" y="7765"/>
                    </a:lnTo>
                    <a:lnTo>
                      <a:pt x="5714" y="7749"/>
                    </a:lnTo>
                    <a:lnTo>
                      <a:pt x="5751" y="7726"/>
                    </a:lnTo>
                    <a:lnTo>
                      <a:pt x="5767" y="7710"/>
                    </a:lnTo>
                    <a:lnTo>
                      <a:pt x="5781" y="7695"/>
                    </a:lnTo>
                    <a:lnTo>
                      <a:pt x="5804" y="7660"/>
                    </a:lnTo>
                    <a:lnTo>
                      <a:pt x="5821" y="7620"/>
                    </a:lnTo>
                    <a:lnTo>
                      <a:pt x="5829" y="7579"/>
                    </a:lnTo>
                    <a:lnTo>
                      <a:pt x="5830" y="7557"/>
                    </a:lnTo>
                    <a:lnTo>
                      <a:pt x="5830" y="6047"/>
                    </a:lnTo>
                    <a:lnTo>
                      <a:pt x="6262" y="6047"/>
                    </a:lnTo>
                    <a:lnTo>
                      <a:pt x="6340" y="6044"/>
                    </a:lnTo>
                    <a:lnTo>
                      <a:pt x="6492" y="6029"/>
                    </a:lnTo>
                    <a:lnTo>
                      <a:pt x="6639" y="5999"/>
                    </a:lnTo>
                    <a:lnTo>
                      <a:pt x="6782" y="5956"/>
                    </a:lnTo>
                    <a:lnTo>
                      <a:pt x="6917" y="5898"/>
                    </a:lnTo>
                    <a:lnTo>
                      <a:pt x="7045" y="5827"/>
                    </a:lnTo>
                    <a:lnTo>
                      <a:pt x="7166" y="5746"/>
                    </a:lnTo>
                    <a:lnTo>
                      <a:pt x="7278" y="5653"/>
                    </a:lnTo>
                    <a:lnTo>
                      <a:pt x="7380" y="5551"/>
                    </a:lnTo>
                    <a:lnTo>
                      <a:pt x="7473" y="5439"/>
                    </a:lnTo>
                    <a:lnTo>
                      <a:pt x="7554" y="5319"/>
                    </a:lnTo>
                    <a:lnTo>
                      <a:pt x="7625" y="5190"/>
                    </a:lnTo>
                    <a:lnTo>
                      <a:pt x="7682" y="5055"/>
                    </a:lnTo>
                    <a:lnTo>
                      <a:pt x="7726" y="4913"/>
                    </a:lnTo>
                    <a:lnTo>
                      <a:pt x="7756" y="4765"/>
                    </a:lnTo>
                    <a:lnTo>
                      <a:pt x="7773" y="4613"/>
                    </a:lnTo>
                    <a:lnTo>
                      <a:pt x="7774" y="4535"/>
                    </a:lnTo>
                    <a:lnTo>
                      <a:pt x="7774" y="1512"/>
                    </a:lnTo>
                    <a:lnTo>
                      <a:pt x="7773" y="1434"/>
                    </a:lnTo>
                    <a:lnTo>
                      <a:pt x="7756" y="1282"/>
                    </a:lnTo>
                    <a:lnTo>
                      <a:pt x="7726" y="1135"/>
                    </a:lnTo>
                    <a:lnTo>
                      <a:pt x="7682" y="993"/>
                    </a:lnTo>
                    <a:lnTo>
                      <a:pt x="7625" y="857"/>
                    </a:lnTo>
                    <a:lnTo>
                      <a:pt x="7554" y="729"/>
                    </a:lnTo>
                    <a:lnTo>
                      <a:pt x="7473" y="607"/>
                    </a:lnTo>
                    <a:lnTo>
                      <a:pt x="7380" y="497"/>
                    </a:lnTo>
                    <a:lnTo>
                      <a:pt x="7278" y="394"/>
                    </a:lnTo>
                    <a:lnTo>
                      <a:pt x="7166" y="301"/>
                    </a:lnTo>
                    <a:lnTo>
                      <a:pt x="7045" y="219"/>
                    </a:lnTo>
                    <a:lnTo>
                      <a:pt x="6917" y="149"/>
                    </a:lnTo>
                    <a:lnTo>
                      <a:pt x="6782" y="92"/>
                    </a:lnTo>
                    <a:lnTo>
                      <a:pt x="6639" y="48"/>
                    </a:lnTo>
                    <a:lnTo>
                      <a:pt x="6492" y="18"/>
                    </a:lnTo>
                    <a:lnTo>
                      <a:pt x="6340" y="2"/>
                    </a:lnTo>
                    <a:lnTo>
                      <a:pt x="6262" y="0"/>
                    </a:lnTo>
                    <a:close/>
                    <a:moveTo>
                      <a:pt x="7342" y="4535"/>
                    </a:moveTo>
                    <a:lnTo>
                      <a:pt x="7341" y="4590"/>
                    </a:lnTo>
                    <a:lnTo>
                      <a:pt x="7330" y="4699"/>
                    </a:lnTo>
                    <a:lnTo>
                      <a:pt x="7308" y="4805"/>
                    </a:lnTo>
                    <a:lnTo>
                      <a:pt x="7276" y="4906"/>
                    </a:lnTo>
                    <a:lnTo>
                      <a:pt x="7235" y="5003"/>
                    </a:lnTo>
                    <a:lnTo>
                      <a:pt x="7185" y="5094"/>
                    </a:lnTo>
                    <a:lnTo>
                      <a:pt x="7127" y="5181"/>
                    </a:lnTo>
                    <a:lnTo>
                      <a:pt x="7060" y="5261"/>
                    </a:lnTo>
                    <a:lnTo>
                      <a:pt x="6988" y="5334"/>
                    </a:lnTo>
                    <a:lnTo>
                      <a:pt x="6907" y="5401"/>
                    </a:lnTo>
                    <a:lnTo>
                      <a:pt x="6821" y="5458"/>
                    </a:lnTo>
                    <a:lnTo>
                      <a:pt x="6730" y="5509"/>
                    </a:lnTo>
                    <a:lnTo>
                      <a:pt x="6633" y="5550"/>
                    </a:lnTo>
                    <a:lnTo>
                      <a:pt x="6531" y="5581"/>
                    </a:lnTo>
                    <a:lnTo>
                      <a:pt x="6426" y="5603"/>
                    </a:lnTo>
                    <a:lnTo>
                      <a:pt x="6317" y="5614"/>
                    </a:lnTo>
                    <a:lnTo>
                      <a:pt x="6262" y="5615"/>
                    </a:lnTo>
                    <a:lnTo>
                      <a:pt x="5614" y="5615"/>
                    </a:lnTo>
                    <a:lnTo>
                      <a:pt x="5592" y="5615"/>
                    </a:lnTo>
                    <a:lnTo>
                      <a:pt x="5550" y="5623"/>
                    </a:lnTo>
                    <a:lnTo>
                      <a:pt x="5510" y="5640"/>
                    </a:lnTo>
                    <a:lnTo>
                      <a:pt x="5476" y="5663"/>
                    </a:lnTo>
                    <a:lnTo>
                      <a:pt x="5448" y="5693"/>
                    </a:lnTo>
                    <a:lnTo>
                      <a:pt x="5424" y="5727"/>
                    </a:lnTo>
                    <a:lnTo>
                      <a:pt x="5408" y="5766"/>
                    </a:lnTo>
                    <a:lnTo>
                      <a:pt x="5398" y="5808"/>
                    </a:lnTo>
                    <a:lnTo>
                      <a:pt x="5398" y="5831"/>
                    </a:lnTo>
                    <a:lnTo>
                      <a:pt x="5398" y="7037"/>
                    </a:lnTo>
                    <a:lnTo>
                      <a:pt x="4040" y="5678"/>
                    </a:lnTo>
                    <a:lnTo>
                      <a:pt x="4023" y="5663"/>
                    </a:lnTo>
                    <a:lnTo>
                      <a:pt x="3988" y="5640"/>
                    </a:lnTo>
                    <a:lnTo>
                      <a:pt x="3950" y="5623"/>
                    </a:lnTo>
                    <a:lnTo>
                      <a:pt x="3909" y="5615"/>
                    </a:lnTo>
                    <a:lnTo>
                      <a:pt x="3887" y="5615"/>
                    </a:lnTo>
                    <a:lnTo>
                      <a:pt x="1511" y="5615"/>
                    </a:lnTo>
                    <a:lnTo>
                      <a:pt x="1457" y="5614"/>
                    </a:lnTo>
                    <a:lnTo>
                      <a:pt x="1347" y="5603"/>
                    </a:lnTo>
                    <a:lnTo>
                      <a:pt x="1242" y="5581"/>
                    </a:lnTo>
                    <a:lnTo>
                      <a:pt x="1141" y="5550"/>
                    </a:lnTo>
                    <a:lnTo>
                      <a:pt x="1044" y="5509"/>
                    </a:lnTo>
                    <a:lnTo>
                      <a:pt x="952" y="5458"/>
                    </a:lnTo>
                    <a:lnTo>
                      <a:pt x="866" y="5401"/>
                    </a:lnTo>
                    <a:lnTo>
                      <a:pt x="785" y="5334"/>
                    </a:lnTo>
                    <a:lnTo>
                      <a:pt x="713" y="5261"/>
                    </a:lnTo>
                    <a:lnTo>
                      <a:pt x="646" y="5181"/>
                    </a:lnTo>
                    <a:lnTo>
                      <a:pt x="589" y="5094"/>
                    </a:lnTo>
                    <a:lnTo>
                      <a:pt x="538" y="5003"/>
                    </a:lnTo>
                    <a:lnTo>
                      <a:pt x="497" y="4906"/>
                    </a:lnTo>
                    <a:lnTo>
                      <a:pt x="466" y="4805"/>
                    </a:lnTo>
                    <a:lnTo>
                      <a:pt x="444" y="4699"/>
                    </a:lnTo>
                    <a:lnTo>
                      <a:pt x="433" y="4590"/>
                    </a:lnTo>
                    <a:lnTo>
                      <a:pt x="431" y="4535"/>
                    </a:lnTo>
                    <a:lnTo>
                      <a:pt x="431" y="1512"/>
                    </a:lnTo>
                    <a:lnTo>
                      <a:pt x="433" y="1456"/>
                    </a:lnTo>
                    <a:lnTo>
                      <a:pt x="444" y="1348"/>
                    </a:lnTo>
                    <a:lnTo>
                      <a:pt x="466" y="1243"/>
                    </a:lnTo>
                    <a:lnTo>
                      <a:pt x="497" y="1140"/>
                    </a:lnTo>
                    <a:lnTo>
                      <a:pt x="538" y="1045"/>
                    </a:lnTo>
                    <a:lnTo>
                      <a:pt x="589" y="953"/>
                    </a:lnTo>
                    <a:lnTo>
                      <a:pt x="646" y="867"/>
                    </a:lnTo>
                    <a:lnTo>
                      <a:pt x="713" y="786"/>
                    </a:lnTo>
                    <a:lnTo>
                      <a:pt x="785" y="712"/>
                    </a:lnTo>
                    <a:lnTo>
                      <a:pt x="866" y="647"/>
                    </a:lnTo>
                    <a:lnTo>
                      <a:pt x="952" y="589"/>
                    </a:lnTo>
                    <a:lnTo>
                      <a:pt x="1044" y="539"/>
                    </a:lnTo>
                    <a:lnTo>
                      <a:pt x="1141" y="498"/>
                    </a:lnTo>
                    <a:lnTo>
                      <a:pt x="1242" y="466"/>
                    </a:lnTo>
                    <a:lnTo>
                      <a:pt x="1347" y="445"/>
                    </a:lnTo>
                    <a:lnTo>
                      <a:pt x="1457" y="434"/>
                    </a:lnTo>
                    <a:lnTo>
                      <a:pt x="1511" y="432"/>
                    </a:lnTo>
                    <a:lnTo>
                      <a:pt x="6262" y="432"/>
                    </a:lnTo>
                    <a:lnTo>
                      <a:pt x="6317" y="434"/>
                    </a:lnTo>
                    <a:lnTo>
                      <a:pt x="6426" y="445"/>
                    </a:lnTo>
                    <a:lnTo>
                      <a:pt x="6531" y="466"/>
                    </a:lnTo>
                    <a:lnTo>
                      <a:pt x="6633" y="498"/>
                    </a:lnTo>
                    <a:lnTo>
                      <a:pt x="6730" y="539"/>
                    </a:lnTo>
                    <a:lnTo>
                      <a:pt x="6821" y="589"/>
                    </a:lnTo>
                    <a:lnTo>
                      <a:pt x="6907" y="647"/>
                    </a:lnTo>
                    <a:lnTo>
                      <a:pt x="6988" y="712"/>
                    </a:lnTo>
                    <a:lnTo>
                      <a:pt x="7060" y="786"/>
                    </a:lnTo>
                    <a:lnTo>
                      <a:pt x="7127" y="866"/>
                    </a:lnTo>
                    <a:lnTo>
                      <a:pt x="7185" y="952"/>
                    </a:lnTo>
                    <a:lnTo>
                      <a:pt x="7235" y="1045"/>
                    </a:lnTo>
                    <a:lnTo>
                      <a:pt x="7276" y="1140"/>
                    </a:lnTo>
                    <a:lnTo>
                      <a:pt x="7308" y="1243"/>
                    </a:lnTo>
                    <a:lnTo>
                      <a:pt x="7330" y="1348"/>
                    </a:lnTo>
                    <a:lnTo>
                      <a:pt x="7341" y="1456"/>
                    </a:lnTo>
                    <a:lnTo>
                      <a:pt x="7342" y="1512"/>
                    </a:lnTo>
                    <a:lnTo>
                      <a:pt x="7342" y="45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63"/>
              <p:cNvSpPr>
                <a:spLocks noChangeArrowheads="1"/>
              </p:cNvSpPr>
              <p:nvPr/>
            </p:nvSpPr>
            <p:spPr bwMode="auto">
              <a:xfrm>
                <a:off x="2256" y="578"/>
                <a:ext cx="1439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64"/>
              <p:cNvSpPr>
                <a:spLocks noChangeArrowheads="1"/>
              </p:cNvSpPr>
              <p:nvPr/>
            </p:nvSpPr>
            <p:spPr bwMode="auto">
              <a:xfrm>
                <a:off x="3983" y="578"/>
                <a:ext cx="43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65"/>
              <p:cNvSpPr>
                <a:spLocks noChangeArrowheads="1"/>
              </p:cNvSpPr>
              <p:nvPr/>
            </p:nvSpPr>
            <p:spPr bwMode="auto">
              <a:xfrm>
                <a:off x="2256" y="1010"/>
                <a:ext cx="2159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66"/>
              <p:cNvSpPr>
                <a:spLocks noChangeArrowheads="1"/>
              </p:cNvSpPr>
              <p:nvPr/>
            </p:nvSpPr>
            <p:spPr bwMode="auto">
              <a:xfrm>
                <a:off x="3263" y="1442"/>
                <a:ext cx="1152" cy="1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67"/>
              <p:cNvSpPr>
                <a:spLocks noChangeArrowheads="1"/>
              </p:cNvSpPr>
              <p:nvPr/>
            </p:nvSpPr>
            <p:spPr bwMode="auto">
              <a:xfrm>
                <a:off x="2256" y="1442"/>
                <a:ext cx="720" cy="1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2256" y="1873"/>
                <a:ext cx="1007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3839" y="2233"/>
                <a:ext cx="100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70"/>
              <p:cNvSpPr>
                <a:spLocks noChangeArrowheads="1"/>
              </p:cNvSpPr>
              <p:nvPr/>
            </p:nvSpPr>
            <p:spPr bwMode="auto">
              <a:xfrm>
                <a:off x="5135" y="2233"/>
                <a:ext cx="43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1"/>
              <p:cNvSpPr>
                <a:spLocks noChangeArrowheads="1"/>
              </p:cNvSpPr>
              <p:nvPr/>
            </p:nvSpPr>
            <p:spPr bwMode="auto">
              <a:xfrm>
                <a:off x="3839" y="2665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2"/>
              <p:cNvSpPr>
                <a:spLocks noChangeArrowheads="1"/>
              </p:cNvSpPr>
              <p:nvPr/>
            </p:nvSpPr>
            <p:spPr bwMode="auto">
              <a:xfrm>
                <a:off x="3839" y="3097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603099" y="1684430"/>
              <a:ext cx="729687" cy="394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rgbClr val="213991"/>
                  </a:solidFill>
                  <a:cs typeface="Aharoni" panose="02010803020104030203" pitchFamily="2" charset="-79"/>
                </a:rPr>
                <a:t>시장 분석 및 </a:t>
              </a:r>
              <a:endParaRPr lang="en-US" altLang="ko-KR" sz="700" b="1" dirty="0">
                <a:solidFill>
                  <a:srgbClr val="213991"/>
                </a:solidFill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rgbClr val="213991"/>
                  </a:solidFill>
                  <a:cs typeface="Aharoni" panose="02010803020104030203" pitchFamily="2" charset="-79"/>
                </a:rPr>
                <a:t>시사점</a:t>
              </a:r>
              <a:endParaRPr lang="en-US" altLang="ko-KR" sz="700" b="1" dirty="0">
                <a:solidFill>
                  <a:srgbClr val="213991"/>
                </a:solidFill>
                <a:cs typeface="Aharoni" panose="02010803020104030203" pitchFamily="2" charset="-79"/>
              </a:endParaRP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8316687-1261-4D9E-98D6-8EAE58C6C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30" y="1336308"/>
            <a:ext cx="4624388" cy="104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959606-9DFB-4BBA-BA6B-2C5ED7B26B85}"/>
              </a:ext>
            </a:extLst>
          </p:cNvPr>
          <p:cNvSpPr txBox="1"/>
          <p:nvPr/>
        </p:nvSpPr>
        <p:spPr>
          <a:xfrm>
            <a:off x="2187820" y="938056"/>
            <a:ext cx="3610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반려동물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애완동물 검색 트렌드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A503BD0-80BE-4A76-AF64-AF4C3DC63669}"/>
              </a:ext>
            </a:extLst>
          </p:cNvPr>
          <p:cNvGrpSpPr/>
          <p:nvPr/>
        </p:nvGrpSpPr>
        <p:grpSpPr>
          <a:xfrm>
            <a:off x="6480449" y="410474"/>
            <a:ext cx="5714998" cy="6447526"/>
            <a:chOff x="6524409" y="410474"/>
            <a:chExt cx="5714998" cy="6447526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AE32F7D9-47FB-49A7-AD5A-5D94A9D6970F}"/>
                </a:ext>
              </a:extLst>
            </p:cNvPr>
            <p:cNvGrpSpPr/>
            <p:nvPr/>
          </p:nvGrpSpPr>
          <p:grpSpPr>
            <a:xfrm>
              <a:off x="6524409" y="410474"/>
              <a:ext cx="5714998" cy="6447526"/>
              <a:chOff x="6477000" y="410474"/>
              <a:chExt cx="5714998" cy="6447526"/>
            </a:xfrm>
          </p:grpSpPr>
          <p:sp>
            <p:nvSpPr>
              <p:cNvPr id="105" name="한쪽 모서리가 둥근 사각형 88">
                <a:extLst>
                  <a:ext uri="{FF2B5EF4-FFF2-40B4-BE49-F238E27FC236}">
                    <a16:creationId xmlns:a16="http://schemas.microsoft.com/office/drawing/2014/main" id="{E20CCB01-F2BB-4595-AF8E-32E61C4DBEFB}"/>
                  </a:ext>
                </a:extLst>
              </p:cNvPr>
              <p:cNvSpPr/>
              <p:nvPr/>
            </p:nvSpPr>
            <p:spPr>
              <a:xfrm flipH="1">
                <a:off x="6477000" y="410474"/>
                <a:ext cx="5714998" cy="6447526"/>
              </a:xfrm>
              <a:prstGeom prst="round1Rect">
                <a:avLst>
                  <a:gd name="adj" fmla="val 8554"/>
                </a:avLst>
              </a:prstGeom>
              <a:solidFill>
                <a:schemeClr val="bg1"/>
              </a:solidFill>
              <a:ln w="19050">
                <a:noFill/>
              </a:ln>
              <a:effectLst>
                <a:outerShdw blurRad="304800" dist="12700" dir="10800000" algn="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1D09B29A-972F-4C59-A91E-D1B4E5D10A11}"/>
                  </a:ext>
                </a:extLst>
              </p:cNvPr>
              <p:cNvSpPr/>
              <p:nvPr/>
            </p:nvSpPr>
            <p:spPr>
              <a:xfrm>
                <a:off x="7253053" y="783538"/>
                <a:ext cx="4255357" cy="2611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반려동물 인식 변화 </a:t>
                </a:r>
                <a:r>
                  <a: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– Pet Humanization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애완동물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(Pet)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에서 반려동물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(Companion animal)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로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2016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년 기점으로 반려동물 애완동물 검색 역전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실제 식품 수준 제조공정 지닌 프리미엄 브랜드 런칭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CJ, </a:t>
                </a:r>
                <a:r>
                  <a:rPr lang="ko-KR" altLang="en-US" sz="1050" spc="-15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서울우유협동조합</a:t>
                </a: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하림</a:t>
                </a: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KGC</a:t>
                </a: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인삼공사 프리미엄 브랜드 런칭</a:t>
                </a:r>
                <a:endParaRPr lang="en-US" altLang="ko-KR" sz="1050" spc="-1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당일 생산</a:t>
                </a: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/</a:t>
                </a: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배송</a:t>
                </a: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건강 보조식품</a:t>
                </a:r>
                <a:endParaRPr lang="en-US" altLang="ko-KR" sz="1050" spc="-1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반려동물 용 명절 선물세트</a:t>
                </a:r>
                <a:endParaRPr lang="en-US" altLang="ko-KR" sz="1050" spc="-1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반려동물 교육</a:t>
                </a: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보험</a:t>
                </a: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장례 등 신사업 등장</a:t>
                </a:r>
                <a:endParaRPr lang="en-US" altLang="ko-KR" sz="1050" spc="-1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white">
                        <a:lumMod val="75000"/>
                      </a:prstClr>
                    </a:solidFill>
                  </a:rPr>
                  <a:t>김수경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, </a:t>
                </a:r>
                <a:r>
                  <a:rPr lang="ko-KR" altLang="en-US" sz="1050" dirty="0" err="1">
                    <a:solidFill>
                      <a:prstClr val="white">
                        <a:lumMod val="75000"/>
                      </a:prstClr>
                    </a:solidFill>
                  </a:rPr>
                  <a:t>차윤지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white">
                        <a:lumMod val="75000"/>
                      </a:prstClr>
                    </a:solidFill>
                  </a:rPr>
                  <a:t>이효정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, 『</a:t>
                </a:r>
                <a:r>
                  <a:rPr lang="ko-KR" altLang="en-US" sz="1050" dirty="0" err="1">
                    <a:solidFill>
                      <a:prstClr val="white">
                        <a:lumMod val="75000"/>
                      </a:prstClr>
                    </a:solidFill>
                  </a:rPr>
                  <a:t>펫코노미</a:t>
                </a:r>
                <a:r>
                  <a:rPr lang="ko-KR" altLang="en-US" sz="1050" dirty="0">
                    <a:solidFill>
                      <a:prstClr val="white">
                        <a:lumMod val="75000"/>
                      </a:prstClr>
                    </a:solidFill>
                  </a:rPr>
                  <a:t> 시대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white">
                        <a:lumMod val="75000"/>
                      </a:prstClr>
                    </a:solidFill>
                  </a:rPr>
                  <a:t>펫 비즈니스 트렌드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』, 2018</a:t>
                </a:r>
              </a:p>
            </p:txBody>
          </p:sp>
        </p:grpSp>
        <p:pic>
          <p:nvPicPr>
            <p:cNvPr id="91" name="그림 90" descr="사진, 채운, 묶음, 다른이(가) 표시된 사진&#10;&#10;자동 생성된 설명">
              <a:extLst>
                <a:ext uri="{FF2B5EF4-FFF2-40B4-BE49-F238E27FC236}">
                  <a16:creationId xmlns:a16="http://schemas.microsoft.com/office/drawing/2014/main" id="{71A0CC35-C9CD-4004-8C64-97322EB1A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700" y="5012813"/>
              <a:ext cx="2096279" cy="1333996"/>
            </a:xfrm>
            <a:prstGeom prst="rect">
              <a:avLst/>
            </a:prstGeom>
          </p:spPr>
        </p:pic>
        <p:pic>
          <p:nvPicPr>
            <p:cNvPr id="93" name="그림 92" descr="사진, 냉장고, 묶음, 남자이(가) 표시된 사진&#10;&#10;자동 생성된 설명">
              <a:extLst>
                <a:ext uri="{FF2B5EF4-FFF2-40B4-BE49-F238E27FC236}">
                  <a16:creationId xmlns:a16="http://schemas.microsoft.com/office/drawing/2014/main" id="{B13FD267-B2F4-4B7D-8596-3D49AEE24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0048" y="5008899"/>
              <a:ext cx="2545455" cy="1260001"/>
            </a:xfrm>
            <a:prstGeom prst="rect">
              <a:avLst/>
            </a:prstGeom>
          </p:spPr>
        </p:pic>
        <p:pic>
          <p:nvPicPr>
            <p:cNvPr id="103" name="그림 10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69BD18C-54B9-4D20-A48C-9460A4EF6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1" t="933" r="5911"/>
            <a:stretch/>
          </p:blipFill>
          <p:spPr>
            <a:xfrm>
              <a:off x="7124700" y="3668288"/>
              <a:ext cx="2096279" cy="1260001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FD8D3470-1E82-40F9-B78C-EA49E21CB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979" y="3560639"/>
              <a:ext cx="2570821" cy="1453979"/>
            </a:xfrm>
            <a:prstGeom prst="rect">
              <a:avLst/>
            </a:prstGeom>
          </p:spPr>
        </p:pic>
      </p:grpSp>
      <p:graphicFrame>
        <p:nvGraphicFramePr>
          <p:cNvPr id="121" name="차트 120">
            <a:extLst>
              <a:ext uri="{FF2B5EF4-FFF2-40B4-BE49-F238E27FC236}">
                <a16:creationId xmlns:a16="http://schemas.microsoft.com/office/drawing/2014/main" id="{D3ABE5E3-8169-4D60-91BF-92A70F4D7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667965"/>
              </p:ext>
            </p:extLst>
          </p:nvPr>
        </p:nvGraphicFramePr>
        <p:xfrm>
          <a:off x="2187821" y="2403525"/>
          <a:ext cx="3908180" cy="4296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134" name="Group 25">
            <a:extLst>
              <a:ext uri="{FF2B5EF4-FFF2-40B4-BE49-F238E27FC236}">
                <a16:creationId xmlns:a16="http://schemas.microsoft.com/office/drawing/2014/main" id="{412441BF-EB6A-4B1C-9989-A162EE0A7C4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7015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135" name="Freeform 26">
              <a:extLst>
                <a:ext uri="{FF2B5EF4-FFF2-40B4-BE49-F238E27FC236}">
                  <a16:creationId xmlns:a16="http://schemas.microsoft.com/office/drawing/2014/main" id="{A7943F67-52D8-467D-B99C-C495E9685E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27">
              <a:extLst>
                <a:ext uri="{FF2B5EF4-FFF2-40B4-BE49-F238E27FC236}">
                  <a16:creationId xmlns:a16="http://schemas.microsoft.com/office/drawing/2014/main" id="{25860DD5-748E-40F4-91BA-96520804A5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28">
              <a:extLst>
                <a:ext uri="{FF2B5EF4-FFF2-40B4-BE49-F238E27FC236}">
                  <a16:creationId xmlns:a16="http://schemas.microsoft.com/office/drawing/2014/main" id="{2149ADD5-CF23-401A-B40C-3B4312482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32C5AE66-EAEB-4679-A45B-C3B99E212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30">
              <a:extLst>
                <a:ext uri="{FF2B5EF4-FFF2-40B4-BE49-F238E27FC236}">
                  <a16:creationId xmlns:a16="http://schemas.microsoft.com/office/drawing/2014/main" id="{16224C55-D180-4531-9A5A-174F77A83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B3C8B055-77F5-4C7A-A6F7-2A9139019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32">
              <a:extLst>
                <a:ext uri="{FF2B5EF4-FFF2-40B4-BE49-F238E27FC236}">
                  <a16:creationId xmlns:a16="http://schemas.microsoft.com/office/drawing/2014/main" id="{73893187-59EE-425F-82A0-55B09EE24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33">
              <a:extLst>
                <a:ext uri="{FF2B5EF4-FFF2-40B4-BE49-F238E27FC236}">
                  <a16:creationId xmlns:a16="http://schemas.microsoft.com/office/drawing/2014/main" id="{2DBEAB2C-5D14-493D-8A95-853A335B7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76728F52-97B2-4A90-AD66-6700EF001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F3015C42-3FCA-4CDC-B0F1-F85F70A0C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14858498-1EA5-4F14-90A4-E734A0F63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69056C38-F4AE-4F1B-84B6-2B2E418A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38">
              <a:extLst>
                <a:ext uri="{FF2B5EF4-FFF2-40B4-BE49-F238E27FC236}">
                  <a16:creationId xmlns:a16="http://schemas.microsoft.com/office/drawing/2014/main" id="{8A35923F-8CD3-47AB-A03E-05A303054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39">
              <a:extLst>
                <a:ext uri="{FF2B5EF4-FFF2-40B4-BE49-F238E27FC236}">
                  <a16:creationId xmlns:a16="http://schemas.microsoft.com/office/drawing/2014/main" id="{6BB5A292-C648-4EA1-8022-EF922760B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766A5F7-FE98-428B-99B0-2D00BCE64E2B}"/>
              </a:ext>
            </a:extLst>
          </p:cNvPr>
          <p:cNvSpPr/>
          <p:nvPr/>
        </p:nvSpPr>
        <p:spPr>
          <a:xfrm>
            <a:off x="558063" y="4072742"/>
            <a:ext cx="750526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시스템 </a:t>
            </a:r>
            <a:r>
              <a:rPr lang="ko-KR" altLang="en-US" sz="600" dirty="0" err="1">
                <a:solidFill>
                  <a:prstClr val="white"/>
                </a:solidFill>
                <a:cs typeface="Aharoni" panose="02010803020104030203" pitchFamily="2" charset="-79"/>
              </a:rPr>
              <a:t>아키텍쳐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31DEA7B-8CA3-48C6-96B0-8B2047A1C505}"/>
              </a:ext>
            </a:extLst>
          </p:cNvPr>
          <p:cNvSpPr/>
          <p:nvPr/>
        </p:nvSpPr>
        <p:spPr>
          <a:xfrm>
            <a:off x="67711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1137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6" grpId="0"/>
      <p:bldP spid="87" grpId="0"/>
      <p:bldP spid="6" grpId="0" animBg="1"/>
      <p:bldP spid="7" grpId="0"/>
      <p:bldGraphic spid="121" grpId="0">
        <p:bldAsOne/>
      </p:bldGraphic>
      <p:bldP spid="149" grpId="0"/>
      <p:bldP spid="1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6786" y="633846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5" name="한쪽 모서리가 둥근 사각형 88">
            <a:extLst>
              <a:ext uri="{FF2B5EF4-FFF2-40B4-BE49-F238E27FC236}">
                <a16:creationId xmlns:a16="http://schemas.microsoft.com/office/drawing/2014/main" id="{E20CCB01-F2BB-4595-AF8E-32E61C4DBEFB}"/>
              </a:ext>
            </a:extLst>
          </p:cNvPr>
          <p:cNvSpPr/>
          <p:nvPr/>
        </p:nvSpPr>
        <p:spPr>
          <a:xfrm flipH="1">
            <a:off x="6507940" y="410474"/>
            <a:ext cx="5714998" cy="6447526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0C4B9FB-3C70-4592-9411-3735FD4B52F8}"/>
              </a:ext>
            </a:extLst>
          </p:cNvPr>
          <p:cNvSpPr/>
          <p:nvPr/>
        </p:nvSpPr>
        <p:spPr>
          <a:xfrm>
            <a:off x="1926956" y="1530533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모서리가 둥근 직사각형 103">
            <a:extLst>
              <a:ext uri="{FF2B5EF4-FFF2-40B4-BE49-F238E27FC236}">
                <a16:creationId xmlns:a16="http://schemas.microsoft.com/office/drawing/2014/main" id="{7CF8C231-208A-4057-869B-74F6840169D4}"/>
              </a:ext>
            </a:extLst>
          </p:cNvPr>
          <p:cNvSpPr/>
          <p:nvPr/>
        </p:nvSpPr>
        <p:spPr>
          <a:xfrm>
            <a:off x="2154311" y="1182971"/>
            <a:ext cx="1818407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spc="-150" dirty="0">
                <a:solidFill>
                  <a:prstClr val="white"/>
                </a:solidFill>
              </a:rPr>
              <a:t>반려동물 시장 급성장</a:t>
            </a:r>
            <a:endParaRPr lang="en-US" altLang="ko-KR" sz="1400" b="1" spc="-150" dirty="0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53F0E5-3E78-492C-B93B-D71FC81AC1B0}"/>
              </a:ext>
            </a:extLst>
          </p:cNvPr>
          <p:cNvSpPr/>
          <p:nvPr/>
        </p:nvSpPr>
        <p:spPr>
          <a:xfrm>
            <a:off x="2106628" y="1861959"/>
            <a:ext cx="3797865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아이 대신 반려동물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결혼 및 육아 부담 대신 반려동물 선택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6A5C98A-2D95-486C-936C-97838324AE83}"/>
              </a:ext>
            </a:extLst>
          </p:cNvPr>
          <p:cNvSpPr/>
          <p:nvPr/>
        </p:nvSpPr>
        <p:spPr>
          <a:xfrm>
            <a:off x="1931640" y="4477937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모서리가 둥근 직사각형 118">
            <a:extLst>
              <a:ext uri="{FF2B5EF4-FFF2-40B4-BE49-F238E27FC236}">
                <a16:creationId xmlns:a16="http://schemas.microsoft.com/office/drawing/2014/main" id="{6B6253A3-36FC-42CF-A842-F5F9A8AA39E0}"/>
              </a:ext>
            </a:extLst>
          </p:cNvPr>
          <p:cNvSpPr/>
          <p:nvPr/>
        </p:nvSpPr>
        <p:spPr>
          <a:xfrm>
            <a:off x="2158995" y="4130374"/>
            <a:ext cx="1818407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spc="-150" dirty="0">
                <a:solidFill>
                  <a:prstClr val="white"/>
                </a:solidFill>
              </a:rPr>
              <a:t>반려동물 인식변화</a:t>
            </a:r>
            <a:endParaRPr lang="en-US" altLang="ko-KR" sz="1400" b="1" spc="-150" dirty="0">
              <a:solidFill>
                <a:prstClr val="white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EFA2B11-13E4-4F58-9069-6D7F6FD86F71}"/>
              </a:ext>
            </a:extLst>
          </p:cNvPr>
          <p:cNvSpPr/>
          <p:nvPr/>
        </p:nvSpPr>
        <p:spPr>
          <a:xfrm>
            <a:off x="2111312" y="4809362"/>
            <a:ext cx="3797865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>
                <a:solidFill>
                  <a:srgbClr val="44546A">
                    <a:lumMod val="75000"/>
                  </a:srgbClr>
                </a:solidFill>
              </a:rPr>
              <a:t>애완동물이 아닌 하나의 가족 구성원</a:t>
            </a:r>
            <a:endParaRPr lang="en-US" altLang="ko-KR" sz="1600" b="1" spc="-15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 가족에게 좋은 제품만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F999283-5A62-4481-898B-EF8E24120791}"/>
              </a:ext>
            </a:extLst>
          </p:cNvPr>
          <p:cNvSpPr/>
          <p:nvPr/>
        </p:nvSpPr>
        <p:spPr>
          <a:xfrm>
            <a:off x="7319677" y="1495321"/>
            <a:ext cx="3864244" cy="4604972"/>
          </a:xfrm>
          <a:prstGeom prst="rect">
            <a:avLst/>
          </a:prstGeom>
          <a:solidFill>
            <a:srgbClr val="F9F8FE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모서리가 둥근 직사각형 122">
            <a:extLst>
              <a:ext uri="{FF2B5EF4-FFF2-40B4-BE49-F238E27FC236}">
                <a16:creationId xmlns:a16="http://schemas.microsoft.com/office/drawing/2014/main" id="{AF2017E6-1D4B-4A70-9DD4-C654D5436886}"/>
              </a:ext>
            </a:extLst>
          </p:cNvPr>
          <p:cNvSpPr/>
          <p:nvPr/>
        </p:nvSpPr>
        <p:spPr>
          <a:xfrm>
            <a:off x="7547032" y="1147759"/>
            <a:ext cx="1818407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시사점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54EAB7-BC0A-4552-9B24-CA95E8B4F7A5}"/>
              </a:ext>
            </a:extLst>
          </p:cNvPr>
          <p:cNvSpPr/>
          <p:nvPr/>
        </p:nvSpPr>
        <p:spPr>
          <a:xfrm>
            <a:off x="7499349" y="1826747"/>
            <a:ext cx="3797865" cy="3802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solidFill>
                  <a:srgbClr val="44546A">
                    <a:lumMod val="75000"/>
                  </a:srgbClr>
                </a:solidFill>
              </a:rPr>
              <a:t>Pet Humanization</a:t>
            </a:r>
            <a:r>
              <a:rPr lang="ko-KR" altLang="en-US" sz="1600" b="1" spc="-150" dirty="0">
                <a:solidFill>
                  <a:srgbClr val="44546A">
                    <a:lumMod val="75000"/>
                  </a:srgbClr>
                </a:solidFill>
              </a:rPr>
              <a:t>에서 </a:t>
            </a:r>
            <a:r>
              <a:rPr lang="en-US" altLang="ko-KR" sz="1600" b="1" spc="-150" dirty="0">
                <a:solidFill>
                  <a:srgbClr val="44546A">
                    <a:lumMod val="75000"/>
                  </a:srgbClr>
                </a:solidFill>
              </a:rPr>
              <a:t>Pet Familiarization    </a:t>
            </a:r>
            <a:r>
              <a:rPr lang="ko-KR" altLang="en-US" sz="1600" b="1" spc="-150" dirty="0">
                <a:solidFill>
                  <a:srgbClr val="44546A">
                    <a:lumMod val="75000"/>
                  </a:srgbClr>
                </a:solidFill>
              </a:rPr>
              <a:t>으로</a:t>
            </a:r>
            <a:endParaRPr lang="en-US" altLang="ko-KR" sz="1600" b="1" spc="-15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제조과정까지 고려하는 소비자 등장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믿을 수 없는 제조 공정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pc="-1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개사료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허위표기 논란 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일요시사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2019.07.22)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pc="-1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유기견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사체로 만든 사료 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25t 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시중 유통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…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제주도 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"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전량 회수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 (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조선일보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2019.10.22)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한국소비자원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반려동물 수제 사료와 간식에서 세균과 </a:t>
            </a:r>
            <a:r>
              <a:rPr lang="ko-KR" altLang="en-US" sz="900" spc="-1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보존제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검출 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spc="-1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펫매거진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2019.09.15)</a:t>
            </a:r>
          </a:p>
          <a:p>
            <a:endParaRPr lang="en-US" altLang="ko-KR" sz="9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 가족이 먹는 음식을 반려동물에게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부족한 정보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어떤 재료를 어떻게 조리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몸에 </a:t>
            </a:r>
            <a:r>
              <a:rPr lang="ko-KR" altLang="en-US" sz="900" spc="-1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좋은건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900" spc="-1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뭐지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A8B91A7-B2F3-41B9-907B-F70090F9DF69}"/>
              </a:ext>
            </a:extLst>
          </p:cNvPr>
          <p:cNvSpPr/>
          <p:nvPr/>
        </p:nvSpPr>
        <p:spPr>
          <a:xfrm>
            <a:off x="5997201" y="3152889"/>
            <a:ext cx="1012110" cy="829396"/>
          </a:xfrm>
          <a:prstGeom prst="rightArrow">
            <a:avLst/>
          </a:prstGeom>
          <a:solidFill>
            <a:srgbClr val="B0D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6">
            <a:extLst>
              <a:ext uri="{FF2B5EF4-FFF2-40B4-BE49-F238E27FC236}">
                <a16:creationId xmlns:a16="http://schemas.microsoft.com/office/drawing/2014/main" id="{BD2C37BB-9585-43AF-B2ED-2FEAC1FE0A2D}"/>
              </a:ext>
            </a:extLst>
          </p:cNvPr>
          <p:cNvSpPr/>
          <p:nvPr/>
        </p:nvSpPr>
        <p:spPr>
          <a:xfrm>
            <a:off x="669492" y="1140794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8" name="Group 60">
            <a:extLst>
              <a:ext uri="{FF2B5EF4-FFF2-40B4-BE49-F238E27FC236}">
                <a16:creationId xmlns:a16="http://schemas.microsoft.com/office/drawing/2014/main" id="{B7CD15E6-EFB3-4B0A-A7F8-2EEF5CCF8E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7894" y="1384073"/>
            <a:ext cx="340096" cy="340018"/>
            <a:chOff x="1680" y="2"/>
            <a:chExt cx="4319" cy="4318"/>
          </a:xfrm>
          <a:solidFill>
            <a:schemeClr val="tx1">
              <a:alpha val="54000"/>
            </a:schemeClr>
          </a:solidFill>
        </p:grpSpPr>
        <p:sp>
          <p:nvSpPr>
            <p:cNvPr id="122" name="Freeform 61">
              <a:extLst>
                <a:ext uri="{FF2B5EF4-FFF2-40B4-BE49-F238E27FC236}">
                  <a16:creationId xmlns:a16="http://schemas.microsoft.com/office/drawing/2014/main" id="{C9C25653-A64B-459C-B68F-13F18DDE0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62">
              <a:extLst>
                <a:ext uri="{FF2B5EF4-FFF2-40B4-BE49-F238E27FC236}">
                  <a16:creationId xmlns:a16="http://schemas.microsoft.com/office/drawing/2014/main" id="{19E78A2D-E79B-4456-9274-9FCB515155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4" name="Rectangle 63">
              <a:extLst>
                <a:ext uri="{FF2B5EF4-FFF2-40B4-BE49-F238E27FC236}">
                  <a16:creationId xmlns:a16="http://schemas.microsoft.com/office/drawing/2014/main" id="{4D337933-2812-4F4A-A715-3BFF19740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FDE0AF44-8CDB-4370-8302-81C7B802F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Rectangle 65">
              <a:extLst>
                <a:ext uri="{FF2B5EF4-FFF2-40B4-BE49-F238E27FC236}">
                  <a16:creationId xmlns:a16="http://schemas.microsoft.com/office/drawing/2014/main" id="{16173383-9189-4387-A785-F905C7C8D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66">
              <a:extLst>
                <a:ext uri="{FF2B5EF4-FFF2-40B4-BE49-F238E27FC236}">
                  <a16:creationId xmlns:a16="http://schemas.microsoft.com/office/drawing/2014/main" id="{0485BC25-4045-4E31-BD27-291393133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Rectangle 67">
              <a:extLst>
                <a:ext uri="{FF2B5EF4-FFF2-40B4-BE49-F238E27FC236}">
                  <a16:creationId xmlns:a16="http://schemas.microsoft.com/office/drawing/2014/main" id="{2DF81E7D-A090-42E1-95A1-5441DB18A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Rectangle 68">
              <a:extLst>
                <a:ext uri="{FF2B5EF4-FFF2-40B4-BE49-F238E27FC236}">
                  <a16:creationId xmlns:a16="http://schemas.microsoft.com/office/drawing/2014/main" id="{6B6027E0-1814-463D-9969-9FDEBC150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Rectangle 69">
              <a:extLst>
                <a:ext uri="{FF2B5EF4-FFF2-40B4-BE49-F238E27FC236}">
                  <a16:creationId xmlns:a16="http://schemas.microsoft.com/office/drawing/2014/main" id="{440527F8-B7BC-46FB-9F3E-069FE5C0D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70">
              <a:extLst>
                <a:ext uri="{FF2B5EF4-FFF2-40B4-BE49-F238E27FC236}">
                  <a16:creationId xmlns:a16="http://schemas.microsoft.com/office/drawing/2014/main" id="{E289A34F-77B0-40E2-B8BB-545A46B3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Rectangle 71">
              <a:extLst>
                <a:ext uri="{FF2B5EF4-FFF2-40B4-BE49-F238E27FC236}">
                  <a16:creationId xmlns:a16="http://schemas.microsoft.com/office/drawing/2014/main" id="{F850262E-F174-4A93-9403-B85439C5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Rectangle 72">
              <a:extLst>
                <a:ext uri="{FF2B5EF4-FFF2-40B4-BE49-F238E27FC236}">
                  <a16:creationId xmlns:a16="http://schemas.microsoft.com/office/drawing/2014/main" id="{9E56CBEE-7A8B-4DF9-938A-C642037B3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7395CCD-1CB4-45C2-8445-2DD5F2B135A2}"/>
              </a:ext>
            </a:extLst>
          </p:cNvPr>
          <p:cNvSpPr/>
          <p:nvPr/>
        </p:nvSpPr>
        <p:spPr>
          <a:xfrm>
            <a:off x="603099" y="1684430"/>
            <a:ext cx="729687" cy="394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rgbClr val="213991"/>
                </a:solidFill>
                <a:cs typeface="Aharoni" panose="02010803020104030203" pitchFamily="2" charset="-79"/>
              </a:rPr>
              <a:t>시장 분석 및 </a:t>
            </a:r>
            <a:endParaRPr lang="en-US" altLang="ko-KR" sz="700" b="1" dirty="0">
              <a:solidFill>
                <a:srgbClr val="213991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rgbClr val="213991"/>
                </a:solidFill>
                <a:cs typeface="Aharoni" panose="02010803020104030203" pitchFamily="2" charset="-79"/>
              </a:rPr>
              <a:t>시사점</a:t>
            </a:r>
            <a:endParaRPr lang="en-US" altLang="ko-KR" sz="700" b="1" dirty="0">
              <a:solidFill>
                <a:srgbClr val="213991"/>
              </a:solidFill>
              <a:cs typeface="Aharoni" panose="02010803020104030203" pitchFamily="2" charset="-79"/>
            </a:endParaRPr>
          </a:p>
        </p:txBody>
      </p:sp>
      <p:grpSp>
        <p:nvGrpSpPr>
          <p:cNvPr id="134" name="Group 75">
            <a:extLst>
              <a:ext uri="{FF2B5EF4-FFF2-40B4-BE49-F238E27FC236}">
                <a16:creationId xmlns:a16="http://schemas.microsoft.com/office/drawing/2014/main" id="{7CB9A5D4-3A1B-424B-9D40-3F1D3BE158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135" name="Freeform 76">
              <a:extLst>
                <a:ext uri="{FF2B5EF4-FFF2-40B4-BE49-F238E27FC236}">
                  <a16:creationId xmlns:a16="http://schemas.microsoft.com/office/drawing/2014/main" id="{C280F3A9-34A8-4A14-87EE-337E3DDA1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77">
              <a:extLst>
                <a:ext uri="{FF2B5EF4-FFF2-40B4-BE49-F238E27FC236}">
                  <a16:creationId xmlns:a16="http://schemas.microsoft.com/office/drawing/2014/main" id="{8980FEF2-2A13-40D8-932A-0568F5079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78">
              <a:extLst>
                <a:ext uri="{FF2B5EF4-FFF2-40B4-BE49-F238E27FC236}">
                  <a16:creationId xmlns:a16="http://schemas.microsoft.com/office/drawing/2014/main" id="{8D7DA7DB-2169-41F6-8CCE-DC917A42C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79">
              <a:extLst>
                <a:ext uri="{FF2B5EF4-FFF2-40B4-BE49-F238E27FC236}">
                  <a16:creationId xmlns:a16="http://schemas.microsoft.com/office/drawing/2014/main" id="{6484E6A9-361D-4B75-BAB6-124A77640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80">
              <a:extLst>
                <a:ext uri="{FF2B5EF4-FFF2-40B4-BE49-F238E27FC236}">
                  <a16:creationId xmlns:a16="http://schemas.microsoft.com/office/drawing/2014/main" id="{AF833000-49D7-471C-872C-01A207698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81">
              <a:extLst>
                <a:ext uri="{FF2B5EF4-FFF2-40B4-BE49-F238E27FC236}">
                  <a16:creationId xmlns:a16="http://schemas.microsoft.com/office/drawing/2014/main" id="{E4406D58-D1E4-4351-B401-888B44C5A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82">
              <a:extLst>
                <a:ext uri="{FF2B5EF4-FFF2-40B4-BE49-F238E27FC236}">
                  <a16:creationId xmlns:a16="http://schemas.microsoft.com/office/drawing/2014/main" id="{2D480443-83F0-46AB-9812-A304828A6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83">
              <a:extLst>
                <a:ext uri="{FF2B5EF4-FFF2-40B4-BE49-F238E27FC236}">
                  <a16:creationId xmlns:a16="http://schemas.microsoft.com/office/drawing/2014/main" id="{B1B15E69-EE05-488C-981E-5367B6B43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84">
              <a:extLst>
                <a:ext uri="{FF2B5EF4-FFF2-40B4-BE49-F238E27FC236}">
                  <a16:creationId xmlns:a16="http://schemas.microsoft.com/office/drawing/2014/main" id="{7976AD98-E2B1-4B85-BD0A-E78706371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85">
              <a:extLst>
                <a:ext uri="{FF2B5EF4-FFF2-40B4-BE49-F238E27FC236}">
                  <a16:creationId xmlns:a16="http://schemas.microsoft.com/office/drawing/2014/main" id="{1026B22F-F23E-4823-9D4F-2780869F7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86">
              <a:extLst>
                <a:ext uri="{FF2B5EF4-FFF2-40B4-BE49-F238E27FC236}">
                  <a16:creationId xmlns:a16="http://schemas.microsoft.com/office/drawing/2014/main" id="{F59B568D-6837-4485-9387-FC41337F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87">
              <a:extLst>
                <a:ext uri="{FF2B5EF4-FFF2-40B4-BE49-F238E27FC236}">
                  <a16:creationId xmlns:a16="http://schemas.microsoft.com/office/drawing/2014/main" id="{0CFF2B20-598C-4B9B-B1A7-FD7460022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CBF6BDC-C15A-4B92-8283-12395201B01E}"/>
              </a:ext>
            </a:extLst>
          </p:cNvPr>
          <p:cNvSpPr/>
          <p:nvPr/>
        </p:nvSpPr>
        <p:spPr>
          <a:xfrm>
            <a:off x="67711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148" name="Group 25">
            <a:extLst>
              <a:ext uri="{FF2B5EF4-FFF2-40B4-BE49-F238E27FC236}">
                <a16:creationId xmlns:a16="http://schemas.microsoft.com/office/drawing/2014/main" id="{F2CF6E70-69EA-4157-8A8A-528F266891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7015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BCFEFDC9-F925-46E9-A0D0-B91D8D2B3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F6D4554D-AE61-4AF6-B0A8-DCA8FDFFB7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29C20620-DEC4-49F1-92CE-7699CC843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E406E2CC-A9B2-4675-826B-EB903739C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DFE90F1F-CF6A-437E-816F-A099D59B4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C839CF81-2B9C-4801-B1B4-5726EF93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Rectangle 32">
              <a:extLst>
                <a:ext uri="{FF2B5EF4-FFF2-40B4-BE49-F238E27FC236}">
                  <a16:creationId xmlns:a16="http://schemas.microsoft.com/office/drawing/2014/main" id="{4455EDF7-2BB3-42E6-90BD-9F5E4D7BD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9D89F448-90F7-4793-9F8D-3F68A9B0E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BB5A6B8D-31D4-44A6-940C-D384DE882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EF1BC888-E376-4BC3-8BB7-5F01378B5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F45D2E45-FD7F-4269-AD93-7C606D3A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429E33D3-94EB-4318-9789-CFF434EA9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38">
              <a:extLst>
                <a:ext uri="{FF2B5EF4-FFF2-40B4-BE49-F238E27FC236}">
                  <a16:creationId xmlns:a16="http://schemas.microsoft.com/office/drawing/2014/main" id="{2477D419-7ECE-4BA3-B27A-CA5CCC81A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1795F083-E193-4149-9C6C-A93B88CC5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723B6BE-CF42-4938-B10C-F9A41CD23B02}"/>
              </a:ext>
            </a:extLst>
          </p:cNvPr>
          <p:cNvSpPr/>
          <p:nvPr/>
        </p:nvSpPr>
        <p:spPr>
          <a:xfrm>
            <a:off x="558063" y="4072742"/>
            <a:ext cx="750526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시스템 </a:t>
            </a:r>
            <a:r>
              <a:rPr lang="ko-KR" altLang="en-US" sz="600" dirty="0" err="1">
                <a:solidFill>
                  <a:prstClr val="white"/>
                </a:solidFill>
                <a:cs typeface="Aharoni" panose="02010803020104030203" pitchFamily="2" charset="-79"/>
              </a:rPr>
              <a:t>아키텍쳐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15022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6" grpId="0"/>
      <p:bldP spid="87" grpId="0"/>
      <p:bldP spid="6" grpId="0" animBg="1"/>
      <p:bldP spid="105" grpId="0" animBg="1"/>
      <p:bldP spid="94" grpId="0" animBg="1"/>
      <p:bldP spid="95" grpId="0" animBg="1"/>
      <p:bldP spid="96" grpId="0"/>
      <p:bldP spid="98" grpId="0" animBg="1"/>
      <p:bldP spid="99" grpId="0" animBg="1"/>
      <p:bldP spid="100" grpId="0"/>
      <p:bldP spid="102" grpId="0" animBg="1"/>
      <p:bldP spid="107" grpId="0" animBg="1"/>
      <p:bldP spid="108" grpId="0"/>
      <p:bldP spid="2" grpId="0" animBg="1"/>
      <p:bldP spid="117" grpId="0" animBg="1"/>
      <p:bldP spid="119" grpId="0"/>
      <p:bldP spid="147" grpId="0"/>
      <p:bldP spid="1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rgbClr val="213990"/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645427" y="4072742"/>
            <a:ext cx="5757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srgbClr val="213990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6786" y="633846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20152" y="1863696"/>
            <a:ext cx="854721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시장분석 및 시사점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8417562-DD9C-4FA1-BDB3-A64D99EC4F9A}"/>
              </a:ext>
            </a:extLst>
          </p:cNvPr>
          <p:cNvGrpSpPr/>
          <p:nvPr/>
        </p:nvGrpSpPr>
        <p:grpSpPr>
          <a:xfrm>
            <a:off x="1926956" y="1182971"/>
            <a:ext cx="3977537" cy="2021624"/>
            <a:chOff x="1926956" y="1182971"/>
            <a:chExt cx="3977537" cy="2021624"/>
          </a:xfrm>
        </p:grpSpPr>
        <p:sp>
          <p:nvSpPr>
            <p:cNvPr id="96" name="직사각형 95"/>
            <p:cNvSpPr/>
            <p:nvPr/>
          </p:nvSpPr>
          <p:spPr>
            <a:xfrm>
              <a:off x="1926956" y="1530533"/>
              <a:ext cx="3864244" cy="1674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154311" y="1182971"/>
              <a:ext cx="1818407" cy="494270"/>
            </a:xfrm>
            <a:prstGeom prst="roundRect">
              <a:avLst/>
            </a:pr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prstClr val="white"/>
                  </a:solidFill>
                </a:rPr>
                <a:t>펫푸드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 레시피 공유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2106628" y="1861959"/>
              <a:ext cx="3797865" cy="1256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44546A">
                      <a:lumMod val="75000"/>
                    </a:srgbClr>
                  </a:solidFill>
                </a:rPr>
                <a:t>직접 만든 레시피 공유</a:t>
              </a:r>
              <a:endParaRPr lang="en-US" altLang="ko-KR" sz="16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좋아요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랭킹 기능을 통한 동기부여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댓글 통해 제작자와 소통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좋아요 누른 레시피 스크랩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01" name="모서리가 둥근 직사각형 6">
            <a:extLst>
              <a:ext uri="{FF2B5EF4-FFF2-40B4-BE49-F238E27FC236}">
                <a16:creationId xmlns:a16="http://schemas.microsoft.com/office/drawing/2014/main" id="{11E9A683-475E-43C1-A1A6-7B1DC5D0FFC2}"/>
              </a:ext>
            </a:extLst>
          </p:cNvPr>
          <p:cNvSpPr/>
          <p:nvPr/>
        </p:nvSpPr>
        <p:spPr>
          <a:xfrm>
            <a:off x="647011" y="2411586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07CBAEE-9DD6-4CC0-B852-F4B4648984CA}"/>
              </a:ext>
            </a:extLst>
          </p:cNvPr>
          <p:cNvGrpSpPr/>
          <p:nvPr/>
        </p:nvGrpSpPr>
        <p:grpSpPr>
          <a:xfrm>
            <a:off x="593758" y="2625926"/>
            <a:ext cx="686405" cy="663521"/>
            <a:chOff x="593758" y="2549641"/>
            <a:chExt cx="686405" cy="663521"/>
          </a:xfrm>
        </p:grpSpPr>
        <p:grpSp>
          <p:nvGrpSpPr>
            <p:cNvPr id="102" name="Group 75">
              <a:extLst>
                <a:ext uri="{FF2B5EF4-FFF2-40B4-BE49-F238E27FC236}">
                  <a16:creationId xmlns:a16="http://schemas.microsoft.com/office/drawing/2014/main" id="{B86884F7-9F5B-41E0-B8B7-CF682107708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15750" y="2549641"/>
              <a:ext cx="259422" cy="338400"/>
              <a:chOff x="-34" y="2514"/>
              <a:chExt cx="3311" cy="4319"/>
            </a:xfrm>
            <a:solidFill>
              <a:srgbClr val="213991">
                <a:alpha val="54000"/>
              </a:srgbClr>
            </a:solidFill>
          </p:grpSpPr>
          <p:sp>
            <p:nvSpPr>
              <p:cNvPr id="103" name="Freeform 76">
                <a:extLst>
                  <a:ext uri="{FF2B5EF4-FFF2-40B4-BE49-F238E27FC236}">
                    <a16:creationId xmlns:a16="http://schemas.microsoft.com/office/drawing/2014/main" id="{F8AD45BE-C0C4-440B-AB0F-CE19A73A83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4" y="2946"/>
                <a:ext cx="2879" cy="3887"/>
              </a:xfrm>
              <a:custGeom>
                <a:avLst/>
                <a:gdLst>
                  <a:gd name="T0" fmla="*/ 0 w 8638"/>
                  <a:gd name="T1" fmla="*/ 11444 h 11660"/>
                  <a:gd name="T2" fmla="*/ 10 w 8638"/>
                  <a:gd name="T3" fmla="*/ 11508 h 11660"/>
                  <a:gd name="T4" fmla="*/ 50 w 8638"/>
                  <a:gd name="T5" fmla="*/ 11581 h 11660"/>
                  <a:gd name="T6" fmla="*/ 113 w 8638"/>
                  <a:gd name="T7" fmla="*/ 11634 h 11660"/>
                  <a:gd name="T8" fmla="*/ 193 w 8638"/>
                  <a:gd name="T9" fmla="*/ 11659 h 11660"/>
                  <a:gd name="T10" fmla="*/ 8422 w 8638"/>
                  <a:gd name="T11" fmla="*/ 11660 h 11660"/>
                  <a:gd name="T12" fmla="*/ 8486 w 8638"/>
                  <a:gd name="T13" fmla="*/ 11650 h 11660"/>
                  <a:gd name="T14" fmla="*/ 8559 w 8638"/>
                  <a:gd name="T15" fmla="*/ 11611 h 11660"/>
                  <a:gd name="T16" fmla="*/ 8612 w 8638"/>
                  <a:gd name="T17" fmla="*/ 11546 h 11660"/>
                  <a:gd name="T18" fmla="*/ 8637 w 8638"/>
                  <a:gd name="T19" fmla="*/ 11466 h 11660"/>
                  <a:gd name="T20" fmla="*/ 8638 w 8638"/>
                  <a:gd name="T21" fmla="*/ 2375 h 11660"/>
                  <a:gd name="T22" fmla="*/ 8635 w 8638"/>
                  <a:gd name="T23" fmla="*/ 2362 h 11660"/>
                  <a:gd name="T24" fmla="*/ 8624 w 8638"/>
                  <a:gd name="T25" fmla="*/ 2306 h 11660"/>
                  <a:gd name="T26" fmla="*/ 8616 w 8638"/>
                  <a:gd name="T27" fmla="*/ 2285 h 11660"/>
                  <a:gd name="T28" fmla="*/ 8586 w 8638"/>
                  <a:gd name="T29" fmla="*/ 2236 h 11660"/>
                  <a:gd name="T30" fmla="*/ 6414 w 8638"/>
                  <a:gd name="T31" fmla="*/ 63 h 11660"/>
                  <a:gd name="T32" fmla="*/ 6368 w 8638"/>
                  <a:gd name="T33" fmla="*/ 28 h 11660"/>
                  <a:gd name="T34" fmla="*/ 6340 w 8638"/>
                  <a:gd name="T35" fmla="*/ 16 h 11660"/>
                  <a:gd name="T36" fmla="*/ 6303 w 8638"/>
                  <a:gd name="T37" fmla="*/ 4 h 11660"/>
                  <a:gd name="T38" fmla="*/ 6269 w 8638"/>
                  <a:gd name="T39" fmla="*/ 1 h 11660"/>
                  <a:gd name="T40" fmla="*/ 216 w 8638"/>
                  <a:gd name="T41" fmla="*/ 0 h 11660"/>
                  <a:gd name="T42" fmla="*/ 152 w 8638"/>
                  <a:gd name="T43" fmla="*/ 9 h 11660"/>
                  <a:gd name="T44" fmla="*/ 78 w 8638"/>
                  <a:gd name="T45" fmla="*/ 49 h 11660"/>
                  <a:gd name="T46" fmla="*/ 26 w 8638"/>
                  <a:gd name="T47" fmla="*/ 112 h 11660"/>
                  <a:gd name="T48" fmla="*/ 0 w 8638"/>
                  <a:gd name="T49" fmla="*/ 194 h 11660"/>
                  <a:gd name="T50" fmla="*/ 7900 w 8638"/>
                  <a:gd name="T51" fmla="*/ 2159 h 11660"/>
                  <a:gd name="T52" fmla="*/ 6478 w 8638"/>
                  <a:gd name="T53" fmla="*/ 736 h 11660"/>
                  <a:gd name="T54" fmla="*/ 432 w 8638"/>
                  <a:gd name="T55" fmla="*/ 432 h 11660"/>
                  <a:gd name="T56" fmla="*/ 6046 w 8638"/>
                  <a:gd name="T57" fmla="*/ 2375 h 11660"/>
                  <a:gd name="T58" fmla="*/ 6056 w 8638"/>
                  <a:gd name="T59" fmla="*/ 2439 h 11660"/>
                  <a:gd name="T60" fmla="*/ 6096 w 8638"/>
                  <a:gd name="T61" fmla="*/ 2512 h 11660"/>
                  <a:gd name="T62" fmla="*/ 6160 w 8638"/>
                  <a:gd name="T63" fmla="*/ 2565 h 11660"/>
                  <a:gd name="T64" fmla="*/ 6241 w 8638"/>
                  <a:gd name="T65" fmla="*/ 2590 h 11660"/>
                  <a:gd name="T66" fmla="*/ 8206 w 8638"/>
                  <a:gd name="T67" fmla="*/ 2591 h 11660"/>
                  <a:gd name="T68" fmla="*/ 432 w 8638"/>
                  <a:gd name="T69" fmla="*/ 11228 h 1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38" h="11660">
                    <a:moveTo>
                      <a:pt x="0" y="216"/>
                    </a:moveTo>
                    <a:lnTo>
                      <a:pt x="0" y="11444"/>
                    </a:lnTo>
                    <a:lnTo>
                      <a:pt x="0" y="11466"/>
                    </a:lnTo>
                    <a:lnTo>
                      <a:pt x="10" y="11508"/>
                    </a:lnTo>
                    <a:lnTo>
                      <a:pt x="26" y="11546"/>
                    </a:lnTo>
                    <a:lnTo>
                      <a:pt x="50" y="11581"/>
                    </a:lnTo>
                    <a:lnTo>
                      <a:pt x="78" y="11611"/>
                    </a:lnTo>
                    <a:lnTo>
                      <a:pt x="113" y="11634"/>
                    </a:lnTo>
                    <a:lnTo>
                      <a:pt x="152" y="11650"/>
                    </a:lnTo>
                    <a:lnTo>
                      <a:pt x="193" y="11659"/>
                    </a:lnTo>
                    <a:lnTo>
                      <a:pt x="216" y="11660"/>
                    </a:lnTo>
                    <a:lnTo>
                      <a:pt x="8422" y="11660"/>
                    </a:lnTo>
                    <a:lnTo>
                      <a:pt x="8444" y="11659"/>
                    </a:lnTo>
                    <a:lnTo>
                      <a:pt x="8486" y="11650"/>
                    </a:lnTo>
                    <a:lnTo>
                      <a:pt x="8525" y="11634"/>
                    </a:lnTo>
                    <a:lnTo>
                      <a:pt x="8559" y="11611"/>
                    </a:lnTo>
                    <a:lnTo>
                      <a:pt x="8589" y="11581"/>
                    </a:lnTo>
                    <a:lnTo>
                      <a:pt x="8612" y="11546"/>
                    </a:lnTo>
                    <a:lnTo>
                      <a:pt x="8629" y="11508"/>
                    </a:lnTo>
                    <a:lnTo>
                      <a:pt x="8637" y="11466"/>
                    </a:lnTo>
                    <a:lnTo>
                      <a:pt x="8638" y="11444"/>
                    </a:lnTo>
                    <a:lnTo>
                      <a:pt x="8638" y="2375"/>
                    </a:lnTo>
                    <a:lnTo>
                      <a:pt x="8637" y="2368"/>
                    </a:lnTo>
                    <a:lnTo>
                      <a:pt x="8635" y="2362"/>
                    </a:lnTo>
                    <a:lnTo>
                      <a:pt x="8631" y="2333"/>
                    </a:lnTo>
                    <a:lnTo>
                      <a:pt x="8624" y="2306"/>
                    </a:lnTo>
                    <a:lnTo>
                      <a:pt x="8620" y="2296"/>
                    </a:lnTo>
                    <a:lnTo>
                      <a:pt x="8616" y="2285"/>
                    </a:lnTo>
                    <a:lnTo>
                      <a:pt x="8608" y="2267"/>
                    </a:lnTo>
                    <a:lnTo>
                      <a:pt x="8586" y="2236"/>
                    </a:lnTo>
                    <a:lnTo>
                      <a:pt x="8574" y="2222"/>
                    </a:lnTo>
                    <a:lnTo>
                      <a:pt x="6414" y="63"/>
                    </a:lnTo>
                    <a:lnTo>
                      <a:pt x="6400" y="49"/>
                    </a:lnTo>
                    <a:lnTo>
                      <a:pt x="6368" y="28"/>
                    </a:lnTo>
                    <a:lnTo>
                      <a:pt x="6351" y="20"/>
                    </a:lnTo>
                    <a:lnTo>
                      <a:pt x="6340" y="16"/>
                    </a:lnTo>
                    <a:lnTo>
                      <a:pt x="6331" y="12"/>
                    </a:lnTo>
                    <a:lnTo>
                      <a:pt x="6303" y="4"/>
                    </a:lnTo>
                    <a:lnTo>
                      <a:pt x="6275" y="1"/>
                    </a:lnTo>
                    <a:lnTo>
                      <a:pt x="6269" y="1"/>
                    </a:lnTo>
                    <a:lnTo>
                      <a:pt x="6262" y="0"/>
                    </a:lnTo>
                    <a:lnTo>
                      <a:pt x="216" y="0"/>
                    </a:lnTo>
                    <a:lnTo>
                      <a:pt x="193" y="0"/>
                    </a:lnTo>
                    <a:lnTo>
                      <a:pt x="152" y="9"/>
                    </a:lnTo>
                    <a:lnTo>
                      <a:pt x="113" y="26"/>
                    </a:lnTo>
                    <a:lnTo>
                      <a:pt x="78" y="49"/>
                    </a:lnTo>
                    <a:lnTo>
                      <a:pt x="50" y="78"/>
                    </a:lnTo>
                    <a:lnTo>
                      <a:pt x="26" y="112"/>
                    </a:lnTo>
                    <a:lnTo>
                      <a:pt x="10" y="151"/>
                    </a:lnTo>
                    <a:lnTo>
                      <a:pt x="0" y="194"/>
                    </a:lnTo>
                    <a:lnTo>
                      <a:pt x="0" y="216"/>
                    </a:lnTo>
                    <a:close/>
                    <a:moveTo>
                      <a:pt x="7900" y="2159"/>
                    </a:moveTo>
                    <a:lnTo>
                      <a:pt x="6478" y="2159"/>
                    </a:lnTo>
                    <a:lnTo>
                      <a:pt x="6478" y="736"/>
                    </a:lnTo>
                    <a:lnTo>
                      <a:pt x="7900" y="2159"/>
                    </a:lnTo>
                    <a:close/>
                    <a:moveTo>
                      <a:pt x="432" y="432"/>
                    </a:moveTo>
                    <a:lnTo>
                      <a:pt x="6046" y="432"/>
                    </a:lnTo>
                    <a:lnTo>
                      <a:pt x="6046" y="2375"/>
                    </a:lnTo>
                    <a:lnTo>
                      <a:pt x="6048" y="2397"/>
                    </a:lnTo>
                    <a:lnTo>
                      <a:pt x="6056" y="2439"/>
                    </a:lnTo>
                    <a:lnTo>
                      <a:pt x="6072" y="2478"/>
                    </a:lnTo>
                    <a:lnTo>
                      <a:pt x="6096" y="2512"/>
                    </a:lnTo>
                    <a:lnTo>
                      <a:pt x="6124" y="2542"/>
                    </a:lnTo>
                    <a:lnTo>
                      <a:pt x="6160" y="2565"/>
                    </a:lnTo>
                    <a:lnTo>
                      <a:pt x="6198" y="2582"/>
                    </a:lnTo>
                    <a:lnTo>
                      <a:pt x="6241" y="2590"/>
                    </a:lnTo>
                    <a:lnTo>
                      <a:pt x="6262" y="2591"/>
                    </a:lnTo>
                    <a:lnTo>
                      <a:pt x="8206" y="2591"/>
                    </a:lnTo>
                    <a:lnTo>
                      <a:pt x="8206" y="11228"/>
                    </a:lnTo>
                    <a:lnTo>
                      <a:pt x="432" y="11228"/>
                    </a:lnTo>
                    <a:lnTo>
                      <a:pt x="432" y="4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77">
                <a:extLst>
                  <a:ext uri="{FF2B5EF4-FFF2-40B4-BE49-F238E27FC236}">
                    <a16:creationId xmlns:a16="http://schemas.microsoft.com/office/drawing/2014/main" id="{F54801F6-F1DA-4633-B4A0-A1E6D7974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" y="2514"/>
                <a:ext cx="2880" cy="3887"/>
              </a:xfrm>
              <a:custGeom>
                <a:avLst/>
                <a:gdLst>
                  <a:gd name="T0" fmla="*/ 7775 w 8639"/>
                  <a:gd name="T1" fmla="*/ 11228 h 11660"/>
                  <a:gd name="T2" fmla="*/ 7775 w 8639"/>
                  <a:gd name="T3" fmla="*/ 11660 h 11660"/>
                  <a:gd name="T4" fmla="*/ 8423 w 8639"/>
                  <a:gd name="T5" fmla="*/ 11660 h 11660"/>
                  <a:gd name="T6" fmla="*/ 8445 w 8639"/>
                  <a:gd name="T7" fmla="*/ 11659 h 11660"/>
                  <a:gd name="T8" fmla="*/ 8487 w 8639"/>
                  <a:gd name="T9" fmla="*/ 11651 h 11660"/>
                  <a:gd name="T10" fmla="*/ 8526 w 8639"/>
                  <a:gd name="T11" fmla="*/ 11634 h 11660"/>
                  <a:gd name="T12" fmla="*/ 8560 w 8639"/>
                  <a:gd name="T13" fmla="*/ 11611 h 11660"/>
                  <a:gd name="T14" fmla="*/ 8590 w 8639"/>
                  <a:gd name="T15" fmla="*/ 11581 h 11660"/>
                  <a:gd name="T16" fmla="*/ 8613 w 8639"/>
                  <a:gd name="T17" fmla="*/ 11547 h 11660"/>
                  <a:gd name="T18" fmla="*/ 8629 w 8639"/>
                  <a:gd name="T19" fmla="*/ 11508 h 11660"/>
                  <a:gd name="T20" fmla="*/ 8638 w 8639"/>
                  <a:gd name="T21" fmla="*/ 11466 h 11660"/>
                  <a:gd name="T22" fmla="*/ 8639 w 8639"/>
                  <a:gd name="T23" fmla="*/ 11444 h 11660"/>
                  <a:gd name="T24" fmla="*/ 8639 w 8639"/>
                  <a:gd name="T25" fmla="*/ 216 h 11660"/>
                  <a:gd name="T26" fmla="*/ 8638 w 8639"/>
                  <a:gd name="T27" fmla="*/ 194 h 11660"/>
                  <a:gd name="T28" fmla="*/ 8629 w 8639"/>
                  <a:gd name="T29" fmla="*/ 152 h 11660"/>
                  <a:gd name="T30" fmla="*/ 8613 w 8639"/>
                  <a:gd name="T31" fmla="*/ 113 h 11660"/>
                  <a:gd name="T32" fmla="*/ 8590 w 8639"/>
                  <a:gd name="T33" fmla="*/ 78 h 11660"/>
                  <a:gd name="T34" fmla="*/ 8560 w 8639"/>
                  <a:gd name="T35" fmla="*/ 49 h 11660"/>
                  <a:gd name="T36" fmla="*/ 8526 w 8639"/>
                  <a:gd name="T37" fmla="*/ 26 h 11660"/>
                  <a:gd name="T38" fmla="*/ 8487 w 8639"/>
                  <a:gd name="T39" fmla="*/ 10 h 11660"/>
                  <a:gd name="T40" fmla="*/ 8445 w 8639"/>
                  <a:gd name="T41" fmla="*/ 1 h 11660"/>
                  <a:gd name="T42" fmla="*/ 8423 w 8639"/>
                  <a:gd name="T43" fmla="*/ 0 h 11660"/>
                  <a:gd name="T44" fmla="*/ 216 w 8639"/>
                  <a:gd name="T45" fmla="*/ 0 h 11660"/>
                  <a:gd name="T46" fmla="*/ 194 w 8639"/>
                  <a:gd name="T47" fmla="*/ 1 h 11660"/>
                  <a:gd name="T48" fmla="*/ 152 w 8639"/>
                  <a:gd name="T49" fmla="*/ 10 h 11660"/>
                  <a:gd name="T50" fmla="*/ 113 w 8639"/>
                  <a:gd name="T51" fmla="*/ 26 h 11660"/>
                  <a:gd name="T52" fmla="*/ 79 w 8639"/>
                  <a:gd name="T53" fmla="*/ 49 h 11660"/>
                  <a:gd name="T54" fmla="*/ 49 w 8639"/>
                  <a:gd name="T55" fmla="*/ 78 h 11660"/>
                  <a:gd name="T56" fmla="*/ 26 w 8639"/>
                  <a:gd name="T57" fmla="*/ 113 h 11660"/>
                  <a:gd name="T58" fmla="*/ 10 w 8639"/>
                  <a:gd name="T59" fmla="*/ 152 h 11660"/>
                  <a:gd name="T60" fmla="*/ 1 w 8639"/>
                  <a:gd name="T61" fmla="*/ 194 h 11660"/>
                  <a:gd name="T62" fmla="*/ 0 w 8639"/>
                  <a:gd name="T63" fmla="*/ 216 h 11660"/>
                  <a:gd name="T64" fmla="*/ 0 w 8639"/>
                  <a:gd name="T65" fmla="*/ 864 h 11660"/>
                  <a:gd name="T66" fmla="*/ 432 w 8639"/>
                  <a:gd name="T67" fmla="*/ 864 h 11660"/>
                  <a:gd name="T68" fmla="*/ 432 w 8639"/>
                  <a:gd name="T69" fmla="*/ 432 h 11660"/>
                  <a:gd name="T70" fmla="*/ 8207 w 8639"/>
                  <a:gd name="T71" fmla="*/ 432 h 11660"/>
                  <a:gd name="T72" fmla="*/ 8207 w 8639"/>
                  <a:gd name="T73" fmla="*/ 11228 h 11660"/>
                  <a:gd name="T74" fmla="*/ 7775 w 8639"/>
                  <a:gd name="T75" fmla="*/ 11228 h 1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39" h="11660">
                    <a:moveTo>
                      <a:pt x="7775" y="11228"/>
                    </a:moveTo>
                    <a:lnTo>
                      <a:pt x="7775" y="11660"/>
                    </a:lnTo>
                    <a:lnTo>
                      <a:pt x="8423" y="11660"/>
                    </a:lnTo>
                    <a:lnTo>
                      <a:pt x="8445" y="11659"/>
                    </a:lnTo>
                    <a:lnTo>
                      <a:pt x="8487" y="11651"/>
                    </a:lnTo>
                    <a:lnTo>
                      <a:pt x="8526" y="11634"/>
                    </a:lnTo>
                    <a:lnTo>
                      <a:pt x="8560" y="11611"/>
                    </a:lnTo>
                    <a:lnTo>
                      <a:pt x="8590" y="11581"/>
                    </a:lnTo>
                    <a:lnTo>
                      <a:pt x="8613" y="11547"/>
                    </a:lnTo>
                    <a:lnTo>
                      <a:pt x="8629" y="11508"/>
                    </a:lnTo>
                    <a:lnTo>
                      <a:pt x="8638" y="11466"/>
                    </a:lnTo>
                    <a:lnTo>
                      <a:pt x="8639" y="11444"/>
                    </a:lnTo>
                    <a:lnTo>
                      <a:pt x="8639" y="216"/>
                    </a:lnTo>
                    <a:lnTo>
                      <a:pt x="8638" y="194"/>
                    </a:lnTo>
                    <a:lnTo>
                      <a:pt x="8629" y="152"/>
                    </a:lnTo>
                    <a:lnTo>
                      <a:pt x="8613" y="113"/>
                    </a:lnTo>
                    <a:lnTo>
                      <a:pt x="8590" y="78"/>
                    </a:lnTo>
                    <a:lnTo>
                      <a:pt x="8560" y="49"/>
                    </a:lnTo>
                    <a:lnTo>
                      <a:pt x="8526" y="26"/>
                    </a:lnTo>
                    <a:lnTo>
                      <a:pt x="8487" y="10"/>
                    </a:lnTo>
                    <a:lnTo>
                      <a:pt x="8445" y="1"/>
                    </a:lnTo>
                    <a:lnTo>
                      <a:pt x="8423" y="0"/>
                    </a:lnTo>
                    <a:lnTo>
                      <a:pt x="216" y="0"/>
                    </a:lnTo>
                    <a:lnTo>
                      <a:pt x="194" y="1"/>
                    </a:lnTo>
                    <a:lnTo>
                      <a:pt x="152" y="10"/>
                    </a:lnTo>
                    <a:lnTo>
                      <a:pt x="113" y="26"/>
                    </a:lnTo>
                    <a:lnTo>
                      <a:pt x="79" y="49"/>
                    </a:lnTo>
                    <a:lnTo>
                      <a:pt x="49" y="78"/>
                    </a:lnTo>
                    <a:lnTo>
                      <a:pt x="26" y="113"/>
                    </a:lnTo>
                    <a:lnTo>
                      <a:pt x="10" y="152"/>
                    </a:lnTo>
                    <a:lnTo>
                      <a:pt x="1" y="194"/>
                    </a:lnTo>
                    <a:lnTo>
                      <a:pt x="0" y="216"/>
                    </a:lnTo>
                    <a:lnTo>
                      <a:pt x="0" y="864"/>
                    </a:lnTo>
                    <a:lnTo>
                      <a:pt x="432" y="864"/>
                    </a:lnTo>
                    <a:lnTo>
                      <a:pt x="432" y="432"/>
                    </a:lnTo>
                    <a:lnTo>
                      <a:pt x="8207" y="432"/>
                    </a:lnTo>
                    <a:lnTo>
                      <a:pt x="8207" y="11228"/>
                    </a:lnTo>
                    <a:lnTo>
                      <a:pt x="7775" y="11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Rectangle 78">
                <a:extLst>
                  <a:ext uri="{FF2B5EF4-FFF2-40B4-BE49-F238E27FC236}">
                    <a16:creationId xmlns:a16="http://schemas.microsoft.com/office/drawing/2014/main" id="{EB0F5D45-056A-47D5-BA3A-F495AEC82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3954"/>
                <a:ext cx="1728" cy="1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79">
                <a:extLst>
                  <a:ext uri="{FF2B5EF4-FFF2-40B4-BE49-F238E27FC236}">
                    <a16:creationId xmlns:a16="http://schemas.microsoft.com/office/drawing/2014/main" id="{ECA70F02-5DE6-4F98-929E-B35E6C7F9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3522"/>
                <a:ext cx="576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80">
                <a:extLst>
                  <a:ext uri="{FF2B5EF4-FFF2-40B4-BE49-F238E27FC236}">
                    <a16:creationId xmlns:a16="http://schemas.microsoft.com/office/drawing/2014/main" id="{07ADDD01-C293-41D3-ADC2-D34FD3F68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4385"/>
                <a:ext cx="115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ectangle 81">
                <a:extLst>
                  <a:ext uri="{FF2B5EF4-FFF2-40B4-BE49-F238E27FC236}">
                    <a16:creationId xmlns:a16="http://schemas.microsoft.com/office/drawing/2014/main" id="{3A8F442C-125B-47D5-A3B0-AA4D661A8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4385"/>
                <a:ext cx="43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82">
                <a:extLst>
                  <a:ext uri="{FF2B5EF4-FFF2-40B4-BE49-F238E27FC236}">
                    <a16:creationId xmlns:a16="http://schemas.microsoft.com/office/drawing/2014/main" id="{74EE1778-9A16-4894-B554-EBBB206D4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4817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83">
                <a:extLst>
                  <a:ext uri="{FF2B5EF4-FFF2-40B4-BE49-F238E27FC236}">
                    <a16:creationId xmlns:a16="http://schemas.microsoft.com/office/drawing/2014/main" id="{3FEE6FC1-318C-4F19-A762-9217E96B6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5681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84">
                <a:extLst>
                  <a:ext uri="{FF2B5EF4-FFF2-40B4-BE49-F238E27FC236}">
                    <a16:creationId xmlns:a16="http://schemas.microsoft.com/office/drawing/2014/main" id="{C35D9D4D-8B01-4366-98FF-B8481F29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5249"/>
                <a:ext cx="1080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Rectangle 85">
                <a:extLst>
                  <a:ext uri="{FF2B5EF4-FFF2-40B4-BE49-F238E27FC236}">
                    <a16:creationId xmlns:a16="http://schemas.microsoft.com/office/drawing/2014/main" id="{C405AD62-AE58-405C-AE7D-01F01E895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5249"/>
                <a:ext cx="504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Rectangle 86">
                <a:extLst>
                  <a:ext uri="{FF2B5EF4-FFF2-40B4-BE49-F238E27FC236}">
                    <a16:creationId xmlns:a16="http://schemas.microsoft.com/office/drawing/2014/main" id="{F0C903FE-C547-42A9-B8CD-D4DB3928E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6113"/>
                <a:ext cx="28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Rectangle 87">
                <a:extLst>
                  <a:ext uri="{FF2B5EF4-FFF2-40B4-BE49-F238E27FC236}">
                    <a16:creationId xmlns:a16="http://schemas.microsoft.com/office/drawing/2014/main" id="{71FEE083-80DA-49C8-AFA2-F3581E7A5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" y="6113"/>
                <a:ext cx="1296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2A5F859-9B93-4F89-82E7-02F9FCC18A7B}"/>
                </a:ext>
              </a:extLst>
            </p:cNvPr>
            <p:cNvSpPr/>
            <p:nvPr/>
          </p:nvSpPr>
          <p:spPr>
            <a:xfrm>
              <a:off x="593758" y="2939882"/>
              <a:ext cx="686405" cy="273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solidFill>
                    <a:srgbClr val="213991"/>
                  </a:solidFill>
                  <a:cs typeface="Aharoni" panose="02010803020104030203" pitchFamily="2" charset="-79"/>
                </a:rPr>
                <a:t>주요 기능</a:t>
              </a:r>
              <a:endParaRPr lang="en-US" altLang="ko-KR" sz="500" b="1" dirty="0">
                <a:solidFill>
                  <a:srgbClr val="21399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131" name="Group 25">
            <a:extLst>
              <a:ext uri="{FF2B5EF4-FFF2-40B4-BE49-F238E27FC236}">
                <a16:creationId xmlns:a16="http://schemas.microsoft.com/office/drawing/2014/main" id="{C8A56406-06DA-442D-87C5-8D8DDE9761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7015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D238003D-2D50-4427-80F1-8ADE76F3C2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1E7070A5-D601-4516-9BF9-8E40A1861E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F7D18779-CA3A-49C0-BF93-717E5D427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F1B1361-81A0-472B-8C3F-6655C110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B27FC0A8-31C1-4265-B700-06FAE1325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540B5F57-C2A4-45B0-8A53-C13F05BDE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32">
              <a:extLst>
                <a:ext uri="{FF2B5EF4-FFF2-40B4-BE49-F238E27FC236}">
                  <a16:creationId xmlns:a16="http://schemas.microsoft.com/office/drawing/2014/main" id="{3B973FC7-7487-47A7-89A3-05A654BD4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33">
              <a:extLst>
                <a:ext uri="{FF2B5EF4-FFF2-40B4-BE49-F238E27FC236}">
                  <a16:creationId xmlns:a16="http://schemas.microsoft.com/office/drawing/2014/main" id="{1EDDDB5C-64EC-457D-A3A2-E0C835B3C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9A0EF09F-A45D-42E8-BDA7-71FFE1458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CE47BBD1-FCAD-455A-BBA7-4E2AF61AF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B6F72635-3E19-47EC-9109-79F10C342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E31EE080-5FCE-4B87-AB36-A83A067C0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38">
              <a:extLst>
                <a:ext uri="{FF2B5EF4-FFF2-40B4-BE49-F238E27FC236}">
                  <a16:creationId xmlns:a16="http://schemas.microsoft.com/office/drawing/2014/main" id="{C0E63571-035F-47D4-9811-A3DC95FE8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39">
              <a:extLst>
                <a:ext uri="{FF2B5EF4-FFF2-40B4-BE49-F238E27FC236}">
                  <a16:creationId xmlns:a16="http://schemas.microsoft.com/office/drawing/2014/main" id="{EAF05EA2-6BAF-45DB-BB42-18277B2961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F6853A-274B-4502-8609-F16E7BA6F1F7}"/>
              </a:ext>
            </a:extLst>
          </p:cNvPr>
          <p:cNvSpPr/>
          <p:nvPr/>
        </p:nvSpPr>
        <p:spPr>
          <a:xfrm>
            <a:off x="558063" y="4072742"/>
            <a:ext cx="750526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시스템 </a:t>
            </a:r>
            <a:r>
              <a:rPr lang="ko-KR" altLang="en-US" sz="600" dirty="0" err="1">
                <a:solidFill>
                  <a:prstClr val="white"/>
                </a:solidFill>
                <a:cs typeface="Aharoni" panose="02010803020104030203" pitchFamily="2" charset="-79"/>
              </a:rPr>
              <a:t>아키텍쳐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48" name="한쪽 모서리가 둥근 사각형 88">
            <a:extLst>
              <a:ext uri="{FF2B5EF4-FFF2-40B4-BE49-F238E27FC236}">
                <a16:creationId xmlns:a16="http://schemas.microsoft.com/office/drawing/2014/main" id="{C2C94F22-68B2-4E73-886C-233D62C30A46}"/>
              </a:ext>
            </a:extLst>
          </p:cNvPr>
          <p:cNvSpPr/>
          <p:nvPr/>
        </p:nvSpPr>
        <p:spPr>
          <a:xfrm flipH="1">
            <a:off x="6477000" y="410474"/>
            <a:ext cx="5714998" cy="6447526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7D1B360-9229-4A4D-9342-F60971E8A3A3}"/>
              </a:ext>
            </a:extLst>
          </p:cNvPr>
          <p:cNvSpPr/>
          <p:nvPr/>
        </p:nvSpPr>
        <p:spPr>
          <a:xfrm>
            <a:off x="7292438" y="1524841"/>
            <a:ext cx="3864244" cy="4692543"/>
          </a:xfrm>
          <a:prstGeom prst="rect">
            <a:avLst/>
          </a:prstGeom>
          <a:solidFill>
            <a:srgbClr val="F9F8FE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7" name="모서리가 둥근 직사각형 103">
            <a:extLst>
              <a:ext uri="{FF2B5EF4-FFF2-40B4-BE49-F238E27FC236}">
                <a16:creationId xmlns:a16="http://schemas.microsoft.com/office/drawing/2014/main" id="{9F8C3F85-1A25-493E-A059-00A27A99EF2B}"/>
              </a:ext>
            </a:extLst>
          </p:cNvPr>
          <p:cNvSpPr/>
          <p:nvPr/>
        </p:nvSpPr>
        <p:spPr>
          <a:xfrm>
            <a:off x="7519793" y="1177280"/>
            <a:ext cx="1818407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spc="-150" dirty="0">
                <a:solidFill>
                  <a:prstClr val="white"/>
                </a:solidFill>
              </a:rPr>
              <a:t>반려동물 플랫폼 지향</a:t>
            </a:r>
            <a:endParaRPr lang="en-US" altLang="ko-KR" sz="1400" b="1" spc="-150" dirty="0">
              <a:solidFill>
                <a:prstClr val="white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214C995-9712-4317-B466-36CF939B1639}"/>
              </a:ext>
            </a:extLst>
          </p:cNvPr>
          <p:cNvSpPr/>
          <p:nvPr/>
        </p:nvSpPr>
        <p:spPr>
          <a:xfrm>
            <a:off x="7472110" y="1856268"/>
            <a:ext cx="3797865" cy="3571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반려동물 컨텐츠 추가 예정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펫푸드를</a:t>
            </a:r>
            <a:r>
              <a:rPr lang="ko-KR" altLang="en-US" sz="14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넘어 반려동물 플랫폼으로</a:t>
            </a:r>
            <a:endParaRPr lang="en-US" altLang="ko-KR" sz="14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모든 반려동물 정보를 한 플랫폼에서</a:t>
            </a:r>
            <a:endParaRPr lang="en-US" altLang="ko-KR" sz="12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미용</a:t>
            </a:r>
            <a:r>
              <a:rPr lang="en-US" altLang="ko-KR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보험</a:t>
            </a:r>
            <a:r>
              <a:rPr lang="en-US" altLang="ko-KR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상조</a:t>
            </a:r>
            <a:r>
              <a:rPr lang="en-US" altLang="ko-KR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교육</a:t>
            </a:r>
            <a:r>
              <a:rPr lang="en-US" altLang="ko-KR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등 다양한 서비스 예약 및 구매</a:t>
            </a:r>
            <a:endParaRPr lang="en-US" altLang="ko-KR" sz="12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반려동물 입양</a:t>
            </a:r>
            <a:r>
              <a:rPr lang="en-US" altLang="ko-KR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구조 서비스</a:t>
            </a:r>
            <a:endParaRPr lang="en-US" altLang="ko-KR" sz="12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동물단체와 연계</a:t>
            </a:r>
            <a:endParaRPr lang="en-US" altLang="ko-KR" sz="12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반려동물 인식 개선</a:t>
            </a:r>
            <a:endParaRPr lang="en-US" altLang="ko-KR" sz="14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반려동물 관련 교육 실시</a:t>
            </a:r>
            <a:endParaRPr lang="en-US" altLang="ko-KR" sz="12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사회성 함양을 위한 모임</a:t>
            </a:r>
            <a:endParaRPr lang="en-US" altLang="ko-KR" sz="12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같이 산책해요 등 커뮤니티 활성화</a:t>
            </a:r>
            <a:endParaRPr lang="en-US" altLang="ko-KR" sz="12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 err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15E79BA-003E-48A0-853E-D6CC9D036CD8}"/>
              </a:ext>
            </a:extLst>
          </p:cNvPr>
          <p:cNvGrpSpPr/>
          <p:nvPr/>
        </p:nvGrpSpPr>
        <p:grpSpPr>
          <a:xfrm>
            <a:off x="1926956" y="3620351"/>
            <a:ext cx="3977537" cy="2021624"/>
            <a:chOff x="1943247" y="3620351"/>
            <a:chExt cx="3977537" cy="2021624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BB5725CA-F92E-490A-A45B-C0A147889136}"/>
                </a:ext>
              </a:extLst>
            </p:cNvPr>
            <p:cNvSpPr/>
            <p:nvPr/>
          </p:nvSpPr>
          <p:spPr>
            <a:xfrm>
              <a:off x="1943247" y="3967913"/>
              <a:ext cx="3864244" cy="1674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0" name="모서리가 둥근 직사각형 103">
              <a:extLst>
                <a:ext uri="{FF2B5EF4-FFF2-40B4-BE49-F238E27FC236}">
                  <a16:creationId xmlns:a16="http://schemas.microsoft.com/office/drawing/2014/main" id="{C7FA32E9-3A9C-481E-942C-F4C2845AC0CE}"/>
                </a:ext>
              </a:extLst>
            </p:cNvPr>
            <p:cNvSpPr/>
            <p:nvPr/>
          </p:nvSpPr>
          <p:spPr>
            <a:xfrm>
              <a:off x="2170602" y="3620351"/>
              <a:ext cx="1818407" cy="494270"/>
            </a:xfrm>
            <a:prstGeom prst="roundRect">
              <a:avLst/>
            </a:pr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-150" dirty="0">
                  <a:solidFill>
                    <a:prstClr val="white"/>
                  </a:solidFill>
                </a:rPr>
                <a:t>반려동물 용품 스토어</a:t>
              </a:r>
              <a:endParaRPr lang="en-US" altLang="ko-KR" sz="1400" b="1" spc="-150" dirty="0">
                <a:solidFill>
                  <a:prstClr val="white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67C757F-846B-4838-98D9-2893BC256C5B}"/>
                </a:ext>
              </a:extLst>
            </p:cNvPr>
            <p:cNvSpPr/>
            <p:nvPr/>
          </p:nvSpPr>
          <p:spPr>
            <a:xfrm>
              <a:off x="2122919" y="4299339"/>
              <a:ext cx="3797865" cy="1256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44546A">
                      <a:lumMod val="75000"/>
                    </a:srgbClr>
                  </a:solidFill>
                </a:rPr>
                <a:t>다양한 반려동물 용품</a:t>
              </a:r>
              <a:endParaRPr lang="en-US" altLang="ko-KR" sz="16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반려동물 카테고리 별 조회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상품 등록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수정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오픈소스 결제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23382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5" grpId="0"/>
      <p:bldP spid="86" grpId="0"/>
      <p:bldP spid="87" grpId="0"/>
      <p:bldP spid="81" grpId="0"/>
      <p:bldP spid="6" grpId="0" animBg="1"/>
      <p:bldP spid="101" grpId="0" animBg="1"/>
      <p:bldP spid="146" grpId="0"/>
      <p:bldP spid="148" grpId="0" animBg="1"/>
      <p:bldP spid="156" grpId="0" animBg="1"/>
      <p:bldP spid="157" grpId="0" animBg="1"/>
      <p:bldP spid="1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3567286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758728" y="3667641"/>
            <a:ext cx="364456" cy="364540"/>
            <a:chOff x="1684" y="5"/>
            <a:chExt cx="4312" cy="4313"/>
          </a:xfrm>
          <a:solidFill>
            <a:srgbClr val="213990"/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610161" y="4072742"/>
            <a:ext cx="646331" cy="4810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rgbClr val="213990"/>
                </a:solidFill>
                <a:cs typeface="Aharoni" panose="02010803020104030203" pitchFamily="2" charset="-79"/>
              </a:rPr>
              <a:t>시스템</a:t>
            </a:r>
            <a:endParaRPr lang="en-US" altLang="ko-KR" sz="900" b="1" dirty="0">
              <a:solidFill>
                <a:srgbClr val="213990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err="1">
                <a:solidFill>
                  <a:srgbClr val="213990"/>
                </a:solidFill>
                <a:cs typeface="Aharoni" panose="02010803020104030203" pitchFamily="2" charset="-79"/>
              </a:rPr>
              <a:t>아키텍쳐</a:t>
            </a:r>
            <a:endParaRPr lang="en-US" altLang="ko-KR" sz="900" b="1" dirty="0">
              <a:solidFill>
                <a:srgbClr val="213990"/>
              </a:solidFill>
              <a:cs typeface="Aharoni" panose="02010803020104030203" pitchFamily="2" charset="-79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6786" y="633846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26956" y="1530533"/>
            <a:ext cx="9820544" cy="5020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54311" y="1182971"/>
            <a:ext cx="1818407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spc="-150" dirty="0">
                <a:solidFill>
                  <a:prstClr val="white"/>
                </a:solidFill>
              </a:rPr>
              <a:t>시연 영상</a:t>
            </a:r>
            <a:endParaRPr lang="en-US" altLang="ko-KR" sz="1400" b="1" spc="-150" dirty="0">
              <a:solidFill>
                <a:prstClr val="white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06628" y="1861959"/>
            <a:ext cx="965184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24" name="Group 60">
            <a:extLst>
              <a:ext uri="{FF2B5EF4-FFF2-40B4-BE49-F238E27FC236}">
                <a16:creationId xmlns:a16="http://schemas.microsoft.com/office/drawing/2014/main" id="{C0C9157D-D62D-418B-9DC9-75241D5AD0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25" name="Freeform 61">
              <a:extLst>
                <a:ext uri="{FF2B5EF4-FFF2-40B4-BE49-F238E27FC236}">
                  <a16:creationId xmlns:a16="http://schemas.microsoft.com/office/drawing/2014/main" id="{7604DA20-886E-4E9E-8BC3-6301000D1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62">
              <a:extLst>
                <a:ext uri="{FF2B5EF4-FFF2-40B4-BE49-F238E27FC236}">
                  <a16:creationId xmlns:a16="http://schemas.microsoft.com/office/drawing/2014/main" id="{F1B14A5E-54A6-4A74-AE12-A262D6EA5D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63">
              <a:extLst>
                <a:ext uri="{FF2B5EF4-FFF2-40B4-BE49-F238E27FC236}">
                  <a16:creationId xmlns:a16="http://schemas.microsoft.com/office/drawing/2014/main" id="{4AF8F9F6-72B0-4953-9E53-C9A83931F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Rectangle 64">
              <a:extLst>
                <a:ext uri="{FF2B5EF4-FFF2-40B4-BE49-F238E27FC236}">
                  <a16:creationId xmlns:a16="http://schemas.microsoft.com/office/drawing/2014/main" id="{61C4C10A-3EBF-441F-9AA2-8C519F604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Rectangle 65">
              <a:extLst>
                <a:ext uri="{FF2B5EF4-FFF2-40B4-BE49-F238E27FC236}">
                  <a16:creationId xmlns:a16="http://schemas.microsoft.com/office/drawing/2014/main" id="{3403F347-AC2F-4F1D-8DE1-9E99C45E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Rectangle 66">
              <a:extLst>
                <a:ext uri="{FF2B5EF4-FFF2-40B4-BE49-F238E27FC236}">
                  <a16:creationId xmlns:a16="http://schemas.microsoft.com/office/drawing/2014/main" id="{235C1E48-7E6F-48F2-867A-354A92B3F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67">
              <a:extLst>
                <a:ext uri="{FF2B5EF4-FFF2-40B4-BE49-F238E27FC236}">
                  <a16:creationId xmlns:a16="http://schemas.microsoft.com/office/drawing/2014/main" id="{26E80789-6753-4A01-B7BC-6273CBF35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Rectangle 68">
              <a:extLst>
                <a:ext uri="{FF2B5EF4-FFF2-40B4-BE49-F238E27FC236}">
                  <a16:creationId xmlns:a16="http://schemas.microsoft.com/office/drawing/2014/main" id="{8B059599-FF5D-4514-9E9E-FEA5B3A80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Rectangle 69">
              <a:extLst>
                <a:ext uri="{FF2B5EF4-FFF2-40B4-BE49-F238E27FC236}">
                  <a16:creationId xmlns:a16="http://schemas.microsoft.com/office/drawing/2014/main" id="{E9D9603F-E12B-4776-B8A9-04B559652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70">
              <a:extLst>
                <a:ext uri="{FF2B5EF4-FFF2-40B4-BE49-F238E27FC236}">
                  <a16:creationId xmlns:a16="http://schemas.microsoft.com/office/drawing/2014/main" id="{9286FEE3-8F90-4B27-9E93-5DA76FE2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71">
              <a:extLst>
                <a:ext uri="{FF2B5EF4-FFF2-40B4-BE49-F238E27FC236}">
                  <a16:creationId xmlns:a16="http://schemas.microsoft.com/office/drawing/2014/main" id="{D9D89C55-E4D6-479E-9E0B-038D42967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72">
              <a:extLst>
                <a:ext uri="{FF2B5EF4-FFF2-40B4-BE49-F238E27FC236}">
                  <a16:creationId xmlns:a16="http://schemas.microsoft.com/office/drawing/2014/main" id="{692269E5-C3BE-4C04-9C6D-F2AC29EAE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798109B-BC99-4854-8CF3-84BA4CA5CB16}"/>
              </a:ext>
            </a:extLst>
          </p:cNvPr>
          <p:cNvSpPr/>
          <p:nvPr/>
        </p:nvSpPr>
        <p:spPr>
          <a:xfrm>
            <a:off x="520152" y="1863696"/>
            <a:ext cx="854721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시장분석 및 시사점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E62BE8-51FE-4724-878E-5E772D321F72}"/>
              </a:ext>
            </a:extLst>
          </p:cNvPr>
          <p:cNvSpPr/>
          <p:nvPr/>
        </p:nvSpPr>
        <p:spPr>
          <a:xfrm>
            <a:off x="67711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2" name="온라인 미디어 1" title="￭ﾎﾭ￬ﾈﾘ ￬ﾙﾸ￪ﾵﾐ￫ﾶﾀ ￬ﾞﾥ￪ﾴﾀ ￫ﾧﾌ￫ﾂﾜ ￬ﾍﾰ. 6￪ﾰﾜ ￬ﾧﾀ￬ﾗﾭ ￬ﾙﾸ￪ﾵﾐ￪ﾴﾀ ￬ﾴﾝ￬ﾶﾜ￫ﾏﾙ!(feat. ￭ﾕﾜￂﾷ￬ﾕﾄ￬ﾄﾸ￬ﾕﾈ ￭ﾊﾹ￫ﾳﾄ￬ﾠﾕ￬ﾃﾁ￭ﾚﾌ￬ﾝﾘ)">
            <a:hlinkClick r:id="" action="ppaction://media"/>
            <a:extLst>
              <a:ext uri="{FF2B5EF4-FFF2-40B4-BE49-F238E27FC236}">
                <a16:creationId xmlns:a16="http://schemas.microsoft.com/office/drawing/2014/main" id="{C2C84559-50FD-4F2E-B073-95B4C8BC2A9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47668" y="1855467"/>
            <a:ext cx="7969768" cy="448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857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4" grpId="0" animBg="1"/>
      <p:bldP spid="7" grpId="0" animBg="1"/>
      <p:bldP spid="85" grpId="0"/>
      <p:bldP spid="86" grpId="0"/>
      <p:bldP spid="87" grpId="0"/>
      <p:bldP spid="6" grpId="0" animBg="1"/>
      <p:bldP spid="96" grpId="0" animBg="1"/>
      <p:bldP spid="104" grpId="0" animBg="1"/>
      <p:bldP spid="105" grpId="0"/>
      <p:bldP spid="137" grpId="0"/>
      <p:bldP spid="1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3567286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758728" y="3667641"/>
            <a:ext cx="364456" cy="364540"/>
            <a:chOff x="1684" y="5"/>
            <a:chExt cx="4312" cy="4313"/>
          </a:xfrm>
          <a:solidFill>
            <a:srgbClr val="213990"/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610161" y="4072742"/>
            <a:ext cx="646331" cy="4810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rgbClr val="213990"/>
                </a:solidFill>
                <a:cs typeface="Aharoni" panose="02010803020104030203" pitchFamily="2" charset="-79"/>
              </a:rPr>
              <a:t>시스템</a:t>
            </a:r>
            <a:endParaRPr lang="en-US" altLang="ko-KR" sz="900" b="1" dirty="0">
              <a:solidFill>
                <a:srgbClr val="213990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err="1">
                <a:solidFill>
                  <a:srgbClr val="213990"/>
                </a:solidFill>
                <a:cs typeface="Aharoni" panose="02010803020104030203" pitchFamily="2" charset="-79"/>
              </a:rPr>
              <a:t>아키텍쳐</a:t>
            </a:r>
            <a:endParaRPr lang="en-US" altLang="ko-KR" sz="900" b="1" dirty="0">
              <a:solidFill>
                <a:srgbClr val="213990"/>
              </a:solidFill>
              <a:cs typeface="Aharoni" panose="02010803020104030203" pitchFamily="2" charset="-79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6786" y="633846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26956" y="1530533"/>
            <a:ext cx="9820544" cy="5020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54311" y="1182971"/>
            <a:ext cx="1818407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Use case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06628" y="1861959"/>
            <a:ext cx="965184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1" name="그림 10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6142D00-F81D-47DD-9576-26144C19C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18" y="1814614"/>
            <a:ext cx="8016820" cy="4452775"/>
          </a:xfrm>
          <a:prstGeom prst="rect">
            <a:avLst/>
          </a:prstGeom>
        </p:spPr>
      </p:pic>
      <p:grpSp>
        <p:nvGrpSpPr>
          <p:cNvPr id="131" name="Group 60">
            <a:extLst>
              <a:ext uri="{FF2B5EF4-FFF2-40B4-BE49-F238E27FC236}">
                <a16:creationId xmlns:a16="http://schemas.microsoft.com/office/drawing/2014/main" id="{DD342C01-2508-40FD-9317-760DF4DF86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32" name="Freeform 61">
              <a:extLst>
                <a:ext uri="{FF2B5EF4-FFF2-40B4-BE49-F238E27FC236}">
                  <a16:creationId xmlns:a16="http://schemas.microsoft.com/office/drawing/2014/main" id="{833C9D00-FB49-409F-B54D-39D7C49F8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2">
              <a:extLst>
                <a:ext uri="{FF2B5EF4-FFF2-40B4-BE49-F238E27FC236}">
                  <a16:creationId xmlns:a16="http://schemas.microsoft.com/office/drawing/2014/main" id="{9B830C9E-8E92-4AEC-BB76-6D718B5AA8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63">
              <a:extLst>
                <a:ext uri="{FF2B5EF4-FFF2-40B4-BE49-F238E27FC236}">
                  <a16:creationId xmlns:a16="http://schemas.microsoft.com/office/drawing/2014/main" id="{22C7ABDD-2BD3-4C87-BF54-E6662E6B1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4">
              <a:extLst>
                <a:ext uri="{FF2B5EF4-FFF2-40B4-BE49-F238E27FC236}">
                  <a16:creationId xmlns:a16="http://schemas.microsoft.com/office/drawing/2014/main" id="{2DCF6870-71E6-41A9-830E-443D0BC0E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5">
              <a:extLst>
                <a:ext uri="{FF2B5EF4-FFF2-40B4-BE49-F238E27FC236}">
                  <a16:creationId xmlns:a16="http://schemas.microsoft.com/office/drawing/2014/main" id="{FB370697-751B-4D5E-B34F-D3F97A4B6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6">
              <a:extLst>
                <a:ext uri="{FF2B5EF4-FFF2-40B4-BE49-F238E27FC236}">
                  <a16:creationId xmlns:a16="http://schemas.microsoft.com/office/drawing/2014/main" id="{CCA203BA-F800-4229-8947-E78F98D1B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7">
              <a:extLst>
                <a:ext uri="{FF2B5EF4-FFF2-40B4-BE49-F238E27FC236}">
                  <a16:creationId xmlns:a16="http://schemas.microsoft.com/office/drawing/2014/main" id="{C894BD89-C68E-4BB7-8CA1-D4A13572D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8">
              <a:extLst>
                <a:ext uri="{FF2B5EF4-FFF2-40B4-BE49-F238E27FC236}">
                  <a16:creationId xmlns:a16="http://schemas.microsoft.com/office/drawing/2014/main" id="{5F1BA202-2BB4-4259-BEC9-900C966DC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9">
              <a:extLst>
                <a:ext uri="{FF2B5EF4-FFF2-40B4-BE49-F238E27FC236}">
                  <a16:creationId xmlns:a16="http://schemas.microsoft.com/office/drawing/2014/main" id="{2170DD8C-5A7A-4EBC-BC99-FB1A1E30E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70">
              <a:extLst>
                <a:ext uri="{FF2B5EF4-FFF2-40B4-BE49-F238E27FC236}">
                  <a16:creationId xmlns:a16="http://schemas.microsoft.com/office/drawing/2014/main" id="{819B4204-8210-424F-819F-523E8B27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71">
              <a:extLst>
                <a:ext uri="{FF2B5EF4-FFF2-40B4-BE49-F238E27FC236}">
                  <a16:creationId xmlns:a16="http://schemas.microsoft.com/office/drawing/2014/main" id="{665ABC69-B81A-4479-B697-C7D103C82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72">
              <a:extLst>
                <a:ext uri="{FF2B5EF4-FFF2-40B4-BE49-F238E27FC236}">
                  <a16:creationId xmlns:a16="http://schemas.microsoft.com/office/drawing/2014/main" id="{33538DD4-8A0D-4085-AF31-9A5109890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295D42E-0749-47A2-AA38-54682C89C397}"/>
              </a:ext>
            </a:extLst>
          </p:cNvPr>
          <p:cNvSpPr/>
          <p:nvPr/>
        </p:nvSpPr>
        <p:spPr>
          <a:xfrm>
            <a:off x="520152" y="1863696"/>
            <a:ext cx="854721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시장분석 및 시사점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3D0A708-FF1F-48C4-8E34-F1C84F72D1BF}"/>
              </a:ext>
            </a:extLst>
          </p:cNvPr>
          <p:cNvSpPr/>
          <p:nvPr/>
        </p:nvSpPr>
        <p:spPr>
          <a:xfrm>
            <a:off x="67711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30057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5" grpId="0"/>
      <p:bldP spid="86" grpId="0"/>
      <p:bldP spid="87" grpId="0"/>
      <p:bldP spid="6" grpId="0" animBg="1"/>
      <p:bldP spid="96" grpId="0" animBg="1"/>
      <p:bldP spid="104" grpId="0" animBg="1"/>
      <p:bldP spid="105" grpId="0"/>
      <p:bldP spid="144" grpId="0"/>
      <p:bldP spid="1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3567286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758728" y="3667641"/>
            <a:ext cx="364456" cy="364540"/>
            <a:chOff x="1684" y="5"/>
            <a:chExt cx="4312" cy="4313"/>
          </a:xfrm>
          <a:solidFill>
            <a:srgbClr val="213990"/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610161" y="4072742"/>
            <a:ext cx="646331" cy="4810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rgbClr val="213990"/>
                </a:solidFill>
                <a:cs typeface="Aharoni" panose="02010803020104030203" pitchFamily="2" charset="-79"/>
              </a:rPr>
              <a:t>시스템</a:t>
            </a:r>
            <a:endParaRPr lang="en-US" altLang="ko-KR" sz="900" b="1" dirty="0">
              <a:solidFill>
                <a:srgbClr val="213990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err="1">
                <a:solidFill>
                  <a:srgbClr val="213990"/>
                </a:solidFill>
                <a:cs typeface="Aharoni" panose="02010803020104030203" pitchFamily="2" charset="-79"/>
              </a:rPr>
              <a:t>아키텍쳐</a:t>
            </a:r>
            <a:endParaRPr lang="en-US" altLang="ko-KR" sz="900" b="1" dirty="0">
              <a:solidFill>
                <a:srgbClr val="213990"/>
              </a:solidFill>
              <a:cs typeface="Aharoni" panose="02010803020104030203" pitchFamily="2" charset="-79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6786" y="633846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26956" y="1530533"/>
            <a:ext cx="9820544" cy="5020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54311" y="1182971"/>
            <a:ext cx="1818407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spc="-150" dirty="0">
                <a:solidFill>
                  <a:prstClr val="white"/>
                </a:solidFill>
              </a:rPr>
              <a:t>Database modeling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06628" y="1861959"/>
            <a:ext cx="965184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13F6625-6D0F-4874-9D5A-9FB5CA2C30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05" y="1843644"/>
            <a:ext cx="9261446" cy="4539483"/>
          </a:xfrm>
          <a:prstGeom prst="rect">
            <a:avLst/>
          </a:prstGeom>
        </p:spPr>
      </p:pic>
      <p:grpSp>
        <p:nvGrpSpPr>
          <p:cNvPr id="106" name="Group 60">
            <a:extLst>
              <a:ext uri="{FF2B5EF4-FFF2-40B4-BE49-F238E27FC236}">
                <a16:creationId xmlns:a16="http://schemas.microsoft.com/office/drawing/2014/main" id="{9794DFE8-0126-4A7B-BAFD-91E7A3B545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07" name="Freeform 61">
              <a:extLst>
                <a:ext uri="{FF2B5EF4-FFF2-40B4-BE49-F238E27FC236}">
                  <a16:creationId xmlns:a16="http://schemas.microsoft.com/office/drawing/2014/main" id="{F28BB8F2-A0E1-4CF4-B9CB-9C7520880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62">
              <a:extLst>
                <a:ext uri="{FF2B5EF4-FFF2-40B4-BE49-F238E27FC236}">
                  <a16:creationId xmlns:a16="http://schemas.microsoft.com/office/drawing/2014/main" id="{EA1C2748-177A-46ED-B0B4-F9FB60560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Rectangle 63">
              <a:extLst>
                <a:ext uri="{FF2B5EF4-FFF2-40B4-BE49-F238E27FC236}">
                  <a16:creationId xmlns:a16="http://schemas.microsoft.com/office/drawing/2014/main" id="{1EA807CA-EDAA-471A-AA32-F0BACE5D9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B2107AA5-97D8-4DE2-91E7-2EAAF47FF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Rectangle 65">
              <a:extLst>
                <a:ext uri="{FF2B5EF4-FFF2-40B4-BE49-F238E27FC236}">
                  <a16:creationId xmlns:a16="http://schemas.microsoft.com/office/drawing/2014/main" id="{A449926A-149C-4B97-BF25-14B3B1075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66">
              <a:extLst>
                <a:ext uri="{FF2B5EF4-FFF2-40B4-BE49-F238E27FC236}">
                  <a16:creationId xmlns:a16="http://schemas.microsoft.com/office/drawing/2014/main" id="{B5D1A81E-7D6C-4C15-9F62-90D3C83B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Rectangle 67">
              <a:extLst>
                <a:ext uri="{FF2B5EF4-FFF2-40B4-BE49-F238E27FC236}">
                  <a16:creationId xmlns:a16="http://schemas.microsoft.com/office/drawing/2014/main" id="{2EB208A3-FD6D-4091-9F09-F71CBF25C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Rectangle 68">
              <a:extLst>
                <a:ext uri="{FF2B5EF4-FFF2-40B4-BE49-F238E27FC236}">
                  <a16:creationId xmlns:a16="http://schemas.microsoft.com/office/drawing/2014/main" id="{BDF1F616-9F4A-4071-AA99-DBC9873B0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Rectangle 69">
              <a:extLst>
                <a:ext uri="{FF2B5EF4-FFF2-40B4-BE49-F238E27FC236}">
                  <a16:creationId xmlns:a16="http://schemas.microsoft.com/office/drawing/2014/main" id="{E691A1DB-D8F1-4898-A175-E5E068347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Rectangle 70">
              <a:extLst>
                <a:ext uri="{FF2B5EF4-FFF2-40B4-BE49-F238E27FC236}">
                  <a16:creationId xmlns:a16="http://schemas.microsoft.com/office/drawing/2014/main" id="{8A74DCEA-DA06-4D63-98A7-229CB862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Rectangle 71">
              <a:extLst>
                <a:ext uri="{FF2B5EF4-FFF2-40B4-BE49-F238E27FC236}">
                  <a16:creationId xmlns:a16="http://schemas.microsoft.com/office/drawing/2014/main" id="{B2B183F4-0041-49BE-948C-E19CD3C03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72">
              <a:extLst>
                <a:ext uri="{FF2B5EF4-FFF2-40B4-BE49-F238E27FC236}">
                  <a16:creationId xmlns:a16="http://schemas.microsoft.com/office/drawing/2014/main" id="{3047D099-08A3-4709-B2C2-9DB79D2EF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B46F528-79A6-4D4F-AF90-3A1AFDCFCA38}"/>
              </a:ext>
            </a:extLst>
          </p:cNvPr>
          <p:cNvSpPr/>
          <p:nvPr/>
        </p:nvSpPr>
        <p:spPr>
          <a:xfrm>
            <a:off x="520152" y="1863696"/>
            <a:ext cx="854721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시장분석 및 시사점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85D2835-3E50-43CC-9D0D-3D0BEA697B97}"/>
              </a:ext>
            </a:extLst>
          </p:cNvPr>
          <p:cNvSpPr/>
          <p:nvPr/>
        </p:nvSpPr>
        <p:spPr>
          <a:xfrm>
            <a:off x="67711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96752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5" grpId="0"/>
      <p:bldP spid="86" grpId="0"/>
      <p:bldP spid="87" grpId="0"/>
      <p:bldP spid="6" grpId="0" animBg="1"/>
      <p:bldP spid="96" grpId="0" animBg="1"/>
      <p:bldP spid="104" grpId="0" animBg="1"/>
      <p:bldP spid="105" grpId="0"/>
      <p:bldP spid="119" grpId="0"/>
      <p:bldP spid="1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3567286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758728" y="3667641"/>
            <a:ext cx="364456" cy="364540"/>
            <a:chOff x="1684" y="5"/>
            <a:chExt cx="4312" cy="4313"/>
          </a:xfrm>
          <a:solidFill>
            <a:srgbClr val="213990"/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610161" y="4072742"/>
            <a:ext cx="646331" cy="4810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rgbClr val="213990"/>
                </a:solidFill>
                <a:cs typeface="Aharoni" panose="02010803020104030203" pitchFamily="2" charset="-79"/>
              </a:rPr>
              <a:t>시스템</a:t>
            </a:r>
            <a:endParaRPr lang="en-US" altLang="ko-KR" sz="900" b="1" dirty="0">
              <a:solidFill>
                <a:srgbClr val="213990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err="1">
                <a:solidFill>
                  <a:srgbClr val="213990"/>
                </a:solidFill>
                <a:cs typeface="Aharoni" panose="02010803020104030203" pitchFamily="2" charset="-79"/>
              </a:rPr>
              <a:t>아키텍쳐</a:t>
            </a:r>
            <a:endParaRPr lang="en-US" altLang="ko-KR" sz="900" b="1" dirty="0">
              <a:solidFill>
                <a:srgbClr val="213990"/>
              </a:solidFill>
              <a:cs typeface="Aharoni" panose="02010803020104030203" pitchFamily="2" charset="-79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6786" y="633846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26956" y="1530533"/>
            <a:ext cx="9820544" cy="5020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54311" y="1182971"/>
            <a:ext cx="1818407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spc="-150" dirty="0">
                <a:solidFill>
                  <a:prstClr val="white"/>
                </a:solidFill>
              </a:rPr>
              <a:t>Database modeling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06628" y="1861959"/>
            <a:ext cx="965184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C03FFA4-8033-4B70-89BC-8FA160A04740}"/>
              </a:ext>
            </a:extLst>
          </p:cNvPr>
          <p:cNvSpPr/>
          <p:nvPr/>
        </p:nvSpPr>
        <p:spPr>
          <a:xfrm>
            <a:off x="2232534" y="2646985"/>
            <a:ext cx="1068864" cy="106886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5DE046B-60B1-4B54-93FF-376C7DAC9C05}"/>
              </a:ext>
            </a:extLst>
          </p:cNvPr>
          <p:cNvSpPr/>
          <p:nvPr/>
        </p:nvSpPr>
        <p:spPr>
          <a:xfrm>
            <a:off x="2277057" y="3035372"/>
            <a:ext cx="953034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Browser</a:t>
            </a: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5CD6E129-A4E7-4802-B49F-249FC99FFDEA}"/>
              </a:ext>
            </a:extLst>
          </p:cNvPr>
          <p:cNvSpPr/>
          <p:nvPr/>
        </p:nvSpPr>
        <p:spPr>
          <a:xfrm>
            <a:off x="3627705" y="2646985"/>
            <a:ext cx="1068864" cy="106886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00A3BE9-0CC0-4591-BC78-334C579D5DB8}"/>
              </a:ext>
            </a:extLst>
          </p:cNvPr>
          <p:cNvSpPr/>
          <p:nvPr/>
        </p:nvSpPr>
        <p:spPr>
          <a:xfrm>
            <a:off x="3686203" y="3035372"/>
            <a:ext cx="953034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Request</a:t>
            </a: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4B41070-35E3-429E-A24F-832A90C1D276}"/>
              </a:ext>
            </a:extLst>
          </p:cNvPr>
          <p:cNvSpPr/>
          <p:nvPr/>
        </p:nvSpPr>
        <p:spPr>
          <a:xfrm>
            <a:off x="5022875" y="2646985"/>
            <a:ext cx="1068864" cy="10688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5993976F-BF7B-4F62-97D7-BF54A13305D8}"/>
              </a:ext>
            </a:extLst>
          </p:cNvPr>
          <p:cNvSpPr/>
          <p:nvPr/>
        </p:nvSpPr>
        <p:spPr>
          <a:xfrm>
            <a:off x="6418045" y="2646985"/>
            <a:ext cx="1068864" cy="106886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rgbClr val="3A3A3A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26D2FB7-31C4-4A72-B3B8-FAB82AFC7655}"/>
              </a:ext>
            </a:extLst>
          </p:cNvPr>
          <p:cNvSpPr/>
          <p:nvPr/>
        </p:nvSpPr>
        <p:spPr>
          <a:xfrm>
            <a:off x="6438302" y="2919294"/>
            <a:ext cx="1028350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Page Controller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38FCB665-8B86-463B-877F-2B25E7099DE9}"/>
              </a:ext>
            </a:extLst>
          </p:cNvPr>
          <p:cNvGrpSpPr/>
          <p:nvPr/>
        </p:nvGrpSpPr>
        <p:grpSpPr>
          <a:xfrm>
            <a:off x="3376569" y="3055283"/>
            <a:ext cx="166886" cy="233212"/>
            <a:chOff x="4371840" y="2289589"/>
            <a:chExt cx="252000" cy="352156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96DCA0E6-AF1E-41A0-9992-8FC9EC560A57}"/>
                </a:ext>
              </a:extLst>
            </p:cNvPr>
            <p:cNvSpPr/>
            <p:nvPr/>
          </p:nvSpPr>
          <p:spPr>
            <a:xfrm>
              <a:off x="4371840" y="2389746"/>
              <a:ext cx="252000" cy="25199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9F68C4CD-6E86-43F3-8903-0FB1C6C3F3E0}"/>
                </a:ext>
              </a:extLst>
            </p:cNvPr>
            <p:cNvSpPr/>
            <p:nvPr/>
          </p:nvSpPr>
          <p:spPr>
            <a:xfrm>
              <a:off x="4398064" y="2289589"/>
              <a:ext cx="199553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74" name="타원 173">
            <a:extLst>
              <a:ext uri="{FF2B5EF4-FFF2-40B4-BE49-F238E27FC236}">
                <a16:creationId xmlns:a16="http://schemas.microsoft.com/office/drawing/2014/main" id="{B87D36B3-C10D-414E-B440-7740D1CDDB90}"/>
              </a:ext>
            </a:extLst>
          </p:cNvPr>
          <p:cNvSpPr/>
          <p:nvPr/>
        </p:nvSpPr>
        <p:spPr>
          <a:xfrm>
            <a:off x="7813216" y="4054058"/>
            <a:ext cx="1068864" cy="106886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2004CC3-5D62-46F5-8196-F458020BDB4A}"/>
              </a:ext>
            </a:extLst>
          </p:cNvPr>
          <p:cNvSpPr/>
          <p:nvPr/>
        </p:nvSpPr>
        <p:spPr>
          <a:xfrm>
            <a:off x="7878800" y="4442445"/>
            <a:ext cx="953034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DAO</a:t>
            </a: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82191D43-AA4A-49F4-967A-1C67F86D47A1}"/>
              </a:ext>
            </a:extLst>
          </p:cNvPr>
          <p:cNvGrpSpPr/>
          <p:nvPr/>
        </p:nvGrpSpPr>
        <p:grpSpPr>
          <a:xfrm rot="5400000">
            <a:off x="8287592" y="3764104"/>
            <a:ext cx="166886" cy="237024"/>
            <a:chOff x="4371840" y="2283834"/>
            <a:chExt cx="252000" cy="357911"/>
          </a:xfrm>
        </p:grpSpPr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4E7304EC-9880-45CD-9A47-9CDFC7487F5B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BFA95B0D-0B7F-4071-AA52-9DD0D4851B1F}"/>
                </a:ext>
              </a:extLst>
            </p:cNvPr>
            <p:cNvSpPr/>
            <p:nvPr/>
          </p:nvSpPr>
          <p:spPr>
            <a:xfrm>
              <a:off x="4405044" y="2283834"/>
              <a:ext cx="199553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E2CB65C-BA46-4224-9007-0980D5186E29}"/>
              </a:ext>
            </a:extLst>
          </p:cNvPr>
          <p:cNvGrpSpPr/>
          <p:nvPr/>
        </p:nvGrpSpPr>
        <p:grpSpPr>
          <a:xfrm>
            <a:off x="9006660" y="4453124"/>
            <a:ext cx="166886" cy="229403"/>
            <a:chOff x="4371840" y="2295341"/>
            <a:chExt cx="252000" cy="346404"/>
          </a:xfrm>
        </p:grpSpPr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D8323FAA-7123-4643-BC9E-BA2E51B58EA6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60D48F7A-F12C-45E4-8E22-15D65D261DC3}"/>
                </a:ext>
              </a:extLst>
            </p:cNvPr>
            <p:cNvSpPr/>
            <p:nvPr/>
          </p:nvSpPr>
          <p:spPr>
            <a:xfrm>
              <a:off x="4405044" y="2295341"/>
              <a:ext cx="199553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93" name="그림 192">
            <a:extLst>
              <a:ext uri="{FF2B5EF4-FFF2-40B4-BE49-F238E27FC236}">
                <a16:creationId xmlns:a16="http://schemas.microsoft.com/office/drawing/2014/main" id="{38F65527-0454-4BFA-93FE-A74BDE8370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08" y="2949018"/>
            <a:ext cx="464799" cy="464799"/>
          </a:xfrm>
          <a:prstGeom prst="rect">
            <a:avLst/>
          </a:prstGeom>
        </p:spPr>
      </p:pic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80F596BA-B7B5-45A9-9941-D8E72D498162}"/>
              </a:ext>
            </a:extLst>
          </p:cNvPr>
          <p:cNvGrpSpPr/>
          <p:nvPr/>
        </p:nvGrpSpPr>
        <p:grpSpPr>
          <a:xfrm>
            <a:off x="4776289" y="3044036"/>
            <a:ext cx="166886" cy="223687"/>
            <a:chOff x="3528969" y="3217208"/>
            <a:chExt cx="166886" cy="223687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F7FD14C8-A453-4094-BF48-2FC5497130B4}"/>
                </a:ext>
              </a:extLst>
            </p:cNvPr>
            <p:cNvSpPr/>
            <p:nvPr/>
          </p:nvSpPr>
          <p:spPr>
            <a:xfrm>
              <a:off x="3528969" y="3274011"/>
              <a:ext cx="166886" cy="16688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5FB784DA-02FB-4802-B871-233C1299CC08}"/>
                </a:ext>
              </a:extLst>
            </p:cNvPr>
            <p:cNvSpPr/>
            <p:nvPr/>
          </p:nvSpPr>
          <p:spPr>
            <a:xfrm>
              <a:off x="3546336" y="3217208"/>
              <a:ext cx="132153" cy="220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A6145E9C-3E79-4FB4-ACBE-3BBCB161853E}"/>
              </a:ext>
            </a:extLst>
          </p:cNvPr>
          <p:cNvGrpSpPr/>
          <p:nvPr/>
        </p:nvGrpSpPr>
        <p:grpSpPr>
          <a:xfrm>
            <a:off x="6179660" y="3044036"/>
            <a:ext cx="166886" cy="223687"/>
            <a:chOff x="3528969" y="3217208"/>
            <a:chExt cx="166886" cy="223687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C6BF4D4-097C-436C-9F25-2C9A1B2FFC88}"/>
                </a:ext>
              </a:extLst>
            </p:cNvPr>
            <p:cNvSpPr/>
            <p:nvPr/>
          </p:nvSpPr>
          <p:spPr>
            <a:xfrm>
              <a:off x="3528969" y="3274011"/>
              <a:ext cx="166886" cy="16688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4CE84C3-83E3-4224-A01C-3BB4F269ED38}"/>
                </a:ext>
              </a:extLst>
            </p:cNvPr>
            <p:cNvSpPr/>
            <p:nvPr/>
          </p:nvSpPr>
          <p:spPr>
            <a:xfrm>
              <a:off x="3546336" y="3217208"/>
              <a:ext cx="132153" cy="220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B6066BA5-9881-4B18-94DE-3E75E4AD65B3}"/>
              </a:ext>
            </a:extLst>
          </p:cNvPr>
          <p:cNvGrpSpPr/>
          <p:nvPr/>
        </p:nvGrpSpPr>
        <p:grpSpPr>
          <a:xfrm>
            <a:off x="7566470" y="3044976"/>
            <a:ext cx="166886" cy="223687"/>
            <a:chOff x="3528969" y="3217208"/>
            <a:chExt cx="166886" cy="223687"/>
          </a:xfrm>
        </p:grpSpPr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6B1B644-E600-40D7-8DEC-A5ABEBFBA153}"/>
                </a:ext>
              </a:extLst>
            </p:cNvPr>
            <p:cNvSpPr/>
            <p:nvPr/>
          </p:nvSpPr>
          <p:spPr>
            <a:xfrm>
              <a:off x="3528969" y="3274011"/>
              <a:ext cx="166886" cy="16688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8FD175DF-AA3A-4967-BBDD-0B8020934DE5}"/>
                </a:ext>
              </a:extLst>
            </p:cNvPr>
            <p:cNvSpPr/>
            <p:nvPr/>
          </p:nvSpPr>
          <p:spPr>
            <a:xfrm>
              <a:off x="3546336" y="3217208"/>
              <a:ext cx="132153" cy="220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06" name="그림 205" descr="개체, 표지판이(가) 표시된 사진&#10;&#10;자동 생성된 설명">
            <a:extLst>
              <a:ext uri="{FF2B5EF4-FFF2-40B4-BE49-F238E27FC236}">
                <a16:creationId xmlns:a16="http://schemas.microsoft.com/office/drawing/2014/main" id="{30E5977A-326F-4DEE-BED0-8C8BEE96B6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21"/>
          <a:stretch/>
        </p:blipFill>
        <p:spPr>
          <a:xfrm>
            <a:off x="2925580" y="2090138"/>
            <a:ext cx="1068864" cy="420538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C3D5C7AA-6974-4FCC-B11C-82FF875AD048}"/>
              </a:ext>
            </a:extLst>
          </p:cNvPr>
          <p:cNvGrpSpPr/>
          <p:nvPr/>
        </p:nvGrpSpPr>
        <p:grpSpPr>
          <a:xfrm>
            <a:off x="4901823" y="2165865"/>
            <a:ext cx="1310967" cy="450831"/>
            <a:chOff x="2063603" y="2988629"/>
            <a:chExt cx="1310967" cy="4508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8" name="이등변 삼각형 207">
              <a:extLst>
                <a:ext uri="{FF2B5EF4-FFF2-40B4-BE49-F238E27FC236}">
                  <a16:creationId xmlns:a16="http://schemas.microsoft.com/office/drawing/2014/main" id="{3E996CB0-13AF-49F8-9AD3-A58267530502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209" name="모서리가 둥근 직사각형 106">
              <a:extLst>
                <a:ext uri="{FF2B5EF4-FFF2-40B4-BE49-F238E27FC236}">
                  <a16:creationId xmlns:a16="http://schemas.microsoft.com/office/drawing/2014/main" id="{EE92969A-19F4-4892-98AE-15DB8078970D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Request</a:t>
              </a:r>
            </a:p>
          </p:txBody>
        </p:sp>
      </p:grpSp>
      <p:pic>
        <p:nvPicPr>
          <p:cNvPr id="211" name="그림 210" descr="음식이(가) 표시된 사진&#10;&#10;자동 생성된 설명">
            <a:extLst>
              <a:ext uri="{FF2B5EF4-FFF2-40B4-BE49-F238E27FC236}">
                <a16:creationId xmlns:a16="http://schemas.microsoft.com/office/drawing/2014/main" id="{CF451C28-2979-42BF-B2A5-00F6A8802B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52" y="2190910"/>
            <a:ext cx="602922" cy="420538"/>
          </a:xfrm>
          <a:prstGeom prst="rect">
            <a:avLst/>
          </a:prstGeom>
        </p:spPr>
      </p:pic>
      <p:sp>
        <p:nvSpPr>
          <p:cNvPr id="212" name="타원 211">
            <a:extLst>
              <a:ext uri="{FF2B5EF4-FFF2-40B4-BE49-F238E27FC236}">
                <a16:creationId xmlns:a16="http://schemas.microsoft.com/office/drawing/2014/main" id="{F1BC58F1-9C0A-44A9-BFD9-0FA6D0704D11}"/>
              </a:ext>
            </a:extLst>
          </p:cNvPr>
          <p:cNvSpPr/>
          <p:nvPr/>
        </p:nvSpPr>
        <p:spPr>
          <a:xfrm>
            <a:off x="7818220" y="2646985"/>
            <a:ext cx="1068864" cy="106886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F43ED4A1-E6A6-4DA4-9F50-9482F7BCFE31}"/>
              </a:ext>
            </a:extLst>
          </p:cNvPr>
          <p:cNvSpPr/>
          <p:nvPr/>
        </p:nvSpPr>
        <p:spPr>
          <a:xfrm>
            <a:off x="7838477" y="3034710"/>
            <a:ext cx="1028350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Service</a:t>
            </a:r>
          </a:p>
        </p:txBody>
      </p:sp>
      <p:pic>
        <p:nvPicPr>
          <p:cNvPr id="217" name="그림 216" descr="그리기이(가) 표시된 사진&#10;&#10;자동 생성된 설명">
            <a:extLst>
              <a:ext uri="{FF2B5EF4-FFF2-40B4-BE49-F238E27FC236}">
                <a16:creationId xmlns:a16="http://schemas.microsoft.com/office/drawing/2014/main" id="{D01CA080-8295-4B22-B020-7DF1419FAB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984" y="4969408"/>
            <a:ext cx="607709" cy="607709"/>
          </a:xfrm>
          <a:prstGeom prst="rect">
            <a:avLst/>
          </a:prstGeom>
        </p:spPr>
      </p:pic>
      <p:sp>
        <p:nvSpPr>
          <p:cNvPr id="218" name="순서도: 자기 디스크 217">
            <a:extLst>
              <a:ext uri="{FF2B5EF4-FFF2-40B4-BE49-F238E27FC236}">
                <a16:creationId xmlns:a16="http://schemas.microsoft.com/office/drawing/2014/main" id="{D6036146-9B38-4B27-AF30-3D792856F28F}"/>
              </a:ext>
            </a:extLst>
          </p:cNvPr>
          <p:cNvSpPr/>
          <p:nvPr/>
        </p:nvSpPr>
        <p:spPr>
          <a:xfrm>
            <a:off x="9581058" y="4054058"/>
            <a:ext cx="942572" cy="10692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DB</a:t>
            </a:r>
            <a:endParaRPr lang="ko-KR" altLang="en-US" sz="1000" b="1" dirty="0">
              <a:solidFill>
                <a:srgbClr val="3A3A3A"/>
              </a:solidFill>
            </a:endParaRPr>
          </a:p>
        </p:txBody>
      </p:sp>
      <p:pic>
        <p:nvPicPr>
          <p:cNvPr id="220" name="그림 219">
            <a:extLst>
              <a:ext uri="{FF2B5EF4-FFF2-40B4-BE49-F238E27FC236}">
                <a16:creationId xmlns:a16="http://schemas.microsoft.com/office/drawing/2014/main" id="{AEF7560C-69B9-4897-989D-5A1AA01602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06" y="5067139"/>
            <a:ext cx="682857" cy="351470"/>
          </a:xfrm>
          <a:prstGeom prst="rect">
            <a:avLst/>
          </a:prstGeom>
        </p:spPr>
      </p:pic>
      <p:pic>
        <p:nvPicPr>
          <p:cNvPr id="222" name="그림 221" descr="그리기이(가) 표시된 사진&#10;&#10;자동 생성된 설명">
            <a:extLst>
              <a:ext uri="{FF2B5EF4-FFF2-40B4-BE49-F238E27FC236}">
                <a16:creationId xmlns:a16="http://schemas.microsoft.com/office/drawing/2014/main" id="{830926C7-B2A6-454F-8BDD-458CA9B591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80" y="3763219"/>
            <a:ext cx="1044063" cy="207567"/>
          </a:xfrm>
          <a:prstGeom prst="rect">
            <a:avLst/>
          </a:prstGeom>
        </p:spPr>
      </p:pic>
      <p:grpSp>
        <p:nvGrpSpPr>
          <p:cNvPr id="223" name="Group 60">
            <a:extLst>
              <a:ext uri="{FF2B5EF4-FFF2-40B4-BE49-F238E27FC236}">
                <a16:creationId xmlns:a16="http://schemas.microsoft.com/office/drawing/2014/main" id="{E56E546E-ADEF-4AB0-92C2-9EBD531279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F1DEAF01-D4A4-42F6-BA0B-5D07E7F67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9672DBE8-17AE-427C-ADCD-79A3C19643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Rectangle 63">
              <a:extLst>
                <a:ext uri="{FF2B5EF4-FFF2-40B4-BE49-F238E27FC236}">
                  <a16:creationId xmlns:a16="http://schemas.microsoft.com/office/drawing/2014/main" id="{67959921-B426-42C3-9319-FF348E45B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Rectangle 64">
              <a:extLst>
                <a:ext uri="{FF2B5EF4-FFF2-40B4-BE49-F238E27FC236}">
                  <a16:creationId xmlns:a16="http://schemas.microsoft.com/office/drawing/2014/main" id="{BC95A8EC-C1DF-4D52-BAA8-11719B9EC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Rectangle 65">
              <a:extLst>
                <a:ext uri="{FF2B5EF4-FFF2-40B4-BE49-F238E27FC236}">
                  <a16:creationId xmlns:a16="http://schemas.microsoft.com/office/drawing/2014/main" id="{AD9B6884-FAE7-4A24-8B3B-F23581CA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Rectangle 66">
              <a:extLst>
                <a:ext uri="{FF2B5EF4-FFF2-40B4-BE49-F238E27FC236}">
                  <a16:creationId xmlns:a16="http://schemas.microsoft.com/office/drawing/2014/main" id="{37D3CD26-0CBC-410A-95E6-821540726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Rectangle 67">
              <a:extLst>
                <a:ext uri="{FF2B5EF4-FFF2-40B4-BE49-F238E27FC236}">
                  <a16:creationId xmlns:a16="http://schemas.microsoft.com/office/drawing/2014/main" id="{0FF5D310-083D-481A-A4F6-1C4898E5E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Rectangle 68">
              <a:extLst>
                <a:ext uri="{FF2B5EF4-FFF2-40B4-BE49-F238E27FC236}">
                  <a16:creationId xmlns:a16="http://schemas.microsoft.com/office/drawing/2014/main" id="{FD1044B4-4331-47C4-BE69-172D64F95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Rectangle 69">
              <a:extLst>
                <a:ext uri="{FF2B5EF4-FFF2-40B4-BE49-F238E27FC236}">
                  <a16:creationId xmlns:a16="http://schemas.microsoft.com/office/drawing/2014/main" id="{B03ACBED-D382-4548-A3D6-644DEEFAA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Rectangle 70">
              <a:extLst>
                <a:ext uri="{FF2B5EF4-FFF2-40B4-BE49-F238E27FC236}">
                  <a16:creationId xmlns:a16="http://schemas.microsoft.com/office/drawing/2014/main" id="{71AC7AAB-2041-4A1F-9409-1DD154A95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Rectangle 71">
              <a:extLst>
                <a:ext uri="{FF2B5EF4-FFF2-40B4-BE49-F238E27FC236}">
                  <a16:creationId xmlns:a16="http://schemas.microsoft.com/office/drawing/2014/main" id="{49DF1E5D-5A31-4D50-A790-CBAF8D7C5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Rectangle 72">
              <a:extLst>
                <a:ext uri="{FF2B5EF4-FFF2-40B4-BE49-F238E27FC236}">
                  <a16:creationId xmlns:a16="http://schemas.microsoft.com/office/drawing/2014/main" id="{2BCA5994-C1A6-4097-9E84-F42345B7A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27D17EA4-870E-4E30-8051-091E8CE60F30}"/>
              </a:ext>
            </a:extLst>
          </p:cNvPr>
          <p:cNvSpPr/>
          <p:nvPr/>
        </p:nvSpPr>
        <p:spPr>
          <a:xfrm>
            <a:off x="520152" y="1863696"/>
            <a:ext cx="854721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시장분석 및 시사점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CDBB67B6-33C0-4ECF-81A3-CC4211F82BE8}"/>
              </a:ext>
            </a:extLst>
          </p:cNvPr>
          <p:cNvSpPr/>
          <p:nvPr/>
        </p:nvSpPr>
        <p:spPr>
          <a:xfrm>
            <a:off x="67711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4102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5" grpId="0"/>
      <p:bldP spid="86" grpId="0"/>
      <p:bldP spid="87" grpId="0"/>
      <p:bldP spid="6" grpId="0" animBg="1"/>
      <p:bldP spid="96" grpId="0" animBg="1"/>
      <p:bldP spid="104" grpId="0" animBg="1"/>
      <p:bldP spid="105" grpId="0"/>
      <p:bldP spid="154" grpId="0" animBg="1"/>
      <p:bldP spid="155" grpId="0"/>
      <p:bldP spid="156" grpId="0" animBg="1"/>
      <p:bldP spid="157" grpId="0"/>
      <p:bldP spid="158" grpId="0" animBg="1"/>
      <p:bldP spid="159" grpId="0" animBg="1"/>
      <p:bldP spid="160" grpId="0"/>
      <p:bldP spid="174" grpId="0" animBg="1"/>
      <p:bldP spid="175" grpId="0"/>
      <p:bldP spid="212" grpId="0" animBg="1"/>
      <p:bldP spid="213" grpId="0"/>
      <p:bldP spid="218" grpId="0" animBg="1"/>
      <p:bldP spid="236" grpId="0"/>
      <p:bldP spid="237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613</Words>
  <Application>Microsoft Office PowerPoint</Application>
  <PresentationFormat>와이드스크린</PresentationFormat>
  <Paragraphs>192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bit</cp:lastModifiedBy>
  <cp:revision>135</cp:revision>
  <dcterms:created xsi:type="dcterms:W3CDTF">2019-10-22T03:45:32Z</dcterms:created>
  <dcterms:modified xsi:type="dcterms:W3CDTF">2019-11-25T05:44:54Z</dcterms:modified>
</cp:coreProperties>
</file>