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A8AE4-D4F1-475C-B990-6B17B2D82C08}" v="2407" dt="2023-09-29T02:21:14.981"/>
    <p1510:client id="{994101EE-63AC-56E6-7ECF-65FC422D91D6}" v="601" dt="2023-09-29T02:20:26.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September 28, 2023</a:t>
            </a:fld>
            <a:endParaRPr lang="en-US"/>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9595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September 28,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1503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September 28,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1629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September 28, 2023</a:t>
            </a:fld>
            <a:endParaRPr lang="en-US"/>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8430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September 28, 2023</a:t>
            </a:fld>
            <a:endParaRPr lang="en-US"/>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5925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September 28,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8626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September 28, 2023</a:t>
            </a:fld>
            <a:endParaRPr lang="en-US"/>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431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September 28, 2023</a:t>
            </a:fld>
            <a:endParaRPr lang="en-US"/>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9421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September 28,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8682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September 28,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64022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September 28,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5663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Thursday, September 28, 2023</a:t>
            </a:fld>
            <a:endParaRPr lang="en-US"/>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144345329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4B53B4F-080C-8523-03AD-871CC3B8D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D53B790B-70BD-FD52-2540-F1DA4882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7D4FC5F0-CBD6-AEEB-4902-28D6240688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A9EB4DB-DDA5-1A45-7D87-B2BF67D2D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3D8C6E97-2370-458F-80AC-623DBB86D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C87C45C5-B871-42B6-8637-402C7AB40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DF861A97-9BE4-4BE9-A480-EC73C8AF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743E99A-AB2E-4B32-A5C4-8FEF2F595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6461" y="1"/>
            <a:ext cx="4959841" cy="6863609"/>
          </a:xfrm>
          <a:prstGeom prst="rect">
            <a:avLst/>
          </a:prstGeom>
          <a:solidFill>
            <a:srgbClr val="C7954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2306" y="970844"/>
            <a:ext cx="3465730" cy="1377973"/>
          </a:xfrm>
        </p:spPr>
        <p:txBody>
          <a:bodyPr vert="horz" lIns="91440" tIns="45720" rIns="91440" bIns="45720" rtlCol="0" anchor="b">
            <a:normAutofit fontScale="90000"/>
          </a:bodyPr>
          <a:lstStyle/>
          <a:p>
            <a:pPr algn="l"/>
            <a:r>
              <a:rPr lang="en-US" sz="4800">
                <a:solidFill>
                  <a:schemeClr val="tx1"/>
                </a:solidFill>
              </a:rPr>
              <a:t>FlavorHub Application </a:t>
            </a:r>
          </a:p>
        </p:txBody>
      </p:sp>
      <p:sp>
        <p:nvSpPr>
          <p:cNvPr id="3" name="Subtitle 2"/>
          <p:cNvSpPr>
            <a:spLocks noGrp="1"/>
          </p:cNvSpPr>
          <p:nvPr>
            <p:ph type="subTitle" idx="1"/>
          </p:nvPr>
        </p:nvSpPr>
        <p:spPr>
          <a:xfrm>
            <a:off x="4536943" y="3179928"/>
            <a:ext cx="4231743" cy="3405116"/>
          </a:xfrm>
        </p:spPr>
        <p:txBody>
          <a:bodyPr vert="horz" lIns="91440" tIns="45720" rIns="91440" bIns="45720" rtlCol="0" anchor="t">
            <a:normAutofit/>
          </a:bodyPr>
          <a:lstStyle/>
          <a:p>
            <a:pPr algn="l"/>
            <a:r>
              <a:rPr lang="en-US" sz="1800">
                <a:solidFill>
                  <a:schemeClr val="tx1"/>
                </a:solidFill>
              </a:rPr>
              <a:t>Presented By:</a:t>
            </a:r>
            <a:endParaRPr lang="en-US">
              <a:solidFill>
                <a:schemeClr val="tx1"/>
              </a:solidFill>
            </a:endParaRPr>
          </a:p>
          <a:p>
            <a:pPr marL="342900" indent="-228600" algn="l">
              <a:buFont typeface="Wingdings 2" panose="05020102010507070707" pitchFamily="18" charset="2"/>
              <a:buChar char=""/>
            </a:pPr>
            <a:r>
              <a:rPr lang="en-US" sz="1800">
                <a:solidFill>
                  <a:schemeClr val="tx1"/>
                </a:solidFill>
              </a:rPr>
              <a:t>Spyro Goumas </a:t>
            </a:r>
          </a:p>
          <a:p>
            <a:pPr marL="342900" indent="-228600" algn="l">
              <a:buFont typeface="Wingdings 2" panose="05020102010507070707" pitchFamily="18" charset="2"/>
              <a:buChar char=""/>
            </a:pPr>
            <a:r>
              <a:rPr lang="en-US" sz="1800">
                <a:solidFill>
                  <a:schemeClr val="tx1"/>
                </a:solidFill>
              </a:rPr>
              <a:t>Maximus Taube</a:t>
            </a:r>
          </a:p>
          <a:p>
            <a:pPr marL="342900" indent="-228600" algn="l">
              <a:buFont typeface="Wingdings 2" panose="05020102010507070707" pitchFamily="18" charset="2"/>
              <a:buChar char=""/>
            </a:pPr>
            <a:r>
              <a:rPr lang="en-US" sz="1800">
                <a:solidFill>
                  <a:schemeClr val="tx1"/>
                </a:solidFill>
              </a:rPr>
              <a:t>David Jorge</a:t>
            </a:r>
          </a:p>
        </p:txBody>
      </p:sp>
      <p:pic>
        <p:nvPicPr>
          <p:cNvPr id="4" name="Picture 3" descr="Food on a table">
            <a:extLst>
              <a:ext uri="{FF2B5EF4-FFF2-40B4-BE49-F238E27FC236}">
                <a16:creationId xmlns:a16="http://schemas.microsoft.com/office/drawing/2014/main" id="{F00DFB30-2916-FA90-E3BB-17BD0ADD973E}"/>
              </a:ext>
            </a:extLst>
          </p:cNvPr>
          <p:cNvPicPr>
            <a:picLocks noChangeAspect="1"/>
          </p:cNvPicPr>
          <p:nvPr/>
        </p:nvPicPr>
        <p:blipFill rotWithShape="1">
          <a:blip r:embed="rId2"/>
          <a:srcRect l="61917" r="4527" b="1"/>
          <a:stretch/>
        </p:blipFill>
        <p:spPr>
          <a:xfrm>
            <a:off x="9086303" y="685799"/>
            <a:ext cx="3105698" cy="6177807"/>
          </a:xfrm>
          <a:prstGeom prst="rect">
            <a:avLst/>
          </a:prstGeom>
        </p:spPr>
      </p:pic>
      <p:cxnSp>
        <p:nvCxnSpPr>
          <p:cNvPr id="52" name="Straight Connector 51">
            <a:extLst>
              <a:ext uri="{FF2B5EF4-FFF2-40B4-BE49-F238E27FC236}">
                <a16:creationId xmlns:a16="http://schemas.microsoft.com/office/drawing/2014/main" id="{9C78B082-3CF1-494C-A5E6-0163112BA6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79544"/>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6389AEC-8954-43A1-95C7-16733D40A2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85800"/>
            <a:ext cx="12192000" cy="0"/>
          </a:xfrm>
          <a:prstGeom prst="line">
            <a:avLst/>
          </a:prstGeom>
          <a:ln w="9525" cap="rnd">
            <a:solidFill>
              <a:srgbClr val="C79544"/>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descr="A black circle with a white hat&#10;&#10;Description automatically generated">
            <a:extLst>
              <a:ext uri="{FF2B5EF4-FFF2-40B4-BE49-F238E27FC236}">
                <a16:creationId xmlns:a16="http://schemas.microsoft.com/office/drawing/2014/main" id="{706D389D-863A-39C5-AA25-85CB58839D68}"/>
              </a:ext>
            </a:extLst>
          </p:cNvPr>
          <p:cNvPicPr>
            <a:picLocks noChangeAspect="1"/>
          </p:cNvPicPr>
          <p:nvPr/>
        </p:nvPicPr>
        <p:blipFill>
          <a:blip r:embed="rId3"/>
          <a:stretch>
            <a:fillRect/>
          </a:stretch>
        </p:blipFill>
        <p:spPr>
          <a:xfrm>
            <a:off x="434622" y="2830029"/>
            <a:ext cx="2743200" cy="268431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F4A068-C95D-486B-AB65-28A5F70A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B30473F7-A24A-427B-B9CE-C1A94B6F2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AFB254">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2068A50E-2E17-40A4-8E3C-25CC6DF99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8CA56-CD6F-4B30-BF8F-9A4EF44963C1}"/>
              </a:ext>
            </a:extLst>
          </p:cNvPr>
          <p:cNvSpPr>
            <a:spLocks noGrp="1"/>
          </p:cNvSpPr>
          <p:nvPr>
            <p:ph type="title"/>
          </p:nvPr>
        </p:nvSpPr>
        <p:spPr>
          <a:xfrm>
            <a:off x="422144" y="3873157"/>
            <a:ext cx="4165405" cy="2165331"/>
          </a:xfrm>
        </p:spPr>
        <p:txBody>
          <a:bodyPr anchor="t">
            <a:normAutofit/>
          </a:bodyPr>
          <a:lstStyle/>
          <a:p>
            <a:r>
              <a:rPr lang="en-US" sz="4800">
                <a:solidFill>
                  <a:schemeClr val="tx1"/>
                </a:solidFill>
              </a:rPr>
              <a:t>Description of Project</a:t>
            </a:r>
          </a:p>
        </p:txBody>
      </p:sp>
      <p:pic>
        <p:nvPicPr>
          <p:cNvPr id="8" name="Picture 7" descr="Cooked food with ingredients on a table">
            <a:extLst>
              <a:ext uri="{FF2B5EF4-FFF2-40B4-BE49-F238E27FC236}">
                <a16:creationId xmlns:a16="http://schemas.microsoft.com/office/drawing/2014/main" id="{6D17C83F-312B-D082-84C2-97595BF889E7}"/>
              </a:ext>
            </a:extLst>
          </p:cNvPr>
          <p:cNvPicPr>
            <a:picLocks noChangeAspect="1"/>
          </p:cNvPicPr>
          <p:nvPr/>
        </p:nvPicPr>
        <p:blipFill rotWithShape="1">
          <a:blip r:embed="rId2"/>
          <a:srcRect t="37886" r="4" b="14853"/>
          <a:stretch/>
        </p:blipFill>
        <p:spPr>
          <a:xfrm>
            <a:off x="1443228" y="10"/>
            <a:ext cx="10061448" cy="3599011"/>
          </a:xfrm>
          <a:prstGeom prst="rect">
            <a:avLst/>
          </a:prstGeom>
        </p:spPr>
      </p:pic>
      <p:sp>
        <p:nvSpPr>
          <p:cNvPr id="6" name="Slide Number Placeholder 5">
            <a:extLst>
              <a:ext uri="{FF2B5EF4-FFF2-40B4-BE49-F238E27FC236}">
                <a16:creationId xmlns:a16="http://schemas.microsoft.com/office/drawing/2014/main" id="{73FAFC07-9987-71DE-39FD-0D1470F8E17B}"/>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88E8AB37-2389-BA1E-C9D7-5801F2E8F7AE}"/>
              </a:ext>
            </a:extLst>
          </p:cNvPr>
          <p:cNvSpPr>
            <a:spLocks noGrp="1"/>
          </p:cNvSpPr>
          <p:nvPr>
            <p:ph idx="1"/>
          </p:nvPr>
        </p:nvSpPr>
        <p:spPr>
          <a:xfrm>
            <a:off x="4799837" y="3608537"/>
            <a:ext cx="6198194" cy="2524024"/>
          </a:xfrm>
        </p:spPr>
        <p:txBody>
          <a:bodyPr vert="horz" lIns="91440" tIns="45720" rIns="91440" bIns="45720" rtlCol="0" anchor="t">
            <a:noAutofit/>
          </a:bodyPr>
          <a:lstStyle/>
          <a:p>
            <a:pPr>
              <a:lnSpc>
                <a:spcPct val="90000"/>
              </a:lnSpc>
            </a:pPr>
            <a:r>
              <a:rPr lang="en-US" sz="1400">
                <a:solidFill>
                  <a:schemeClr val="tx1"/>
                </a:solidFill>
              </a:rPr>
              <a:t>Our application will allow you to choose the meal you want according to the time of the day so for example: breakfast, lunch or dinner. You'll be able to browse multiple categories of foods such as pastas, steaks, seafood, organic meals...etc. </a:t>
            </a:r>
          </a:p>
          <a:p>
            <a:pPr>
              <a:lnSpc>
                <a:spcPct val="90000"/>
              </a:lnSpc>
            </a:pPr>
            <a:r>
              <a:rPr lang="en-US" sz="1400">
                <a:solidFill>
                  <a:schemeClr val="tx1"/>
                </a:solidFill>
              </a:rPr>
              <a:t>After selecting a certain meal that you are interested in, you can click on it which will bring you to the next page which will be the recipe. There you will have all the ingredients to the recipe along with the instructions on how to prepare the meal. If you are interested about the nutrition facts, there will be another page with all you would want to see. </a:t>
            </a:r>
          </a:p>
          <a:p>
            <a:pPr>
              <a:lnSpc>
                <a:spcPct val="90000"/>
              </a:lnSpc>
            </a:pPr>
            <a:r>
              <a:rPr lang="en-US" sz="1400">
                <a:solidFill>
                  <a:schemeClr val="tx1"/>
                </a:solidFill>
              </a:rPr>
              <a:t>In the nutrition facts page, we will have all the information you would need to determine how many calories for example there are in a specific meal you have selected</a:t>
            </a:r>
          </a:p>
        </p:txBody>
      </p:sp>
      <p:sp>
        <p:nvSpPr>
          <p:cNvPr id="4" name="Date Placeholder 3">
            <a:extLst>
              <a:ext uri="{FF2B5EF4-FFF2-40B4-BE49-F238E27FC236}">
                <a16:creationId xmlns:a16="http://schemas.microsoft.com/office/drawing/2014/main" id="{8A6469A0-65D0-5CFB-5CF0-59C742982510}"/>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September 28, 2023</a:t>
            </a:fld>
            <a:endParaRPr lang="en-US"/>
          </a:p>
        </p:txBody>
      </p:sp>
      <p:sp>
        <p:nvSpPr>
          <p:cNvPr id="5" name="Footer Placeholder 4">
            <a:extLst>
              <a:ext uri="{FF2B5EF4-FFF2-40B4-BE49-F238E27FC236}">
                <a16:creationId xmlns:a16="http://schemas.microsoft.com/office/drawing/2014/main" id="{06A2045C-DD06-F507-2426-3D41E2A9E015}"/>
              </a:ext>
            </a:extLst>
          </p:cNvPr>
          <p:cNvSpPr>
            <a:spLocks noGrp="1"/>
          </p:cNvSpPr>
          <p:nvPr>
            <p:ph type="ftr" sz="quarter" idx="11"/>
          </p:nvPr>
        </p:nvSpPr>
        <p:spPr>
          <a:xfrm>
            <a:off x="-2691" y="6170883"/>
            <a:ext cx="7196328" cy="640080"/>
          </a:xfrm>
        </p:spPr>
        <p:txBody>
          <a:bodyPr>
            <a:normAutofit/>
          </a:bodyPr>
          <a:lstStyle/>
          <a:p>
            <a:pPr algn="l">
              <a:spcAft>
                <a:spcPts val="600"/>
              </a:spcAft>
            </a:pPr>
            <a:r>
              <a:rPr lang="en-US">
                <a:solidFill>
                  <a:schemeClr val="tx1"/>
                </a:solidFill>
              </a:rPr>
              <a:t>Sponsored by FlavorHub</a:t>
            </a:r>
          </a:p>
        </p:txBody>
      </p:sp>
      <p:cxnSp>
        <p:nvCxnSpPr>
          <p:cNvPr id="20" name="Straight Connector 19">
            <a:extLst>
              <a:ext uri="{FF2B5EF4-FFF2-40B4-BE49-F238E27FC236}">
                <a16:creationId xmlns:a16="http://schemas.microsoft.com/office/drawing/2014/main" id="{88E181E9-8FE4-417B-A80B-0A099C6BE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AFB254"/>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EB5B0D-CAAF-4A5A-8339-8CCEA2AE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AFB25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72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EF4A068-C95D-486B-AB65-28A5F70A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B30473F7-A24A-427B-B9CE-C1A94B6F2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D3A254">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1" name="Rectangle 30">
            <a:extLst>
              <a:ext uri="{FF2B5EF4-FFF2-40B4-BE49-F238E27FC236}">
                <a16:creationId xmlns:a16="http://schemas.microsoft.com/office/drawing/2014/main" id="{2068A50E-2E17-40A4-8E3C-25CC6DF99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46E32-8EB3-1816-0835-0B3AE2728046}"/>
              </a:ext>
            </a:extLst>
          </p:cNvPr>
          <p:cNvSpPr>
            <a:spLocks noGrp="1"/>
          </p:cNvSpPr>
          <p:nvPr>
            <p:ph type="title"/>
          </p:nvPr>
        </p:nvSpPr>
        <p:spPr>
          <a:xfrm>
            <a:off x="422144" y="3873157"/>
            <a:ext cx="5294293" cy="2165331"/>
          </a:xfrm>
        </p:spPr>
        <p:txBody>
          <a:bodyPr anchor="t">
            <a:normAutofit/>
          </a:bodyPr>
          <a:lstStyle/>
          <a:p>
            <a:r>
              <a:rPr lang="en-US" sz="4800">
                <a:solidFill>
                  <a:schemeClr val="tx1"/>
                </a:solidFill>
              </a:rPr>
              <a:t>Description of Project Cont. </a:t>
            </a:r>
          </a:p>
        </p:txBody>
      </p:sp>
      <p:pic>
        <p:nvPicPr>
          <p:cNvPr id="21" name="Picture 20" descr="Western food arranged on table">
            <a:extLst>
              <a:ext uri="{FF2B5EF4-FFF2-40B4-BE49-F238E27FC236}">
                <a16:creationId xmlns:a16="http://schemas.microsoft.com/office/drawing/2014/main" id="{993684E7-094B-A4DE-DAF4-BBC16885F097}"/>
              </a:ext>
            </a:extLst>
          </p:cNvPr>
          <p:cNvPicPr>
            <a:picLocks noChangeAspect="1"/>
          </p:cNvPicPr>
          <p:nvPr/>
        </p:nvPicPr>
        <p:blipFill rotWithShape="1">
          <a:blip r:embed="rId2"/>
          <a:srcRect t="14036" r="4" b="32298"/>
          <a:stretch/>
        </p:blipFill>
        <p:spPr>
          <a:xfrm>
            <a:off x="1443228" y="10"/>
            <a:ext cx="10061448" cy="3599011"/>
          </a:xfrm>
          <a:prstGeom prst="rect">
            <a:avLst/>
          </a:prstGeom>
        </p:spPr>
      </p:pic>
      <p:sp>
        <p:nvSpPr>
          <p:cNvPr id="6" name="Slide Number Placeholder 5">
            <a:extLst>
              <a:ext uri="{FF2B5EF4-FFF2-40B4-BE49-F238E27FC236}">
                <a16:creationId xmlns:a16="http://schemas.microsoft.com/office/drawing/2014/main" id="{E6787467-9677-2A9B-8FD0-EB0A6C2A1144}"/>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56F621A9-D8F3-2A4E-0016-75082692A007}"/>
              </a:ext>
            </a:extLst>
          </p:cNvPr>
          <p:cNvSpPr>
            <a:spLocks noGrp="1"/>
          </p:cNvSpPr>
          <p:nvPr>
            <p:ph idx="1"/>
          </p:nvPr>
        </p:nvSpPr>
        <p:spPr>
          <a:xfrm>
            <a:off x="5712691" y="3759058"/>
            <a:ext cx="4965488" cy="2285142"/>
          </a:xfrm>
        </p:spPr>
        <p:txBody>
          <a:bodyPr vert="horz" lIns="91440" tIns="45720" rIns="91440" bIns="45720" rtlCol="0" anchor="t">
            <a:normAutofit fontScale="92500" lnSpcReduction="20000"/>
          </a:bodyPr>
          <a:lstStyle/>
          <a:p>
            <a:pPr>
              <a:lnSpc>
                <a:spcPct val="90000"/>
              </a:lnSpc>
            </a:pPr>
            <a:r>
              <a:rPr lang="en-US" sz="1400">
                <a:solidFill>
                  <a:schemeClr val="tx1"/>
                </a:solidFill>
              </a:rPr>
              <a:t>We will provide a Sign Up/Sign In page once you open the app so that you'll be able to keep track of your meals and save them for later if you come across one you like</a:t>
            </a:r>
          </a:p>
          <a:p>
            <a:pPr>
              <a:lnSpc>
                <a:spcPct val="90000"/>
              </a:lnSpc>
            </a:pPr>
            <a:r>
              <a:rPr lang="en-US" sz="1400">
                <a:solidFill>
                  <a:schemeClr val="tx1"/>
                </a:solidFill>
              </a:rPr>
              <a:t>There will be a rating system implemented right after you're done eating your meal. Users will be able to critique the meal once it is done and are going to be able to recommend it to others to try. A rating system followed along by a comment about their experience will be available to the user if they want to. </a:t>
            </a:r>
          </a:p>
          <a:p>
            <a:pPr>
              <a:lnSpc>
                <a:spcPct val="90000"/>
              </a:lnSpc>
            </a:pPr>
            <a:r>
              <a:rPr lang="en-US" sz="1400">
                <a:solidFill>
                  <a:schemeClr val="tx1"/>
                </a:solidFill>
              </a:rPr>
              <a:t>These comments are going to be made seen by the public whenever the meal itself is clicked on. People are going to be able to see whether the meal was pleasant according to other people's experience</a:t>
            </a:r>
          </a:p>
          <a:p>
            <a:pPr>
              <a:lnSpc>
                <a:spcPct val="90000"/>
              </a:lnSpc>
            </a:pPr>
            <a:endParaRPr lang="en-US" sz="1400">
              <a:solidFill>
                <a:schemeClr val="tx1"/>
              </a:solidFill>
            </a:endParaRPr>
          </a:p>
          <a:p>
            <a:pPr>
              <a:lnSpc>
                <a:spcPct val="90000"/>
              </a:lnSpc>
            </a:pPr>
            <a:endParaRPr lang="en-US" sz="1400">
              <a:solidFill>
                <a:schemeClr val="tx1"/>
              </a:solidFill>
            </a:endParaRPr>
          </a:p>
          <a:p>
            <a:pPr>
              <a:lnSpc>
                <a:spcPct val="90000"/>
              </a:lnSpc>
            </a:pPr>
            <a:endParaRPr lang="en-US" sz="1400">
              <a:solidFill>
                <a:schemeClr val="tx1"/>
              </a:solidFill>
            </a:endParaRPr>
          </a:p>
        </p:txBody>
      </p:sp>
      <p:sp>
        <p:nvSpPr>
          <p:cNvPr id="4" name="Date Placeholder 3">
            <a:extLst>
              <a:ext uri="{FF2B5EF4-FFF2-40B4-BE49-F238E27FC236}">
                <a16:creationId xmlns:a16="http://schemas.microsoft.com/office/drawing/2014/main" id="{EFED4725-6F38-6DBC-F962-D088BF806F91}"/>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September 28, 2023</a:t>
            </a:fld>
            <a:endParaRPr lang="en-US"/>
          </a:p>
        </p:txBody>
      </p:sp>
      <p:sp>
        <p:nvSpPr>
          <p:cNvPr id="5" name="Footer Placeholder 4">
            <a:extLst>
              <a:ext uri="{FF2B5EF4-FFF2-40B4-BE49-F238E27FC236}">
                <a16:creationId xmlns:a16="http://schemas.microsoft.com/office/drawing/2014/main" id="{7DA019D7-116D-F90E-7E95-0CA137171303}"/>
              </a:ext>
            </a:extLst>
          </p:cNvPr>
          <p:cNvSpPr>
            <a:spLocks noGrp="1"/>
          </p:cNvSpPr>
          <p:nvPr>
            <p:ph type="ftr" sz="quarter" idx="11"/>
          </p:nvPr>
        </p:nvSpPr>
        <p:spPr>
          <a:xfrm>
            <a:off x="2685" y="6172563"/>
            <a:ext cx="7196328" cy="640080"/>
          </a:xfrm>
        </p:spPr>
        <p:txBody>
          <a:bodyPr>
            <a:normAutofit/>
          </a:bodyPr>
          <a:lstStyle/>
          <a:p>
            <a:pPr algn="l">
              <a:spcAft>
                <a:spcPts val="600"/>
              </a:spcAft>
            </a:pPr>
            <a:r>
              <a:rPr lang="en-US">
                <a:solidFill>
                  <a:schemeClr val="tx1"/>
                </a:solidFill>
                <a:ea typeface="+mn-lt"/>
                <a:cs typeface="+mn-lt"/>
              </a:rPr>
              <a:t>Sponsored by FlavorHub</a:t>
            </a:r>
            <a:endParaRPr lang="en-US">
              <a:solidFill>
                <a:schemeClr val="tx1"/>
              </a:solidFill>
            </a:endParaRPr>
          </a:p>
        </p:txBody>
      </p:sp>
      <p:cxnSp>
        <p:nvCxnSpPr>
          <p:cNvPr id="33" name="Straight Connector 32">
            <a:extLst>
              <a:ext uri="{FF2B5EF4-FFF2-40B4-BE49-F238E27FC236}">
                <a16:creationId xmlns:a16="http://schemas.microsoft.com/office/drawing/2014/main" id="{88E181E9-8FE4-417B-A80B-0A099C6BE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3A254"/>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EB5B0D-CAAF-4A5A-8339-8CCEA2AE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3A25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64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7C57-3E4C-732C-1606-B086AD602EAA}"/>
              </a:ext>
            </a:extLst>
          </p:cNvPr>
          <p:cNvSpPr>
            <a:spLocks noGrp="1"/>
          </p:cNvSpPr>
          <p:nvPr>
            <p:ph type="title"/>
          </p:nvPr>
        </p:nvSpPr>
        <p:spPr/>
        <p:txBody>
          <a:bodyPr/>
          <a:lstStyle/>
          <a:p>
            <a:r>
              <a:rPr lang="en-US">
                <a:solidFill>
                  <a:schemeClr val="tx1"/>
                </a:solidFill>
              </a:rPr>
              <a:t>Example Of Login UI</a:t>
            </a:r>
          </a:p>
        </p:txBody>
      </p:sp>
      <p:sp>
        <p:nvSpPr>
          <p:cNvPr id="4" name="Date Placeholder 3">
            <a:extLst>
              <a:ext uri="{FF2B5EF4-FFF2-40B4-BE49-F238E27FC236}">
                <a16:creationId xmlns:a16="http://schemas.microsoft.com/office/drawing/2014/main" id="{8CC054BE-EF42-CA80-03FE-E3C7E1B53610}"/>
              </a:ext>
            </a:extLst>
          </p:cNvPr>
          <p:cNvSpPr>
            <a:spLocks noGrp="1"/>
          </p:cNvSpPr>
          <p:nvPr>
            <p:ph type="dt" sz="half" idx="10"/>
          </p:nvPr>
        </p:nvSpPr>
        <p:spPr/>
        <p:txBody>
          <a:bodyPr/>
          <a:lstStyle/>
          <a:p>
            <a:fld id="{57997BA6-BEF8-495F-ACCD-8D19769E4FC6}" type="datetime2">
              <a:rPr lang="en-US" smtClean="0"/>
              <a:t>Thursday, September 28, 2023</a:t>
            </a:fld>
            <a:endParaRPr lang="en-US"/>
          </a:p>
        </p:txBody>
      </p:sp>
      <p:sp>
        <p:nvSpPr>
          <p:cNvPr id="6" name="Slide Number Placeholder 5">
            <a:extLst>
              <a:ext uri="{FF2B5EF4-FFF2-40B4-BE49-F238E27FC236}">
                <a16:creationId xmlns:a16="http://schemas.microsoft.com/office/drawing/2014/main" id="{75B46F0B-AC82-74BC-E7B0-05DE89E495EB}"/>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8" name="TextBox 7">
            <a:extLst>
              <a:ext uri="{FF2B5EF4-FFF2-40B4-BE49-F238E27FC236}">
                <a16:creationId xmlns:a16="http://schemas.microsoft.com/office/drawing/2014/main" id="{42AB8740-057A-38D3-E085-A4AF882CF900}"/>
              </a:ext>
            </a:extLst>
          </p:cNvPr>
          <p:cNvSpPr txBox="1"/>
          <p:nvPr/>
        </p:nvSpPr>
        <p:spPr>
          <a:xfrm>
            <a:off x="714963" y="1759185"/>
            <a:ext cx="580437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As you normally see, we have a username/password field along with an option for remembering the user and the other is in case the user has forgotten their password</a:t>
            </a:r>
          </a:p>
          <a:p>
            <a:pPr marL="285750" indent="-285750">
              <a:buFont typeface="Arial"/>
              <a:buChar char="•"/>
            </a:pPr>
            <a:r>
              <a:rPr lang="en-US"/>
              <a:t>Towards the bottom of the UI, we have the Login button for when you put it in your information and you're ready to find recipes. The other one is in case you have not yet signed up with an account. Clicking that button will direct you towards the Sign-Up page where you can make your own account</a:t>
            </a:r>
          </a:p>
        </p:txBody>
      </p:sp>
      <p:pic>
        <p:nvPicPr>
          <p:cNvPr id="3" name="Picture 2" descr="A screenshot of a login form&#10;&#10;Description automatically generated">
            <a:extLst>
              <a:ext uri="{FF2B5EF4-FFF2-40B4-BE49-F238E27FC236}">
                <a16:creationId xmlns:a16="http://schemas.microsoft.com/office/drawing/2014/main" id="{14B24A6E-13DF-8C5E-2861-9358491F6692}"/>
              </a:ext>
            </a:extLst>
          </p:cNvPr>
          <p:cNvPicPr>
            <a:picLocks noChangeAspect="1"/>
          </p:cNvPicPr>
          <p:nvPr/>
        </p:nvPicPr>
        <p:blipFill>
          <a:blip r:embed="rId2"/>
          <a:stretch>
            <a:fillRect/>
          </a:stretch>
        </p:blipFill>
        <p:spPr>
          <a:xfrm>
            <a:off x="8382512" y="671383"/>
            <a:ext cx="3088165" cy="5515234"/>
          </a:xfrm>
          <a:prstGeom prst="rect">
            <a:avLst/>
          </a:prstGeom>
        </p:spPr>
      </p:pic>
    </p:spTree>
    <p:extLst>
      <p:ext uri="{BB962C8B-B14F-4D97-AF65-F5344CB8AC3E}">
        <p14:creationId xmlns:p14="http://schemas.microsoft.com/office/powerpoint/2010/main" val="15900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rgbClr val="7AAAF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1" name="Rectangle 40">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ED055-8BB7-A899-FA6C-8E1151D9FFA9}"/>
              </a:ext>
            </a:extLst>
          </p:cNvPr>
          <p:cNvSpPr>
            <a:spLocks noGrp="1"/>
          </p:cNvSpPr>
          <p:nvPr>
            <p:ph type="title"/>
          </p:nvPr>
        </p:nvSpPr>
        <p:spPr>
          <a:xfrm>
            <a:off x="5090182" y="521352"/>
            <a:ext cx="4816589" cy="2135867"/>
          </a:xfrm>
        </p:spPr>
        <p:txBody>
          <a:bodyPr vert="horz" lIns="91440" tIns="45720" rIns="91440" bIns="45720" rtlCol="0" anchor="b">
            <a:normAutofit/>
          </a:bodyPr>
          <a:lstStyle/>
          <a:p>
            <a:r>
              <a:rPr lang="en-US" sz="4800">
                <a:solidFill>
                  <a:schemeClr val="tx1"/>
                </a:solidFill>
              </a:rPr>
              <a:t>Example of Dish Page UI</a:t>
            </a:r>
          </a:p>
        </p:txBody>
      </p:sp>
      <p:sp>
        <p:nvSpPr>
          <p:cNvPr id="6" name="Slide Number Placeholder 5">
            <a:extLst>
              <a:ext uri="{FF2B5EF4-FFF2-40B4-BE49-F238E27FC236}">
                <a16:creationId xmlns:a16="http://schemas.microsoft.com/office/drawing/2014/main" id="{B43F4358-9E51-AE52-20FD-B1592BEC1990}"/>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7BE69E03-4804-4553-A1EC-F089884EF50F}" type="slidenum">
              <a:rPr lang="en-US" sz="1200" smtClean="0"/>
              <a:pPr>
                <a:spcAft>
                  <a:spcPts val="600"/>
                </a:spcAft>
              </a:pPr>
              <a:t>5</a:t>
            </a:fld>
            <a:endParaRPr lang="en-US" sz="1200"/>
          </a:p>
        </p:txBody>
      </p:sp>
      <p:pic>
        <p:nvPicPr>
          <p:cNvPr id="7" name="Picture 6" descr="A screenshot of a food menu&#10;&#10;Description automatically generated">
            <a:extLst>
              <a:ext uri="{FF2B5EF4-FFF2-40B4-BE49-F238E27FC236}">
                <a16:creationId xmlns:a16="http://schemas.microsoft.com/office/drawing/2014/main" id="{864C1E62-A454-E4F7-A618-9B9FA1AC6122}"/>
              </a:ext>
            </a:extLst>
          </p:cNvPr>
          <p:cNvPicPr>
            <a:picLocks noChangeAspect="1"/>
          </p:cNvPicPr>
          <p:nvPr/>
        </p:nvPicPr>
        <p:blipFill>
          <a:blip r:embed="rId2"/>
          <a:stretch>
            <a:fillRect/>
          </a:stretch>
        </p:blipFill>
        <p:spPr>
          <a:xfrm>
            <a:off x="695815" y="699900"/>
            <a:ext cx="3086099" cy="5486400"/>
          </a:xfrm>
          <a:prstGeom prst="rect">
            <a:avLst/>
          </a:prstGeom>
        </p:spPr>
      </p:pic>
      <p:sp>
        <p:nvSpPr>
          <p:cNvPr id="8" name="TextBox 7">
            <a:extLst>
              <a:ext uri="{FF2B5EF4-FFF2-40B4-BE49-F238E27FC236}">
                <a16:creationId xmlns:a16="http://schemas.microsoft.com/office/drawing/2014/main" id="{202F1208-97AC-3B09-B126-3E8865BC001F}"/>
              </a:ext>
            </a:extLst>
          </p:cNvPr>
          <p:cNvSpPr txBox="1"/>
          <p:nvPr/>
        </p:nvSpPr>
        <p:spPr>
          <a:xfrm>
            <a:off x="5090182" y="2889859"/>
            <a:ext cx="4816589" cy="309544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110000"/>
              </a:lnSpc>
              <a:spcAft>
                <a:spcPts val="600"/>
              </a:spcAft>
              <a:buClr>
                <a:schemeClr val="accent2"/>
              </a:buClr>
              <a:buFont typeface="Wingdings 2" panose="05020102010507070707" pitchFamily="18" charset="2"/>
              <a:buChar char=""/>
            </a:pPr>
            <a:r>
              <a:rPr lang="en-US"/>
              <a:t>At the top of the page, we have the reviews regarding this meal as well as the ethnic food type</a:t>
            </a:r>
          </a:p>
          <a:p>
            <a:pPr marL="285750" indent="-228600">
              <a:lnSpc>
                <a:spcPct val="110000"/>
              </a:lnSpc>
              <a:spcAft>
                <a:spcPts val="600"/>
              </a:spcAft>
              <a:buClr>
                <a:schemeClr val="accent2"/>
              </a:buClr>
              <a:buFont typeface="Wingdings 2" panose="05020102010507070707" pitchFamily="18" charset="2"/>
              <a:buChar char=""/>
            </a:pPr>
            <a:r>
              <a:rPr lang="en-US"/>
              <a:t>We have a picture of the type of food as well as cook time, the ingredient cost and the nutritional facts at the bottom of the page</a:t>
            </a:r>
          </a:p>
        </p:txBody>
      </p:sp>
      <p:sp>
        <p:nvSpPr>
          <p:cNvPr id="4" name="Date Placeholder 3">
            <a:extLst>
              <a:ext uri="{FF2B5EF4-FFF2-40B4-BE49-F238E27FC236}">
                <a16:creationId xmlns:a16="http://schemas.microsoft.com/office/drawing/2014/main" id="{879E0388-F673-6305-40B6-3EB4ADF2C87F}"/>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fld id="{57997BA6-BEF8-495F-ACCD-8D19769E4FC6}" type="datetime2">
              <a:rPr lang="en-US" sz="1200" smtClean="0"/>
              <a:pPr>
                <a:spcAft>
                  <a:spcPts val="600"/>
                </a:spcAft>
              </a:pPr>
              <a:t>Thursday, September 28, 2023</a:t>
            </a:fld>
            <a:endParaRPr lang="en-US" sz="1200"/>
          </a:p>
        </p:txBody>
      </p:sp>
      <p:sp>
        <p:nvSpPr>
          <p:cNvPr id="5" name="Footer Placeholder 4">
            <a:extLst>
              <a:ext uri="{FF2B5EF4-FFF2-40B4-BE49-F238E27FC236}">
                <a16:creationId xmlns:a16="http://schemas.microsoft.com/office/drawing/2014/main" id="{EEDA1286-9E52-72AA-34F8-B7FE837F739B}"/>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sz="1200"/>
              <a:t>Sample Footer Text</a:t>
            </a:r>
          </a:p>
        </p:txBody>
      </p:sp>
      <p:cxnSp>
        <p:nvCxnSpPr>
          <p:cNvPr id="43" name="Straight Connector 42">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7AAAF8"/>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7AAAF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78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4B53B4F-080C-8523-03AD-871CC3B8D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D53B790B-70BD-FD52-2540-F1DA4882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D4FC5F0-CBD6-AEEB-4902-28D6240688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9EB4DB-DDA5-1A45-7D87-B2BF67D2D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E183CBD3-765E-49B4-B3A8-B29203D43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CF76C0B7-929F-44F9-9C4C-B0AD48DCB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A567A692-E165-4BCD-842C-A9081974A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FBF75-5942-8330-0C67-44FC5326D467}"/>
              </a:ext>
            </a:extLst>
          </p:cNvPr>
          <p:cNvSpPr>
            <a:spLocks noGrp="1"/>
          </p:cNvSpPr>
          <p:nvPr>
            <p:ph type="title"/>
          </p:nvPr>
        </p:nvSpPr>
        <p:spPr>
          <a:xfrm>
            <a:off x="460530" y="745596"/>
            <a:ext cx="5181264" cy="1594125"/>
          </a:xfrm>
        </p:spPr>
        <p:txBody>
          <a:bodyPr vert="horz" lIns="91440" tIns="45720" rIns="91440" bIns="45720" rtlCol="0" anchor="b">
            <a:normAutofit/>
          </a:bodyPr>
          <a:lstStyle/>
          <a:p>
            <a:r>
              <a:rPr lang="en-US" sz="4800">
                <a:solidFill>
                  <a:schemeClr val="tx1"/>
                </a:solidFill>
              </a:rPr>
              <a:t>Example of Home Page UI</a:t>
            </a:r>
          </a:p>
        </p:txBody>
      </p:sp>
      <p:sp>
        <p:nvSpPr>
          <p:cNvPr id="6" name="Slide Number Placeholder 5">
            <a:extLst>
              <a:ext uri="{FF2B5EF4-FFF2-40B4-BE49-F238E27FC236}">
                <a16:creationId xmlns:a16="http://schemas.microsoft.com/office/drawing/2014/main" id="{0B338469-8B63-683D-DC85-A2E13C8266C6}"/>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7BE69E03-4804-4553-A1EC-F089884EF50F}" type="slidenum">
              <a:rPr lang="en-US" sz="1200" smtClean="0"/>
              <a:pPr>
                <a:spcAft>
                  <a:spcPts val="600"/>
                </a:spcAft>
              </a:pPr>
              <a:t>6</a:t>
            </a:fld>
            <a:endParaRPr lang="en-US" sz="1200"/>
          </a:p>
        </p:txBody>
      </p:sp>
      <p:sp>
        <p:nvSpPr>
          <p:cNvPr id="26" name="Rectangle 25">
            <a:extLst>
              <a:ext uri="{FF2B5EF4-FFF2-40B4-BE49-F238E27FC236}">
                <a16:creationId xmlns:a16="http://schemas.microsoft.com/office/drawing/2014/main" id="{80609B64-A36F-4F2F-BFC6-C751FDE27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28FF6">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 name="Date Placeholder 3">
            <a:extLst>
              <a:ext uri="{FF2B5EF4-FFF2-40B4-BE49-F238E27FC236}">
                <a16:creationId xmlns:a16="http://schemas.microsoft.com/office/drawing/2014/main" id="{E6D8A736-DDD4-401B-493C-E54DE536211B}"/>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fld id="{57997BA6-BEF8-495F-ACCD-8D19769E4FC6}" type="datetime2">
              <a:rPr lang="en-US" sz="1200" smtClean="0"/>
              <a:pPr>
                <a:spcAft>
                  <a:spcPts val="600"/>
                </a:spcAft>
              </a:pPr>
              <a:t>Thursday, September 28, 2023</a:t>
            </a:fld>
            <a:endParaRPr lang="en-US" sz="1200"/>
          </a:p>
        </p:txBody>
      </p:sp>
      <p:sp>
        <p:nvSpPr>
          <p:cNvPr id="5" name="Footer Placeholder 4">
            <a:extLst>
              <a:ext uri="{FF2B5EF4-FFF2-40B4-BE49-F238E27FC236}">
                <a16:creationId xmlns:a16="http://schemas.microsoft.com/office/drawing/2014/main" id="{2184D9AC-B43B-F3FD-4B1A-CAD998770197}"/>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sz="1200"/>
              <a:t>Sample Footer Text</a:t>
            </a:r>
          </a:p>
        </p:txBody>
      </p:sp>
      <p:cxnSp>
        <p:nvCxnSpPr>
          <p:cNvPr id="28" name="Straight Connector 27">
            <a:extLst>
              <a:ext uri="{FF2B5EF4-FFF2-40B4-BE49-F238E27FC236}">
                <a16:creationId xmlns:a16="http://schemas.microsoft.com/office/drawing/2014/main" id="{35D3937F-89B8-4A4C-BA42-C663D9B6C8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28FF6"/>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4C3AED-6D36-45C0-95CD-A7378D9DD6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28FF6"/>
            </a:solidFill>
            <a:prstDash val="dash"/>
          </a:ln>
        </p:spPr>
        <p:style>
          <a:lnRef idx="1">
            <a:schemeClr val="accent1"/>
          </a:lnRef>
          <a:fillRef idx="0">
            <a:schemeClr val="accent1"/>
          </a:fillRef>
          <a:effectRef idx="0">
            <a:schemeClr val="accent1"/>
          </a:effectRef>
          <a:fontRef idx="minor">
            <a:schemeClr val="tx1"/>
          </a:fontRef>
        </p:style>
      </p:cxnSp>
      <p:pic>
        <p:nvPicPr>
          <p:cNvPr id="10" name="Picture 9" descr="A screenshot of a menu&#10;&#10;Description automatically generated">
            <a:extLst>
              <a:ext uri="{FF2B5EF4-FFF2-40B4-BE49-F238E27FC236}">
                <a16:creationId xmlns:a16="http://schemas.microsoft.com/office/drawing/2014/main" id="{36BED1D5-01A3-19DA-C8EF-F6F6A59E1BBF}"/>
              </a:ext>
            </a:extLst>
          </p:cNvPr>
          <p:cNvPicPr>
            <a:picLocks noChangeAspect="1"/>
          </p:cNvPicPr>
          <p:nvPr/>
        </p:nvPicPr>
        <p:blipFill>
          <a:blip r:embed="rId2"/>
          <a:stretch>
            <a:fillRect/>
          </a:stretch>
        </p:blipFill>
        <p:spPr>
          <a:xfrm>
            <a:off x="7427854" y="1202267"/>
            <a:ext cx="2764366" cy="4462874"/>
          </a:xfrm>
          <a:prstGeom prst="rect">
            <a:avLst/>
          </a:prstGeom>
        </p:spPr>
      </p:pic>
      <p:sp>
        <p:nvSpPr>
          <p:cNvPr id="11" name="TextBox 10">
            <a:extLst>
              <a:ext uri="{FF2B5EF4-FFF2-40B4-BE49-F238E27FC236}">
                <a16:creationId xmlns:a16="http://schemas.microsoft.com/office/drawing/2014/main" id="{882D5F9F-C91B-9FBD-A3CE-C26C1AFDF1F6}"/>
              </a:ext>
            </a:extLst>
          </p:cNvPr>
          <p:cNvSpPr txBox="1"/>
          <p:nvPr/>
        </p:nvSpPr>
        <p:spPr>
          <a:xfrm>
            <a:off x="620888" y="2445925"/>
            <a:ext cx="495770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Starting from the top of the page on the left, we have the navigation menu which helps you move around the app. On the right side, there is the profile menu which allows you to navigate back to your profile. </a:t>
            </a:r>
          </a:p>
          <a:p>
            <a:pPr marL="285750" indent="-285750">
              <a:buFont typeface="Arial"/>
              <a:buChar char="•"/>
            </a:pPr>
            <a:r>
              <a:rPr lang="en-US"/>
              <a:t>Underneath this, we have the different ethnic groups of foods to choose from with the choice of either breakfast, lunch or dinner </a:t>
            </a:r>
          </a:p>
        </p:txBody>
      </p:sp>
    </p:spTree>
    <p:extLst>
      <p:ext uri="{BB962C8B-B14F-4D97-AF65-F5344CB8AC3E}">
        <p14:creationId xmlns:p14="http://schemas.microsoft.com/office/powerpoint/2010/main" val="283335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6630-ECE1-7D3B-0549-8B061EB4BAB4}"/>
              </a:ext>
            </a:extLst>
          </p:cNvPr>
          <p:cNvSpPr>
            <a:spLocks noGrp="1"/>
          </p:cNvSpPr>
          <p:nvPr>
            <p:ph type="title"/>
          </p:nvPr>
        </p:nvSpPr>
        <p:spPr/>
        <p:txBody>
          <a:bodyPr/>
          <a:lstStyle/>
          <a:p>
            <a:r>
              <a:rPr lang="en-US">
                <a:ea typeface="+mj-lt"/>
                <a:cs typeface="+mj-lt"/>
              </a:rPr>
              <a:t>Work Distribution</a:t>
            </a:r>
            <a:endParaRPr lang="en-US"/>
          </a:p>
        </p:txBody>
      </p:sp>
      <p:sp>
        <p:nvSpPr>
          <p:cNvPr id="3" name="Content Placeholder 2">
            <a:extLst>
              <a:ext uri="{FF2B5EF4-FFF2-40B4-BE49-F238E27FC236}">
                <a16:creationId xmlns:a16="http://schemas.microsoft.com/office/drawing/2014/main" id="{FFD5BB80-9112-D9F7-DB0C-35F07A0A41E1}"/>
              </a:ext>
            </a:extLst>
          </p:cNvPr>
          <p:cNvSpPr>
            <a:spLocks noGrp="1"/>
          </p:cNvSpPr>
          <p:nvPr>
            <p:ph idx="1"/>
          </p:nvPr>
        </p:nvSpPr>
        <p:spPr>
          <a:xfrm>
            <a:off x="248096" y="1825625"/>
            <a:ext cx="3003429" cy="2200742"/>
          </a:xfrm>
        </p:spPr>
        <p:txBody>
          <a:bodyPr vert="horz" lIns="91440" tIns="45720" rIns="91440" bIns="45720" rtlCol="0" anchor="t">
            <a:normAutofit/>
          </a:bodyPr>
          <a:lstStyle/>
          <a:p>
            <a:pPr marL="0" indent="0">
              <a:buNone/>
            </a:pPr>
            <a:r>
              <a:rPr lang="en-US"/>
              <a:t>Database Design:</a:t>
            </a:r>
          </a:p>
          <a:p>
            <a:pPr marL="0" indent="0">
              <a:buNone/>
            </a:pPr>
            <a:r>
              <a:rPr lang="en-US" sz="2000" b="1">
                <a:ea typeface="+mn-lt"/>
                <a:cs typeface="+mn-lt"/>
              </a:rPr>
              <a:t>Maximus </a:t>
            </a:r>
            <a:r>
              <a:rPr lang="en-US" sz="2000">
                <a:ea typeface="+mn-lt"/>
                <a:cs typeface="+mn-lt"/>
              </a:rPr>
              <a:t>(Main Focus)</a:t>
            </a:r>
          </a:p>
          <a:p>
            <a:pPr marL="0" indent="0">
              <a:buNone/>
            </a:pPr>
            <a:r>
              <a:rPr lang="en-US" sz="2000" b="1"/>
              <a:t>David </a:t>
            </a:r>
            <a:r>
              <a:rPr lang="en-US" sz="2000"/>
              <a:t>(Light Focus)</a:t>
            </a:r>
            <a:endParaRPr lang="en-US"/>
          </a:p>
          <a:p>
            <a:pPr marL="0" indent="0">
              <a:buNone/>
            </a:pPr>
            <a:r>
              <a:rPr lang="en-US" sz="2000" b="1"/>
              <a:t>Spyro </a:t>
            </a:r>
            <a:r>
              <a:rPr lang="en-US" sz="2000"/>
              <a:t>(</a:t>
            </a:r>
            <a:r>
              <a:rPr lang="en-US" sz="2000">
                <a:ea typeface="+mn-lt"/>
                <a:cs typeface="+mn-lt"/>
              </a:rPr>
              <a:t>Light Focus</a:t>
            </a:r>
            <a:r>
              <a:rPr lang="en-US" sz="2000"/>
              <a:t>)</a:t>
            </a:r>
          </a:p>
        </p:txBody>
      </p:sp>
      <p:sp>
        <p:nvSpPr>
          <p:cNvPr id="4" name="Date Placeholder 3">
            <a:extLst>
              <a:ext uri="{FF2B5EF4-FFF2-40B4-BE49-F238E27FC236}">
                <a16:creationId xmlns:a16="http://schemas.microsoft.com/office/drawing/2014/main" id="{08C16BA3-0BCC-5B85-CFD9-BD87898553AE}"/>
              </a:ext>
            </a:extLst>
          </p:cNvPr>
          <p:cNvSpPr>
            <a:spLocks noGrp="1"/>
          </p:cNvSpPr>
          <p:nvPr>
            <p:ph type="dt" sz="half" idx="10"/>
          </p:nvPr>
        </p:nvSpPr>
        <p:spPr/>
        <p:txBody>
          <a:bodyPr/>
          <a:lstStyle/>
          <a:p>
            <a:fld id="{57997BA6-BEF8-495F-ACCD-8D19769E4FC6}" type="datetime2">
              <a:rPr lang="en-US" smtClean="0"/>
              <a:t>Thursday, September 28, 2023</a:t>
            </a:fld>
            <a:endParaRPr lang="en-US"/>
          </a:p>
        </p:txBody>
      </p:sp>
      <p:sp>
        <p:nvSpPr>
          <p:cNvPr id="5" name="Footer Placeholder 4">
            <a:extLst>
              <a:ext uri="{FF2B5EF4-FFF2-40B4-BE49-F238E27FC236}">
                <a16:creationId xmlns:a16="http://schemas.microsoft.com/office/drawing/2014/main" id="{3A880C01-3F3A-8160-7E32-25EA7B1CEB7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EEB064C-4C14-7FF3-BB28-0E9DEF14F34B}"/>
              </a:ext>
            </a:extLst>
          </p:cNvPr>
          <p:cNvSpPr>
            <a:spLocks noGrp="1"/>
          </p:cNvSpPr>
          <p:nvPr>
            <p:ph type="sldNum" sz="quarter" idx="12"/>
          </p:nvPr>
        </p:nvSpPr>
        <p:spPr/>
        <p:txBody>
          <a:bodyPr/>
          <a:lstStyle/>
          <a:p>
            <a:fld id="{7BE69E03-4804-4553-A1EC-F089884EF50F}" type="slidenum">
              <a:rPr lang="en-US" smtClean="0"/>
              <a:t>7</a:t>
            </a:fld>
            <a:endParaRPr lang="en-US"/>
          </a:p>
        </p:txBody>
      </p:sp>
      <p:sp>
        <p:nvSpPr>
          <p:cNvPr id="12" name="Content Placeholder 2">
            <a:extLst>
              <a:ext uri="{FF2B5EF4-FFF2-40B4-BE49-F238E27FC236}">
                <a16:creationId xmlns:a16="http://schemas.microsoft.com/office/drawing/2014/main" id="{5DFF1DF1-FDB2-6F26-619B-12E3C1EC2A44}"/>
              </a:ext>
            </a:extLst>
          </p:cNvPr>
          <p:cNvSpPr txBox="1">
            <a:spLocks/>
          </p:cNvSpPr>
          <p:nvPr/>
        </p:nvSpPr>
        <p:spPr>
          <a:xfrm>
            <a:off x="3570704" y="5076346"/>
            <a:ext cx="7884544" cy="4395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ea typeface="+mn-lt"/>
                <a:cs typeface="+mn-lt"/>
              </a:rPr>
              <a:t>Note</a:t>
            </a:r>
            <a:r>
              <a:rPr lang="en-US">
                <a:ea typeface="+mn-lt"/>
                <a:cs typeface="+mn-lt"/>
              </a:rPr>
              <a:t>: The database software that will be used is MySQL.</a:t>
            </a:r>
            <a:endParaRPr lang="en-US"/>
          </a:p>
        </p:txBody>
      </p:sp>
      <p:sp>
        <p:nvSpPr>
          <p:cNvPr id="13" name="Content Placeholder 2">
            <a:extLst>
              <a:ext uri="{FF2B5EF4-FFF2-40B4-BE49-F238E27FC236}">
                <a16:creationId xmlns:a16="http://schemas.microsoft.com/office/drawing/2014/main" id="{F99A9344-5E0E-50A1-92C8-FCE55651A37D}"/>
              </a:ext>
            </a:extLst>
          </p:cNvPr>
          <p:cNvSpPr txBox="1">
            <a:spLocks/>
          </p:cNvSpPr>
          <p:nvPr/>
        </p:nvSpPr>
        <p:spPr>
          <a:xfrm>
            <a:off x="7948609" y="1827062"/>
            <a:ext cx="2981864" cy="220074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Program Code:</a:t>
            </a:r>
          </a:p>
          <a:p>
            <a:pPr marL="0" indent="0">
              <a:buNone/>
            </a:pPr>
            <a:r>
              <a:rPr lang="en-US" sz="2000" b="1"/>
              <a:t>Maximus </a:t>
            </a:r>
            <a:r>
              <a:rPr lang="en-US" sz="2000">
                <a:ea typeface="+mn-lt"/>
                <a:cs typeface="+mn-lt"/>
              </a:rPr>
              <a:t>(Main Focus)</a:t>
            </a:r>
          </a:p>
          <a:p>
            <a:pPr marL="0" indent="0">
              <a:buNone/>
            </a:pPr>
            <a:r>
              <a:rPr lang="en-US" sz="2000" b="1">
                <a:ea typeface="+mn-lt"/>
                <a:cs typeface="+mn-lt"/>
              </a:rPr>
              <a:t>David</a:t>
            </a:r>
            <a:r>
              <a:rPr lang="en-US" sz="2000">
                <a:ea typeface="+mn-lt"/>
                <a:cs typeface="+mn-lt"/>
              </a:rPr>
              <a:t> (Main Focus)</a:t>
            </a:r>
          </a:p>
          <a:p>
            <a:pPr marL="0" indent="0">
              <a:buNone/>
            </a:pPr>
            <a:r>
              <a:rPr lang="en-US" sz="2000" b="1">
                <a:ea typeface="+mn-lt"/>
                <a:cs typeface="+mn-lt"/>
              </a:rPr>
              <a:t>Spyro </a:t>
            </a:r>
            <a:r>
              <a:rPr lang="en-US" sz="2000">
                <a:ea typeface="+mn-lt"/>
                <a:cs typeface="+mn-lt"/>
              </a:rPr>
              <a:t>(Main Focus) </a:t>
            </a:r>
          </a:p>
        </p:txBody>
      </p:sp>
      <p:sp>
        <p:nvSpPr>
          <p:cNvPr id="14" name="Content Placeholder 2">
            <a:extLst>
              <a:ext uri="{FF2B5EF4-FFF2-40B4-BE49-F238E27FC236}">
                <a16:creationId xmlns:a16="http://schemas.microsoft.com/office/drawing/2014/main" id="{72A51C46-C8F9-1F5B-F99A-40421805EA4A}"/>
              </a:ext>
            </a:extLst>
          </p:cNvPr>
          <p:cNvSpPr txBox="1">
            <a:spLocks/>
          </p:cNvSpPr>
          <p:nvPr/>
        </p:nvSpPr>
        <p:spPr>
          <a:xfrm>
            <a:off x="247670" y="3979334"/>
            <a:ext cx="2888412" cy="220074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GUI:</a:t>
            </a:r>
          </a:p>
          <a:p>
            <a:pPr marL="0" indent="0">
              <a:buNone/>
            </a:pPr>
            <a:r>
              <a:rPr lang="en-US" sz="2000" b="1"/>
              <a:t>Maximus </a:t>
            </a:r>
            <a:r>
              <a:rPr lang="en-US" sz="2000">
                <a:ea typeface="+mn-lt"/>
                <a:cs typeface="+mn-lt"/>
              </a:rPr>
              <a:t>(Light Focus)</a:t>
            </a:r>
          </a:p>
          <a:p>
            <a:pPr>
              <a:buNone/>
            </a:pPr>
            <a:r>
              <a:rPr lang="en-US" sz="2000" b="1">
                <a:ea typeface="+mn-lt"/>
                <a:cs typeface="+mn-lt"/>
              </a:rPr>
              <a:t>David </a:t>
            </a:r>
            <a:r>
              <a:rPr lang="en-US" sz="2000">
                <a:ea typeface="+mn-lt"/>
                <a:cs typeface="+mn-lt"/>
              </a:rPr>
              <a:t>(Main Focus) </a:t>
            </a:r>
            <a:endParaRPr lang="en-US"/>
          </a:p>
          <a:p>
            <a:pPr marL="0" indent="0">
              <a:buNone/>
            </a:pPr>
            <a:r>
              <a:rPr lang="en-US" sz="2000" b="1">
                <a:ea typeface="+mn-lt"/>
                <a:cs typeface="+mn-lt"/>
              </a:rPr>
              <a:t>Spyro</a:t>
            </a:r>
            <a:r>
              <a:rPr lang="en-US" sz="2000">
                <a:ea typeface="+mn-lt"/>
                <a:cs typeface="+mn-lt"/>
              </a:rPr>
              <a:t> (Main Focus)</a:t>
            </a:r>
            <a:endParaRPr lang="en-US"/>
          </a:p>
        </p:txBody>
      </p:sp>
      <p:sp>
        <p:nvSpPr>
          <p:cNvPr id="17" name="Content Placeholder 2">
            <a:extLst>
              <a:ext uri="{FF2B5EF4-FFF2-40B4-BE49-F238E27FC236}">
                <a16:creationId xmlns:a16="http://schemas.microsoft.com/office/drawing/2014/main" id="{409B7DFD-9105-4068-09A5-8F19DE6A80B5}"/>
              </a:ext>
            </a:extLst>
          </p:cNvPr>
          <p:cNvSpPr txBox="1">
            <a:spLocks/>
          </p:cNvSpPr>
          <p:nvPr/>
        </p:nvSpPr>
        <p:spPr>
          <a:xfrm>
            <a:off x="3506005" y="1827062"/>
            <a:ext cx="3858883" cy="220074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t>Database Implementation:</a:t>
            </a:r>
          </a:p>
          <a:p>
            <a:pPr marL="0" indent="0">
              <a:buNone/>
            </a:pPr>
            <a:r>
              <a:rPr lang="en-US" sz="2000" b="1"/>
              <a:t>Maximus </a:t>
            </a:r>
            <a:r>
              <a:rPr lang="en-US" sz="2000">
                <a:ea typeface="+mn-lt"/>
                <a:cs typeface="+mn-lt"/>
              </a:rPr>
              <a:t>(Main Focus)</a:t>
            </a:r>
          </a:p>
          <a:p>
            <a:pPr>
              <a:buNone/>
            </a:pPr>
            <a:r>
              <a:rPr lang="en-US" sz="2000" b="1">
                <a:ea typeface="+mn-lt"/>
                <a:cs typeface="+mn-lt"/>
              </a:rPr>
              <a:t>David </a:t>
            </a:r>
            <a:r>
              <a:rPr lang="en-US" sz="2000">
                <a:ea typeface="+mn-lt"/>
                <a:cs typeface="+mn-lt"/>
              </a:rPr>
              <a:t>(Light Focus) </a:t>
            </a:r>
            <a:endParaRPr lang="en-US"/>
          </a:p>
          <a:p>
            <a:pPr marL="0" indent="0">
              <a:buNone/>
            </a:pPr>
            <a:r>
              <a:rPr lang="en-US" sz="2000" b="1">
                <a:ea typeface="+mn-lt"/>
                <a:cs typeface="+mn-lt"/>
              </a:rPr>
              <a:t>Spyro</a:t>
            </a:r>
            <a:r>
              <a:rPr lang="en-US" sz="2000">
                <a:ea typeface="+mn-lt"/>
                <a:cs typeface="+mn-lt"/>
              </a:rPr>
              <a:t> (Light Focus)</a:t>
            </a:r>
          </a:p>
        </p:txBody>
      </p:sp>
    </p:spTree>
    <p:extLst>
      <p:ext uri="{BB962C8B-B14F-4D97-AF65-F5344CB8AC3E}">
        <p14:creationId xmlns:p14="http://schemas.microsoft.com/office/powerpoint/2010/main" val="18654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DF8C6B-3049-4645-9BCF-24E58D257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42869191-9817-4FE4-A858-D493A6038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52FAF188-9C2B-4694-9A03-8A905700D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04E5C-52C0-5EC8-E340-02AAC7D5493E}"/>
              </a:ext>
            </a:extLst>
          </p:cNvPr>
          <p:cNvSpPr>
            <a:spLocks noGrp="1"/>
          </p:cNvSpPr>
          <p:nvPr>
            <p:ph type="title"/>
          </p:nvPr>
        </p:nvSpPr>
        <p:spPr>
          <a:xfrm>
            <a:off x="422899" y="540167"/>
            <a:ext cx="5846419" cy="2135867"/>
          </a:xfrm>
        </p:spPr>
        <p:txBody>
          <a:bodyPr vert="horz" lIns="91440" tIns="45720" rIns="91440" bIns="45720" rtlCol="0" anchor="b">
            <a:normAutofit/>
          </a:bodyPr>
          <a:lstStyle/>
          <a:p>
            <a:r>
              <a:rPr lang="en-US" sz="4800">
                <a:solidFill>
                  <a:schemeClr val="tx1"/>
                </a:solidFill>
              </a:rPr>
              <a:t>GitHub Repository</a:t>
            </a:r>
          </a:p>
        </p:txBody>
      </p:sp>
      <p:sp>
        <p:nvSpPr>
          <p:cNvPr id="6" name="Slide Number Placeholder 5">
            <a:extLst>
              <a:ext uri="{FF2B5EF4-FFF2-40B4-BE49-F238E27FC236}">
                <a16:creationId xmlns:a16="http://schemas.microsoft.com/office/drawing/2014/main" id="{15E76DEB-F5AC-2884-6D7E-49C745818CEB}"/>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z="1200" smtClean="0"/>
              <a:pPr>
                <a:spcAft>
                  <a:spcPts val="600"/>
                </a:spcAft>
              </a:pPr>
              <a:t>8</a:t>
            </a:fld>
            <a:endParaRPr lang="en-US" sz="1200"/>
          </a:p>
        </p:txBody>
      </p:sp>
      <p:sp>
        <p:nvSpPr>
          <p:cNvPr id="11" name="Content Placeholder 2">
            <a:extLst>
              <a:ext uri="{FF2B5EF4-FFF2-40B4-BE49-F238E27FC236}">
                <a16:creationId xmlns:a16="http://schemas.microsoft.com/office/drawing/2014/main" id="{1115DC9E-FAB9-22C7-0D40-F4A3D1A7FD6F}"/>
              </a:ext>
            </a:extLst>
          </p:cNvPr>
          <p:cNvSpPr txBox="1">
            <a:spLocks/>
          </p:cNvSpPr>
          <p:nvPr/>
        </p:nvSpPr>
        <p:spPr>
          <a:xfrm>
            <a:off x="422899" y="2880452"/>
            <a:ext cx="5846419"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US" sz="1800" b="1">
                <a:solidFill>
                  <a:schemeClr val="tx1"/>
                </a:solidFill>
              </a:rPr>
              <a:t>Maximus: </a:t>
            </a:r>
            <a:r>
              <a:rPr lang="en-US" sz="1800">
                <a:solidFill>
                  <a:schemeClr val="tx1"/>
                </a:solidFill>
              </a:rPr>
              <a:t>Hecktox</a:t>
            </a:r>
          </a:p>
          <a:p>
            <a:pPr marL="0">
              <a:lnSpc>
                <a:spcPct val="110000"/>
              </a:lnSpc>
            </a:pPr>
            <a:r>
              <a:rPr lang="en-US" sz="1800" b="1">
                <a:solidFill>
                  <a:schemeClr val="tx1"/>
                </a:solidFill>
              </a:rPr>
              <a:t>David</a:t>
            </a:r>
            <a:r>
              <a:rPr lang="en-US" sz="1800">
                <a:solidFill>
                  <a:schemeClr val="tx1"/>
                </a:solidFill>
              </a:rPr>
              <a:t>: Davidjorge2003</a:t>
            </a:r>
          </a:p>
          <a:p>
            <a:pPr marL="0">
              <a:lnSpc>
                <a:spcPct val="110000"/>
              </a:lnSpc>
            </a:pPr>
            <a:r>
              <a:rPr lang="en-US" sz="1800" b="1">
                <a:solidFill>
                  <a:schemeClr val="tx1"/>
                </a:solidFill>
              </a:rPr>
              <a:t>Spyro: </a:t>
            </a:r>
            <a:r>
              <a:rPr lang="en-US" sz="1800">
                <a:solidFill>
                  <a:schemeClr val="tx1"/>
                </a:solidFill>
              </a:rPr>
              <a:t>spyrogoumas</a:t>
            </a:r>
          </a:p>
        </p:txBody>
      </p:sp>
      <p:sp>
        <p:nvSpPr>
          <p:cNvPr id="33" name="Rectangle 32">
            <a:extLst>
              <a:ext uri="{FF2B5EF4-FFF2-40B4-BE49-F238E27FC236}">
                <a16:creationId xmlns:a16="http://schemas.microsoft.com/office/drawing/2014/main" id="{9B57D9A5-B0E6-43E8-854F-D4931B715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335" y="3701441"/>
            <a:ext cx="474286" cy="4462556"/>
          </a:xfrm>
          <a:prstGeom prst="rect">
            <a:avLst/>
          </a:prstGeom>
          <a:solidFill>
            <a:srgbClr val="E7D87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8" name="Picture 7" descr="A screenshot of a phone&#10;&#10;Description automatically generated">
            <a:extLst>
              <a:ext uri="{FF2B5EF4-FFF2-40B4-BE49-F238E27FC236}">
                <a16:creationId xmlns:a16="http://schemas.microsoft.com/office/drawing/2014/main" id="{44889013-5F0E-7FF7-0711-B288AEBEAB3C}"/>
              </a:ext>
            </a:extLst>
          </p:cNvPr>
          <p:cNvPicPr>
            <a:picLocks noChangeAspect="1"/>
          </p:cNvPicPr>
          <p:nvPr/>
        </p:nvPicPr>
        <p:blipFill rotWithShape="1">
          <a:blip r:embed="rId2"/>
          <a:srcRect t="7756" r="-2" b="4519"/>
          <a:stretch/>
        </p:blipFill>
        <p:spPr>
          <a:xfrm>
            <a:off x="7219922" y="2945783"/>
            <a:ext cx="2894299" cy="1646913"/>
          </a:xfrm>
          <a:prstGeom prst="rect">
            <a:avLst/>
          </a:prstGeom>
        </p:spPr>
      </p:pic>
      <p:sp>
        <p:nvSpPr>
          <p:cNvPr id="4" name="Date Placeholder 3">
            <a:extLst>
              <a:ext uri="{FF2B5EF4-FFF2-40B4-BE49-F238E27FC236}">
                <a16:creationId xmlns:a16="http://schemas.microsoft.com/office/drawing/2014/main" id="{2360FE14-27E0-D29A-62C3-A4CA8235A57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fld id="{57997BA6-BEF8-495F-ACCD-8D19769E4FC6}" type="datetime2">
              <a:rPr lang="en-US" sz="1200" smtClean="0"/>
              <a:pPr>
                <a:spcAft>
                  <a:spcPts val="600"/>
                </a:spcAft>
              </a:pPr>
              <a:t>Thursday, September 28, 2023</a:t>
            </a:fld>
            <a:endParaRPr lang="en-US" sz="1200"/>
          </a:p>
        </p:txBody>
      </p:sp>
      <p:sp>
        <p:nvSpPr>
          <p:cNvPr id="5" name="Footer Placeholder 4">
            <a:extLst>
              <a:ext uri="{FF2B5EF4-FFF2-40B4-BE49-F238E27FC236}">
                <a16:creationId xmlns:a16="http://schemas.microsoft.com/office/drawing/2014/main" id="{C118B083-89C7-032D-F547-3565D298A063}"/>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sz="1200" kern="1200">
                <a:solidFill>
                  <a:schemeClr val="tx2"/>
                </a:solidFill>
                <a:latin typeface="+mn-lt"/>
                <a:ea typeface="+mn-ea"/>
                <a:cs typeface="+mn-cs"/>
              </a:rPr>
              <a:t>Sample Footer Text</a:t>
            </a:r>
          </a:p>
        </p:txBody>
      </p:sp>
      <p:cxnSp>
        <p:nvCxnSpPr>
          <p:cNvPr id="34" name="Straight Connector 33">
            <a:extLst>
              <a:ext uri="{FF2B5EF4-FFF2-40B4-BE49-F238E27FC236}">
                <a16:creationId xmlns:a16="http://schemas.microsoft.com/office/drawing/2014/main" id="{42F3C683-4ED7-4AE6-89E4-9D232F2777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7D87B"/>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516944E-CD1D-4711-8E65-112105B92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7D87B"/>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descr="A white text on a black background&#10;&#10;Description automatically generated">
            <a:extLst>
              <a:ext uri="{FF2B5EF4-FFF2-40B4-BE49-F238E27FC236}">
                <a16:creationId xmlns:a16="http://schemas.microsoft.com/office/drawing/2014/main" id="{D596C011-40F9-F61C-150D-E4233215B3F9}"/>
              </a:ext>
            </a:extLst>
          </p:cNvPr>
          <p:cNvPicPr>
            <a:picLocks noChangeAspect="1"/>
          </p:cNvPicPr>
          <p:nvPr/>
        </p:nvPicPr>
        <p:blipFill>
          <a:blip r:embed="rId3"/>
          <a:stretch>
            <a:fillRect/>
          </a:stretch>
        </p:blipFill>
        <p:spPr>
          <a:xfrm>
            <a:off x="6959181" y="4859009"/>
            <a:ext cx="3463865" cy="834965"/>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BBF21AEF-8280-A19F-D456-38C0FBF7CDB7}"/>
              </a:ext>
            </a:extLst>
          </p:cNvPr>
          <p:cNvPicPr>
            <a:picLocks noChangeAspect="1"/>
          </p:cNvPicPr>
          <p:nvPr/>
        </p:nvPicPr>
        <p:blipFill>
          <a:blip r:embed="rId4"/>
          <a:stretch>
            <a:fillRect/>
          </a:stretch>
        </p:blipFill>
        <p:spPr>
          <a:xfrm>
            <a:off x="6485627" y="1891923"/>
            <a:ext cx="4410973" cy="780964"/>
          </a:xfrm>
          <a:prstGeom prst="rect">
            <a:avLst/>
          </a:prstGeom>
        </p:spPr>
      </p:pic>
    </p:spTree>
    <p:extLst>
      <p:ext uri="{BB962C8B-B14F-4D97-AF65-F5344CB8AC3E}">
        <p14:creationId xmlns:p14="http://schemas.microsoft.com/office/powerpoint/2010/main" val="1636769146"/>
      </p:ext>
    </p:extLst>
  </p:cSld>
  <p:clrMapOvr>
    <a:masterClrMapping/>
  </p:clrMapOvr>
</p:sld>
</file>

<file path=ppt/theme/theme1.xml><?xml version="1.0" encoding="utf-8"?>
<a:theme xmlns:a="http://schemas.openxmlformats.org/drawingml/2006/main" name="OffsetVTI">
  <a:themeElements>
    <a:clrScheme name="Office Them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OffsetVTI</vt:lpstr>
      <vt:lpstr>FlavorHub Application </vt:lpstr>
      <vt:lpstr>Description of Project</vt:lpstr>
      <vt:lpstr>Description of Project Cont. </vt:lpstr>
      <vt:lpstr>Example Of Login UI</vt:lpstr>
      <vt:lpstr>Example of Dish Page UI</vt:lpstr>
      <vt:lpstr>Example of Home Page UI</vt:lpstr>
      <vt:lpstr>Work Distribution</vt:lpstr>
      <vt:lpstr>GitHub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2023-09-29T00:17:23Z</dcterms:created>
  <dcterms:modified xsi:type="dcterms:W3CDTF">2023-09-29T02:23:08Z</dcterms:modified>
</cp:coreProperties>
</file>