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70" r:id="rId5"/>
    <p:sldId id="271" r:id="rId6"/>
    <p:sldId id="258" r:id="rId7"/>
    <p:sldId id="259" r:id="rId8"/>
    <p:sldId id="260" r:id="rId9"/>
    <p:sldId id="261" r:id="rId10"/>
    <p:sldId id="262" r:id="rId11"/>
    <p:sldId id="263" r:id="rId12"/>
    <p:sldId id="264" r:id="rId13"/>
    <p:sldId id="265" r:id="rId14"/>
    <p:sldId id="266" r:id="rId15"/>
    <p:sldId id="267" r:id="rId16"/>
    <p:sldId id="268"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0" d="100"/>
          <a:sy n="150" d="100"/>
        </p:scale>
        <p:origin x="65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8F5E8-C1CF-1858-EC2B-13CB9B327C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D22582-FD46-2891-05DC-B3E9D6DDA0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438317-E7B3-E06A-BD48-BCF716AC957D}"/>
              </a:ext>
            </a:extLst>
          </p:cNvPr>
          <p:cNvSpPr>
            <a:spLocks noGrp="1"/>
          </p:cNvSpPr>
          <p:nvPr>
            <p:ph type="dt" sz="half" idx="10"/>
          </p:nvPr>
        </p:nvSpPr>
        <p:spPr/>
        <p:txBody>
          <a:bodyPr/>
          <a:lstStyle/>
          <a:p>
            <a:fld id="{75F949A0-D2CF-4D20-B375-7E5A618C650D}" type="datetimeFigureOut">
              <a:rPr lang="en-US" smtClean="0"/>
              <a:t>11/21/2024</a:t>
            </a:fld>
            <a:endParaRPr lang="en-US"/>
          </a:p>
        </p:txBody>
      </p:sp>
      <p:sp>
        <p:nvSpPr>
          <p:cNvPr id="5" name="Footer Placeholder 4">
            <a:extLst>
              <a:ext uri="{FF2B5EF4-FFF2-40B4-BE49-F238E27FC236}">
                <a16:creationId xmlns:a16="http://schemas.microsoft.com/office/drawing/2014/main" id="{9BE5A8C2-BD93-4572-2422-B289D41396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DB7726-AA5C-DF60-CA3E-3BDE2B60883A}"/>
              </a:ext>
            </a:extLst>
          </p:cNvPr>
          <p:cNvSpPr>
            <a:spLocks noGrp="1"/>
          </p:cNvSpPr>
          <p:nvPr>
            <p:ph type="sldNum" sz="quarter" idx="12"/>
          </p:nvPr>
        </p:nvSpPr>
        <p:spPr/>
        <p:txBody>
          <a:bodyPr/>
          <a:lstStyle/>
          <a:p>
            <a:fld id="{83A07A33-BE61-4E00-849E-716C9B9718A5}" type="slidenum">
              <a:rPr lang="en-US" smtClean="0"/>
              <a:t>‹#›</a:t>
            </a:fld>
            <a:endParaRPr lang="en-US"/>
          </a:p>
        </p:txBody>
      </p:sp>
    </p:spTree>
    <p:extLst>
      <p:ext uri="{BB962C8B-B14F-4D97-AF65-F5344CB8AC3E}">
        <p14:creationId xmlns:p14="http://schemas.microsoft.com/office/powerpoint/2010/main" val="1004192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D0B40-9340-5E17-94C8-6F6E97F1A7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1C2A39-A8CC-9AE7-0EE8-5A3266A411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2B3FD7-640B-A59E-5292-556B3C4B52DB}"/>
              </a:ext>
            </a:extLst>
          </p:cNvPr>
          <p:cNvSpPr>
            <a:spLocks noGrp="1"/>
          </p:cNvSpPr>
          <p:nvPr>
            <p:ph type="dt" sz="half" idx="10"/>
          </p:nvPr>
        </p:nvSpPr>
        <p:spPr/>
        <p:txBody>
          <a:bodyPr/>
          <a:lstStyle/>
          <a:p>
            <a:fld id="{75F949A0-D2CF-4D20-B375-7E5A618C650D}" type="datetimeFigureOut">
              <a:rPr lang="en-US" smtClean="0"/>
              <a:t>11/21/2024</a:t>
            </a:fld>
            <a:endParaRPr lang="en-US"/>
          </a:p>
        </p:txBody>
      </p:sp>
      <p:sp>
        <p:nvSpPr>
          <p:cNvPr id="5" name="Footer Placeholder 4">
            <a:extLst>
              <a:ext uri="{FF2B5EF4-FFF2-40B4-BE49-F238E27FC236}">
                <a16:creationId xmlns:a16="http://schemas.microsoft.com/office/drawing/2014/main" id="{43FCA103-8149-7074-D981-3E4E85B47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D85B4F-B871-752B-580B-F8F3C4E5545A}"/>
              </a:ext>
            </a:extLst>
          </p:cNvPr>
          <p:cNvSpPr>
            <a:spLocks noGrp="1"/>
          </p:cNvSpPr>
          <p:nvPr>
            <p:ph type="sldNum" sz="quarter" idx="12"/>
          </p:nvPr>
        </p:nvSpPr>
        <p:spPr/>
        <p:txBody>
          <a:bodyPr/>
          <a:lstStyle/>
          <a:p>
            <a:fld id="{83A07A33-BE61-4E00-849E-716C9B9718A5}" type="slidenum">
              <a:rPr lang="en-US" smtClean="0"/>
              <a:t>‹#›</a:t>
            </a:fld>
            <a:endParaRPr lang="en-US"/>
          </a:p>
        </p:txBody>
      </p:sp>
    </p:spTree>
    <p:extLst>
      <p:ext uri="{BB962C8B-B14F-4D97-AF65-F5344CB8AC3E}">
        <p14:creationId xmlns:p14="http://schemas.microsoft.com/office/powerpoint/2010/main" val="2920545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DE1958-6C23-8CA7-1405-C01E6968DA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B4E272-3088-F393-20A4-18AF64D1B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E8366-660A-B575-6280-90B7865937E7}"/>
              </a:ext>
            </a:extLst>
          </p:cNvPr>
          <p:cNvSpPr>
            <a:spLocks noGrp="1"/>
          </p:cNvSpPr>
          <p:nvPr>
            <p:ph type="dt" sz="half" idx="10"/>
          </p:nvPr>
        </p:nvSpPr>
        <p:spPr/>
        <p:txBody>
          <a:bodyPr/>
          <a:lstStyle/>
          <a:p>
            <a:fld id="{75F949A0-D2CF-4D20-B375-7E5A618C650D}" type="datetimeFigureOut">
              <a:rPr lang="en-US" smtClean="0"/>
              <a:t>11/21/2024</a:t>
            </a:fld>
            <a:endParaRPr lang="en-US"/>
          </a:p>
        </p:txBody>
      </p:sp>
      <p:sp>
        <p:nvSpPr>
          <p:cNvPr id="5" name="Footer Placeholder 4">
            <a:extLst>
              <a:ext uri="{FF2B5EF4-FFF2-40B4-BE49-F238E27FC236}">
                <a16:creationId xmlns:a16="http://schemas.microsoft.com/office/drawing/2014/main" id="{DC6DE7D2-D789-B38E-CABF-BCF9A09765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1F411-5A1D-E67A-54A6-BAE24C606088}"/>
              </a:ext>
            </a:extLst>
          </p:cNvPr>
          <p:cNvSpPr>
            <a:spLocks noGrp="1"/>
          </p:cNvSpPr>
          <p:nvPr>
            <p:ph type="sldNum" sz="quarter" idx="12"/>
          </p:nvPr>
        </p:nvSpPr>
        <p:spPr/>
        <p:txBody>
          <a:bodyPr/>
          <a:lstStyle/>
          <a:p>
            <a:fld id="{83A07A33-BE61-4E00-849E-716C9B9718A5}" type="slidenum">
              <a:rPr lang="en-US" smtClean="0"/>
              <a:t>‹#›</a:t>
            </a:fld>
            <a:endParaRPr lang="en-US"/>
          </a:p>
        </p:txBody>
      </p:sp>
    </p:spTree>
    <p:extLst>
      <p:ext uri="{BB962C8B-B14F-4D97-AF65-F5344CB8AC3E}">
        <p14:creationId xmlns:p14="http://schemas.microsoft.com/office/powerpoint/2010/main" val="4024832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50766-7A69-F53F-1E40-523F27886C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7BF87D-CB0F-5A0E-D10E-122A60D780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517539-8683-E05B-EB71-DBDFB81268B7}"/>
              </a:ext>
            </a:extLst>
          </p:cNvPr>
          <p:cNvSpPr>
            <a:spLocks noGrp="1"/>
          </p:cNvSpPr>
          <p:nvPr>
            <p:ph type="dt" sz="half" idx="10"/>
          </p:nvPr>
        </p:nvSpPr>
        <p:spPr/>
        <p:txBody>
          <a:bodyPr/>
          <a:lstStyle/>
          <a:p>
            <a:fld id="{75F949A0-D2CF-4D20-B375-7E5A618C650D}" type="datetimeFigureOut">
              <a:rPr lang="en-US" smtClean="0"/>
              <a:t>11/21/2024</a:t>
            </a:fld>
            <a:endParaRPr lang="en-US"/>
          </a:p>
        </p:txBody>
      </p:sp>
      <p:sp>
        <p:nvSpPr>
          <p:cNvPr id="5" name="Footer Placeholder 4">
            <a:extLst>
              <a:ext uri="{FF2B5EF4-FFF2-40B4-BE49-F238E27FC236}">
                <a16:creationId xmlns:a16="http://schemas.microsoft.com/office/drawing/2014/main" id="{07559627-36FA-7951-445B-AEFCE72430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2FA261-10F2-5F74-59ED-CBC015D947D2}"/>
              </a:ext>
            </a:extLst>
          </p:cNvPr>
          <p:cNvSpPr>
            <a:spLocks noGrp="1"/>
          </p:cNvSpPr>
          <p:nvPr>
            <p:ph type="sldNum" sz="quarter" idx="12"/>
          </p:nvPr>
        </p:nvSpPr>
        <p:spPr/>
        <p:txBody>
          <a:bodyPr/>
          <a:lstStyle/>
          <a:p>
            <a:fld id="{83A07A33-BE61-4E00-849E-716C9B9718A5}" type="slidenum">
              <a:rPr lang="en-US" smtClean="0"/>
              <a:t>‹#›</a:t>
            </a:fld>
            <a:endParaRPr lang="en-US"/>
          </a:p>
        </p:txBody>
      </p:sp>
    </p:spTree>
    <p:extLst>
      <p:ext uri="{BB962C8B-B14F-4D97-AF65-F5344CB8AC3E}">
        <p14:creationId xmlns:p14="http://schemas.microsoft.com/office/powerpoint/2010/main" val="271415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C53AB-D41D-9914-E25A-3E75C55D3E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00F87D-132C-EB8A-D6C3-FAA6FB27ED8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C7DD13-10F2-688B-53C1-E2A856616CC0}"/>
              </a:ext>
            </a:extLst>
          </p:cNvPr>
          <p:cNvSpPr>
            <a:spLocks noGrp="1"/>
          </p:cNvSpPr>
          <p:nvPr>
            <p:ph type="dt" sz="half" idx="10"/>
          </p:nvPr>
        </p:nvSpPr>
        <p:spPr/>
        <p:txBody>
          <a:bodyPr/>
          <a:lstStyle/>
          <a:p>
            <a:fld id="{75F949A0-D2CF-4D20-B375-7E5A618C650D}" type="datetimeFigureOut">
              <a:rPr lang="en-US" smtClean="0"/>
              <a:t>11/21/2024</a:t>
            </a:fld>
            <a:endParaRPr lang="en-US"/>
          </a:p>
        </p:txBody>
      </p:sp>
      <p:sp>
        <p:nvSpPr>
          <p:cNvPr id="5" name="Footer Placeholder 4">
            <a:extLst>
              <a:ext uri="{FF2B5EF4-FFF2-40B4-BE49-F238E27FC236}">
                <a16:creationId xmlns:a16="http://schemas.microsoft.com/office/drawing/2014/main" id="{2373D3CF-D21D-1323-3854-AF1D6541F7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8C7858-3645-A456-756B-610B0DE55A7C}"/>
              </a:ext>
            </a:extLst>
          </p:cNvPr>
          <p:cNvSpPr>
            <a:spLocks noGrp="1"/>
          </p:cNvSpPr>
          <p:nvPr>
            <p:ph type="sldNum" sz="quarter" idx="12"/>
          </p:nvPr>
        </p:nvSpPr>
        <p:spPr/>
        <p:txBody>
          <a:bodyPr/>
          <a:lstStyle/>
          <a:p>
            <a:fld id="{83A07A33-BE61-4E00-849E-716C9B9718A5}" type="slidenum">
              <a:rPr lang="en-US" smtClean="0"/>
              <a:t>‹#›</a:t>
            </a:fld>
            <a:endParaRPr lang="en-US"/>
          </a:p>
        </p:txBody>
      </p:sp>
    </p:spTree>
    <p:extLst>
      <p:ext uri="{BB962C8B-B14F-4D97-AF65-F5344CB8AC3E}">
        <p14:creationId xmlns:p14="http://schemas.microsoft.com/office/powerpoint/2010/main" val="796997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F4E3D-F204-7C29-C5CE-6E05AA6DAA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0F532C-65FB-F9EF-4EB6-D41C023363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9F7086-FD25-C138-C704-51C8F4F843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D57733-C6F9-3103-6B1C-8815520DCA56}"/>
              </a:ext>
            </a:extLst>
          </p:cNvPr>
          <p:cNvSpPr>
            <a:spLocks noGrp="1"/>
          </p:cNvSpPr>
          <p:nvPr>
            <p:ph type="dt" sz="half" idx="10"/>
          </p:nvPr>
        </p:nvSpPr>
        <p:spPr/>
        <p:txBody>
          <a:bodyPr/>
          <a:lstStyle/>
          <a:p>
            <a:fld id="{75F949A0-D2CF-4D20-B375-7E5A618C650D}" type="datetimeFigureOut">
              <a:rPr lang="en-US" smtClean="0"/>
              <a:t>11/21/2024</a:t>
            </a:fld>
            <a:endParaRPr lang="en-US"/>
          </a:p>
        </p:txBody>
      </p:sp>
      <p:sp>
        <p:nvSpPr>
          <p:cNvPr id="6" name="Footer Placeholder 5">
            <a:extLst>
              <a:ext uri="{FF2B5EF4-FFF2-40B4-BE49-F238E27FC236}">
                <a16:creationId xmlns:a16="http://schemas.microsoft.com/office/drawing/2014/main" id="{88674929-6077-AA1C-FEE1-DB224BADFE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10C4A1-07ED-9BD0-3CEA-B6FCBFBC0072}"/>
              </a:ext>
            </a:extLst>
          </p:cNvPr>
          <p:cNvSpPr>
            <a:spLocks noGrp="1"/>
          </p:cNvSpPr>
          <p:nvPr>
            <p:ph type="sldNum" sz="quarter" idx="12"/>
          </p:nvPr>
        </p:nvSpPr>
        <p:spPr/>
        <p:txBody>
          <a:bodyPr/>
          <a:lstStyle/>
          <a:p>
            <a:fld id="{83A07A33-BE61-4E00-849E-716C9B9718A5}" type="slidenum">
              <a:rPr lang="en-US" smtClean="0"/>
              <a:t>‹#›</a:t>
            </a:fld>
            <a:endParaRPr lang="en-US"/>
          </a:p>
        </p:txBody>
      </p:sp>
    </p:spTree>
    <p:extLst>
      <p:ext uri="{BB962C8B-B14F-4D97-AF65-F5344CB8AC3E}">
        <p14:creationId xmlns:p14="http://schemas.microsoft.com/office/powerpoint/2010/main" val="351344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5CE2F-012B-0977-EC1E-BB52FA3775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4C631A-4D22-6A59-3ABA-99FF6A4058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C44179-0BC0-ABFA-4F57-3716EA7FBD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EA0007-54C1-9BED-F2AD-81B11EF376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CE559B-E0E8-2758-D39B-B37C1FDF79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08E33A-29FE-B3E1-8377-77217EB5EF07}"/>
              </a:ext>
            </a:extLst>
          </p:cNvPr>
          <p:cNvSpPr>
            <a:spLocks noGrp="1"/>
          </p:cNvSpPr>
          <p:nvPr>
            <p:ph type="dt" sz="half" idx="10"/>
          </p:nvPr>
        </p:nvSpPr>
        <p:spPr/>
        <p:txBody>
          <a:bodyPr/>
          <a:lstStyle/>
          <a:p>
            <a:fld id="{75F949A0-D2CF-4D20-B375-7E5A618C650D}" type="datetimeFigureOut">
              <a:rPr lang="en-US" smtClean="0"/>
              <a:t>11/21/2024</a:t>
            </a:fld>
            <a:endParaRPr lang="en-US"/>
          </a:p>
        </p:txBody>
      </p:sp>
      <p:sp>
        <p:nvSpPr>
          <p:cNvPr id="8" name="Footer Placeholder 7">
            <a:extLst>
              <a:ext uri="{FF2B5EF4-FFF2-40B4-BE49-F238E27FC236}">
                <a16:creationId xmlns:a16="http://schemas.microsoft.com/office/drawing/2014/main" id="{C0D632EB-0FE7-241D-1ACE-9C9EA9E1A1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6BCA8C-296D-2D57-485B-64CCF4AF9E81}"/>
              </a:ext>
            </a:extLst>
          </p:cNvPr>
          <p:cNvSpPr>
            <a:spLocks noGrp="1"/>
          </p:cNvSpPr>
          <p:nvPr>
            <p:ph type="sldNum" sz="quarter" idx="12"/>
          </p:nvPr>
        </p:nvSpPr>
        <p:spPr/>
        <p:txBody>
          <a:bodyPr/>
          <a:lstStyle/>
          <a:p>
            <a:fld id="{83A07A33-BE61-4E00-849E-716C9B9718A5}" type="slidenum">
              <a:rPr lang="en-US" smtClean="0"/>
              <a:t>‹#›</a:t>
            </a:fld>
            <a:endParaRPr lang="en-US"/>
          </a:p>
        </p:txBody>
      </p:sp>
    </p:spTree>
    <p:extLst>
      <p:ext uri="{BB962C8B-B14F-4D97-AF65-F5344CB8AC3E}">
        <p14:creationId xmlns:p14="http://schemas.microsoft.com/office/powerpoint/2010/main" val="2128854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3D22B-3B7D-78A2-AEB7-FBDC06234E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B10E88-3880-6482-149E-19B98F49DCF7}"/>
              </a:ext>
            </a:extLst>
          </p:cNvPr>
          <p:cNvSpPr>
            <a:spLocks noGrp="1"/>
          </p:cNvSpPr>
          <p:nvPr>
            <p:ph type="dt" sz="half" idx="10"/>
          </p:nvPr>
        </p:nvSpPr>
        <p:spPr/>
        <p:txBody>
          <a:bodyPr/>
          <a:lstStyle/>
          <a:p>
            <a:fld id="{75F949A0-D2CF-4D20-B375-7E5A618C650D}" type="datetimeFigureOut">
              <a:rPr lang="en-US" smtClean="0"/>
              <a:t>11/21/2024</a:t>
            </a:fld>
            <a:endParaRPr lang="en-US"/>
          </a:p>
        </p:txBody>
      </p:sp>
      <p:sp>
        <p:nvSpPr>
          <p:cNvPr id="4" name="Footer Placeholder 3">
            <a:extLst>
              <a:ext uri="{FF2B5EF4-FFF2-40B4-BE49-F238E27FC236}">
                <a16:creationId xmlns:a16="http://schemas.microsoft.com/office/drawing/2014/main" id="{72A07D0A-030F-8522-2D80-FFD561B9C5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8C428A-7EFC-29C9-F6CE-0A8C80E720D2}"/>
              </a:ext>
            </a:extLst>
          </p:cNvPr>
          <p:cNvSpPr>
            <a:spLocks noGrp="1"/>
          </p:cNvSpPr>
          <p:nvPr>
            <p:ph type="sldNum" sz="quarter" idx="12"/>
          </p:nvPr>
        </p:nvSpPr>
        <p:spPr/>
        <p:txBody>
          <a:bodyPr/>
          <a:lstStyle/>
          <a:p>
            <a:fld id="{83A07A33-BE61-4E00-849E-716C9B9718A5}" type="slidenum">
              <a:rPr lang="en-US" smtClean="0"/>
              <a:t>‹#›</a:t>
            </a:fld>
            <a:endParaRPr lang="en-US"/>
          </a:p>
        </p:txBody>
      </p:sp>
    </p:spTree>
    <p:extLst>
      <p:ext uri="{BB962C8B-B14F-4D97-AF65-F5344CB8AC3E}">
        <p14:creationId xmlns:p14="http://schemas.microsoft.com/office/powerpoint/2010/main" val="871375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47389E-99D3-AA83-6026-7A7A6A5F2F9D}"/>
              </a:ext>
            </a:extLst>
          </p:cNvPr>
          <p:cNvSpPr>
            <a:spLocks noGrp="1"/>
          </p:cNvSpPr>
          <p:nvPr>
            <p:ph type="dt" sz="half" idx="10"/>
          </p:nvPr>
        </p:nvSpPr>
        <p:spPr/>
        <p:txBody>
          <a:bodyPr/>
          <a:lstStyle/>
          <a:p>
            <a:fld id="{75F949A0-D2CF-4D20-B375-7E5A618C650D}" type="datetimeFigureOut">
              <a:rPr lang="en-US" smtClean="0"/>
              <a:t>11/21/2024</a:t>
            </a:fld>
            <a:endParaRPr lang="en-US"/>
          </a:p>
        </p:txBody>
      </p:sp>
      <p:sp>
        <p:nvSpPr>
          <p:cNvPr id="3" name="Footer Placeholder 2">
            <a:extLst>
              <a:ext uri="{FF2B5EF4-FFF2-40B4-BE49-F238E27FC236}">
                <a16:creationId xmlns:a16="http://schemas.microsoft.com/office/drawing/2014/main" id="{0F375C3B-CF19-DA30-D2D8-D3D71799E3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BE16B2-E255-8953-CE76-42D55A5E5243}"/>
              </a:ext>
            </a:extLst>
          </p:cNvPr>
          <p:cNvSpPr>
            <a:spLocks noGrp="1"/>
          </p:cNvSpPr>
          <p:nvPr>
            <p:ph type="sldNum" sz="quarter" idx="12"/>
          </p:nvPr>
        </p:nvSpPr>
        <p:spPr/>
        <p:txBody>
          <a:bodyPr/>
          <a:lstStyle/>
          <a:p>
            <a:fld id="{83A07A33-BE61-4E00-849E-716C9B9718A5}" type="slidenum">
              <a:rPr lang="en-US" smtClean="0"/>
              <a:t>‹#›</a:t>
            </a:fld>
            <a:endParaRPr lang="en-US"/>
          </a:p>
        </p:txBody>
      </p:sp>
    </p:spTree>
    <p:extLst>
      <p:ext uri="{BB962C8B-B14F-4D97-AF65-F5344CB8AC3E}">
        <p14:creationId xmlns:p14="http://schemas.microsoft.com/office/powerpoint/2010/main" val="3347557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E98A-69F0-4CB8-8BBC-97BFA307CE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88C5B4-8312-5215-44DB-99B4E10282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745CF4-827B-1710-1A41-98B3BB693D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B20C0D-B0CC-AE03-83DB-75B25DA87765}"/>
              </a:ext>
            </a:extLst>
          </p:cNvPr>
          <p:cNvSpPr>
            <a:spLocks noGrp="1"/>
          </p:cNvSpPr>
          <p:nvPr>
            <p:ph type="dt" sz="half" idx="10"/>
          </p:nvPr>
        </p:nvSpPr>
        <p:spPr/>
        <p:txBody>
          <a:bodyPr/>
          <a:lstStyle/>
          <a:p>
            <a:fld id="{75F949A0-D2CF-4D20-B375-7E5A618C650D}" type="datetimeFigureOut">
              <a:rPr lang="en-US" smtClean="0"/>
              <a:t>11/21/2024</a:t>
            </a:fld>
            <a:endParaRPr lang="en-US"/>
          </a:p>
        </p:txBody>
      </p:sp>
      <p:sp>
        <p:nvSpPr>
          <p:cNvPr id="6" name="Footer Placeholder 5">
            <a:extLst>
              <a:ext uri="{FF2B5EF4-FFF2-40B4-BE49-F238E27FC236}">
                <a16:creationId xmlns:a16="http://schemas.microsoft.com/office/drawing/2014/main" id="{E64F9CA9-FC5D-D0A4-1DFD-9A803A6B45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2DB928-A6B4-A848-5121-78F80775791A}"/>
              </a:ext>
            </a:extLst>
          </p:cNvPr>
          <p:cNvSpPr>
            <a:spLocks noGrp="1"/>
          </p:cNvSpPr>
          <p:nvPr>
            <p:ph type="sldNum" sz="quarter" idx="12"/>
          </p:nvPr>
        </p:nvSpPr>
        <p:spPr/>
        <p:txBody>
          <a:bodyPr/>
          <a:lstStyle/>
          <a:p>
            <a:fld id="{83A07A33-BE61-4E00-849E-716C9B9718A5}" type="slidenum">
              <a:rPr lang="en-US" smtClean="0"/>
              <a:t>‹#›</a:t>
            </a:fld>
            <a:endParaRPr lang="en-US"/>
          </a:p>
        </p:txBody>
      </p:sp>
    </p:spTree>
    <p:extLst>
      <p:ext uri="{BB962C8B-B14F-4D97-AF65-F5344CB8AC3E}">
        <p14:creationId xmlns:p14="http://schemas.microsoft.com/office/powerpoint/2010/main" val="3691958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57EE5-E4C4-59E7-1BB8-09E570677B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450ABB-25BD-CC38-B24D-89846B7E0C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FE7434-06FB-988F-CD2F-ED7734ABE3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EAD671-F856-291C-2353-A81967BCE57E}"/>
              </a:ext>
            </a:extLst>
          </p:cNvPr>
          <p:cNvSpPr>
            <a:spLocks noGrp="1"/>
          </p:cNvSpPr>
          <p:nvPr>
            <p:ph type="dt" sz="half" idx="10"/>
          </p:nvPr>
        </p:nvSpPr>
        <p:spPr/>
        <p:txBody>
          <a:bodyPr/>
          <a:lstStyle/>
          <a:p>
            <a:fld id="{75F949A0-D2CF-4D20-B375-7E5A618C650D}" type="datetimeFigureOut">
              <a:rPr lang="en-US" smtClean="0"/>
              <a:t>11/21/2024</a:t>
            </a:fld>
            <a:endParaRPr lang="en-US"/>
          </a:p>
        </p:txBody>
      </p:sp>
      <p:sp>
        <p:nvSpPr>
          <p:cNvPr id="6" name="Footer Placeholder 5">
            <a:extLst>
              <a:ext uri="{FF2B5EF4-FFF2-40B4-BE49-F238E27FC236}">
                <a16:creationId xmlns:a16="http://schemas.microsoft.com/office/drawing/2014/main" id="{E2F93B01-BFB6-9956-25D2-9FF590B03D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9F206D-EB33-1AE5-5487-896303EA1C38}"/>
              </a:ext>
            </a:extLst>
          </p:cNvPr>
          <p:cNvSpPr>
            <a:spLocks noGrp="1"/>
          </p:cNvSpPr>
          <p:nvPr>
            <p:ph type="sldNum" sz="quarter" idx="12"/>
          </p:nvPr>
        </p:nvSpPr>
        <p:spPr/>
        <p:txBody>
          <a:bodyPr/>
          <a:lstStyle/>
          <a:p>
            <a:fld id="{83A07A33-BE61-4E00-849E-716C9B9718A5}" type="slidenum">
              <a:rPr lang="en-US" smtClean="0"/>
              <a:t>‹#›</a:t>
            </a:fld>
            <a:endParaRPr lang="en-US"/>
          </a:p>
        </p:txBody>
      </p:sp>
    </p:spTree>
    <p:extLst>
      <p:ext uri="{BB962C8B-B14F-4D97-AF65-F5344CB8AC3E}">
        <p14:creationId xmlns:p14="http://schemas.microsoft.com/office/powerpoint/2010/main" val="1836821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B66F72-9D2B-070B-34F7-7F772010D5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39369A-93A1-CD2E-4E73-8779D3DAC2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36780-7962-5D07-B3BE-5752A7FC3B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5F949A0-D2CF-4D20-B375-7E5A618C650D}" type="datetimeFigureOut">
              <a:rPr lang="en-US" smtClean="0"/>
              <a:t>11/21/2024</a:t>
            </a:fld>
            <a:endParaRPr lang="en-US"/>
          </a:p>
        </p:txBody>
      </p:sp>
      <p:sp>
        <p:nvSpPr>
          <p:cNvPr id="5" name="Footer Placeholder 4">
            <a:extLst>
              <a:ext uri="{FF2B5EF4-FFF2-40B4-BE49-F238E27FC236}">
                <a16:creationId xmlns:a16="http://schemas.microsoft.com/office/drawing/2014/main" id="{89FCCE8D-62FC-EA21-7073-0AFAEFB920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C7F3E5D-413F-DE0A-861D-D2B2ACCB2B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3A07A33-BE61-4E00-849E-716C9B9718A5}" type="slidenum">
              <a:rPr lang="en-US" smtClean="0"/>
              <a:t>‹#›</a:t>
            </a:fld>
            <a:endParaRPr lang="en-US"/>
          </a:p>
        </p:txBody>
      </p:sp>
    </p:spTree>
    <p:extLst>
      <p:ext uri="{BB962C8B-B14F-4D97-AF65-F5344CB8AC3E}">
        <p14:creationId xmlns:p14="http://schemas.microsoft.com/office/powerpoint/2010/main" val="4151383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1543A-B118-EA4B-4131-0509248C761C}"/>
              </a:ext>
            </a:extLst>
          </p:cNvPr>
          <p:cNvSpPr>
            <a:spLocks noGrp="1"/>
          </p:cNvSpPr>
          <p:nvPr>
            <p:ph type="ctrTitle"/>
          </p:nvPr>
        </p:nvSpPr>
        <p:spPr/>
        <p:txBody>
          <a:bodyPr/>
          <a:lstStyle/>
          <a:p>
            <a:r>
              <a:rPr lang="en-US" dirty="0"/>
              <a:t>University billing system in Salesforce</a:t>
            </a:r>
          </a:p>
        </p:txBody>
      </p:sp>
      <p:sp>
        <p:nvSpPr>
          <p:cNvPr id="3" name="Subtitle 2">
            <a:extLst>
              <a:ext uri="{FF2B5EF4-FFF2-40B4-BE49-F238E27FC236}">
                <a16:creationId xmlns:a16="http://schemas.microsoft.com/office/drawing/2014/main" id="{50159545-D8BF-0D8C-EF63-C2E247E9DA66}"/>
              </a:ext>
            </a:extLst>
          </p:cNvPr>
          <p:cNvSpPr>
            <a:spLocks noGrp="1"/>
          </p:cNvSpPr>
          <p:nvPr>
            <p:ph type="subTitle" idx="1"/>
          </p:nvPr>
        </p:nvSpPr>
        <p:spPr/>
        <p:txBody>
          <a:bodyPr/>
          <a:lstStyle/>
          <a:p>
            <a:r>
              <a:rPr lang="en-US" dirty="0"/>
              <a:t>By Hector Rafael Alvarez Aceves</a:t>
            </a:r>
          </a:p>
        </p:txBody>
      </p:sp>
    </p:spTree>
    <p:extLst>
      <p:ext uri="{BB962C8B-B14F-4D97-AF65-F5344CB8AC3E}">
        <p14:creationId xmlns:p14="http://schemas.microsoft.com/office/powerpoint/2010/main" val="3986503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2DB4D-8A8A-3577-0A3E-211269DB9AE1}"/>
              </a:ext>
            </a:extLst>
          </p:cNvPr>
          <p:cNvSpPr>
            <a:spLocks noGrp="1"/>
          </p:cNvSpPr>
          <p:nvPr>
            <p:ph type="title"/>
          </p:nvPr>
        </p:nvSpPr>
        <p:spPr/>
        <p:txBody>
          <a:bodyPr/>
          <a:lstStyle/>
          <a:p>
            <a:r>
              <a:rPr lang="en-US" dirty="0"/>
              <a:t>Key functions</a:t>
            </a:r>
          </a:p>
        </p:txBody>
      </p:sp>
      <p:sp>
        <p:nvSpPr>
          <p:cNvPr id="3" name="Content Placeholder 2">
            <a:extLst>
              <a:ext uri="{FF2B5EF4-FFF2-40B4-BE49-F238E27FC236}">
                <a16:creationId xmlns:a16="http://schemas.microsoft.com/office/drawing/2014/main" id="{FE39FB14-8324-CA81-E4D4-15A14ED22B07}"/>
              </a:ext>
            </a:extLst>
          </p:cNvPr>
          <p:cNvSpPr>
            <a:spLocks noGrp="1"/>
          </p:cNvSpPr>
          <p:nvPr>
            <p:ph idx="1"/>
          </p:nvPr>
        </p:nvSpPr>
        <p:spPr>
          <a:xfrm>
            <a:off x="838201" y="1825625"/>
            <a:ext cx="4985084" cy="4351338"/>
          </a:xfrm>
        </p:spPr>
        <p:txBody>
          <a:bodyPr/>
          <a:lstStyle/>
          <a:p>
            <a:r>
              <a:rPr lang="en-US" dirty="0"/>
              <a:t>Quote of a student’s semester or quarterly period with the total discount and total cost of the enrolled semester or quarterly university period.</a:t>
            </a:r>
          </a:p>
          <a:p>
            <a:r>
              <a:rPr lang="en-US" dirty="0"/>
              <a:t>Custom fields were added: payment method, scholarship options and partial payment.</a:t>
            </a:r>
          </a:p>
        </p:txBody>
      </p:sp>
      <p:pic>
        <p:nvPicPr>
          <p:cNvPr id="7" name="Picture 6">
            <a:extLst>
              <a:ext uri="{FF2B5EF4-FFF2-40B4-BE49-F238E27FC236}">
                <a16:creationId xmlns:a16="http://schemas.microsoft.com/office/drawing/2014/main" id="{95ABFF56-C626-DC6B-7AAC-AD7AF794130A}"/>
              </a:ext>
            </a:extLst>
          </p:cNvPr>
          <p:cNvPicPr>
            <a:picLocks noChangeAspect="1"/>
          </p:cNvPicPr>
          <p:nvPr/>
        </p:nvPicPr>
        <p:blipFill>
          <a:blip r:embed="rId2"/>
          <a:stretch>
            <a:fillRect/>
          </a:stretch>
        </p:blipFill>
        <p:spPr>
          <a:xfrm>
            <a:off x="6080874" y="1154191"/>
            <a:ext cx="5440566" cy="5371299"/>
          </a:xfrm>
          <a:prstGeom prst="rect">
            <a:avLst/>
          </a:prstGeom>
        </p:spPr>
      </p:pic>
    </p:spTree>
    <p:extLst>
      <p:ext uri="{BB962C8B-B14F-4D97-AF65-F5344CB8AC3E}">
        <p14:creationId xmlns:p14="http://schemas.microsoft.com/office/powerpoint/2010/main" val="325860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3A015-C8F4-6CE1-73B8-7917BCEBBF57}"/>
              </a:ext>
            </a:extLst>
          </p:cNvPr>
          <p:cNvSpPr>
            <a:spLocks noGrp="1"/>
          </p:cNvSpPr>
          <p:nvPr>
            <p:ph type="title"/>
          </p:nvPr>
        </p:nvSpPr>
        <p:spPr/>
        <p:txBody>
          <a:bodyPr/>
          <a:lstStyle/>
          <a:p>
            <a:r>
              <a:rPr lang="en-US" dirty="0"/>
              <a:t>Key functions</a:t>
            </a:r>
          </a:p>
        </p:txBody>
      </p:sp>
      <p:pic>
        <p:nvPicPr>
          <p:cNvPr id="5" name="Content Placeholder 4">
            <a:extLst>
              <a:ext uri="{FF2B5EF4-FFF2-40B4-BE49-F238E27FC236}">
                <a16:creationId xmlns:a16="http://schemas.microsoft.com/office/drawing/2014/main" id="{589604C5-3BA6-1197-FD46-39BB54C077CF}"/>
              </a:ext>
            </a:extLst>
          </p:cNvPr>
          <p:cNvPicPr>
            <a:picLocks noGrp="1" noChangeAspect="1"/>
          </p:cNvPicPr>
          <p:nvPr>
            <p:ph idx="1"/>
          </p:nvPr>
        </p:nvPicPr>
        <p:blipFill>
          <a:blip r:embed="rId2"/>
          <a:stretch>
            <a:fillRect/>
          </a:stretch>
        </p:blipFill>
        <p:spPr>
          <a:xfrm>
            <a:off x="4775952" y="1851875"/>
            <a:ext cx="7253369" cy="3708902"/>
          </a:xfrm>
        </p:spPr>
      </p:pic>
      <p:sp>
        <p:nvSpPr>
          <p:cNvPr id="8" name="Content Placeholder 2">
            <a:extLst>
              <a:ext uri="{FF2B5EF4-FFF2-40B4-BE49-F238E27FC236}">
                <a16:creationId xmlns:a16="http://schemas.microsoft.com/office/drawing/2014/main" id="{FD35C475-C857-0CD1-AF92-BBE00D078A8C}"/>
              </a:ext>
            </a:extLst>
          </p:cNvPr>
          <p:cNvSpPr txBox="1">
            <a:spLocks/>
          </p:cNvSpPr>
          <p:nvPr/>
        </p:nvSpPr>
        <p:spPr>
          <a:xfrm>
            <a:off x="356063" y="1908752"/>
            <a:ext cx="431569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Quote needs to be sent for approval before the quote’s pdf is generated and sent to its respective student</a:t>
            </a:r>
          </a:p>
        </p:txBody>
      </p:sp>
    </p:spTree>
    <p:extLst>
      <p:ext uri="{BB962C8B-B14F-4D97-AF65-F5344CB8AC3E}">
        <p14:creationId xmlns:p14="http://schemas.microsoft.com/office/powerpoint/2010/main" val="3158336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D5C82-E573-0828-A1DF-32A0052C518F}"/>
              </a:ext>
            </a:extLst>
          </p:cNvPr>
          <p:cNvSpPr>
            <a:spLocks noGrp="1"/>
          </p:cNvSpPr>
          <p:nvPr>
            <p:ph type="title"/>
          </p:nvPr>
        </p:nvSpPr>
        <p:spPr/>
        <p:txBody>
          <a:bodyPr/>
          <a:lstStyle/>
          <a:p>
            <a:r>
              <a:rPr lang="en-US" dirty="0"/>
              <a:t>Key functions</a:t>
            </a:r>
          </a:p>
        </p:txBody>
      </p:sp>
      <p:sp>
        <p:nvSpPr>
          <p:cNvPr id="3" name="Content Placeholder 2">
            <a:extLst>
              <a:ext uri="{FF2B5EF4-FFF2-40B4-BE49-F238E27FC236}">
                <a16:creationId xmlns:a16="http://schemas.microsoft.com/office/drawing/2014/main" id="{6C3F4AA3-F691-7B9B-C4BD-B5ECACC20DF8}"/>
              </a:ext>
            </a:extLst>
          </p:cNvPr>
          <p:cNvSpPr>
            <a:spLocks noGrp="1"/>
          </p:cNvSpPr>
          <p:nvPr>
            <p:ph idx="1"/>
          </p:nvPr>
        </p:nvSpPr>
        <p:spPr>
          <a:xfrm>
            <a:off x="838200" y="1825625"/>
            <a:ext cx="3301538" cy="4351338"/>
          </a:xfrm>
        </p:spPr>
        <p:txBody>
          <a:bodyPr/>
          <a:lstStyle/>
          <a:p>
            <a:r>
              <a:rPr lang="en-US" dirty="0"/>
              <a:t>Approver needs to be chosen manually</a:t>
            </a:r>
          </a:p>
        </p:txBody>
      </p:sp>
      <p:pic>
        <p:nvPicPr>
          <p:cNvPr id="5" name="Picture 4">
            <a:extLst>
              <a:ext uri="{FF2B5EF4-FFF2-40B4-BE49-F238E27FC236}">
                <a16:creationId xmlns:a16="http://schemas.microsoft.com/office/drawing/2014/main" id="{F161A49B-F4C5-346A-23EA-6CE0696BB8E2}"/>
              </a:ext>
            </a:extLst>
          </p:cNvPr>
          <p:cNvPicPr>
            <a:picLocks noChangeAspect="1"/>
          </p:cNvPicPr>
          <p:nvPr/>
        </p:nvPicPr>
        <p:blipFill>
          <a:blip r:embed="rId2"/>
          <a:stretch>
            <a:fillRect/>
          </a:stretch>
        </p:blipFill>
        <p:spPr>
          <a:xfrm>
            <a:off x="4640088" y="2144542"/>
            <a:ext cx="7047607" cy="3965311"/>
          </a:xfrm>
          <a:prstGeom prst="rect">
            <a:avLst/>
          </a:prstGeom>
        </p:spPr>
      </p:pic>
    </p:spTree>
    <p:extLst>
      <p:ext uri="{BB962C8B-B14F-4D97-AF65-F5344CB8AC3E}">
        <p14:creationId xmlns:p14="http://schemas.microsoft.com/office/powerpoint/2010/main" val="4034052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8D186-8857-F260-5F2C-6400FE227135}"/>
              </a:ext>
            </a:extLst>
          </p:cNvPr>
          <p:cNvSpPr>
            <a:spLocks noGrp="1"/>
          </p:cNvSpPr>
          <p:nvPr>
            <p:ph type="title"/>
          </p:nvPr>
        </p:nvSpPr>
        <p:spPr/>
        <p:txBody>
          <a:bodyPr/>
          <a:lstStyle/>
          <a:p>
            <a:r>
              <a:rPr lang="en-US" dirty="0"/>
              <a:t>Key functions</a:t>
            </a:r>
          </a:p>
        </p:txBody>
      </p:sp>
      <p:sp>
        <p:nvSpPr>
          <p:cNvPr id="3" name="Content Placeholder 2">
            <a:extLst>
              <a:ext uri="{FF2B5EF4-FFF2-40B4-BE49-F238E27FC236}">
                <a16:creationId xmlns:a16="http://schemas.microsoft.com/office/drawing/2014/main" id="{4873AD94-99EC-A39B-6909-F7E4C9FA5BD0}"/>
              </a:ext>
            </a:extLst>
          </p:cNvPr>
          <p:cNvSpPr>
            <a:spLocks noGrp="1"/>
          </p:cNvSpPr>
          <p:nvPr>
            <p:ph idx="1"/>
          </p:nvPr>
        </p:nvSpPr>
        <p:spPr>
          <a:xfrm>
            <a:off x="838200" y="1825625"/>
            <a:ext cx="2819400" cy="4351338"/>
          </a:xfrm>
        </p:spPr>
        <p:txBody>
          <a:bodyPr>
            <a:normAutofit lnSpcReduction="10000"/>
          </a:bodyPr>
          <a:lstStyle/>
          <a:p>
            <a:r>
              <a:rPr lang="en-US" dirty="0"/>
              <a:t>The approver, or the career coordinator, needs to approve the quote which generates the quote’s PDF, and it is sent to the respective student’s email.</a:t>
            </a:r>
          </a:p>
        </p:txBody>
      </p:sp>
      <p:pic>
        <p:nvPicPr>
          <p:cNvPr id="9" name="Picture 8">
            <a:extLst>
              <a:ext uri="{FF2B5EF4-FFF2-40B4-BE49-F238E27FC236}">
                <a16:creationId xmlns:a16="http://schemas.microsoft.com/office/drawing/2014/main" id="{8960B183-0BD2-065D-4630-C2256FA0EA37}"/>
              </a:ext>
            </a:extLst>
          </p:cNvPr>
          <p:cNvPicPr>
            <a:picLocks noChangeAspect="1"/>
          </p:cNvPicPr>
          <p:nvPr/>
        </p:nvPicPr>
        <p:blipFill>
          <a:blip r:embed="rId2"/>
          <a:stretch>
            <a:fillRect/>
          </a:stretch>
        </p:blipFill>
        <p:spPr>
          <a:xfrm>
            <a:off x="3785063" y="1562793"/>
            <a:ext cx="8406937" cy="4490756"/>
          </a:xfrm>
          <a:prstGeom prst="rect">
            <a:avLst/>
          </a:prstGeom>
        </p:spPr>
      </p:pic>
    </p:spTree>
    <p:extLst>
      <p:ext uri="{BB962C8B-B14F-4D97-AF65-F5344CB8AC3E}">
        <p14:creationId xmlns:p14="http://schemas.microsoft.com/office/powerpoint/2010/main" val="4002717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EB273-21D6-ACEA-2A53-DBF77E670AC5}"/>
              </a:ext>
            </a:extLst>
          </p:cNvPr>
          <p:cNvSpPr>
            <a:spLocks noGrp="1"/>
          </p:cNvSpPr>
          <p:nvPr>
            <p:ph type="title"/>
          </p:nvPr>
        </p:nvSpPr>
        <p:spPr/>
        <p:txBody>
          <a:bodyPr/>
          <a:lstStyle/>
          <a:p>
            <a:r>
              <a:rPr lang="en-US" dirty="0"/>
              <a:t>Key functions</a:t>
            </a:r>
          </a:p>
        </p:txBody>
      </p:sp>
      <p:pic>
        <p:nvPicPr>
          <p:cNvPr id="5" name="Content Placeholder 4">
            <a:extLst>
              <a:ext uri="{FF2B5EF4-FFF2-40B4-BE49-F238E27FC236}">
                <a16:creationId xmlns:a16="http://schemas.microsoft.com/office/drawing/2014/main" id="{14ED9E91-A727-BEF5-A097-6A54A9C035AD}"/>
              </a:ext>
            </a:extLst>
          </p:cNvPr>
          <p:cNvPicPr>
            <a:picLocks noGrp="1" noChangeAspect="1"/>
          </p:cNvPicPr>
          <p:nvPr>
            <p:ph idx="1"/>
          </p:nvPr>
        </p:nvPicPr>
        <p:blipFill>
          <a:blip r:embed="rId2"/>
          <a:stretch>
            <a:fillRect/>
          </a:stretch>
        </p:blipFill>
        <p:spPr>
          <a:xfrm>
            <a:off x="3516293" y="1645152"/>
            <a:ext cx="8531328" cy="4351338"/>
          </a:xfrm>
        </p:spPr>
      </p:pic>
      <p:sp>
        <p:nvSpPr>
          <p:cNvPr id="6" name="Content Placeholder 2">
            <a:extLst>
              <a:ext uri="{FF2B5EF4-FFF2-40B4-BE49-F238E27FC236}">
                <a16:creationId xmlns:a16="http://schemas.microsoft.com/office/drawing/2014/main" id="{086639E4-0287-24D9-3FEC-5AFC448C3515}"/>
              </a:ext>
            </a:extLst>
          </p:cNvPr>
          <p:cNvSpPr txBox="1">
            <a:spLocks/>
          </p:cNvSpPr>
          <p:nvPr/>
        </p:nvSpPr>
        <p:spPr>
          <a:xfrm>
            <a:off x="838200" y="1825625"/>
            <a:ext cx="28194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PDF of quote stored in the Quote PDFs section.</a:t>
            </a:r>
          </a:p>
        </p:txBody>
      </p:sp>
    </p:spTree>
    <p:extLst>
      <p:ext uri="{BB962C8B-B14F-4D97-AF65-F5344CB8AC3E}">
        <p14:creationId xmlns:p14="http://schemas.microsoft.com/office/powerpoint/2010/main" val="3485090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663FE-F15A-A6E8-E6B7-0269304E2588}"/>
              </a:ext>
            </a:extLst>
          </p:cNvPr>
          <p:cNvSpPr>
            <a:spLocks noGrp="1"/>
          </p:cNvSpPr>
          <p:nvPr>
            <p:ph type="title"/>
          </p:nvPr>
        </p:nvSpPr>
        <p:spPr/>
        <p:txBody>
          <a:bodyPr/>
          <a:lstStyle/>
          <a:p>
            <a:r>
              <a:rPr lang="en-US" dirty="0"/>
              <a:t>Key functions</a:t>
            </a:r>
          </a:p>
        </p:txBody>
      </p:sp>
      <p:sp>
        <p:nvSpPr>
          <p:cNvPr id="7" name="Content Placeholder 6">
            <a:extLst>
              <a:ext uri="{FF2B5EF4-FFF2-40B4-BE49-F238E27FC236}">
                <a16:creationId xmlns:a16="http://schemas.microsoft.com/office/drawing/2014/main" id="{0344145F-42C0-EAA5-C7DF-318CB3969BA3}"/>
              </a:ext>
            </a:extLst>
          </p:cNvPr>
          <p:cNvSpPr>
            <a:spLocks noGrp="1"/>
          </p:cNvSpPr>
          <p:nvPr>
            <p:ph idx="1"/>
          </p:nvPr>
        </p:nvSpPr>
        <p:spPr>
          <a:xfrm>
            <a:off x="838200" y="1609057"/>
            <a:ext cx="8835189" cy="436312"/>
          </a:xfrm>
        </p:spPr>
        <p:txBody>
          <a:bodyPr>
            <a:normAutofit fontScale="92500" lnSpcReduction="10000"/>
          </a:bodyPr>
          <a:lstStyle/>
          <a:p>
            <a:r>
              <a:rPr lang="en-US" dirty="0"/>
              <a:t>Quote sent to the student email</a:t>
            </a:r>
          </a:p>
        </p:txBody>
      </p:sp>
      <p:pic>
        <p:nvPicPr>
          <p:cNvPr id="9" name="Picture 8">
            <a:extLst>
              <a:ext uri="{FF2B5EF4-FFF2-40B4-BE49-F238E27FC236}">
                <a16:creationId xmlns:a16="http://schemas.microsoft.com/office/drawing/2014/main" id="{1C4BB590-9CD0-F116-BA7C-28AF488EB949}"/>
              </a:ext>
            </a:extLst>
          </p:cNvPr>
          <p:cNvPicPr>
            <a:picLocks noChangeAspect="1"/>
          </p:cNvPicPr>
          <p:nvPr/>
        </p:nvPicPr>
        <p:blipFill>
          <a:blip r:embed="rId2"/>
          <a:stretch>
            <a:fillRect/>
          </a:stretch>
        </p:blipFill>
        <p:spPr>
          <a:xfrm>
            <a:off x="97098" y="2177448"/>
            <a:ext cx="5517853" cy="3970690"/>
          </a:xfrm>
          <a:prstGeom prst="rect">
            <a:avLst/>
          </a:prstGeom>
        </p:spPr>
      </p:pic>
      <p:pic>
        <p:nvPicPr>
          <p:cNvPr id="13" name="Picture 12">
            <a:extLst>
              <a:ext uri="{FF2B5EF4-FFF2-40B4-BE49-F238E27FC236}">
                <a16:creationId xmlns:a16="http://schemas.microsoft.com/office/drawing/2014/main" id="{B46D78B8-C71D-C4F2-40E0-72959FB9B422}"/>
              </a:ext>
            </a:extLst>
          </p:cNvPr>
          <p:cNvPicPr>
            <a:picLocks noChangeAspect="1"/>
          </p:cNvPicPr>
          <p:nvPr/>
        </p:nvPicPr>
        <p:blipFill>
          <a:blip r:embed="rId3"/>
          <a:srcRect r="30781"/>
          <a:stretch/>
        </p:blipFill>
        <p:spPr>
          <a:xfrm>
            <a:off x="5811253" y="2084026"/>
            <a:ext cx="6232358" cy="4556289"/>
          </a:xfrm>
          <a:prstGeom prst="rect">
            <a:avLst/>
          </a:prstGeom>
        </p:spPr>
      </p:pic>
    </p:spTree>
    <p:extLst>
      <p:ext uri="{BB962C8B-B14F-4D97-AF65-F5344CB8AC3E}">
        <p14:creationId xmlns:p14="http://schemas.microsoft.com/office/powerpoint/2010/main" val="1060458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D66C7-1956-3108-A581-CE207A42DE9A}"/>
              </a:ext>
            </a:extLst>
          </p:cNvPr>
          <p:cNvSpPr>
            <a:spLocks noGrp="1"/>
          </p:cNvSpPr>
          <p:nvPr>
            <p:ph type="title"/>
          </p:nvPr>
        </p:nvSpPr>
        <p:spPr/>
        <p:txBody>
          <a:bodyPr/>
          <a:lstStyle/>
          <a:p>
            <a:r>
              <a:rPr lang="en-US" dirty="0"/>
              <a:t>Insights and lessons learned</a:t>
            </a:r>
          </a:p>
        </p:txBody>
      </p:sp>
      <p:sp>
        <p:nvSpPr>
          <p:cNvPr id="3" name="Content Placeholder 2">
            <a:extLst>
              <a:ext uri="{FF2B5EF4-FFF2-40B4-BE49-F238E27FC236}">
                <a16:creationId xmlns:a16="http://schemas.microsoft.com/office/drawing/2014/main" id="{B4663887-637E-F09F-53B7-70366F7EDD4D}"/>
              </a:ext>
            </a:extLst>
          </p:cNvPr>
          <p:cNvSpPr>
            <a:spLocks noGrp="1"/>
          </p:cNvSpPr>
          <p:nvPr>
            <p:ph idx="1"/>
          </p:nvPr>
        </p:nvSpPr>
        <p:spPr>
          <a:xfrm>
            <a:off x="802105" y="1801562"/>
            <a:ext cx="10515600" cy="4351338"/>
          </a:xfrm>
        </p:spPr>
        <p:txBody>
          <a:bodyPr/>
          <a:lstStyle/>
          <a:p>
            <a:r>
              <a:rPr lang="en-US" dirty="0"/>
              <a:t>Development was rushed and not well planned.</a:t>
            </a:r>
          </a:p>
          <a:p>
            <a:r>
              <a:rPr lang="en-US" dirty="0"/>
              <a:t>Planning what each function would be and planning how to  implement it in detail would be better for the next project.</a:t>
            </a:r>
          </a:p>
          <a:p>
            <a:r>
              <a:rPr lang="en-US" dirty="0"/>
              <a:t>There was a lot of repetitive code in the tests which can be reduced by planning the tests design before implementing them.</a:t>
            </a:r>
          </a:p>
          <a:p>
            <a:r>
              <a:rPr lang="en-US" dirty="0"/>
              <a:t>Estimate times for each function to implement to estimate a death line.</a:t>
            </a:r>
          </a:p>
          <a:p>
            <a:r>
              <a:rPr lang="en-US" dirty="0"/>
              <a:t>There is room for improvement in the code to make it scalable.</a:t>
            </a:r>
          </a:p>
          <a:p>
            <a:r>
              <a:rPr lang="en-US" dirty="0"/>
              <a:t>Always plan each day of work to not surpass the death line.</a:t>
            </a:r>
          </a:p>
          <a:p>
            <a:endParaRPr lang="en-US" dirty="0"/>
          </a:p>
        </p:txBody>
      </p:sp>
    </p:spTree>
    <p:extLst>
      <p:ext uri="{BB962C8B-B14F-4D97-AF65-F5344CB8AC3E}">
        <p14:creationId xmlns:p14="http://schemas.microsoft.com/office/powerpoint/2010/main" val="1458378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21A56-449F-54AB-BF26-41DB32E31F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D89A5B-5284-5991-BE7B-DCE76B8E55B5}"/>
              </a:ext>
            </a:extLst>
          </p:cNvPr>
          <p:cNvSpPr>
            <a:spLocks noGrp="1"/>
          </p:cNvSpPr>
          <p:nvPr>
            <p:ph type="title"/>
          </p:nvPr>
        </p:nvSpPr>
        <p:spPr>
          <a:xfrm>
            <a:off x="857250" y="365125"/>
            <a:ext cx="10515600" cy="1325563"/>
          </a:xfrm>
        </p:spPr>
        <p:txBody>
          <a:bodyPr/>
          <a:lstStyle/>
          <a:p>
            <a:r>
              <a:rPr lang="en-US" dirty="0"/>
              <a:t>Insights and lessons learned</a:t>
            </a:r>
          </a:p>
        </p:txBody>
      </p:sp>
      <p:sp>
        <p:nvSpPr>
          <p:cNvPr id="3" name="Content Placeholder 2">
            <a:extLst>
              <a:ext uri="{FF2B5EF4-FFF2-40B4-BE49-F238E27FC236}">
                <a16:creationId xmlns:a16="http://schemas.microsoft.com/office/drawing/2014/main" id="{A150BC75-04E0-2496-9077-287A3EB855D8}"/>
              </a:ext>
            </a:extLst>
          </p:cNvPr>
          <p:cNvSpPr>
            <a:spLocks noGrp="1"/>
          </p:cNvSpPr>
          <p:nvPr>
            <p:ph idx="1"/>
          </p:nvPr>
        </p:nvSpPr>
        <p:spPr>
          <a:xfrm>
            <a:off x="922755" y="1858712"/>
            <a:ext cx="10515600" cy="4351338"/>
          </a:xfrm>
        </p:spPr>
        <p:txBody>
          <a:bodyPr>
            <a:normAutofit fontScale="92500" lnSpcReduction="20000"/>
          </a:bodyPr>
          <a:lstStyle/>
          <a:p>
            <a:pPr marL="0" indent="0">
              <a:buNone/>
            </a:pPr>
            <a:r>
              <a:rPr lang="en-US" dirty="0"/>
              <a:t>I learned how </a:t>
            </a:r>
            <a:r>
              <a:rPr lang="en-US"/>
              <a:t>to:</a:t>
            </a:r>
            <a:endParaRPr lang="en-US" dirty="0"/>
          </a:p>
          <a:p>
            <a:r>
              <a:rPr lang="en-US" dirty="0"/>
              <a:t>Generate PDF files using Visualforce</a:t>
            </a:r>
          </a:p>
          <a:p>
            <a:r>
              <a:rPr lang="en-US" dirty="0"/>
              <a:t>Test Visualforce custom controllers</a:t>
            </a:r>
          </a:p>
          <a:p>
            <a:r>
              <a:rPr lang="en-US" dirty="0"/>
              <a:t>Send emails automatically using triggers</a:t>
            </a:r>
          </a:p>
          <a:p>
            <a:endParaRPr lang="en-US" dirty="0"/>
          </a:p>
          <a:p>
            <a:pPr marL="0" indent="0">
              <a:buNone/>
            </a:pPr>
            <a:r>
              <a:rPr lang="en-US" dirty="0"/>
              <a:t>I learned about the existence and usage of the following standard objects:</a:t>
            </a:r>
          </a:p>
          <a:p>
            <a:r>
              <a:rPr lang="en-US" dirty="0"/>
              <a:t>Quote</a:t>
            </a:r>
          </a:p>
          <a:p>
            <a:r>
              <a:rPr lang="en-US" dirty="0"/>
              <a:t>Quote Line Item</a:t>
            </a:r>
          </a:p>
          <a:p>
            <a:r>
              <a:rPr lang="en-US" dirty="0"/>
              <a:t>Price Book</a:t>
            </a:r>
          </a:p>
          <a:p>
            <a:r>
              <a:rPr lang="en-US" dirty="0"/>
              <a:t>Price Book Entry</a:t>
            </a:r>
          </a:p>
          <a:p>
            <a:endParaRPr lang="en-US" dirty="0"/>
          </a:p>
        </p:txBody>
      </p:sp>
    </p:spTree>
    <p:extLst>
      <p:ext uri="{BB962C8B-B14F-4D97-AF65-F5344CB8AC3E}">
        <p14:creationId xmlns:p14="http://schemas.microsoft.com/office/powerpoint/2010/main" val="1288334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EBF00-FCF9-B755-AEFE-FECA88AD3D9A}"/>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4BDF9839-F7C9-37A0-009E-F3E8C30CFDC3}"/>
              </a:ext>
            </a:extLst>
          </p:cNvPr>
          <p:cNvSpPr>
            <a:spLocks noGrp="1"/>
          </p:cNvSpPr>
          <p:nvPr>
            <p:ph idx="1"/>
          </p:nvPr>
        </p:nvSpPr>
        <p:spPr/>
        <p:txBody>
          <a:bodyPr/>
          <a:lstStyle/>
          <a:p>
            <a:r>
              <a:rPr lang="en-US" dirty="0"/>
              <a:t>Create custom objects if needed and custom fields for storing student’s information as well as quote information.</a:t>
            </a:r>
          </a:p>
          <a:p>
            <a:endParaRPr lang="en-US" dirty="0"/>
          </a:p>
          <a:p>
            <a:r>
              <a:rPr lang="en-US" dirty="0"/>
              <a:t>Create an automation that calculates discounts for enrolled subjects of a student.</a:t>
            </a:r>
          </a:p>
          <a:p>
            <a:pPr marL="0" indent="0">
              <a:buNone/>
            </a:pPr>
            <a:endParaRPr lang="en-US" dirty="0"/>
          </a:p>
          <a:p>
            <a:r>
              <a:rPr lang="en-US" dirty="0"/>
              <a:t>Create an automation that creates a quote of the enrolled subjects of a student in a PDF file and it should be sent to the enrolled student as well.</a:t>
            </a:r>
          </a:p>
        </p:txBody>
      </p:sp>
    </p:spTree>
    <p:extLst>
      <p:ext uri="{BB962C8B-B14F-4D97-AF65-F5344CB8AC3E}">
        <p14:creationId xmlns:p14="http://schemas.microsoft.com/office/powerpoint/2010/main" val="4249018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42C61-28D5-CD1A-D256-C4D186942FC7}"/>
              </a:ext>
            </a:extLst>
          </p:cNvPr>
          <p:cNvSpPr>
            <a:spLocks noGrp="1"/>
          </p:cNvSpPr>
          <p:nvPr>
            <p:ph type="title"/>
          </p:nvPr>
        </p:nvSpPr>
        <p:spPr/>
        <p:txBody>
          <a:bodyPr/>
          <a:lstStyle/>
          <a:p>
            <a:r>
              <a:rPr lang="en-US" dirty="0"/>
              <a:t>Implemented solution</a:t>
            </a:r>
          </a:p>
        </p:txBody>
      </p:sp>
      <p:sp>
        <p:nvSpPr>
          <p:cNvPr id="3" name="Content Placeholder 2">
            <a:extLst>
              <a:ext uri="{FF2B5EF4-FFF2-40B4-BE49-F238E27FC236}">
                <a16:creationId xmlns:a16="http://schemas.microsoft.com/office/drawing/2014/main" id="{11ED8361-9EAD-17A4-0BFA-8B3179BAF0BF}"/>
              </a:ext>
            </a:extLst>
          </p:cNvPr>
          <p:cNvSpPr>
            <a:spLocks noGrp="1"/>
          </p:cNvSpPr>
          <p:nvPr>
            <p:ph idx="1"/>
          </p:nvPr>
        </p:nvSpPr>
        <p:spPr/>
        <p:txBody>
          <a:bodyPr/>
          <a:lstStyle/>
          <a:p>
            <a:r>
              <a:rPr lang="en-US" dirty="0"/>
              <a:t>Standard objects used: Quote, Quote Line Item (renamed as Selected Subjects), Price Book, Product (renamed as Subject), Opportunity, Contact (renamed as Student) and Price Book Entry.</a:t>
            </a:r>
          </a:p>
          <a:p>
            <a:endParaRPr lang="en-US" dirty="0"/>
          </a:p>
          <a:p>
            <a:r>
              <a:rPr lang="en-US" dirty="0"/>
              <a:t>Custom fields created in Quote: Partial payment, scholarship options, payment method.</a:t>
            </a:r>
          </a:p>
          <a:p>
            <a:pPr marL="0" indent="0">
              <a:buNone/>
            </a:pPr>
            <a:endParaRPr lang="en-US" dirty="0"/>
          </a:p>
          <a:p>
            <a:r>
              <a:rPr lang="en-US" dirty="0"/>
              <a:t>Custom fields created in Contact: Average, Period, state, identifier.</a:t>
            </a:r>
          </a:p>
        </p:txBody>
      </p:sp>
    </p:spTree>
    <p:extLst>
      <p:ext uri="{BB962C8B-B14F-4D97-AF65-F5344CB8AC3E}">
        <p14:creationId xmlns:p14="http://schemas.microsoft.com/office/powerpoint/2010/main" val="1847388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BBD78-2181-9D5B-9DF4-CC819A934599}"/>
              </a:ext>
            </a:extLst>
          </p:cNvPr>
          <p:cNvSpPr>
            <a:spLocks noGrp="1"/>
          </p:cNvSpPr>
          <p:nvPr>
            <p:ph type="title"/>
          </p:nvPr>
        </p:nvSpPr>
        <p:spPr/>
        <p:txBody>
          <a:bodyPr/>
          <a:lstStyle/>
          <a:p>
            <a:r>
              <a:rPr lang="en-US" dirty="0"/>
              <a:t>Implemented solution</a:t>
            </a:r>
          </a:p>
        </p:txBody>
      </p:sp>
      <p:sp>
        <p:nvSpPr>
          <p:cNvPr id="3" name="Content Placeholder 2">
            <a:extLst>
              <a:ext uri="{FF2B5EF4-FFF2-40B4-BE49-F238E27FC236}">
                <a16:creationId xmlns:a16="http://schemas.microsoft.com/office/drawing/2014/main" id="{7A2D6A7E-0C6F-F001-6858-CB007DC1157C}"/>
              </a:ext>
            </a:extLst>
          </p:cNvPr>
          <p:cNvSpPr>
            <a:spLocks noGrp="1"/>
          </p:cNvSpPr>
          <p:nvPr>
            <p:ph idx="1"/>
          </p:nvPr>
        </p:nvSpPr>
        <p:spPr/>
        <p:txBody>
          <a:bodyPr/>
          <a:lstStyle/>
          <a:p>
            <a:r>
              <a:rPr lang="en-US" dirty="0"/>
              <a:t>Validation rules for Contact:</a:t>
            </a:r>
          </a:p>
          <a:p>
            <a:pPr lvl="1"/>
            <a:r>
              <a:rPr lang="en-US" dirty="0"/>
              <a:t>Validate that average is within 0 and 10.</a:t>
            </a:r>
          </a:p>
          <a:p>
            <a:pPr lvl="1"/>
            <a:r>
              <a:rPr lang="en-US" dirty="0"/>
              <a:t>Verify average field is not empty.</a:t>
            </a:r>
          </a:p>
          <a:p>
            <a:pPr lvl="1"/>
            <a:r>
              <a:rPr lang="en-US" dirty="0"/>
              <a:t>Verify that email field is not empty.</a:t>
            </a:r>
          </a:p>
          <a:p>
            <a:pPr marL="457200" lvl="1" indent="0">
              <a:buNone/>
            </a:pPr>
            <a:endParaRPr lang="en-US" dirty="0"/>
          </a:p>
          <a:p>
            <a:r>
              <a:rPr lang="en-US" dirty="0"/>
              <a:t>Validation rules for Quote:</a:t>
            </a:r>
          </a:p>
          <a:p>
            <a:pPr lvl="1"/>
            <a:r>
              <a:rPr lang="en-US" dirty="0"/>
              <a:t>Validate that student average is 9.5 or greater since if it is not within that range then Excellence scholarship cannot be chosen.</a:t>
            </a:r>
          </a:p>
          <a:p>
            <a:pPr lvl="1"/>
            <a:r>
              <a:rPr lang="en-US" dirty="0"/>
              <a:t>Verify Contact field is not empty.</a:t>
            </a:r>
          </a:p>
          <a:p>
            <a:pPr lvl="1"/>
            <a:r>
              <a:rPr lang="en-US" dirty="0"/>
              <a:t>Verify that the payment method field is not empty.</a:t>
            </a:r>
          </a:p>
          <a:p>
            <a:pPr lvl="1"/>
            <a:endParaRPr lang="en-US" dirty="0"/>
          </a:p>
        </p:txBody>
      </p:sp>
    </p:spTree>
    <p:extLst>
      <p:ext uri="{BB962C8B-B14F-4D97-AF65-F5344CB8AC3E}">
        <p14:creationId xmlns:p14="http://schemas.microsoft.com/office/powerpoint/2010/main" val="130713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CCE2F-452B-E475-F51D-F7F90BEDE7BC}"/>
              </a:ext>
            </a:extLst>
          </p:cNvPr>
          <p:cNvSpPr>
            <a:spLocks noGrp="1"/>
          </p:cNvSpPr>
          <p:nvPr>
            <p:ph type="title"/>
          </p:nvPr>
        </p:nvSpPr>
        <p:spPr/>
        <p:txBody>
          <a:bodyPr/>
          <a:lstStyle/>
          <a:p>
            <a:r>
              <a:rPr lang="en-US" dirty="0"/>
              <a:t>Implemented solution</a:t>
            </a:r>
          </a:p>
        </p:txBody>
      </p:sp>
      <p:sp>
        <p:nvSpPr>
          <p:cNvPr id="3" name="Content Placeholder 2">
            <a:extLst>
              <a:ext uri="{FF2B5EF4-FFF2-40B4-BE49-F238E27FC236}">
                <a16:creationId xmlns:a16="http://schemas.microsoft.com/office/drawing/2014/main" id="{9D8567F3-3DDF-3EE6-E17F-CE120F005B2B}"/>
              </a:ext>
            </a:extLst>
          </p:cNvPr>
          <p:cNvSpPr>
            <a:spLocks noGrp="1"/>
          </p:cNvSpPr>
          <p:nvPr>
            <p:ph idx="1"/>
          </p:nvPr>
        </p:nvSpPr>
        <p:spPr/>
        <p:txBody>
          <a:bodyPr>
            <a:normAutofit fontScale="85000" lnSpcReduction="20000"/>
          </a:bodyPr>
          <a:lstStyle/>
          <a:p>
            <a:r>
              <a:rPr lang="en-US" dirty="0"/>
              <a:t>There is a trigger that automatically calculates the discount based on different criteria:</a:t>
            </a:r>
          </a:p>
          <a:p>
            <a:pPr lvl="1"/>
            <a:r>
              <a:rPr lang="en-US" dirty="0"/>
              <a:t>Quantity of subjects enrolled</a:t>
            </a:r>
          </a:p>
          <a:p>
            <a:pPr lvl="1"/>
            <a:r>
              <a:rPr lang="en-US" dirty="0"/>
              <a:t>Scholarships enrolled</a:t>
            </a:r>
          </a:p>
          <a:p>
            <a:pPr lvl="1"/>
            <a:r>
              <a:rPr lang="en-US" dirty="0"/>
              <a:t>Payment method (if it is payment in full there is a 5% discount)</a:t>
            </a:r>
          </a:p>
          <a:p>
            <a:pPr marL="457200" lvl="1" indent="0">
              <a:buNone/>
            </a:pPr>
            <a:endParaRPr lang="en-US" dirty="0"/>
          </a:p>
          <a:p>
            <a:r>
              <a:rPr lang="en-US" dirty="0"/>
              <a:t>This same trigger checks if the total discount is greater than 60% then automatic adjustments are made, like removing selected subjects, changing payment method from payment in full to monthly and removing scholarships. Also, it removes the excellence scholarship if selected when the average change to a value below 9.5.</a:t>
            </a:r>
          </a:p>
          <a:p>
            <a:pPr marL="0" indent="0">
              <a:buNone/>
            </a:pPr>
            <a:endParaRPr lang="en-US" dirty="0"/>
          </a:p>
          <a:p>
            <a:r>
              <a:rPr lang="en-US" dirty="0"/>
              <a:t>Finally, this trigger calls a function that creates the PDF file with the quote, and it is sent to the respective student.</a:t>
            </a:r>
          </a:p>
        </p:txBody>
      </p:sp>
    </p:spTree>
    <p:extLst>
      <p:ext uri="{BB962C8B-B14F-4D97-AF65-F5344CB8AC3E}">
        <p14:creationId xmlns:p14="http://schemas.microsoft.com/office/powerpoint/2010/main" val="475809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116CB-25D1-E21A-7BD6-C57FA34C6B8D}"/>
              </a:ext>
            </a:extLst>
          </p:cNvPr>
          <p:cNvSpPr>
            <a:spLocks noGrp="1"/>
          </p:cNvSpPr>
          <p:nvPr>
            <p:ph type="title"/>
          </p:nvPr>
        </p:nvSpPr>
        <p:spPr/>
        <p:txBody>
          <a:bodyPr/>
          <a:lstStyle/>
          <a:p>
            <a:r>
              <a:rPr lang="en-US" dirty="0"/>
              <a:t>Key functions</a:t>
            </a:r>
          </a:p>
        </p:txBody>
      </p:sp>
      <p:pic>
        <p:nvPicPr>
          <p:cNvPr id="5" name="Picture 4">
            <a:extLst>
              <a:ext uri="{FF2B5EF4-FFF2-40B4-BE49-F238E27FC236}">
                <a16:creationId xmlns:a16="http://schemas.microsoft.com/office/drawing/2014/main" id="{A96ADC17-0BF2-A404-6EA0-33845518D8E4}"/>
              </a:ext>
            </a:extLst>
          </p:cNvPr>
          <p:cNvPicPr>
            <a:picLocks noChangeAspect="1"/>
          </p:cNvPicPr>
          <p:nvPr/>
        </p:nvPicPr>
        <p:blipFill>
          <a:blip r:embed="rId2"/>
          <a:stretch>
            <a:fillRect/>
          </a:stretch>
        </p:blipFill>
        <p:spPr>
          <a:xfrm>
            <a:off x="6814243" y="276726"/>
            <a:ext cx="4790571" cy="6400800"/>
          </a:xfrm>
          <a:prstGeom prst="rect">
            <a:avLst/>
          </a:prstGeom>
        </p:spPr>
      </p:pic>
      <p:sp>
        <p:nvSpPr>
          <p:cNvPr id="6" name="Content Placeholder 2">
            <a:extLst>
              <a:ext uri="{FF2B5EF4-FFF2-40B4-BE49-F238E27FC236}">
                <a16:creationId xmlns:a16="http://schemas.microsoft.com/office/drawing/2014/main" id="{D5EED223-D743-AD55-F471-6679D5ECB8D9}"/>
              </a:ext>
            </a:extLst>
          </p:cNvPr>
          <p:cNvSpPr>
            <a:spLocks noGrp="1"/>
          </p:cNvSpPr>
          <p:nvPr>
            <p:ph idx="1"/>
          </p:nvPr>
        </p:nvSpPr>
        <p:spPr>
          <a:xfrm>
            <a:off x="838200" y="1825625"/>
            <a:ext cx="5550568" cy="4351338"/>
          </a:xfrm>
        </p:spPr>
        <p:txBody>
          <a:bodyPr>
            <a:normAutofit/>
          </a:bodyPr>
          <a:lstStyle/>
          <a:p>
            <a:endParaRPr lang="en-US" dirty="0"/>
          </a:p>
          <a:p>
            <a:endParaRPr lang="en-US" dirty="0"/>
          </a:p>
          <a:p>
            <a:r>
              <a:rPr lang="en-US" dirty="0"/>
              <a:t>Registration of student with custom fields like:</a:t>
            </a:r>
          </a:p>
          <a:p>
            <a:pPr lvl="1"/>
            <a:r>
              <a:rPr lang="en-US" dirty="0"/>
              <a:t>Average</a:t>
            </a:r>
          </a:p>
          <a:p>
            <a:pPr lvl="1"/>
            <a:r>
              <a:rPr lang="en-US" dirty="0"/>
              <a:t>State</a:t>
            </a:r>
          </a:p>
          <a:p>
            <a:pPr lvl="1"/>
            <a:r>
              <a:rPr lang="en-US" dirty="0"/>
              <a:t>Period</a:t>
            </a:r>
          </a:p>
          <a:p>
            <a:pPr lvl="1"/>
            <a:r>
              <a:rPr lang="en-US" dirty="0"/>
              <a:t>Identifier</a:t>
            </a:r>
          </a:p>
        </p:txBody>
      </p:sp>
    </p:spTree>
    <p:extLst>
      <p:ext uri="{BB962C8B-B14F-4D97-AF65-F5344CB8AC3E}">
        <p14:creationId xmlns:p14="http://schemas.microsoft.com/office/powerpoint/2010/main" val="2003864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A935D-486B-7479-7389-E10C18AA84D8}"/>
              </a:ext>
            </a:extLst>
          </p:cNvPr>
          <p:cNvSpPr>
            <a:spLocks noGrp="1"/>
          </p:cNvSpPr>
          <p:nvPr>
            <p:ph type="title"/>
          </p:nvPr>
        </p:nvSpPr>
        <p:spPr/>
        <p:txBody>
          <a:bodyPr/>
          <a:lstStyle/>
          <a:p>
            <a:r>
              <a:rPr lang="en-US" dirty="0"/>
              <a:t>Key functions</a:t>
            </a:r>
          </a:p>
        </p:txBody>
      </p:sp>
      <p:sp>
        <p:nvSpPr>
          <p:cNvPr id="3" name="Content Placeholder 2">
            <a:extLst>
              <a:ext uri="{FF2B5EF4-FFF2-40B4-BE49-F238E27FC236}">
                <a16:creationId xmlns:a16="http://schemas.microsoft.com/office/drawing/2014/main" id="{A7FBC01A-97C1-6A14-9B58-00DCAB4231CB}"/>
              </a:ext>
            </a:extLst>
          </p:cNvPr>
          <p:cNvSpPr>
            <a:spLocks noGrp="1"/>
          </p:cNvSpPr>
          <p:nvPr>
            <p:ph idx="1"/>
          </p:nvPr>
        </p:nvSpPr>
        <p:spPr>
          <a:xfrm>
            <a:off x="838200" y="1825625"/>
            <a:ext cx="3401291" cy="4351338"/>
          </a:xfrm>
        </p:spPr>
        <p:txBody>
          <a:bodyPr/>
          <a:lstStyle/>
          <a:p>
            <a:r>
              <a:rPr lang="en-US" dirty="0"/>
              <a:t>Registration of subjects can be added with custom prices depending on the state of the student.</a:t>
            </a:r>
          </a:p>
        </p:txBody>
      </p:sp>
      <p:pic>
        <p:nvPicPr>
          <p:cNvPr id="5" name="Picture 4">
            <a:extLst>
              <a:ext uri="{FF2B5EF4-FFF2-40B4-BE49-F238E27FC236}">
                <a16:creationId xmlns:a16="http://schemas.microsoft.com/office/drawing/2014/main" id="{DA119EEC-0D75-8360-9B81-8AFDC53B66A7}"/>
              </a:ext>
            </a:extLst>
          </p:cNvPr>
          <p:cNvPicPr>
            <a:picLocks noChangeAspect="1"/>
          </p:cNvPicPr>
          <p:nvPr/>
        </p:nvPicPr>
        <p:blipFill>
          <a:blip r:embed="rId2"/>
          <a:stretch>
            <a:fillRect/>
          </a:stretch>
        </p:blipFill>
        <p:spPr>
          <a:xfrm>
            <a:off x="4489177" y="1616536"/>
            <a:ext cx="7617204" cy="4924338"/>
          </a:xfrm>
          <a:prstGeom prst="rect">
            <a:avLst/>
          </a:prstGeom>
        </p:spPr>
      </p:pic>
    </p:spTree>
    <p:extLst>
      <p:ext uri="{BB962C8B-B14F-4D97-AF65-F5344CB8AC3E}">
        <p14:creationId xmlns:p14="http://schemas.microsoft.com/office/powerpoint/2010/main" val="38721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0AB26-A68E-D56A-AE80-A4253F7FBB3F}"/>
              </a:ext>
            </a:extLst>
          </p:cNvPr>
          <p:cNvSpPr>
            <a:spLocks noGrp="1"/>
          </p:cNvSpPr>
          <p:nvPr>
            <p:ph type="title"/>
          </p:nvPr>
        </p:nvSpPr>
        <p:spPr/>
        <p:txBody>
          <a:bodyPr/>
          <a:lstStyle/>
          <a:p>
            <a:r>
              <a:rPr lang="en-US" dirty="0"/>
              <a:t>Key functions</a:t>
            </a:r>
          </a:p>
        </p:txBody>
      </p:sp>
      <p:sp>
        <p:nvSpPr>
          <p:cNvPr id="3" name="Content Placeholder 2">
            <a:extLst>
              <a:ext uri="{FF2B5EF4-FFF2-40B4-BE49-F238E27FC236}">
                <a16:creationId xmlns:a16="http://schemas.microsoft.com/office/drawing/2014/main" id="{8BFCC9EB-74E8-43E1-C4BB-81DA53DF639B}"/>
              </a:ext>
            </a:extLst>
          </p:cNvPr>
          <p:cNvSpPr>
            <a:spLocks noGrp="1"/>
          </p:cNvSpPr>
          <p:nvPr>
            <p:ph idx="1"/>
          </p:nvPr>
        </p:nvSpPr>
        <p:spPr>
          <a:xfrm>
            <a:off x="838200" y="1825625"/>
            <a:ext cx="4864768" cy="4351338"/>
          </a:xfrm>
        </p:spPr>
        <p:txBody>
          <a:bodyPr/>
          <a:lstStyle/>
          <a:p>
            <a:r>
              <a:rPr lang="en-US" dirty="0"/>
              <a:t>Opportunity of a student where the quotes of each University semester or quarterly period will be stored.</a:t>
            </a:r>
          </a:p>
        </p:txBody>
      </p:sp>
      <p:pic>
        <p:nvPicPr>
          <p:cNvPr id="5" name="Picture 4">
            <a:extLst>
              <a:ext uri="{FF2B5EF4-FFF2-40B4-BE49-F238E27FC236}">
                <a16:creationId xmlns:a16="http://schemas.microsoft.com/office/drawing/2014/main" id="{7211BDAC-7597-1761-4C76-C01B5C25094A}"/>
              </a:ext>
            </a:extLst>
          </p:cNvPr>
          <p:cNvPicPr>
            <a:picLocks noChangeAspect="1"/>
          </p:cNvPicPr>
          <p:nvPr/>
        </p:nvPicPr>
        <p:blipFill>
          <a:blip r:embed="rId2"/>
          <a:stretch>
            <a:fillRect/>
          </a:stretch>
        </p:blipFill>
        <p:spPr>
          <a:xfrm>
            <a:off x="6173652" y="805896"/>
            <a:ext cx="5545107" cy="5784597"/>
          </a:xfrm>
          <a:prstGeom prst="rect">
            <a:avLst/>
          </a:prstGeom>
        </p:spPr>
      </p:pic>
    </p:spTree>
    <p:extLst>
      <p:ext uri="{BB962C8B-B14F-4D97-AF65-F5344CB8AC3E}">
        <p14:creationId xmlns:p14="http://schemas.microsoft.com/office/powerpoint/2010/main" val="1171267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5FAB7-09AA-E560-42EF-3CFA0800CC7A}"/>
              </a:ext>
            </a:extLst>
          </p:cNvPr>
          <p:cNvSpPr>
            <a:spLocks noGrp="1"/>
          </p:cNvSpPr>
          <p:nvPr>
            <p:ph type="title"/>
          </p:nvPr>
        </p:nvSpPr>
        <p:spPr/>
        <p:txBody>
          <a:bodyPr/>
          <a:lstStyle/>
          <a:p>
            <a:r>
              <a:rPr lang="en-US" dirty="0"/>
              <a:t>Key functions</a:t>
            </a:r>
          </a:p>
        </p:txBody>
      </p:sp>
      <p:sp>
        <p:nvSpPr>
          <p:cNvPr id="3" name="Content Placeholder 2">
            <a:extLst>
              <a:ext uri="{FF2B5EF4-FFF2-40B4-BE49-F238E27FC236}">
                <a16:creationId xmlns:a16="http://schemas.microsoft.com/office/drawing/2014/main" id="{6943C225-8D78-18F5-8C98-7B067CC09F77}"/>
              </a:ext>
            </a:extLst>
          </p:cNvPr>
          <p:cNvSpPr>
            <a:spLocks noGrp="1"/>
          </p:cNvSpPr>
          <p:nvPr>
            <p:ph idx="1"/>
          </p:nvPr>
        </p:nvSpPr>
        <p:spPr>
          <a:xfrm>
            <a:off x="1175084" y="4073235"/>
            <a:ext cx="9203575" cy="2103727"/>
          </a:xfrm>
        </p:spPr>
        <p:txBody>
          <a:bodyPr/>
          <a:lstStyle/>
          <a:p>
            <a:r>
              <a:rPr lang="en-US" dirty="0"/>
              <a:t>Subjects are stored in each quote of each student and the discounts are automatically calculated.</a:t>
            </a:r>
          </a:p>
        </p:txBody>
      </p:sp>
      <p:pic>
        <p:nvPicPr>
          <p:cNvPr id="5" name="Picture 4">
            <a:extLst>
              <a:ext uri="{FF2B5EF4-FFF2-40B4-BE49-F238E27FC236}">
                <a16:creationId xmlns:a16="http://schemas.microsoft.com/office/drawing/2014/main" id="{41DE5FCB-2E92-F1E7-8566-E4C7FC38BDB3}"/>
              </a:ext>
            </a:extLst>
          </p:cNvPr>
          <p:cNvPicPr>
            <a:picLocks noChangeAspect="1"/>
          </p:cNvPicPr>
          <p:nvPr/>
        </p:nvPicPr>
        <p:blipFill>
          <a:blip r:embed="rId2"/>
          <a:stretch>
            <a:fillRect/>
          </a:stretch>
        </p:blipFill>
        <p:spPr>
          <a:xfrm>
            <a:off x="1131263" y="1685083"/>
            <a:ext cx="9496338" cy="2164360"/>
          </a:xfrm>
          <a:prstGeom prst="rect">
            <a:avLst/>
          </a:prstGeom>
        </p:spPr>
      </p:pic>
    </p:spTree>
    <p:extLst>
      <p:ext uri="{BB962C8B-B14F-4D97-AF65-F5344CB8AC3E}">
        <p14:creationId xmlns:p14="http://schemas.microsoft.com/office/powerpoint/2010/main" val="24802012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56</TotalTime>
  <Words>667</Words>
  <Application>Microsoft Office PowerPoint</Application>
  <PresentationFormat>Widescreen</PresentationFormat>
  <Paragraphs>78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Aptos</vt:lpstr>
      <vt:lpstr>Aptos Display</vt:lpstr>
      <vt:lpstr>Arial</vt:lpstr>
      <vt:lpstr>Office Theme</vt:lpstr>
      <vt:lpstr>University billing system in Salesforce</vt:lpstr>
      <vt:lpstr>Objectives</vt:lpstr>
      <vt:lpstr>Implemented solution</vt:lpstr>
      <vt:lpstr>Implemented solution</vt:lpstr>
      <vt:lpstr>Implemented solution</vt:lpstr>
      <vt:lpstr>Key functions</vt:lpstr>
      <vt:lpstr>Key functions</vt:lpstr>
      <vt:lpstr>Key functions</vt:lpstr>
      <vt:lpstr>Key functions</vt:lpstr>
      <vt:lpstr>Key functions</vt:lpstr>
      <vt:lpstr>Key functions</vt:lpstr>
      <vt:lpstr>Key functions</vt:lpstr>
      <vt:lpstr>Key functions</vt:lpstr>
      <vt:lpstr>Key functions</vt:lpstr>
      <vt:lpstr>Key functions</vt:lpstr>
      <vt:lpstr>Insights and lessons learned</vt:lpstr>
      <vt:lpstr>Insights and lessons learned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Hector Rafael Alvarez Aceves</dc:creator>
  <cp:lastModifiedBy>Hector Rafael Alvarez Aceves</cp:lastModifiedBy>
  <cp:revision>10</cp:revision>
  <dcterms:created xsi:type="dcterms:W3CDTF">2024-11-18T00:30:14Z</dcterms:created>
  <dcterms:modified xsi:type="dcterms:W3CDTF">2024-11-21T23:38:37Z</dcterms:modified>
</cp:coreProperties>
</file>