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6" r:id="rId18"/>
    <p:sldId id="282" r:id="rId19"/>
    <p:sldId id="277" r:id="rId20"/>
    <p:sldId id="283" r:id="rId21"/>
    <p:sldId id="278" r:id="rId22"/>
    <p:sldId id="284" r:id="rId23"/>
    <p:sldId id="279" r:id="rId24"/>
    <p:sldId id="285" r:id="rId25"/>
    <p:sldId id="280" r:id="rId26"/>
    <p:sldId id="286" r:id="rId27"/>
    <p:sldId id="281" r:id="rId28"/>
    <p:sldId id="287" r:id="rId29"/>
    <p:sldId id="275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>
        <p:scale>
          <a:sx n="60" d="100"/>
          <a:sy n="60" d="100"/>
        </p:scale>
        <p:origin x="-5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18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036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8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4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5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09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05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0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73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F2F5-2D6A-4113-A9A5-058E00EFDA93}" type="datetimeFigureOut">
              <a:rPr lang="tr-TR" smtClean="0"/>
              <a:t>01.01.1980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DA95-224E-464D-ACEC-0D09F4B42F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49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3357564"/>
            <a:ext cx="7772400" cy="1470025"/>
          </a:xfrm>
        </p:spPr>
        <p:txBody>
          <a:bodyPr rtlCol="0">
            <a:normAutofit fontScale="90000"/>
          </a:bodyPr>
          <a:lstStyle/>
          <a:p>
            <a:pPr defTabSz="914126">
              <a:defRPr/>
            </a:pPr>
            <a:r>
              <a:rPr lang="tr-TR" smtClean="0"/>
              <a:t>Biçimsel Diller ve Otomata Teorisi</a:t>
            </a:r>
            <a:br>
              <a:rPr lang="tr-TR" smtClean="0"/>
            </a:br>
            <a:r>
              <a:rPr lang="en-US" sz="4000" smtClean="0"/>
              <a:t>Formal languages</a:t>
            </a:r>
            <a:r>
              <a:rPr lang="en-US" sz="4000"/>
              <a:t/>
            </a:r>
            <a:br>
              <a:rPr lang="en-US" sz="4000"/>
            </a:br>
            <a:r>
              <a:rPr lang="en-US" sz="4000" smtClean="0"/>
              <a:t>and automata theory</a:t>
            </a:r>
            <a:endParaRPr lang="en-US" dirty="0" smtClean="0"/>
          </a:p>
        </p:txBody>
      </p:sp>
      <p:sp>
        <p:nvSpPr>
          <p:cNvPr id="19459" name="Line 6"/>
          <p:cNvSpPr>
            <a:spLocks noChangeShapeType="1"/>
          </p:cNvSpPr>
          <p:nvPr/>
        </p:nvSpPr>
        <p:spPr bwMode="auto">
          <a:xfrm>
            <a:off x="1919289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1919289" y="981075"/>
            <a:ext cx="8353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tr-TR" altLang="tr-TR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PAMUKKALE ÜNİVERSİTESİ </a:t>
            </a:r>
            <a:endParaRPr lang="tr-TR" altLang="tr-TR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r>
              <a:rPr lang="tr-TR" altLang="tr-TR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MÜHENDİSLİK FAKÜLTESİ </a:t>
            </a:r>
            <a:endParaRPr lang="tr-TR" altLang="tr-TR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r>
              <a:rPr lang="tr-TR" altLang="tr-TR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BİLGİSAYAR MÜHENDİSLİĞİ BÖLÜMÜ</a:t>
            </a:r>
            <a:r>
              <a:rPr lang="en-US" altLang="tr-TR" b="1" dirty="0">
                <a:solidFill>
                  <a:schemeClr val="accent2"/>
                </a:solidFill>
                <a:latin typeface="Gill Sans MT" panose="020B0502020104020203" pitchFamily="34" charset="0"/>
              </a:rPr>
              <a:t/>
            </a:r>
            <a:br>
              <a:rPr lang="en-US" altLang="tr-TR" b="1" dirty="0">
                <a:solidFill>
                  <a:schemeClr val="accent2"/>
                </a:solidFill>
                <a:latin typeface="Gill Sans MT" panose="020B0502020104020203" pitchFamily="34" charset="0"/>
              </a:rPr>
            </a:br>
            <a:r>
              <a:rPr lang="en-US" altLang="tr-TR" b="1">
                <a:solidFill>
                  <a:schemeClr val="accent2"/>
                </a:solidFill>
                <a:latin typeface="Gill Sans MT" panose="020B0502020104020203" pitchFamily="34" charset="0"/>
              </a:rPr>
              <a:t>20</a:t>
            </a:r>
            <a:r>
              <a:rPr lang="tr-TR" altLang="tr-TR" b="1" smtClean="0">
                <a:solidFill>
                  <a:schemeClr val="accent2"/>
                </a:solidFill>
                <a:latin typeface="Gill Sans MT" panose="020B0502020104020203" pitchFamily="34" charset="0"/>
              </a:rPr>
              <a:t>21 BAHAR</a:t>
            </a:r>
            <a:endParaRPr lang="en-US" altLang="tr-TR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5087888" y="5445224"/>
            <a:ext cx="22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err="1" smtClean="0"/>
              <a:t>Küme</a:t>
            </a:r>
            <a:r>
              <a:rPr lang="tr-TR" smtClean="0"/>
              <a:t>, İlişki, Fonksiyon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244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/>
              <p:cNvSpPr txBox="1"/>
              <p:nvPr/>
            </p:nvSpPr>
            <p:spPr>
              <a:xfrm>
                <a:off x="269131" y="226753"/>
                <a:ext cx="11618069" cy="6158096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lang="tr-TR" sz="1450" dirty="0" smtClean="0">
                  <a:latin typeface="Times New Roman"/>
                  <a:cs typeface="Times New Roman"/>
                </a:endParaRPr>
              </a:p>
              <a:p>
                <a:pPr marL="615315">
                  <a:lnSpc>
                    <a:spcPct val="150000"/>
                  </a:lnSpc>
                </a:pPr>
                <a:r>
                  <a:rPr lang="tr-TR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Küme</a:t>
                </a:r>
                <a:r>
                  <a:rPr lang="tr-TR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</a:t>
                </a:r>
                <a:r>
                  <a:rPr lang="tr-TR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ve</a:t>
                </a:r>
                <a:r>
                  <a:rPr lang="tr-TR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</a:t>
                </a:r>
                <a:r>
                  <a:rPr lang="tr-TR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İlişki</a:t>
                </a:r>
                <a:r>
                  <a:rPr lang="tr-TR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 (Sets and Relations)</a:t>
                </a:r>
                <a:endParaRPr lang="tr-TR" sz="3200" b="1" dirty="0" smtClean="0">
                  <a:latin typeface="Arial"/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88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lang="tr-TR" sz="2000" b="1" spc="-5" dirty="0" smtClean="0">
                    <a:solidFill>
                      <a:srgbClr val="FF0000"/>
                    </a:solidFill>
                    <a:cs typeface="Arial"/>
                  </a:rPr>
                  <a:t>One-to-one  (birebir)</a:t>
                </a:r>
                <a:endParaRPr lang="tr-TR"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260"/>
                  </a:spcBef>
                </a:pPr>
                <a:r>
                  <a:rPr lang="tr-TR" spc="-5" dirty="0" smtClean="0">
                    <a:cs typeface="Times New Roman"/>
                  </a:rPr>
                  <a:t>Bir </a:t>
                </a:r>
                <a:r>
                  <a:rPr lang="tr-TR" i="1" dirty="0" smtClean="0">
                    <a:cs typeface="Times New Roman"/>
                  </a:rPr>
                  <a:t>f : A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</m:oMath>
                </a14:m>
                <a:r>
                  <a:rPr lang="tr-TR" spc="20" dirty="0">
                    <a:cs typeface="Arial"/>
                  </a:rPr>
                  <a:t> </a:t>
                </a:r>
                <a:r>
                  <a:rPr lang="tr-TR" i="1" dirty="0" smtClean="0">
                    <a:cs typeface="Times New Roman"/>
                  </a:rPr>
                  <a:t>B </a:t>
                </a:r>
                <a:r>
                  <a:rPr lang="tr-TR" spc="-5" dirty="0" smtClean="0">
                    <a:cs typeface="Times New Roman"/>
                  </a:rPr>
                  <a:t>fonksiyonu </a:t>
                </a:r>
                <a:r>
                  <a:rPr lang="tr-TR" spc="-5" dirty="0" smtClean="0">
                    <a:solidFill>
                      <a:srgbClr val="FF0000"/>
                    </a:solidFill>
                    <a:cs typeface="Times New Roman"/>
                  </a:rPr>
                  <a:t>one-to-one</a:t>
                </a:r>
                <a:r>
                  <a:rPr lang="tr-TR" spc="-5" dirty="0" smtClean="0">
                    <a:cs typeface="Times New Roman"/>
                  </a:rPr>
                  <a:t>’dır </a:t>
                </a:r>
                <a:r>
                  <a:rPr lang="tr-TR" spc="-25" dirty="0" smtClean="0">
                    <a:cs typeface="Times New Roman"/>
                  </a:rPr>
                  <a:t>e</a:t>
                </a:r>
                <a:r>
                  <a:rPr lang="tr-TR" spc="-25" dirty="0">
                    <a:cs typeface="Arial"/>
                  </a:rPr>
                  <a:t>ğ</a:t>
                </a:r>
                <a:r>
                  <a:rPr lang="tr-TR" spc="-25" dirty="0" smtClean="0">
                    <a:cs typeface="Times New Roman"/>
                  </a:rPr>
                  <a:t>er </a:t>
                </a:r>
                <a:r>
                  <a:rPr lang="tr-TR" spc="-5" dirty="0" smtClean="0">
                    <a:cs typeface="Times New Roman"/>
                  </a:rPr>
                  <a:t>her farklı</a:t>
                </a:r>
                <a:endParaRPr lang="tr-TR" dirty="0"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</a:pPr>
                <a:r>
                  <a:rPr lang="tr-TR" i="1" dirty="0" smtClean="0">
                    <a:cs typeface="Times New Roman"/>
                  </a:rPr>
                  <a:t>a, </a:t>
                </a:r>
                <a:r>
                  <a:rPr lang="tr-TR" i="1" spc="-15" dirty="0" smtClean="0">
                    <a:cs typeface="Times New Roman"/>
                  </a:rPr>
                  <a:t>a</a:t>
                </a:r>
                <a:r>
                  <a:rPr lang="tr-TR" i="1" spc="-15" dirty="0">
                    <a:cs typeface="Times New Roman"/>
                  </a:rPr>
                  <a:t>’</a:t>
                </a:r>
                <a:r>
                  <a:rPr lang="tr-TR" spc="-15" dirty="0" smtClean="0">
                    <a:cs typeface="Symbol"/>
                  </a:rPr>
                  <a:t>∈ </a:t>
                </a:r>
                <a:r>
                  <a:rPr lang="tr-TR" i="1" dirty="0" smtClean="0">
                    <a:cs typeface="Times New Roman"/>
                  </a:rPr>
                  <a:t>A </a:t>
                </a:r>
                <a:r>
                  <a:rPr lang="tr-TR" spc="-5" dirty="0" err="1" smtClean="0">
                    <a:cs typeface="Times New Roman"/>
                  </a:rPr>
                  <a:t>için</a:t>
                </a:r>
                <a:r>
                  <a:rPr lang="tr-TR" spc="-5" dirty="0" smtClean="0">
                    <a:cs typeface="Times New Roman"/>
                  </a:rPr>
                  <a:t>    </a:t>
                </a:r>
                <a:r>
                  <a:rPr lang="tr-TR" i="1" spc="-5" dirty="0" smtClean="0">
                    <a:cs typeface="Times New Roman"/>
                  </a:rPr>
                  <a:t>f(a) </a:t>
                </a:r>
                <a:r>
                  <a:rPr lang="tr-TR" spc="-4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tr-TR" i="1" spc="-40" smtClean="0">
                        <a:latin typeface="Cambria Math"/>
                        <a:ea typeface="Cambria Math"/>
                        <a:cs typeface="Arial"/>
                      </a:rPr>
                      <m:t>≠</m:t>
                    </m:r>
                  </m:oMath>
                </a14:m>
                <a:r>
                  <a:rPr lang="tr-TR" i="1" spc="-5" dirty="0" smtClean="0">
                    <a:cs typeface="Times New Roman"/>
                  </a:rPr>
                  <a:t> f(a’)</a:t>
                </a:r>
                <a:r>
                  <a:rPr lang="tr-TR" i="1" spc="5" dirty="0" smtClean="0">
                    <a:cs typeface="Times New Roman"/>
                  </a:rPr>
                  <a:t> </a:t>
                </a:r>
                <a:r>
                  <a:rPr lang="tr-TR" dirty="0" err="1" smtClean="0">
                    <a:cs typeface="Times New Roman"/>
                  </a:rPr>
                  <a:t>ise</a:t>
                </a:r>
                <a:endParaRPr lang="tr-TR"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5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endParaRPr lang="tr-TR" sz="1100" b="1" spc="-10" dirty="0" smtClean="0">
                  <a:solidFill>
                    <a:srgbClr val="FF0000"/>
                  </a:solidFill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5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lang="tr-TR" sz="2000" b="1" spc="-10" dirty="0" smtClean="0">
                    <a:solidFill>
                      <a:srgbClr val="FF0000"/>
                    </a:solidFill>
                    <a:cs typeface="Arial"/>
                  </a:rPr>
                  <a:t>Onto  (örten)</a:t>
                </a:r>
                <a:endParaRPr lang="tr-TR"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>
                  <a:lnSpc>
                    <a:spcPct val="150000"/>
                  </a:lnSpc>
                </a:pPr>
                <a:r>
                  <a:rPr lang="tr-TR" spc="-5" dirty="0" smtClean="0">
                    <a:cs typeface="Times New Roman"/>
                  </a:rPr>
                  <a:t>Bir </a:t>
                </a:r>
                <a:r>
                  <a:rPr lang="tr-TR" i="1" dirty="0" smtClean="0">
                    <a:cs typeface="Times New Roman"/>
                  </a:rPr>
                  <a:t>f : A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</m:oMath>
                </a14:m>
                <a:r>
                  <a:rPr lang="tr-TR" spc="20" dirty="0">
                    <a:cs typeface="Arial"/>
                  </a:rPr>
                  <a:t> </a:t>
                </a:r>
                <a:r>
                  <a:rPr lang="tr-TR" i="1" dirty="0" smtClean="0">
                    <a:cs typeface="Times New Roman"/>
                  </a:rPr>
                  <a:t>B </a:t>
                </a:r>
                <a:r>
                  <a:rPr lang="tr-TR" spc="-5" dirty="0" smtClean="0">
                    <a:cs typeface="Times New Roman"/>
                  </a:rPr>
                  <a:t>fonksiyonu </a:t>
                </a:r>
                <a:r>
                  <a:rPr lang="tr-TR" spc="-5" dirty="0" smtClean="0">
                    <a:solidFill>
                      <a:srgbClr val="FF0000"/>
                    </a:solidFill>
                    <a:cs typeface="Times New Roman"/>
                  </a:rPr>
                  <a:t>onto</a:t>
                </a:r>
                <a:r>
                  <a:rPr lang="tr-TR" spc="-5" dirty="0" smtClean="0">
                    <a:cs typeface="Times New Roman"/>
                  </a:rPr>
                  <a:t>’dur </a:t>
                </a:r>
                <a:r>
                  <a:rPr lang="tr-TR" spc="-25" dirty="0" smtClean="0">
                    <a:cs typeface="Times New Roman"/>
                  </a:rPr>
                  <a:t>e</a:t>
                </a:r>
                <a:r>
                  <a:rPr lang="tr-TR" spc="-25" dirty="0">
                    <a:cs typeface="Arial"/>
                  </a:rPr>
                  <a:t>ğ</a:t>
                </a:r>
                <a:r>
                  <a:rPr lang="tr-TR" spc="-25" dirty="0" smtClean="0">
                    <a:cs typeface="Times New Roman"/>
                  </a:rPr>
                  <a:t>er </a:t>
                </a:r>
                <a:r>
                  <a:rPr lang="tr-TR" i="1" spc="-5" dirty="0" smtClean="0">
                    <a:cs typeface="Times New Roman"/>
                  </a:rPr>
                  <a:t>B</a:t>
                </a:r>
                <a:r>
                  <a:rPr lang="tr-TR" spc="-5" dirty="0" smtClean="0">
                    <a:cs typeface="Times New Roman"/>
                  </a:rPr>
                  <a:t>’nin her elemanı   </a:t>
                </a:r>
                <a:r>
                  <a:rPr lang="tr-TR" i="1" dirty="0" smtClean="0">
                    <a:cs typeface="Times New Roman"/>
                  </a:rPr>
                  <a:t>f   </a:t>
                </a:r>
                <a:r>
                  <a:rPr lang="tr-TR" spc="-5" dirty="0" smtClean="0">
                    <a:cs typeface="Times New Roman"/>
                  </a:rPr>
                  <a:t>fonksiyonu altında </a:t>
                </a:r>
                <a:r>
                  <a:rPr lang="tr-TR" i="1" spc="-5" dirty="0" smtClean="0">
                    <a:cs typeface="Times New Roman"/>
                  </a:rPr>
                  <a:t>A’</a:t>
                </a:r>
                <a:r>
                  <a:rPr lang="tr-TR" spc="-5" dirty="0" smtClean="0">
                    <a:cs typeface="Times New Roman"/>
                  </a:rPr>
                  <a:t>nın </a:t>
                </a:r>
                <a:r>
                  <a:rPr lang="tr-TR" dirty="0" smtClean="0">
                    <a:cs typeface="Times New Roman"/>
                  </a:rPr>
                  <a:t>bazı </a:t>
                </a:r>
                <a:r>
                  <a:rPr lang="tr-TR" spc="-5" dirty="0" smtClean="0">
                    <a:cs typeface="Times New Roman"/>
                  </a:rPr>
                  <a:t>elemanları için image</a:t>
                </a:r>
                <a:r>
                  <a:rPr lang="tr-TR" spc="10" dirty="0" smtClean="0">
                    <a:cs typeface="Times New Roman"/>
                  </a:rPr>
                  <a:t> </a:t>
                </a:r>
                <a:r>
                  <a:rPr lang="tr-TR" dirty="0" smtClean="0">
                    <a:cs typeface="Times New Roman"/>
                  </a:rPr>
                  <a:t>ise</a:t>
                </a:r>
                <a:endParaRPr lang="tr-TR"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endParaRPr lang="tr-TR" sz="1100" b="1" spc="-5" dirty="0" smtClean="0">
                  <a:solidFill>
                    <a:srgbClr val="FF0000"/>
                  </a:solidFill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lang="tr-TR" sz="2000" b="1" spc="-5" dirty="0" smtClean="0">
                    <a:solidFill>
                      <a:srgbClr val="FF0000"/>
                    </a:solidFill>
                    <a:cs typeface="Arial"/>
                  </a:rPr>
                  <a:t>Bijection (birebir örten)</a:t>
                </a:r>
                <a:endParaRPr lang="tr-TR"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 marR="217170">
                  <a:lnSpc>
                    <a:spcPct val="150000"/>
                  </a:lnSpc>
                  <a:spcBef>
                    <a:spcPts val="35"/>
                  </a:spcBef>
                </a:pPr>
                <a:r>
                  <a:rPr lang="tr-TR" spc="-5" dirty="0" smtClean="0">
                    <a:cs typeface="Times New Roman"/>
                  </a:rPr>
                  <a:t>Bir </a:t>
                </a:r>
                <a:r>
                  <a:rPr lang="tr-TR" i="1" dirty="0" smtClean="0">
                    <a:cs typeface="Times New Roman"/>
                  </a:rPr>
                  <a:t>f : A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</m:oMath>
                </a14:m>
                <a:r>
                  <a:rPr lang="tr-TR" spc="20" dirty="0">
                    <a:cs typeface="Arial"/>
                  </a:rPr>
                  <a:t> </a:t>
                </a:r>
                <a:r>
                  <a:rPr lang="tr-TR" i="1" dirty="0" smtClean="0">
                    <a:cs typeface="Times New Roman"/>
                  </a:rPr>
                  <a:t>B </a:t>
                </a:r>
                <a:r>
                  <a:rPr lang="tr-TR" spc="-5" dirty="0" smtClean="0">
                    <a:cs typeface="Times New Roman"/>
                  </a:rPr>
                  <a:t>fonksiyonu </a:t>
                </a:r>
                <a:r>
                  <a:rPr lang="tr-TR" spc="-5" dirty="0" smtClean="0">
                    <a:solidFill>
                      <a:srgbClr val="FF0000"/>
                    </a:solidFill>
                    <a:cs typeface="Times New Roman"/>
                  </a:rPr>
                  <a:t>bijection</a:t>
                </a:r>
                <a:r>
                  <a:rPr lang="tr-TR" spc="-5" dirty="0" smtClean="0">
                    <a:cs typeface="Times New Roman"/>
                  </a:rPr>
                  <a:t>’dir </a:t>
                </a:r>
                <a:r>
                  <a:rPr lang="tr-TR" spc="-25" dirty="0" smtClean="0">
                    <a:cs typeface="Times New Roman"/>
                  </a:rPr>
                  <a:t>e</a:t>
                </a:r>
                <a:r>
                  <a:rPr lang="tr-TR" spc="-25" dirty="0">
                    <a:cs typeface="Arial"/>
                  </a:rPr>
                  <a:t>ğ</a:t>
                </a:r>
                <a:r>
                  <a:rPr lang="tr-TR" spc="-25" dirty="0" smtClean="0">
                    <a:cs typeface="Times New Roman"/>
                  </a:rPr>
                  <a:t>er   </a:t>
                </a:r>
                <a:r>
                  <a:rPr lang="tr-TR" i="1" dirty="0" smtClean="0">
                    <a:cs typeface="Times New Roman"/>
                  </a:rPr>
                  <a:t>f   </a:t>
                </a:r>
                <a:r>
                  <a:rPr lang="tr-TR" spc="-5" dirty="0" smtClean="0">
                    <a:cs typeface="Times New Roman"/>
                  </a:rPr>
                  <a:t>fonksiyonu hem one-  to-one   hem de   </a:t>
                </a:r>
                <a:r>
                  <a:rPr lang="tr-TR" dirty="0" smtClean="0">
                    <a:cs typeface="Times New Roman"/>
                  </a:rPr>
                  <a:t>onto</a:t>
                </a:r>
                <a:r>
                  <a:rPr lang="tr-TR" spc="-20" dirty="0" smtClean="0">
                    <a:cs typeface="Times New Roman"/>
                  </a:rPr>
                  <a:t>   </a:t>
                </a:r>
                <a:r>
                  <a:rPr lang="tr-TR" dirty="0" smtClean="0">
                    <a:cs typeface="Times New Roman"/>
                  </a:rPr>
                  <a:t>ise</a:t>
                </a:r>
                <a:endParaRPr lang="tr-TR"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1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endParaRPr lang="tr-TR" sz="1400" b="1" dirty="0" smtClean="0">
                  <a:solidFill>
                    <a:srgbClr val="FF0000"/>
                  </a:solidFill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1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lang="tr-TR" sz="2000" b="1" dirty="0" smtClean="0">
                    <a:solidFill>
                      <a:srgbClr val="FF0000"/>
                    </a:solidFill>
                    <a:cs typeface="Arial"/>
                  </a:rPr>
                  <a:t>Inverse (ters)</a:t>
                </a:r>
                <a:endParaRPr lang="tr-TR"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>
                  <a:lnSpc>
                    <a:spcPct val="150000"/>
                  </a:lnSpc>
                </a:pPr>
                <a:r>
                  <a:rPr lang="tr-TR" i="1" dirty="0" smtClean="0">
                    <a:cs typeface="Times New Roman"/>
                  </a:rPr>
                  <a:t>R </a:t>
                </a:r>
                <a:r>
                  <a:rPr lang="tr-TR" spc="-40" dirty="0" smtClean="0">
                    <a:cs typeface="Symbol"/>
                  </a:rPr>
                  <a:t>⊆ </a:t>
                </a:r>
                <a:r>
                  <a:rPr lang="tr-TR" i="1" dirty="0" smtClean="0">
                    <a:cs typeface="Times New Roman"/>
                  </a:rPr>
                  <a:t>A</a:t>
                </a:r>
                <a:r>
                  <a:rPr lang="tr-TR" dirty="0" smtClean="0">
                    <a:cs typeface="Times New Roman"/>
                  </a:rPr>
                  <a:t>x</a:t>
                </a:r>
                <a:r>
                  <a:rPr lang="tr-TR" i="1" dirty="0" smtClean="0">
                    <a:cs typeface="Times New Roman"/>
                  </a:rPr>
                  <a:t>B </a:t>
                </a:r>
                <a:r>
                  <a:rPr lang="tr-TR" spc="-5" dirty="0" smtClean="0">
                    <a:cs typeface="Times New Roman"/>
                  </a:rPr>
                  <a:t>binary </a:t>
                </a:r>
                <a:r>
                  <a:rPr lang="tr-TR" spc="-55" dirty="0" smtClean="0">
                    <a:cs typeface="Times New Roman"/>
                  </a:rPr>
                  <a:t>ili</a:t>
                </a:r>
                <a:r>
                  <a:rPr lang="tr-TR" spc="-55" dirty="0">
                    <a:cs typeface="Arial"/>
                  </a:rPr>
                  <a:t>ş</a:t>
                </a:r>
                <a:r>
                  <a:rPr lang="tr-TR" spc="-55" dirty="0" smtClean="0">
                    <a:cs typeface="Times New Roman"/>
                  </a:rPr>
                  <a:t>kisinin </a:t>
                </a:r>
                <a:r>
                  <a:rPr lang="tr-TR" spc="-5" dirty="0" smtClean="0">
                    <a:cs typeface="Times New Roman"/>
                  </a:rPr>
                  <a:t>tersi     </a:t>
                </a:r>
                <a:r>
                  <a:rPr lang="tr-TR" sz="2000" i="1" spc="-5" dirty="0" smtClean="0">
                    <a:cs typeface="Times New Roman"/>
                  </a:rPr>
                  <a:t>R</a:t>
                </a:r>
                <a:r>
                  <a:rPr lang="tr-TR" sz="2000" i="1" spc="-7" baseline="24305" dirty="0" smtClean="0">
                    <a:cs typeface="Times New Roman"/>
                  </a:rPr>
                  <a:t>-1 </a:t>
                </a:r>
                <a:r>
                  <a:rPr lang="tr-TR" sz="2000" spc="-40" dirty="0" smtClean="0">
                    <a:cs typeface="Symbol"/>
                  </a:rPr>
                  <a:t>⊆ </a:t>
                </a:r>
                <a:r>
                  <a:rPr lang="tr-TR" sz="2000" i="1" dirty="0" smtClean="0">
                    <a:cs typeface="Times New Roman"/>
                  </a:rPr>
                  <a:t>B</a:t>
                </a:r>
                <a:r>
                  <a:rPr lang="tr-TR" sz="2000" dirty="0" smtClean="0">
                    <a:cs typeface="Times New Roman"/>
                  </a:rPr>
                  <a:t>x</a:t>
                </a:r>
                <a:r>
                  <a:rPr lang="tr-TR" sz="2000" i="1" dirty="0" smtClean="0">
                    <a:cs typeface="Times New Roman"/>
                  </a:rPr>
                  <a:t>A</a:t>
                </a:r>
                <a:r>
                  <a:rPr lang="tr-TR" i="1" dirty="0" smtClean="0">
                    <a:cs typeface="Times New Roman"/>
                  </a:rPr>
                  <a:t>    ş</a:t>
                </a:r>
                <a:r>
                  <a:rPr lang="tr-TR" spc="-75" dirty="0" smtClean="0">
                    <a:cs typeface="Times New Roman"/>
                  </a:rPr>
                  <a:t>eklinde </a:t>
                </a:r>
                <a:r>
                  <a:rPr lang="tr-TR" spc="-5" dirty="0" smtClean="0">
                    <a:cs typeface="Times New Roman"/>
                  </a:rPr>
                  <a:t>tanımlanır</a:t>
                </a:r>
                <a:endParaRPr dirty="0"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" y="226753"/>
                <a:ext cx="11618069" cy="6158096"/>
              </a:xfrm>
              <a:prstGeom prst="rect">
                <a:avLst/>
              </a:prstGeom>
              <a:blipFill rotWithShape="1">
                <a:blip r:embed="rId2"/>
                <a:stretch>
                  <a:fillRect b="-1482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99" y="159969"/>
            <a:ext cx="11810894" cy="6342762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 (Sets and Relations)</a:t>
            </a:r>
            <a:endParaRPr lang="en-US" sz="3200" b="1" dirty="0" smtClean="0">
              <a:cs typeface="Arial"/>
            </a:endParaRPr>
          </a:p>
          <a:p>
            <a:pPr marL="301625" indent="-172085">
              <a:lnSpc>
                <a:spcPct val="150000"/>
              </a:lnSpc>
              <a:spcBef>
                <a:spcPts val="969"/>
              </a:spcBef>
              <a:buClr>
                <a:srgbClr val="3131CD"/>
              </a:buClr>
              <a:buSzPct val="58333"/>
              <a:buChar char="■"/>
              <a:tabLst>
                <a:tab pos="302260" algn="l"/>
              </a:tabLst>
            </a:pPr>
            <a:r>
              <a:rPr sz="2800" b="1" dirty="0" smtClean="0">
                <a:solidFill>
                  <a:srgbClr val="FF0000"/>
                </a:solidFill>
                <a:cs typeface="Arial"/>
              </a:rPr>
              <a:t>Graph</a:t>
            </a:r>
            <a:endParaRPr sz="2800" b="1" dirty="0">
              <a:solidFill>
                <a:srgbClr val="FF0000"/>
              </a:solidFill>
              <a:cs typeface="Arial"/>
            </a:endParaRPr>
          </a:p>
          <a:p>
            <a:pPr marL="501015" marR="338455" lvl="1" indent="-142875">
              <a:lnSpc>
                <a:spcPct val="150000"/>
              </a:lnSpc>
              <a:spcBef>
                <a:spcPts val="27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501650" algn="l"/>
              </a:tabLst>
            </a:pPr>
            <a:r>
              <a:rPr i="1"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küme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</a:t>
            </a:r>
            <a:r>
              <a:rPr sz="2000"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 smtClean="0">
                <a:cs typeface="Times New Roman"/>
              </a:rPr>
              <a:t>x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üzerinde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binary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olsun</a:t>
            </a:r>
            <a:r>
              <a:rPr dirty="0" smtClean="0">
                <a:cs typeface="Times New Roman"/>
              </a:rPr>
              <a:t>. Bu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 directed graph </a:t>
            </a:r>
            <a:r>
              <a:rPr dirty="0" err="1" smtClean="0">
                <a:cs typeface="Times New Roman"/>
              </a:rPr>
              <a:t>ile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gösterilebilir</a:t>
            </a:r>
            <a:r>
              <a:rPr dirty="0">
                <a:cs typeface="Times New Roman"/>
              </a:rPr>
              <a:t>.</a:t>
            </a:r>
          </a:p>
          <a:p>
            <a:pPr marL="501015" lvl="1" indent="-142875">
              <a:lnSpc>
                <a:spcPct val="150000"/>
              </a:lnSpc>
              <a:spcBef>
                <a:spcPts val="20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501650" algn="l"/>
              </a:tabLst>
            </a:pPr>
            <a:r>
              <a:rPr dirty="0" smtClean="0">
                <a:cs typeface="Times New Roman"/>
              </a:rPr>
              <a:t>Graph </a:t>
            </a:r>
            <a:r>
              <a:rPr dirty="0" err="1" smtClean="0">
                <a:cs typeface="Times New Roman"/>
              </a:rPr>
              <a:t>üzerinde</a:t>
            </a:r>
            <a:r>
              <a:rPr dirty="0" smtClean="0">
                <a:cs typeface="Times New Roman"/>
              </a:rPr>
              <a:t> her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node </a:t>
            </a:r>
            <a:r>
              <a:rPr dirty="0" err="1" smtClean="0">
                <a:cs typeface="Times New Roman"/>
              </a:rPr>
              <a:t>A’nın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elemanını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gösterir</a:t>
            </a:r>
            <a:r>
              <a:rPr dirty="0">
                <a:cs typeface="Times New Roman"/>
              </a:rPr>
              <a:t>.</a:t>
            </a:r>
          </a:p>
          <a:p>
            <a:pPr marL="501015" lvl="1" indent="-142875">
              <a:lnSpc>
                <a:spcPct val="150000"/>
              </a:lnSpc>
              <a:spcBef>
                <a:spcPts val="204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501650" algn="l"/>
              </a:tabLst>
            </a:pPr>
            <a:r>
              <a:rPr dirty="0" smtClean="0">
                <a:cs typeface="Times New Roman"/>
              </a:rPr>
              <a:t>Her </a:t>
            </a:r>
            <a:r>
              <a:rPr i="1" dirty="0" smtClean="0">
                <a:cs typeface="Times New Roman"/>
              </a:rPr>
              <a:t>(a, b) </a:t>
            </a:r>
            <a:r>
              <a:rPr sz="2000"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için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a</a:t>
            </a:r>
            <a:r>
              <a:rPr lang="tr-TR" i="1" dirty="0" smtClean="0">
                <a:cs typeface="Times New Roman"/>
              </a:rPr>
              <a:t> elemanı temsil eden node’dan </a:t>
            </a:r>
            <a:r>
              <a:rPr i="1" dirty="0" smtClean="0">
                <a:cs typeface="Times New Roman"/>
              </a:rPr>
              <a:t>b</a:t>
            </a:r>
            <a:r>
              <a:rPr lang="tr-TR" i="1" dirty="0" smtClean="0">
                <a:cs typeface="Times New Roman"/>
              </a:rPr>
              <a:t> elemanını temsil eden node 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ok (</a:t>
            </a:r>
            <a:r>
              <a:rPr dirty="0" err="1" smtClean="0">
                <a:cs typeface="Times New Roman"/>
              </a:rPr>
              <a:t>kenar</a:t>
            </a:r>
            <a:r>
              <a:rPr dirty="0" smtClean="0">
                <a:cs typeface="Times New Roman"/>
              </a:rPr>
              <a:t> - edge) </a:t>
            </a:r>
            <a:r>
              <a:rPr dirty="0" err="1" smtClean="0">
                <a:cs typeface="Times New Roman"/>
              </a:rPr>
              <a:t>çizilir</a:t>
            </a:r>
            <a:r>
              <a:rPr dirty="0"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sz="2800" dirty="0">
              <a:cs typeface="Times New Roman"/>
            </a:endParaRPr>
          </a:p>
          <a:p>
            <a:pPr>
              <a:lnSpc>
                <a:spcPct val="150000"/>
              </a:lnSpc>
            </a:pPr>
            <a:endParaRPr sz="2800" dirty="0">
              <a:cs typeface="Times New Roman"/>
            </a:endParaRPr>
          </a:p>
          <a:p>
            <a:pPr>
              <a:lnSpc>
                <a:spcPct val="150000"/>
              </a:lnSpc>
            </a:pPr>
            <a:endParaRPr sz="2800" dirty="0">
              <a:cs typeface="Times New Roman"/>
            </a:endParaRPr>
          </a:p>
          <a:p>
            <a:pPr marL="586105">
              <a:lnSpc>
                <a:spcPct val="150000"/>
              </a:lnSpc>
            </a:pPr>
            <a:endParaRPr lang="tr-TR" i="1" dirty="0" smtClean="0">
              <a:cs typeface="Times New Roman"/>
            </a:endParaRPr>
          </a:p>
          <a:p>
            <a:pPr marL="586105">
              <a:lnSpc>
                <a:spcPct val="150000"/>
              </a:lnSpc>
            </a:pPr>
            <a:endParaRPr lang="tr-TR" i="1" dirty="0" smtClean="0">
              <a:cs typeface="Times New Roman"/>
            </a:endParaRPr>
          </a:p>
          <a:p>
            <a:pPr marL="586105">
              <a:lnSpc>
                <a:spcPct val="150000"/>
              </a:lnSpc>
            </a:pPr>
            <a:r>
              <a:rPr lang="tr-TR" i="1" dirty="0" smtClean="0">
                <a:cs typeface="Times New Roman"/>
              </a:rPr>
              <a:t>Şekil:   </a:t>
            </a:r>
            <a:r>
              <a:rPr i="1" dirty="0" smtClean="0">
                <a:cs typeface="Times New Roman"/>
              </a:rPr>
              <a:t>R = {(a, b), (b, a), (a, d), (d, c), (c, c), (c, a)}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kisine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ait</a:t>
            </a:r>
            <a:r>
              <a:rPr dirty="0" smtClean="0">
                <a:cs typeface="Times New Roman"/>
              </a:rPr>
              <a:t> graph</a:t>
            </a:r>
            <a:endParaRPr dirty="0"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9968" y="3790465"/>
            <a:ext cx="2752389" cy="2342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1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"/>
              <p:cNvSpPr txBox="1"/>
              <p:nvPr/>
            </p:nvSpPr>
            <p:spPr>
              <a:xfrm>
                <a:off x="338488" y="280691"/>
                <a:ext cx="11296464" cy="5286062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615315">
                  <a:lnSpc>
                    <a:spcPct val="150000"/>
                  </a:lnSpc>
                </a:pPr>
                <a:r>
                  <a:rPr lang="en-US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Küme</a:t>
                </a:r>
                <a:r>
                  <a:rPr lang="en-US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</a:t>
                </a:r>
                <a:r>
                  <a:rPr lang="en-US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ve</a:t>
                </a:r>
                <a:r>
                  <a:rPr lang="en-US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</a:t>
                </a:r>
                <a:r>
                  <a:rPr lang="en-US" sz="3200" b="1" dirty="0" err="1" smtClean="0">
                    <a:solidFill>
                      <a:srgbClr val="31319A"/>
                    </a:solidFill>
                    <a:latin typeface="Arial"/>
                    <a:cs typeface="Arial"/>
                  </a:rPr>
                  <a:t>İlişki</a:t>
                </a:r>
                <a:r>
                  <a:rPr lang="en-US" sz="32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 (Sets and Relations)</a:t>
                </a:r>
                <a:endParaRPr lang="en-US" sz="3200" b="1" dirty="0" smtClean="0">
                  <a:latin typeface="Arial"/>
                  <a:cs typeface="Arial"/>
                </a:endParaRPr>
              </a:p>
              <a:p>
                <a:pPr marL="302895" indent="-172085">
                  <a:lnSpc>
                    <a:spcPct val="100000"/>
                  </a:lnSpc>
                  <a:spcBef>
                    <a:spcPts val="935"/>
                  </a:spcBef>
                  <a:buClr>
                    <a:srgbClr val="3131CD"/>
                  </a:buClr>
                  <a:buSzPct val="58333"/>
                  <a:buChar char="■"/>
                  <a:tabLst>
                    <a:tab pos="303530" algn="l"/>
                  </a:tabLst>
                </a:pPr>
                <a:r>
                  <a:rPr sz="2800" b="1" spc="-35" dirty="0" smtClean="0">
                    <a:solidFill>
                      <a:srgbClr val="FF0000"/>
                    </a:solidFill>
                    <a:cs typeface="Arial"/>
                  </a:rPr>
                  <a:t>Graph</a:t>
                </a:r>
                <a:endParaRPr sz="2800" b="1" dirty="0">
                  <a:solidFill>
                    <a:srgbClr val="FF0000"/>
                  </a:solidFill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32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000" dirty="0">
                  <a:cs typeface="Times New Roman"/>
                </a:endParaRPr>
              </a:p>
              <a:p>
                <a:pPr marL="104521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2400" i="1" spc="-5" dirty="0" smtClean="0">
                    <a:cs typeface="Times New Roman"/>
                  </a:rPr>
                  <a:t>R = {(i, </a:t>
                </a:r>
                <a:r>
                  <a:rPr sz="2400" i="1" spc="-10" dirty="0" smtClean="0">
                    <a:cs typeface="Times New Roman"/>
                  </a:rPr>
                  <a:t>j): </a:t>
                </a:r>
                <a:r>
                  <a:rPr sz="2400" i="1" dirty="0" smtClean="0">
                    <a:cs typeface="Times New Roman"/>
                  </a:rPr>
                  <a:t>i, j </a:t>
                </a:r>
                <a:r>
                  <a:rPr sz="2400" spc="-40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N </a:t>
                </a:r>
                <a:r>
                  <a:rPr sz="2400" i="1" spc="-5" dirty="0" err="1" smtClean="0">
                    <a:cs typeface="Times New Roman"/>
                  </a:rPr>
                  <a:t>ve</a:t>
                </a:r>
                <a:r>
                  <a:rPr sz="2400" i="1" spc="-5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i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  <a:cs typeface="Times New Roman"/>
                      </a:rPr>
                      <m:t>≤</m:t>
                    </m:r>
                  </m:oMath>
                </a14:m>
                <a:r>
                  <a:rPr lang="tr-TR" sz="2400" i="1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j} </a:t>
                </a:r>
                <a:r>
                  <a:rPr lang="tr-TR" sz="2800" i="1"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ili</a:t>
                </a:r>
                <a:r>
                  <a:rPr lang="tr-TR" dirty="0" err="1">
                    <a:cs typeface="Arial"/>
                  </a:rPr>
                  <a:t>ş</a:t>
                </a:r>
                <a:r>
                  <a:rPr dirty="0" err="1" smtClean="0">
                    <a:cs typeface="Times New Roman"/>
                  </a:rPr>
                  <a:t>kisine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ait</a:t>
                </a:r>
                <a:r>
                  <a:rPr dirty="0" smtClean="0">
                    <a:cs typeface="Times New Roman"/>
                  </a:rPr>
                  <a:t> graph</a:t>
                </a:r>
                <a:endParaRPr dirty="0"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88" y="280691"/>
                <a:ext cx="11296464" cy="5286062"/>
              </a:xfrm>
              <a:prstGeom prst="rect">
                <a:avLst/>
              </a:prstGeom>
              <a:blipFill rotWithShape="1">
                <a:blip r:embed="rId2"/>
                <a:stretch>
                  <a:fillRect b="-2186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10"/>
          <p:cNvSpPr/>
          <p:nvPr/>
        </p:nvSpPr>
        <p:spPr>
          <a:xfrm>
            <a:off x="1689039" y="1707092"/>
            <a:ext cx="7754505" cy="2927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7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9820" y="4402569"/>
            <a:ext cx="3433351" cy="2325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02797" y="242564"/>
            <a:ext cx="11731700" cy="637097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 (Sets and Relations)</a:t>
            </a:r>
            <a:endParaRPr lang="en-US" sz="3200" b="1" dirty="0" smtClean="0">
              <a:latin typeface="Arial"/>
              <a:cs typeface="Arial"/>
            </a:endParaRPr>
          </a:p>
          <a:p>
            <a:pPr marL="320040" indent="-172720">
              <a:lnSpc>
                <a:spcPct val="150000"/>
              </a:lnSpc>
              <a:spcBef>
                <a:spcPts val="935"/>
              </a:spcBef>
              <a:buClr>
                <a:srgbClr val="3131CD"/>
              </a:buClr>
              <a:buSzPct val="58333"/>
              <a:buChar char="■"/>
              <a:tabLst>
                <a:tab pos="32004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Reflexive</a:t>
            </a:r>
            <a:r>
              <a:rPr lang="tr-TR" b="1" dirty="0" smtClean="0">
                <a:solidFill>
                  <a:srgbClr val="FF0000"/>
                </a:solidFill>
                <a:cs typeface="Arial"/>
              </a:rPr>
              <a:t>  (yansımalı)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319405" marR="827405">
              <a:lnSpc>
                <a:spcPct val="150000"/>
              </a:lnSpc>
              <a:spcBef>
                <a:spcPts val="270"/>
              </a:spcBef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</a:t>
            </a: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 smtClean="0">
                <a:cs typeface="Times New Roman"/>
              </a:rPr>
              <a:t>x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lang="tr-TR" i="1" dirty="0" smtClean="0">
                <a:cs typeface="Times New Roman"/>
              </a:rPr>
              <a:t>  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reflexive</a:t>
            </a:r>
            <a:r>
              <a:rPr dirty="0" err="1" smtClean="0">
                <a:cs typeface="Times New Roman"/>
              </a:rPr>
              <a:t>’dir</a:t>
            </a:r>
            <a:r>
              <a:rPr dirty="0" smtClean="0">
                <a:cs typeface="Times New Roman"/>
              </a:rPr>
              <a:t> e</a:t>
            </a:r>
            <a:r>
              <a:rPr lang="tr-TR" dirty="0">
                <a:cs typeface="Arial"/>
              </a:rPr>
              <a:t>ğ</a:t>
            </a:r>
            <a:r>
              <a:rPr dirty="0" err="1" smtClean="0">
                <a:cs typeface="Times New Roman"/>
              </a:rPr>
              <a:t>er</a:t>
            </a:r>
            <a:r>
              <a:rPr lang="tr-TR" dirty="0" smtClean="0">
                <a:cs typeface="Times New Roman"/>
              </a:rPr>
              <a:t> </a:t>
            </a:r>
            <a:r>
              <a:rPr dirty="0" smtClean="0">
                <a:cs typeface="Times New Roman"/>
              </a:rPr>
              <a:t> her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>
                <a:cs typeface="Symbol"/>
              </a:rPr>
              <a:t>∈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lang="tr-TR" i="1"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için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</a:t>
            </a:r>
            <a:r>
              <a:rPr i="1" dirty="0" smtClean="0">
                <a:cs typeface="Times New Roman"/>
              </a:rPr>
              <a:t>(a, a)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  </a:t>
            </a:r>
            <a:endParaRPr lang="tr-TR" dirty="0" smtClean="0">
              <a:cs typeface="Times New Roman"/>
            </a:endParaRPr>
          </a:p>
          <a:p>
            <a:pPr marL="319405" marR="827405">
              <a:lnSpc>
                <a:spcPct val="150000"/>
              </a:lnSpc>
              <a:spcBef>
                <a:spcPts val="270"/>
              </a:spcBef>
            </a:pPr>
            <a:r>
              <a:rPr dirty="0" smtClean="0">
                <a:cs typeface="Times New Roman"/>
              </a:rPr>
              <a:t>Figure 1 reflexive </a:t>
            </a:r>
            <a:r>
              <a:rPr dirty="0" err="1" smtClean="0">
                <a:cs typeface="Times New Roman"/>
              </a:rPr>
              <a:t>de</a:t>
            </a:r>
            <a:r>
              <a:rPr dirty="0" err="1" smtClean="0">
                <a:cs typeface="Arial"/>
              </a:rPr>
              <a:t>g</a:t>
            </a:r>
            <a:r>
              <a:rPr dirty="0" err="1" smtClean="0">
                <a:cs typeface="Times New Roman"/>
              </a:rPr>
              <a:t>ildir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ancak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F</a:t>
            </a:r>
            <a:r>
              <a:rPr dirty="0" err="1" smtClean="0">
                <a:cs typeface="Times New Roman"/>
              </a:rPr>
              <a:t>igure</a:t>
            </a:r>
            <a:r>
              <a:rPr dirty="0" smtClean="0">
                <a:cs typeface="Times New Roman"/>
              </a:rPr>
              <a:t> 2 </a:t>
            </a:r>
            <a:r>
              <a:rPr dirty="0" err="1" smtClean="0">
                <a:cs typeface="Times New Roman"/>
              </a:rPr>
              <a:t>reflexive’dir</a:t>
            </a:r>
            <a:r>
              <a:rPr dirty="0">
                <a:cs typeface="Times New Roman"/>
              </a:rPr>
              <a:t>.</a:t>
            </a:r>
          </a:p>
          <a:p>
            <a:pPr marL="320040" indent="-172720">
              <a:lnSpc>
                <a:spcPct val="150000"/>
              </a:lnSpc>
              <a:spcBef>
                <a:spcPts val="275"/>
              </a:spcBef>
              <a:buClr>
                <a:srgbClr val="3131CD"/>
              </a:buClr>
              <a:buSzPct val="58333"/>
              <a:buChar char="■"/>
              <a:tabLst>
                <a:tab pos="320040" algn="l"/>
              </a:tabLst>
            </a:pPr>
            <a:r>
              <a:rPr b="1" dirty="0">
                <a:solidFill>
                  <a:srgbClr val="FF0000"/>
                </a:solidFill>
                <a:cs typeface="Arial"/>
              </a:rPr>
              <a:t>Symmetric</a:t>
            </a:r>
          </a:p>
          <a:p>
            <a:pPr marL="31940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 </a:t>
            </a: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 smtClean="0">
                <a:cs typeface="Times New Roman"/>
              </a:rPr>
              <a:t>x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lang="tr-TR" i="1" dirty="0" smtClean="0">
                <a:cs typeface="Times New Roman"/>
              </a:rPr>
              <a:t>  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symmetric</a:t>
            </a:r>
            <a:r>
              <a:rPr dirty="0" err="1" smtClean="0">
                <a:cs typeface="Times New Roman"/>
              </a:rPr>
              <a:t>’tir</a:t>
            </a:r>
            <a:r>
              <a:rPr lang="tr-TR" dirty="0" smtClean="0">
                <a:cs typeface="Times New Roman"/>
              </a:rPr>
              <a:t> </a:t>
            </a:r>
            <a:r>
              <a:rPr dirty="0" smtClean="0">
                <a:cs typeface="Times New Roman"/>
              </a:rPr>
              <a:t> e</a:t>
            </a:r>
            <a:r>
              <a:rPr lang="tr-TR" dirty="0" err="1">
                <a:cs typeface="Arial"/>
              </a:rPr>
              <a:t>ğ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(a, b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 </a:t>
            </a:r>
            <a:r>
              <a:rPr lang="tr-TR" i="1"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iken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</a:t>
            </a:r>
            <a:r>
              <a:rPr i="1" dirty="0" smtClean="0">
                <a:cs typeface="Times New Roman"/>
              </a:rPr>
              <a:t>(b, a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</a:t>
            </a:r>
            <a:r>
              <a:rPr lang="tr-TR" i="1"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ise</a:t>
            </a:r>
            <a:endParaRPr dirty="0">
              <a:cs typeface="Times New Roman"/>
            </a:endParaRPr>
          </a:p>
          <a:p>
            <a:pPr marL="320040" indent="-172720">
              <a:lnSpc>
                <a:spcPct val="150000"/>
              </a:lnSpc>
              <a:spcBef>
                <a:spcPts val="295"/>
              </a:spcBef>
              <a:buClr>
                <a:srgbClr val="3131CD"/>
              </a:buClr>
              <a:buSzPct val="58333"/>
              <a:buChar char="■"/>
              <a:tabLst>
                <a:tab pos="320040" algn="l"/>
              </a:tabLst>
            </a:pPr>
            <a:r>
              <a:rPr b="1" dirty="0">
                <a:solidFill>
                  <a:srgbClr val="FF0000"/>
                </a:solidFill>
                <a:cs typeface="Arial"/>
              </a:rPr>
              <a:t>Antisymmetric</a:t>
            </a:r>
          </a:p>
          <a:p>
            <a:pPr marL="31940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 smtClean="0">
                <a:cs typeface="Times New Roman"/>
              </a:rPr>
              <a:t>x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antisymmetric</a:t>
            </a:r>
            <a:r>
              <a:rPr dirty="0" err="1" smtClean="0">
                <a:cs typeface="Times New Roman"/>
              </a:rPr>
              <a:t>’tir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</a:t>
            </a:r>
            <a:r>
              <a:rPr dirty="0" err="1" smtClean="0">
                <a:cs typeface="Arial"/>
              </a:rPr>
              <a:t>g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herhangi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ordered pair </a:t>
            </a:r>
            <a:r>
              <a:rPr i="1" dirty="0" smtClean="0">
                <a:cs typeface="Times New Roman"/>
              </a:rPr>
              <a:t>(a, b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iken</a:t>
            </a:r>
            <a:endParaRPr dirty="0">
              <a:cs typeface="Times New Roman"/>
            </a:endParaRPr>
          </a:p>
          <a:p>
            <a:pPr marL="319405">
              <a:lnSpc>
                <a:spcPct val="150000"/>
              </a:lnSpc>
            </a:pPr>
            <a:r>
              <a:rPr i="1" dirty="0">
                <a:cs typeface="Times New Roman"/>
              </a:rPr>
              <a:t>(</a:t>
            </a:r>
            <a:r>
              <a:rPr i="1" dirty="0" smtClean="0">
                <a:cs typeface="Times New Roman"/>
              </a:rPr>
              <a:t>b, a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∉</a:t>
            </a:r>
            <a:r>
              <a:rPr i="1" dirty="0" smtClean="0">
                <a:cs typeface="Times New Roman"/>
              </a:rPr>
              <a:t>R </a:t>
            </a:r>
            <a:r>
              <a:rPr i="1" dirty="0" err="1" smtClean="0">
                <a:cs typeface="Times New Roman"/>
              </a:rPr>
              <a:t>ise</a:t>
            </a:r>
            <a:endParaRPr lang="tr-TR" i="1" dirty="0" smtClean="0">
              <a:cs typeface="Times New Roman"/>
            </a:endParaRPr>
          </a:p>
          <a:p>
            <a:pPr marL="319405">
              <a:lnSpc>
                <a:spcPct val="150000"/>
              </a:lnSpc>
            </a:pPr>
            <a:endParaRPr lang="tr-TR" i="1" dirty="0">
              <a:cs typeface="Times New Roman"/>
            </a:endParaRPr>
          </a:p>
          <a:p>
            <a:pPr marL="319405">
              <a:lnSpc>
                <a:spcPct val="150000"/>
              </a:lnSpc>
            </a:pPr>
            <a:endParaRPr lang="tr-TR" i="1" dirty="0" smtClean="0">
              <a:cs typeface="Times New Roman"/>
            </a:endParaRPr>
          </a:p>
          <a:p>
            <a:pPr marL="319405">
              <a:lnSpc>
                <a:spcPct val="150000"/>
              </a:lnSpc>
            </a:pPr>
            <a:endParaRPr lang="tr-TR" i="1" dirty="0">
              <a:cs typeface="Times New Roman"/>
            </a:endParaRPr>
          </a:p>
          <a:p>
            <a:pPr marL="319405">
              <a:lnSpc>
                <a:spcPct val="150000"/>
              </a:lnSpc>
            </a:pPr>
            <a:endParaRPr lang="tr-TR" i="1" dirty="0" smtClean="0">
              <a:cs typeface="Times New Roman"/>
            </a:endParaRPr>
          </a:p>
          <a:p>
            <a:pPr marL="319405">
              <a:lnSpc>
                <a:spcPct val="150000"/>
              </a:lnSpc>
            </a:pPr>
            <a:endParaRPr dirty="0">
              <a:cs typeface="Times New Roman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5777562" y="4402569"/>
            <a:ext cx="5951983" cy="2210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77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9"/>
          <p:cNvSpPr txBox="1"/>
          <p:nvPr/>
        </p:nvSpPr>
        <p:spPr>
          <a:xfrm>
            <a:off x="508024" y="550577"/>
            <a:ext cx="11189990" cy="1776127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 (Sets and Relations)</a:t>
            </a:r>
            <a:endParaRPr lang="en-US" sz="3200" b="1" dirty="0" smtClean="0">
              <a:latin typeface="Arial"/>
              <a:cs typeface="Arial"/>
            </a:endParaRPr>
          </a:p>
          <a:p>
            <a:pPr marL="172085" indent="-172085">
              <a:lnSpc>
                <a:spcPct val="150000"/>
              </a:lnSpc>
              <a:spcBef>
                <a:spcPts val="695"/>
              </a:spcBef>
              <a:buClr>
                <a:srgbClr val="3131CD"/>
              </a:buClr>
              <a:buSzPct val="58333"/>
              <a:buChar char="■"/>
              <a:tabLst>
                <a:tab pos="17272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Transitive</a:t>
            </a:r>
            <a:r>
              <a:rPr lang="tr-TR" b="1" dirty="0" smtClean="0">
                <a:solidFill>
                  <a:srgbClr val="FF0000"/>
                </a:solidFill>
                <a:cs typeface="Arial"/>
              </a:rPr>
              <a:t> (geçişli)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17208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</a:t>
            </a:r>
            <a:r>
              <a:rPr dirty="0" err="1" smtClean="0">
                <a:cs typeface="Times New Roman"/>
              </a:rPr>
              <a:t>x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transitive</a:t>
            </a:r>
            <a:r>
              <a:rPr dirty="0" err="1" smtClean="0">
                <a:cs typeface="Times New Roman"/>
              </a:rPr>
              <a:t>’dir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</a:t>
            </a:r>
            <a:r>
              <a:rPr dirty="0" err="1" smtClean="0">
                <a:cs typeface="Arial"/>
              </a:rPr>
              <a:t>g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(a, b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(b, c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iken</a:t>
            </a:r>
            <a:r>
              <a:rPr lang="tr-TR" dirty="0" smtClean="0">
                <a:cs typeface="Times New Roman"/>
              </a:rPr>
              <a:t>    </a:t>
            </a:r>
            <a:r>
              <a:rPr i="1" dirty="0" smtClean="0">
                <a:cs typeface="Times New Roman"/>
              </a:rPr>
              <a:t>(a, c)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ise</a:t>
            </a:r>
            <a:endParaRPr dirty="0">
              <a:cs typeface="Times New Roman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46185" y="3577927"/>
            <a:ext cx="11251829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indent="-172085">
              <a:lnSpc>
                <a:spcPct val="150000"/>
              </a:lnSpc>
              <a:spcBef>
                <a:spcPts val="100"/>
              </a:spcBef>
              <a:buClr>
                <a:srgbClr val="3131CD"/>
              </a:buClr>
              <a:buSzPct val="58333"/>
              <a:buChar char="■"/>
              <a:tabLst>
                <a:tab pos="17272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Equivalence relation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172085" marR="37465">
              <a:lnSpc>
                <a:spcPct val="150000"/>
              </a:lnSpc>
              <a:spcBef>
                <a:spcPts val="105"/>
              </a:spcBef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 </a:t>
            </a:r>
            <a:r>
              <a:rPr dirty="0" smtClean="0">
                <a:cs typeface="Times New Roman"/>
              </a:rPr>
              <a:t>reflexive, symmetric </a:t>
            </a:r>
            <a:r>
              <a:rPr lang="tr-TR" dirty="0" smtClean="0">
                <a:cs typeface="Times New Roman"/>
              </a:rPr>
              <a:t>  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transitive </a:t>
            </a:r>
            <a:r>
              <a:rPr lang="tr-TR"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equivalence relation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adlandırılır</a:t>
            </a:r>
            <a:r>
              <a:rPr dirty="0">
                <a:cs typeface="Times New Roman"/>
              </a:rPr>
              <a:t>.</a:t>
            </a:r>
          </a:p>
          <a:p>
            <a:pPr marL="172085" indent="-172085">
              <a:lnSpc>
                <a:spcPct val="150000"/>
              </a:lnSpc>
              <a:spcBef>
                <a:spcPts val="25"/>
              </a:spcBef>
              <a:buClr>
                <a:srgbClr val="3131CD"/>
              </a:buClr>
              <a:buSzPct val="58333"/>
              <a:buChar char="■"/>
              <a:tabLst>
                <a:tab pos="17272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Partial order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172085" marR="248920">
              <a:lnSpc>
                <a:spcPct val="150000"/>
              </a:lnSpc>
              <a:spcBef>
                <a:spcPts val="30"/>
              </a:spcBef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smtClean="0">
                <a:cs typeface="Times New Roman"/>
              </a:rPr>
              <a:t>ş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reflexive, </a:t>
            </a:r>
            <a:r>
              <a:rPr dirty="0" err="1" smtClean="0">
                <a:cs typeface="Times New Roman"/>
              </a:rPr>
              <a:t>antisymmetric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transitive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partial order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adlandırılır</a:t>
            </a:r>
            <a:r>
              <a:rPr dirty="0">
                <a:cs typeface="Times New Roman"/>
              </a:rPr>
              <a:t>.</a:t>
            </a:r>
          </a:p>
          <a:p>
            <a:pPr marL="17208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17272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Total order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17208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partial order </a:t>
            </a: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err="1" smtClean="0">
                <a:cs typeface="Times New Roman"/>
              </a:rPr>
              <a:t>AxA</a:t>
            </a:r>
            <a:r>
              <a:rPr i="1"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total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order</a:t>
            </a:r>
            <a:r>
              <a:rPr dirty="0" err="1" smtClean="0">
                <a:cs typeface="Times New Roman"/>
              </a:rPr>
              <a:t>’dır</a:t>
            </a:r>
            <a:r>
              <a:rPr dirty="0" smtClean="0">
                <a:cs typeface="Times New Roman"/>
              </a:rPr>
              <a:t> e</a:t>
            </a:r>
            <a:r>
              <a:rPr lang="tr-TR" dirty="0" err="1">
                <a:cs typeface="Arial"/>
              </a:rPr>
              <a:t>ğ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 </a:t>
            </a:r>
            <a:r>
              <a:rPr i="1" dirty="0" smtClean="0">
                <a:cs typeface="Times New Roman"/>
              </a:rPr>
              <a:t>a, b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iken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(a, b)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veya</a:t>
            </a:r>
            <a:r>
              <a:rPr lang="tr-TR" dirty="0" smtClean="0">
                <a:cs typeface="Times New Roman"/>
              </a:rPr>
              <a:t>   </a:t>
            </a:r>
            <a:r>
              <a:rPr i="1" dirty="0" smtClean="0">
                <a:cs typeface="Times New Roman"/>
              </a:rPr>
              <a:t>(b, a)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ise</a:t>
            </a:r>
            <a:endParaRPr dirty="0">
              <a:cs typeface="Times New Roman"/>
            </a:endParaRPr>
          </a:p>
        </p:txBody>
      </p:sp>
      <p:sp>
        <p:nvSpPr>
          <p:cNvPr id="9" name="object 11"/>
          <p:cNvSpPr/>
          <p:nvPr/>
        </p:nvSpPr>
        <p:spPr>
          <a:xfrm>
            <a:off x="7889069" y="1755751"/>
            <a:ext cx="2673828" cy="1979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/>
          <p:cNvSpPr/>
          <p:nvPr/>
        </p:nvSpPr>
        <p:spPr>
          <a:xfrm>
            <a:off x="153766" y="157206"/>
            <a:ext cx="11818494" cy="6530673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532" y="136239"/>
            <a:ext cx="11752965" cy="6222216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 (Sets and Relations)</a:t>
            </a:r>
            <a:endParaRPr lang="en-US" sz="3200" b="1" dirty="0" smtClean="0">
              <a:latin typeface="Arial"/>
              <a:cs typeface="Arial"/>
            </a:endParaRPr>
          </a:p>
          <a:p>
            <a:pPr marL="295275" indent="-172085">
              <a:lnSpc>
                <a:spcPct val="150000"/>
              </a:lnSpc>
              <a:spcBef>
                <a:spcPts val="890"/>
              </a:spcBef>
              <a:buClr>
                <a:srgbClr val="3131CD"/>
              </a:buClr>
              <a:buSzPct val="59375"/>
              <a:buChar char="■"/>
              <a:tabLst>
                <a:tab pos="29591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Path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295275" marR="718185">
              <a:lnSpc>
                <a:spcPct val="150000"/>
              </a:lnSpc>
              <a:spcBef>
                <a:spcPts val="355"/>
              </a:spcBef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binary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kideki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path</a:t>
            </a:r>
            <a:r>
              <a:rPr dirty="0" smtClean="0">
                <a:cs typeface="Times New Roman"/>
              </a:rPr>
              <a:t>(</a:t>
            </a:r>
            <a:r>
              <a:rPr dirty="0" err="1" smtClean="0">
                <a:cs typeface="Times New Roman"/>
              </a:rPr>
              <a:t>yol</a:t>
            </a:r>
            <a:r>
              <a:rPr dirty="0" smtClean="0">
                <a:cs typeface="Times New Roman"/>
              </a:rPr>
              <a:t>) </a:t>
            </a:r>
            <a:r>
              <a:rPr i="1" dirty="0" smtClean="0">
                <a:cs typeface="Times New Roman"/>
              </a:rPr>
              <a:t>(a</a:t>
            </a:r>
            <a:r>
              <a:rPr i="1" baseline="-21604" dirty="0" smtClean="0">
                <a:cs typeface="Times New Roman"/>
              </a:rPr>
              <a:t>1</a:t>
            </a:r>
            <a:r>
              <a:rPr i="1" dirty="0" smtClean="0">
                <a:cs typeface="Times New Roman"/>
              </a:rPr>
              <a:t>, a</a:t>
            </a:r>
            <a:r>
              <a:rPr i="1" baseline="-21604" dirty="0" smtClean="0">
                <a:cs typeface="Times New Roman"/>
              </a:rPr>
              <a:t>2</a:t>
            </a:r>
            <a:r>
              <a:rPr i="1" dirty="0" smtClean="0">
                <a:cs typeface="Times New Roman"/>
              </a:rPr>
              <a:t>, ..., a</a:t>
            </a:r>
            <a:r>
              <a:rPr i="1" baseline="-21604" dirty="0" smtClean="0">
                <a:cs typeface="Times New Roman"/>
              </a:rPr>
              <a:t>n</a:t>
            </a:r>
            <a:r>
              <a:rPr i="1" dirty="0" smtClean="0">
                <a:cs typeface="Times New Roman"/>
              </a:rPr>
              <a:t>) </a:t>
            </a:r>
            <a:r>
              <a:rPr dirty="0" err="1" smtClean="0">
                <a:cs typeface="Times New Roman"/>
              </a:rPr>
              <a:t>sıralı</a:t>
            </a:r>
            <a:r>
              <a:rPr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serisidir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bu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seride</a:t>
            </a:r>
            <a:r>
              <a:rPr dirty="0" smtClean="0">
                <a:cs typeface="Times New Roman"/>
              </a:rPr>
              <a:t> her </a:t>
            </a:r>
            <a:r>
              <a:rPr i="1" dirty="0" smtClean="0">
                <a:cs typeface="Times New Roman"/>
              </a:rPr>
              <a:t>(</a:t>
            </a:r>
            <a:r>
              <a:rPr i="1" dirty="0" err="1" smtClean="0">
                <a:cs typeface="Times New Roman"/>
              </a:rPr>
              <a:t>a</a:t>
            </a:r>
            <a:r>
              <a:rPr i="1" baseline="-21604" dirty="0" err="1" smtClean="0">
                <a:cs typeface="Times New Roman"/>
              </a:rPr>
              <a:t>i</a:t>
            </a:r>
            <a:r>
              <a:rPr i="1" dirty="0" smtClean="0">
                <a:cs typeface="Times New Roman"/>
              </a:rPr>
              <a:t>, a</a:t>
            </a:r>
            <a:r>
              <a:rPr i="1" baseline="-21604" dirty="0" smtClean="0">
                <a:cs typeface="Times New Roman"/>
              </a:rPr>
              <a:t>i+1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>
                <a:cs typeface="Times New Roman"/>
              </a:rPr>
              <a:t>R‘dir.</a:t>
            </a:r>
            <a:endParaRPr dirty="0">
              <a:cs typeface="Times New Roman"/>
            </a:endParaRPr>
          </a:p>
          <a:p>
            <a:pPr marL="295275" indent="-172085">
              <a:lnSpc>
                <a:spcPct val="150000"/>
              </a:lnSpc>
              <a:spcBef>
                <a:spcPts val="365"/>
              </a:spcBef>
              <a:buClr>
                <a:srgbClr val="3131CD"/>
              </a:buClr>
              <a:buSzPct val="59375"/>
              <a:buChar char="■"/>
              <a:tabLst>
                <a:tab pos="295910" algn="l"/>
              </a:tabLst>
            </a:pPr>
            <a:r>
              <a:rPr b="1" dirty="0">
                <a:solidFill>
                  <a:srgbClr val="FF0000"/>
                </a:solidFill>
                <a:cs typeface="Arial"/>
              </a:rPr>
              <a:t>Length</a:t>
            </a:r>
          </a:p>
          <a:p>
            <a:pPr marL="29527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yol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</a:t>
            </a:r>
            <a:r>
              <a:rPr i="1" baseline="-21604" dirty="0" smtClean="0">
                <a:cs typeface="Times New Roman"/>
              </a:rPr>
              <a:t>1</a:t>
            </a:r>
            <a:r>
              <a:rPr i="1" dirty="0" smtClean="0">
                <a:cs typeface="Times New Roman"/>
              </a:rPr>
              <a:t>, a</a:t>
            </a:r>
            <a:r>
              <a:rPr i="1" baseline="-21604" dirty="0" smtClean="0">
                <a:cs typeface="Times New Roman"/>
              </a:rPr>
              <a:t>2</a:t>
            </a:r>
            <a:r>
              <a:rPr i="1" dirty="0" smtClean="0">
                <a:cs typeface="Times New Roman"/>
              </a:rPr>
              <a:t>, ..., a</a:t>
            </a:r>
            <a:r>
              <a:rPr i="1" baseline="-21604" dirty="0" smtClean="0">
                <a:cs typeface="Times New Roman"/>
              </a:rPr>
              <a:t>n</a:t>
            </a:r>
            <a:r>
              <a:rPr i="1" dirty="0" smtClean="0">
                <a:cs typeface="Times New Roman"/>
              </a:rPr>
              <a:t>) </a:t>
            </a:r>
            <a:r>
              <a:rPr dirty="0" err="1" smtClean="0">
                <a:cs typeface="Times New Roman"/>
              </a:rPr>
              <a:t>için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length </a:t>
            </a:r>
            <a:r>
              <a:rPr i="1" dirty="0" err="1" smtClean="0">
                <a:cs typeface="Times New Roman"/>
              </a:rPr>
              <a:t>n’</a:t>
            </a:r>
            <a:r>
              <a:rPr dirty="0" err="1" smtClean="0">
                <a:cs typeface="Times New Roman"/>
              </a:rPr>
              <a:t>dir</a:t>
            </a:r>
            <a:r>
              <a:rPr dirty="0">
                <a:cs typeface="Times New Roman"/>
              </a:rPr>
              <a:t>.</a:t>
            </a:r>
          </a:p>
          <a:p>
            <a:pPr marL="295275" indent="-172085">
              <a:lnSpc>
                <a:spcPct val="150000"/>
              </a:lnSpc>
              <a:spcBef>
                <a:spcPts val="425"/>
              </a:spcBef>
              <a:buClr>
                <a:srgbClr val="3131CD"/>
              </a:buClr>
              <a:buSzPct val="59375"/>
              <a:buChar char="■"/>
              <a:tabLst>
                <a:tab pos="295910" algn="l"/>
              </a:tabLst>
            </a:pPr>
            <a:r>
              <a:rPr b="1" dirty="0">
                <a:solidFill>
                  <a:srgbClr val="FF0000"/>
                </a:solidFill>
                <a:cs typeface="Arial"/>
              </a:rPr>
              <a:t>Cycle</a:t>
            </a:r>
          </a:p>
          <a:p>
            <a:pPr marL="295275">
              <a:lnSpc>
                <a:spcPct val="150000"/>
              </a:lnSpc>
            </a:pP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yol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</a:t>
            </a:r>
            <a:r>
              <a:rPr i="1" baseline="-21604" dirty="0" smtClean="0">
                <a:cs typeface="Times New Roman"/>
              </a:rPr>
              <a:t>1</a:t>
            </a:r>
            <a:r>
              <a:rPr i="1" dirty="0" smtClean="0">
                <a:cs typeface="Times New Roman"/>
              </a:rPr>
              <a:t>, a</a:t>
            </a:r>
            <a:r>
              <a:rPr i="1" baseline="-21604" dirty="0" smtClean="0">
                <a:cs typeface="Times New Roman"/>
              </a:rPr>
              <a:t>2</a:t>
            </a:r>
            <a:r>
              <a:rPr i="1" dirty="0" smtClean="0">
                <a:cs typeface="Times New Roman"/>
              </a:rPr>
              <a:t>, ..., a</a:t>
            </a:r>
            <a:r>
              <a:rPr i="1" baseline="-21604" dirty="0" smtClean="0">
                <a:cs typeface="Times New Roman"/>
              </a:rPr>
              <a:t>n</a:t>
            </a:r>
            <a:r>
              <a:rPr i="1" dirty="0" smtClean="0">
                <a:cs typeface="Times New Roman"/>
              </a:rPr>
              <a:t>)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cycle</a:t>
            </a:r>
            <a:r>
              <a:rPr dirty="0" err="1" smtClean="0">
                <a:cs typeface="Times New Roman"/>
              </a:rPr>
              <a:t>’dır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</a:t>
            </a:r>
            <a:r>
              <a:rPr dirty="0" err="1" smtClean="0">
                <a:cs typeface="Arial"/>
              </a:rPr>
              <a:t>g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</a:t>
            </a:r>
            <a:r>
              <a:rPr i="1" baseline="-21604" dirty="0" smtClean="0">
                <a:cs typeface="Times New Roman"/>
              </a:rPr>
              <a:t>n</a:t>
            </a:r>
            <a:r>
              <a:rPr i="1" dirty="0" smtClean="0">
                <a:cs typeface="Times New Roman"/>
              </a:rPr>
              <a:t>, a</a:t>
            </a:r>
            <a:r>
              <a:rPr i="1" baseline="-21604" dirty="0" smtClean="0">
                <a:cs typeface="Times New Roman"/>
              </a:rPr>
              <a:t>1</a:t>
            </a:r>
            <a:r>
              <a:rPr i="1" dirty="0">
                <a:cs typeface="Times New Roman"/>
              </a:rPr>
              <a:t>)</a:t>
            </a:r>
            <a:r>
              <a:rPr dirty="0">
                <a:cs typeface="Symbol"/>
              </a:rPr>
              <a:t>∈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tüm</a:t>
            </a:r>
            <a:r>
              <a:rPr lang="tr-TR" dirty="0" smtClean="0">
                <a:cs typeface="Times New Roman"/>
              </a:rPr>
              <a:t>   </a:t>
            </a:r>
            <a:r>
              <a:rPr i="1" dirty="0" err="1" smtClean="0">
                <a:cs typeface="Times New Roman"/>
              </a:rPr>
              <a:t>a</a:t>
            </a:r>
            <a:r>
              <a:rPr i="1" baseline="-21604" dirty="0" err="1" smtClean="0">
                <a:cs typeface="Times New Roman"/>
              </a:rPr>
              <a:t>i</a:t>
            </a:r>
            <a:r>
              <a:rPr dirty="0" err="1" smtClean="0">
                <a:cs typeface="Times New Roman"/>
              </a:rPr>
              <a:t>’ler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farklı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ise</a:t>
            </a:r>
            <a:endParaRPr lang="tr-TR" dirty="0" smtClean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 smtClean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 smtClean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>
              <a:cs typeface="Times New Roman"/>
            </a:endParaRPr>
          </a:p>
          <a:p>
            <a:pPr marL="295275">
              <a:lnSpc>
                <a:spcPct val="150000"/>
              </a:lnSpc>
            </a:pPr>
            <a:endParaRPr lang="tr-TR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90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/>
          <p:nvPr/>
        </p:nvSpPr>
        <p:spPr>
          <a:xfrm>
            <a:off x="181925" y="174752"/>
            <a:ext cx="11752572" cy="578107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latin typeface="Arial"/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latin typeface="Arial"/>
                <a:cs typeface="Arial"/>
              </a:rPr>
              <a:t>  (Sets and Relations)</a:t>
            </a:r>
            <a:endParaRPr lang="en-US" sz="3200" b="1" dirty="0" smtClean="0">
              <a:latin typeface="Arial"/>
              <a:cs typeface="Arial"/>
            </a:endParaRPr>
          </a:p>
          <a:p>
            <a:pPr marL="301625" indent="-172085">
              <a:lnSpc>
                <a:spcPct val="150000"/>
              </a:lnSpc>
              <a:spcBef>
                <a:spcPts val="825"/>
              </a:spcBef>
              <a:buClr>
                <a:srgbClr val="3131CD"/>
              </a:buClr>
              <a:buSzPct val="58333"/>
              <a:buChar char="■"/>
              <a:tabLst>
                <a:tab pos="30226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Reflexive transitive closure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301625" marR="266065" algn="just">
              <a:lnSpc>
                <a:spcPct val="150000"/>
              </a:lnSpc>
              <a:spcBef>
                <a:spcPts val="229"/>
              </a:spcBef>
            </a:pPr>
            <a:r>
              <a:rPr dirty="0" smtClean="0">
                <a:cs typeface="Times New Roman"/>
              </a:rPr>
              <a:t>E</a:t>
            </a:r>
            <a:r>
              <a:rPr dirty="0" smtClean="0">
                <a:cs typeface="Arial"/>
              </a:rPr>
              <a:t>g</a:t>
            </a:r>
            <a:r>
              <a:rPr dirty="0" smtClean="0">
                <a:cs typeface="Times New Roman"/>
              </a:rPr>
              <a:t>er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</a:t>
            </a:r>
            <a:r>
              <a:rPr dirty="0" smtClean="0">
                <a:cs typeface="Times New Roman"/>
              </a:rPr>
              <a:t> reflexive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transitive de</a:t>
            </a:r>
            <a:r>
              <a:rPr lang="tr-TR" dirty="0" smtClean="0">
                <a:cs typeface="Times New Roman"/>
              </a:rPr>
              <a:t>ğ</a:t>
            </a:r>
            <a:r>
              <a:rPr dirty="0" err="1" smtClean="0">
                <a:cs typeface="Times New Roman"/>
              </a:rPr>
              <a:t>ilken</a:t>
            </a:r>
            <a:r>
              <a:rPr dirty="0" smtClean="0">
                <a:cs typeface="Times New Roman"/>
              </a:rPr>
              <a:t>,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kisini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içeren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R*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</a:t>
            </a:r>
            <a:r>
              <a:rPr dirty="0" smtClean="0">
                <a:cs typeface="Times New Roman"/>
              </a:rPr>
              <a:t>  reflexive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transitive </a:t>
            </a:r>
            <a:r>
              <a:rPr dirty="0" err="1" smtClean="0">
                <a:cs typeface="Times New Roman"/>
              </a:rPr>
              <a:t>ise</a:t>
            </a:r>
            <a:r>
              <a:rPr dirty="0" smtClean="0">
                <a:cs typeface="Times New Roman"/>
              </a:rPr>
              <a:t>, </a:t>
            </a:r>
            <a:r>
              <a:rPr i="1" dirty="0" smtClean="0">
                <a:cs typeface="Times New Roman"/>
              </a:rPr>
              <a:t>R*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R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err="1">
                <a:cs typeface="Arial"/>
              </a:rPr>
              <a:t>ş</a:t>
            </a:r>
            <a:r>
              <a:rPr dirty="0" err="1" smtClean="0">
                <a:cs typeface="Times New Roman"/>
              </a:rPr>
              <a:t>kisinin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reflexive transitive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closure</a:t>
            </a:r>
            <a:r>
              <a:rPr dirty="0" err="1" smtClean="0">
                <a:cs typeface="Times New Roman"/>
              </a:rPr>
              <a:t>’u</a:t>
            </a:r>
            <a:r>
              <a:rPr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adlandırılır</a:t>
            </a:r>
            <a:r>
              <a:rPr dirty="0" smtClean="0">
                <a:cs typeface="Times New Roman"/>
              </a:rPr>
              <a:t>. (</a:t>
            </a:r>
            <a:r>
              <a:rPr i="1" dirty="0" smtClean="0">
                <a:cs typeface="Times New Roman"/>
              </a:rPr>
              <a:t>R*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smtClean="0">
                <a:cs typeface="Times New Roman"/>
              </a:rPr>
              <a:t>şk</a:t>
            </a:r>
            <a:r>
              <a:rPr dirty="0" err="1" smtClean="0">
                <a:cs typeface="Times New Roman"/>
              </a:rPr>
              <a:t>isi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mümkün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olan</a:t>
            </a:r>
            <a:r>
              <a:rPr dirty="0" smtClean="0">
                <a:cs typeface="Times New Roman"/>
              </a:rPr>
              <a:t> en </a:t>
            </a:r>
            <a:r>
              <a:rPr dirty="0" err="1" smtClean="0">
                <a:cs typeface="Times New Roman"/>
              </a:rPr>
              <a:t>az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kenara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sahiptir</a:t>
            </a:r>
            <a:r>
              <a:rPr dirty="0">
                <a:cs typeface="Times New Roman"/>
              </a:rPr>
              <a:t>.)</a:t>
            </a:r>
          </a:p>
          <a:p>
            <a:pPr>
              <a:lnSpc>
                <a:spcPct val="150000"/>
              </a:lnSpc>
            </a:pPr>
            <a:endParaRPr dirty="0">
              <a:cs typeface="Times New Roman"/>
            </a:endParaRPr>
          </a:p>
          <a:p>
            <a:pPr>
              <a:lnSpc>
                <a:spcPct val="150000"/>
              </a:lnSpc>
            </a:pPr>
            <a:endParaRPr dirty="0">
              <a:cs typeface="Times New Roman"/>
            </a:endParaRPr>
          </a:p>
          <a:p>
            <a:pPr>
              <a:lnSpc>
                <a:spcPct val="150000"/>
              </a:lnSpc>
            </a:pPr>
            <a:endParaRPr dirty="0">
              <a:cs typeface="Times New Roman"/>
            </a:endParaRPr>
          </a:p>
          <a:p>
            <a:pPr>
              <a:lnSpc>
                <a:spcPct val="150000"/>
              </a:lnSpc>
            </a:pPr>
            <a:endParaRPr dirty="0">
              <a:cs typeface="Times New Roman"/>
            </a:endParaRPr>
          </a:p>
          <a:p>
            <a:pPr>
              <a:lnSpc>
                <a:spcPct val="150000"/>
              </a:lnSpc>
            </a:pPr>
            <a:endParaRPr dirty="0">
              <a:cs typeface="Times New Roman"/>
            </a:endParaRPr>
          </a:p>
          <a:p>
            <a:pPr marL="301625" indent="-172085">
              <a:lnSpc>
                <a:spcPct val="150000"/>
              </a:lnSpc>
              <a:spcBef>
                <a:spcPts val="994"/>
              </a:spcBef>
              <a:buClr>
                <a:srgbClr val="3131CD"/>
              </a:buClr>
              <a:buSzPct val="58333"/>
              <a:buChar char="■"/>
              <a:tabLst>
                <a:tab pos="30226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Tan</a:t>
            </a:r>
            <a:r>
              <a:rPr lang="tr-TR" b="1" dirty="0" smtClean="0">
                <a:solidFill>
                  <a:srgbClr val="FF0000"/>
                </a:solidFill>
                <a:cs typeface="Arial"/>
              </a:rPr>
              <a:t>ı</a:t>
            </a:r>
            <a:r>
              <a:rPr b="1" dirty="0" smtClean="0">
                <a:solidFill>
                  <a:srgbClr val="FF0000"/>
                </a:solidFill>
                <a:cs typeface="Arial"/>
              </a:rPr>
              <a:t>m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301625" algn="just">
              <a:lnSpc>
                <a:spcPct val="150000"/>
              </a:lnSpc>
            </a:pPr>
            <a:r>
              <a:rPr i="1" dirty="0" smtClean="0">
                <a:cs typeface="Times New Roman"/>
              </a:rPr>
              <a:t>R </a:t>
            </a:r>
            <a:r>
              <a:rPr dirty="0" smtClean="0">
                <a:cs typeface="Symbol"/>
              </a:rPr>
              <a:t>⊆ </a:t>
            </a:r>
            <a:r>
              <a:rPr i="1" dirty="0" smtClean="0">
                <a:cs typeface="Times New Roman"/>
              </a:rPr>
              <a:t>A</a:t>
            </a:r>
            <a:r>
              <a:rPr i="1" baseline="25641" dirty="0" smtClean="0">
                <a:cs typeface="Times New Roman"/>
              </a:rPr>
              <a:t>2</a:t>
            </a:r>
            <a:r>
              <a:rPr i="1" dirty="0" smtClean="0">
                <a:cs typeface="Times New Roman"/>
              </a:rPr>
              <a:t>‘ </a:t>
            </a:r>
            <a:r>
              <a:rPr dirty="0" smtClean="0">
                <a:cs typeface="Times New Roman"/>
              </a:rPr>
              <a:t>de </a:t>
            </a:r>
            <a:r>
              <a:rPr dirty="0" err="1" smtClean="0">
                <a:cs typeface="Times New Roman"/>
              </a:rPr>
              <a:t>tanımlı</a:t>
            </a:r>
            <a:endParaRPr dirty="0">
              <a:cs typeface="Times New Roman"/>
            </a:endParaRPr>
          </a:p>
          <a:p>
            <a:pPr marL="301625" algn="just">
              <a:lnSpc>
                <a:spcPct val="150000"/>
              </a:lnSpc>
            </a:pPr>
            <a:r>
              <a:rPr i="1" dirty="0" smtClean="0">
                <a:cs typeface="Times New Roman"/>
              </a:rPr>
              <a:t>R* = {(a, b) </a:t>
            </a:r>
            <a:r>
              <a:rPr dirty="0" smtClean="0">
                <a:cs typeface="Times New Roman"/>
              </a:rPr>
              <a:t>: </a:t>
            </a:r>
            <a:r>
              <a:rPr i="1" dirty="0" smtClean="0">
                <a:cs typeface="Times New Roman"/>
              </a:rPr>
              <a:t>a, b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R’</a:t>
            </a:r>
            <a:r>
              <a:rPr dirty="0" err="1" smtClean="0">
                <a:cs typeface="Times New Roman"/>
              </a:rPr>
              <a:t>de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a’ </a:t>
            </a:r>
            <a:r>
              <a:rPr dirty="0" err="1" smtClean="0">
                <a:cs typeface="Times New Roman"/>
              </a:rPr>
              <a:t>dan</a:t>
            </a:r>
            <a:r>
              <a:rPr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b</a:t>
            </a:r>
            <a:r>
              <a:rPr dirty="0" err="1" smtClean="0">
                <a:cs typeface="Times New Roman"/>
              </a:rPr>
              <a:t>’ye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path(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yol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) </a:t>
            </a:r>
            <a:r>
              <a:rPr dirty="0" err="1" smtClean="0">
                <a:cs typeface="Times New Roman"/>
              </a:rPr>
              <a:t>varsa</a:t>
            </a:r>
            <a:r>
              <a:rPr i="1" dirty="0">
                <a:cs typeface="Times New Roman"/>
              </a:rPr>
              <a:t>}</a:t>
            </a:r>
            <a:endParaRPr dirty="0">
              <a:cs typeface="Times New Roman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2596213" y="2656722"/>
            <a:ext cx="5223484" cy="2072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1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are these sets?  Write them using braces, commas, numerals, … (for infinite sets), and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 only.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(a)</a:t>
            </a:r>
            <a:r>
              <a:rPr lang="en-US" dirty="0"/>
              <a:t> ({1, 3, 5}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{3, 1})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{3, 5, 7}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(b)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</a:t>
            </a:r>
            <a:r>
              <a:rPr lang="en-US" dirty="0"/>
              <a:t>{{3}, {3, 5}, </a:t>
            </a:r>
            <a:r>
              <a:rPr lang="tr-TR" dirty="0" smtClean="0"/>
              <a:t> </a:t>
            </a:r>
            <a:r>
              <a:rPr lang="en-US" b="1" dirty="0" smtClean="0">
                <a:sym typeface="Symbol"/>
              </a:rPr>
              <a:t></a:t>
            </a:r>
            <a:r>
              <a:rPr lang="en-US" dirty="0"/>
              <a:t>{{5, 7}, {7, 9}}}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(c)</a:t>
            </a:r>
            <a:r>
              <a:rPr lang="en-US" dirty="0"/>
              <a:t>  ({1, 2, 5} - {5, 7, 9})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({5, 7, 9} - {1, 2, 5})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(d)</a:t>
            </a:r>
            <a:r>
              <a:rPr lang="en-US" dirty="0"/>
              <a:t> 2</a:t>
            </a:r>
            <a:r>
              <a:rPr lang="en-US" baseline="30000" dirty="0"/>
              <a:t>{7, 8, 9}</a:t>
            </a:r>
            <a:r>
              <a:rPr lang="en-US" dirty="0"/>
              <a:t> - 2</a:t>
            </a:r>
            <a:r>
              <a:rPr lang="en-US" baseline="30000" dirty="0"/>
              <a:t>{7, 9}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(e)</a:t>
            </a:r>
            <a:r>
              <a:rPr lang="en-US" dirty="0"/>
              <a:t> 2</a:t>
            </a:r>
            <a:r>
              <a:rPr lang="en-US" baseline="30000" dirty="0">
                <a:sym typeface="Symbol"/>
              </a:rPr>
              <a:t>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(</a:t>
            </a:r>
            <a:r>
              <a:rPr lang="en-US" b="1" dirty="0"/>
              <a:t>f)</a:t>
            </a:r>
            <a:r>
              <a:rPr lang="en-US" dirty="0"/>
              <a:t> {x : </a:t>
            </a:r>
            <a:r>
              <a:rPr lang="en-US" dirty="0">
                <a:sym typeface="Symbol"/>
              </a:rPr>
              <a:t></a:t>
            </a:r>
            <a:r>
              <a:rPr lang="en-US" dirty="0"/>
              <a:t>y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N where x = y</a:t>
            </a:r>
            <a:r>
              <a:rPr lang="en-US" baseline="30000" dirty="0"/>
              <a:t>2</a:t>
            </a: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(g)</a:t>
            </a:r>
            <a:r>
              <a:rPr lang="en-US" dirty="0"/>
              <a:t> {x : x is an integer and x</a:t>
            </a:r>
            <a:r>
              <a:rPr lang="en-US" baseline="30000" dirty="0"/>
              <a:t>2</a:t>
            </a:r>
            <a:r>
              <a:rPr lang="en-US" dirty="0"/>
              <a:t> = 2}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 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71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a)</a:t>
            </a:r>
            <a:r>
              <a:rPr lang="en-US" dirty="0"/>
              <a:t>	{3, 5}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b)</a:t>
            </a:r>
            <a:r>
              <a:rPr lang="en-US" dirty="0"/>
              <a:t>	{3, 5, 7}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c)</a:t>
            </a:r>
            <a:r>
              <a:rPr lang="en-US" dirty="0"/>
              <a:t>	{1, 2, 7, 9}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d)</a:t>
            </a:r>
            <a:r>
              <a:rPr lang="en-US" dirty="0"/>
              <a:t>	{8}, {7, 8}, {8, 9}, {7, 8, 9}</a:t>
            </a:r>
            <a:endParaRPr lang="tr-TR" dirty="0"/>
          </a:p>
          <a:p>
            <a:pPr marL="0" lvl="0" indent="0">
              <a:buNone/>
            </a:pPr>
            <a:r>
              <a:rPr lang="tr-TR" dirty="0" smtClean="0"/>
              <a:t>(e)      </a:t>
            </a:r>
            <a:r>
              <a:rPr lang="en-US" dirty="0" smtClean="0"/>
              <a:t>{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}</a:t>
            </a:r>
            <a:endParaRPr lang="tr-TR" dirty="0"/>
          </a:p>
          <a:p>
            <a:pPr marL="0" lvl="0" indent="0">
              <a:buNone/>
            </a:pPr>
            <a:r>
              <a:rPr lang="tr-TR" dirty="0" smtClean="0"/>
              <a:t>(f)      </a:t>
            </a:r>
            <a:r>
              <a:rPr lang="en-US" dirty="0" smtClean="0"/>
              <a:t>{0</a:t>
            </a:r>
            <a:r>
              <a:rPr lang="en-US" dirty="0"/>
              <a:t>, 1, 4, 9, 25, </a:t>
            </a:r>
            <a:r>
              <a:rPr lang="en-US" dirty="0" smtClean="0"/>
              <a:t>36</a:t>
            </a:r>
            <a:r>
              <a:rPr lang="tr-TR" dirty="0" smtClean="0"/>
              <a:t>,</a:t>
            </a:r>
            <a:r>
              <a:rPr lang="en-US" dirty="0" smtClean="0"/>
              <a:t>…}  </a:t>
            </a:r>
            <a:r>
              <a:rPr lang="en-US" dirty="0"/>
              <a:t>(the perfect squares)</a:t>
            </a:r>
            <a:endParaRPr lang="tr-TR" dirty="0"/>
          </a:p>
          <a:p>
            <a:pPr marL="0" lvl="0" indent="0">
              <a:buNone/>
            </a:pPr>
            <a:r>
              <a:rPr lang="tr-TR" dirty="0" smtClean="0">
                <a:sym typeface="Symbol"/>
              </a:rPr>
              <a:t>(g)      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 </a:t>
            </a:r>
            <a:r>
              <a:rPr lang="en-US" dirty="0"/>
              <a:t>(since the square root of 2 is not an integer)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79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Prove </a:t>
            </a:r>
            <a:r>
              <a:rPr lang="en-US" dirty="0"/>
              <a:t>each of the following: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(a)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 =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(b)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 =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(c)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 = A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707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9"/>
              <p:cNvSpPr txBox="1"/>
              <p:nvPr/>
            </p:nvSpPr>
            <p:spPr>
              <a:xfrm>
                <a:off x="400270" y="141499"/>
                <a:ext cx="11465665" cy="6471002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615315">
                  <a:lnSpc>
                    <a:spcPct val="150000"/>
                  </a:lnSpc>
                </a:pPr>
                <a:r>
                  <a:rPr lang="tr-TR" sz="2400" b="1" dirty="0" smtClean="0">
                    <a:solidFill>
                      <a:srgbClr val="31319A"/>
                    </a:solidFill>
                    <a:cs typeface="Arial"/>
                  </a:rPr>
                  <a:t>Küme</a:t>
                </a:r>
                <a:r>
                  <a:rPr lang="tr-TR" sz="24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ve İlişki  (</a:t>
                </a:r>
                <a:r>
                  <a:rPr sz="24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Sets</a:t>
                </a:r>
                <a:r>
                  <a:rPr lang="tr-TR" sz="24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 and </a:t>
                </a:r>
                <a:r>
                  <a:rPr sz="24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Relations</a:t>
                </a:r>
                <a:r>
                  <a:rPr lang="tr-TR" sz="2400" b="1" dirty="0" smtClean="0">
                    <a:solidFill>
                      <a:srgbClr val="31319A"/>
                    </a:solidFill>
                    <a:latin typeface="Arial"/>
                    <a:cs typeface="Arial"/>
                  </a:rPr>
                  <a:t>)</a:t>
                </a:r>
                <a:endParaRPr sz="2400" b="1" dirty="0">
                  <a:latin typeface="Arial"/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720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err="1" smtClean="0">
                    <a:latin typeface="Arial"/>
                    <a:cs typeface="Arial"/>
                  </a:rPr>
                  <a:t>Bir</a:t>
                </a:r>
                <a:r>
                  <a:rPr sz="2400" b="1" dirty="0" smtClean="0">
                    <a:latin typeface="Arial"/>
                    <a:cs typeface="Arial"/>
                  </a:rPr>
                  <a:t> k</a:t>
                </a:r>
                <a:r>
                  <a:rPr lang="tr-TR" sz="2400" b="1" dirty="0" smtClean="0">
                    <a:latin typeface="Arial"/>
                    <a:cs typeface="Arial"/>
                  </a:rPr>
                  <a:t>ü</a:t>
                </a:r>
                <a:r>
                  <a:rPr sz="2400" b="1" dirty="0" smtClean="0">
                    <a:latin typeface="Arial"/>
                    <a:cs typeface="Arial"/>
                  </a:rPr>
                  <a:t>me </a:t>
                </a:r>
                <a:r>
                  <a:rPr sz="2400" b="1" dirty="0" err="1" smtClean="0">
                    <a:latin typeface="Arial"/>
                    <a:cs typeface="Arial"/>
                  </a:rPr>
                  <a:t>nesnelerden</a:t>
                </a:r>
                <a:r>
                  <a:rPr sz="2400" b="1" dirty="0" smtClean="0">
                    <a:latin typeface="Arial"/>
                    <a:cs typeface="Arial"/>
                  </a:rPr>
                  <a:t> </a:t>
                </a:r>
                <a:r>
                  <a:rPr sz="2400" b="1" dirty="0" err="1" smtClean="0">
                    <a:latin typeface="Arial"/>
                    <a:cs typeface="Arial"/>
                  </a:rPr>
                  <a:t>olu</a:t>
                </a:r>
                <a:r>
                  <a:rPr lang="tr-TR" sz="2400" b="1" dirty="0" smtClean="0">
                    <a:latin typeface="Arial"/>
                    <a:cs typeface="Arial"/>
                  </a:rPr>
                  <a:t>ş</a:t>
                </a:r>
                <a:r>
                  <a:rPr sz="2400" b="1" dirty="0" err="1" smtClean="0">
                    <a:latin typeface="Arial"/>
                    <a:cs typeface="Arial"/>
                  </a:rPr>
                  <a:t>ur</a:t>
                </a:r>
                <a:endParaRPr lang="tr-TR" sz="2400" b="1" dirty="0" smtClean="0">
                  <a:latin typeface="Arial"/>
                  <a:cs typeface="Arial"/>
                </a:endParaRPr>
              </a:p>
              <a:p>
                <a:pPr marL="295275" marR="561975">
                  <a:lnSpc>
                    <a:spcPct val="150000"/>
                  </a:lnSpc>
                  <a:spcBef>
                    <a:spcPts val="325"/>
                  </a:spcBef>
                  <a:tabLst>
                    <a:tab pos="1494790" algn="l"/>
                  </a:tabLst>
                </a:pPr>
                <a:r>
                  <a:rPr sz="2400" i="1" dirty="0" smtClean="0">
                    <a:latin typeface="Times New Roman"/>
                    <a:cs typeface="Times New Roman"/>
                  </a:rPr>
                  <a:t>L = {a, b, c, d</a:t>
                </a:r>
                <a:r>
                  <a:rPr sz="2400" i="1" dirty="0">
                    <a:latin typeface="Times New Roman"/>
                    <a:cs typeface="Times New Roman"/>
                  </a:rPr>
                  <a:t>}	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a, b, c, d </a:t>
                </a:r>
                <a:r>
                  <a:rPr lang="tr-TR" sz="2400" i="1" dirty="0" smtClean="0">
                    <a:latin typeface="Times New Roman"/>
                    <a:cs typeface="Times New Roman"/>
                  </a:rPr>
                  <a:t> 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kümenin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elemanları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veya</a:t>
                </a:r>
                <a:r>
                  <a:rPr sz="2400" dirty="0" smtClean="0">
                    <a:latin typeface="Times New Roman"/>
                    <a:cs typeface="Times New Roman"/>
                  </a:rPr>
                  <a:t> 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üyeleridir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95"/>
                  </a:spcBef>
                  <a:tabLst>
                    <a:tab pos="1037590" algn="l"/>
                  </a:tabLst>
                </a:pPr>
                <a:r>
                  <a:rPr sz="2400" i="1" dirty="0" smtClean="0">
                    <a:latin typeface="Times New Roman"/>
                    <a:cs typeface="Times New Roman"/>
                  </a:rPr>
                  <a:t>b </a:t>
                </a:r>
                <a:r>
                  <a:rPr sz="2400" dirty="0" smtClean="0">
                    <a:latin typeface="Segoe Script" panose="030B0504020000000003" pitchFamily="66" charset="0"/>
                    <a:cs typeface="Symbol"/>
                  </a:rPr>
                  <a:t>∈</a:t>
                </a:r>
                <a:r>
                  <a:rPr sz="2400" dirty="0" smtClean="0">
                    <a:latin typeface="Symbol"/>
                    <a:cs typeface="Symbol"/>
                  </a:rPr>
                  <a:t> 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L</a:t>
                </a:r>
                <a:r>
                  <a:rPr sz="2400" i="1" dirty="0">
                    <a:latin typeface="Times New Roman"/>
                    <a:cs typeface="Times New Roman"/>
                  </a:rPr>
                  <a:t>,	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z </a:t>
                </a:r>
                <a:r>
                  <a:rPr sz="2400" dirty="0" smtClean="0">
                    <a:latin typeface="Segoe Script" panose="030B0504020000000003" pitchFamily="66" charset="0"/>
                    <a:cs typeface="Symbol"/>
                  </a:rPr>
                  <a:t>∉</a:t>
                </a:r>
                <a:r>
                  <a:rPr sz="2400" dirty="0" smtClean="0">
                    <a:latin typeface="Symbol"/>
                    <a:cs typeface="Symbol"/>
                  </a:rPr>
                  <a:t> 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L</a:t>
                </a:r>
                <a:r>
                  <a:rPr lang="tr-TR" sz="2400" i="1" dirty="0" smtClean="0">
                    <a:latin typeface="Times New Roman"/>
                    <a:cs typeface="Times New Roman"/>
                  </a:rPr>
                  <a:t>                   |L|=4 </a:t>
                </a:r>
                <a:r>
                  <a:rPr lang="tr-TR" sz="2400" b="1" i="1" dirty="0" smtClean="0">
                    <a:latin typeface="Times New Roman"/>
                    <a:cs typeface="Times New Roman"/>
                  </a:rPr>
                  <a:t> kardinalite (cardinality)</a:t>
                </a:r>
                <a:endParaRPr sz="2400" b="1" dirty="0">
                  <a:latin typeface="Times New Roman"/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19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err="1" smtClean="0">
                    <a:latin typeface="Arial"/>
                    <a:cs typeface="Arial"/>
                  </a:rPr>
                  <a:t>Elemanlar</a:t>
                </a:r>
                <a:r>
                  <a:rPr lang="tr-TR" sz="2400" b="1" dirty="0" smtClean="0">
                    <a:latin typeface="Arial"/>
                    <a:cs typeface="Arial"/>
                  </a:rPr>
                  <a:t>ı</a:t>
                </a:r>
                <a:r>
                  <a:rPr sz="2400" b="1" dirty="0" smtClean="0">
                    <a:latin typeface="Arial"/>
                    <a:cs typeface="Arial"/>
                  </a:rPr>
                  <a:t>n s</a:t>
                </a:r>
                <a:r>
                  <a:rPr lang="tr-TR" sz="2400" b="1" dirty="0" smtClean="0">
                    <a:latin typeface="Arial"/>
                    <a:cs typeface="Arial"/>
                  </a:rPr>
                  <a:t>ı</a:t>
                </a:r>
                <a:r>
                  <a:rPr sz="2400" b="1" dirty="0" err="1" smtClean="0">
                    <a:latin typeface="Arial"/>
                    <a:cs typeface="Arial"/>
                  </a:rPr>
                  <a:t>ras</a:t>
                </a:r>
                <a:r>
                  <a:rPr lang="tr-TR" sz="2400" b="1" dirty="0" smtClean="0">
                    <a:latin typeface="Arial"/>
                    <a:cs typeface="Arial"/>
                  </a:rPr>
                  <a:t>ı</a:t>
                </a:r>
                <a:r>
                  <a:rPr sz="2400" b="1" dirty="0" smtClean="0">
                    <a:latin typeface="Arial"/>
                    <a:cs typeface="Arial"/>
                  </a:rPr>
                  <a:t> </a:t>
                </a:r>
                <a:r>
                  <a:rPr sz="2400" b="1" dirty="0" err="1" smtClean="0">
                    <a:latin typeface="Arial"/>
                    <a:cs typeface="Arial"/>
                  </a:rPr>
                  <a:t>ve</a:t>
                </a:r>
                <a:r>
                  <a:rPr sz="2400" b="1" dirty="0" smtClean="0">
                    <a:latin typeface="Arial"/>
                    <a:cs typeface="Arial"/>
                  </a:rPr>
                  <a:t> </a:t>
                </a:r>
                <a:r>
                  <a:rPr sz="2400" b="1" dirty="0" err="1" smtClean="0">
                    <a:latin typeface="Arial"/>
                    <a:cs typeface="Arial"/>
                  </a:rPr>
                  <a:t>tekrar</a:t>
                </a:r>
                <a:r>
                  <a:rPr lang="tr-TR" sz="2400" b="1" dirty="0" smtClean="0">
                    <a:latin typeface="Arial"/>
                    <a:cs typeface="Arial"/>
                  </a:rPr>
                  <a:t>ı</a:t>
                </a:r>
                <a:r>
                  <a:rPr sz="2400" b="1" dirty="0" smtClean="0">
                    <a:latin typeface="Arial"/>
                    <a:cs typeface="Arial"/>
                  </a:rPr>
                  <a:t> </a:t>
                </a:r>
                <a:r>
                  <a:rPr lang="tr-TR" sz="2400" b="1" dirty="0" smtClean="0">
                    <a:latin typeface="Arial"/>
                    <a:cs typeface="Arial"/>
                  </a:rPr>
                  <a:t>ö</a:t>
                </a:r>
                <a:r>
                  <a:rPr sz="2400" b="1" dirty="0" err="1" smtClean="0">
                    <a:latin typeface="Arial"/>
                    <a:cs typeface="Arial"/>
                  </a:rPr>
                  <a:t>nemli</a:t>
                </a:r>
                <a:r>
                  <a:rPr sz="2400" b="1" dirty="0" smtClean="0">
                    <a:latin typeface="Arial"/>
                    <a:cs typeface="Arial"/>
                  </a:rPr>
                  <a:t> de</a:t>
                </a:r>
                <a:r>
                  <a:rPr lang="tr-TR" sz="2400" b="1" dirty="0" smtClean="0">
                    <a:latin typeface="Arial"/>
                    <a:cs typeface="Arial"/>
                  </a:rPr>
                  <a:t>ğ</a:t>
                </a:r>
                <a:r>
                  <a:rPr sz="2400" b="1" dirty="0" err="1" smtClean="0">
                    <a:latin typeface="Arial"/>
                    <a:cs typeface="Arial"/>
                  </a:rPr>
                  <a:t>ildir</a:t>
                </a:r>
                <a:endParaRPr sz="2400" b="1" dirty="0">
                  <a:latin typeface="Arial"/>
                  <a:cs typeface="Arial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395"/>
                  </a:spcBef>
                </a:pPr>
                <a:r>
                  <a:rPr lang="tr-TR" sz="2400" i="1" dirty="0" smtClean="0">
                    <a:latin typeface="Times New Roman"/>
                    <a:cs typeface="Times New Roman"/>
                  </a:rPr>
                  <a:t>A=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{red, blue, red} </a:t>
                </a:r>
                <a:r>
                  <a:rPr lang="tr-TR" sz="2400" i="1" dirty="0" smtClean="0">
                    <a:latin typeface="Times New Roman"/>
                    <a:cs typeface="Times New Roman"/>
                  </a:rPr>
                  <a:t>   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ile</a:t>
                </a:r>
                <a:r>
                  <a:rPr lang="tr-TR" sz="2400" dirty="0" smtClean="0">
                    <a:latin typeface="Times New Roman"/>
                    <a:cs typeface="Times New Roman"/>
                  </a:rPr>
                  <a:t>  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lang="tr-TR" sz="2400" dirty="0" smtClean="0">
                    <a:latin typeface="Times New Roman"/>
                    <a:cs typeface="Times New Roman"/>
                  </a:rPr>
                  <a:t>B=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{red, blue} </a:t>
                </a:r>
                <a:r>
                  <a:rPr lang="tr-TR" sz="2400" i="1" dirty="0" smtClean="0">
                    <a:latin typeface="Times New Roman"/>
                    <a:cs typeface="Times New Roman"/>
                  </a:rPr>
                  <a:t> 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aynıdır</a:t>
                </a:r>
                <a:r>
                  <a:rPr lang="tr-TR" sz="2400" dirty="0" smtClean="0">
                    <a:latin typeface="Times New Roman"/>
                    <a:cs typeface="Times New Roman"/>
                  </a:rPr>
                  <a:t>    |A|=|B|=2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434"/>
                  </a:spcBef>
                </a:pPr>
                <a:r>
                  <a:rPr sz="2400" i="1" dirty="0">
                    <a:latin typeface="Times New Roman"/>
                    <a:cs typeface="Times New Roman"/>
                  </a:rPr>
                  <a:t>{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3, 1, 9}, {9, 1, 3}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ve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{3, 9, 1}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aynıdır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200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smtClean="0">
                    <a:latin typeface="Arial"/>
                    <a:cs typeface="Arial"/>
                  </a:rPr>
                  <a:t>Empty </a:t>
                </a:r>
                <a:r>
                  <a:rPr sz="2400" b="1" dirty="0" err="1" smtClean="0">
                    <a:latin typeface="Arial"/>
                    <a:cs typeface="Arial"/>
                  </a:rPr>
                  <a:t>ve</a:t>
                </a:r>
                <a:r>
                  <a:rPr sz="2400" b="1" dirty="0" smtClean="0">
                    <a:latin typeface="Arial"/>
                    <a:cs typeface="Arial"/>
                  </a:rPr>
                  <a:t> singleton</a:t>
                </a:r>
                <a:endParaRPr sz="2400" b="1" dirty="0">
                  <a:latin typeface="Arial"/>
                  <a:cs typeface="Arial"/>
                </a:endParaRPr>
              </a:p>
              <a:p>
                <a:pPr marL="295275" marR="274955">
                  <a:lnSpc>
                    <a:spcPct val="150000"/>
                  </a:lnSpc>
                  <a:spcBef>
                    <a:spcPts val="325"/>
                  </a:spcBef>
                </a:pPr>
                <a:r>
                  <a:rPr sz="2400" dirty="0" err="1" smtClean="0">
                    <a:latin typeface="Times New Roman"/>
                    <a:cs typeface="Times New Roman"/>
                  </a:rPr>
                  <a:t>Bir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elemana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sahip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küme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singleton</a:t>
                </a:r>
                <a:r>
                  <a:rPr sz="2400" dirty="0" smtClean="0">
                    <a:latin typeface="Times New Roman"/>
                    <a:cs typeface="Times New Roman"/>
                  </a:rPr>
                  <a:t>,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hiç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elemanı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olmayan</a:t>
                </a:r>
                <a:r>
                  <a:rPr sz="2400" dirty="0" smtClean="0">
                    <a:latin typeface="Times New Roman"/>
                    <a:cs typeface="Times New Roman"/>
                  </a:rPr>
                  <a:t> 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küme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i="1" dirty="0" smtClean="0">
                    <a:latin typeface="Times New Roman"/>
                    <a:cs typeface="Times New Roman"/>
                  </a:rPr>
                  <a:t>empty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olarak</a:t>
                </a:r>
                <a:r>
                  <a:rPr sz="2400" dirty="0" smtClean="0">
                    <a:latin typeface="Times New Roman"/>
                    <a:cs typeface="Times New Roman"/>
                  </a:rPr>
                  <a:t> </a:t>
                </a:r>
                <a:r>
                  <a:rPr sz="2400" dirty="0" err="1" smtClean="0">
                    <a:latin typeface="Times New Roman"/>
                    <a:cs typeface="Times New Roman"/>
                  </a:rPr>
                  <a:t>adlandırılır</a:t>
                </a:r>
                <a:r>
                  <a:rPr sz="2400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marL="295275">
                  <a:lnSpc>
                    <a:spcPct val="150000"/>
                  </a:lnSpc>
                  <a:spcBef>
                    <a:spcPts val="150"/>
                  </a:spcBef>
                </a:pPr>
                <a:r>
                  <a:rPr sz="2400" i="1" dirty="0" smtClean="0">
                    <a:latin typeface="Times New Roman"/>
                    <a:cs typeface="Times New Roman"/>
                  </a:rPr>
                  <a:t>{1}, {blue} </a:t>
                </a:r>
                <a:r>
                  <a:rPr sz="2400" dirty="0" smtClean="0">
                    <a:latin typeface="Times New Roman"/>
                    <a:cs typeface="Times New Roman"/>
                  </a:rPr>
                  <a:t>singleton</a:t>
                </a:r>
              </a:p>
              <a:p>
                <a:pPr marL="295275">
                  <a:lnSpc>
                    <a:spcPct val="150000"/>
                  </a:lnSpc>
                  <a:spcBef>
                    <a:spcPts val="120"/>
                  </a:spcBef>
                </a:pPr>
                <a:r>
                  <a:rPr sz="2400" i="1" dirty="0" smtClean="0">
                    <a:latin typeface="Times New Roman"/>
                    <a:cs typeface="Times New Roman"/>
                  </a:rPr>
                  <a:t>{ },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  <a:cs typeface="Times New Roman"/>
                      </a:rPr>
                      <m:t>∅</m:t>
                    </m:r>
                  </m:oMath>
                </a14:m>
                <a:r>
                  <a:rPr sz="2400" dirty="0" smtClean="0">
                    <a:latin typeface="Arial"/>
                    <a:cs typeface="Arial"/>
                  </a:rPr>
                  <a:t> </a:t>
                </a:r>
                <a:r>
                  <a:rPr sz="2400" dirty="0" smtClean="0">
                    <a:latin typeface="Times New Roman"/>
                    <a:cs typeface="Times New Roman"/>
                  </a:rPr>
                  <a:t>empty set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" y="141499"/>
                <a:ext cx="11465665" cy="6471002"/>
              </a:xfrm>
              <a:prstGeom prst="rect">
                <a:avLst/>
              </a:prstGeom>
              <a:blipFill rotWithShape="1">
                <a:blip r:embed="rId2"/>
                <a:stretch>
                  <a:fillRect b="-846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(a)</a:t>
            </a:r>
            <a:r>
              <a:rPr lang="en-US" dirty="0"/>
              <a:t>	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 	= (B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			</a:t>
            </a:r>
            <a:r>
              <a:rPr lang="en-US" dirty="0" err="1"/>
              <a:t>commutativity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		= (B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(C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A)		</a:t>
            </a:r>
            <a:r>
              <a:rPr lang="en-US" dirty="0" err="1"/>
              <a:t>distributivity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		=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		</a:t>
            </a:r>
            <a:r>
              <a:rPr lang="en-US" dirty="0" err="1"/>
              <a:t>commutativity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 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b)</a:t>
            </a:r>
            <a:r>
              <a:rPr lang="en-US" dirty="0"/>
              <a:t>	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 	= (B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C)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			</a:t>
            </a:r>
            <a:r>
              <a:rPr lang="en-US" dirty="0" err="1"/>
              <a:t>commutativity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		= (B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(C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A)		</a:t>
            </a:r>
            <a:r>
              <a:rPr lang="en-US" dirty="0" err="1"/>
              <a:t>distributivity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			=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C)		</a:t>
            </a:r>
            <a:r>
              <a:rPr lang="en-US" dirty="0" err="1"/>
              <a:t>commutativity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 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 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c)</a:t>
            </a:r>
            <a:r>
              <a:rPr lang="en-US" dirty="0"/>
              <a:t>	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	= (A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B)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			</a:t>
            </a:r>
            <a:r>
              <a:rPr lang="en-US" dirty="0" err="1"/>
              <a:t>commutativity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			= A				absorption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 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54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each of the following explicitly: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(a)</a:t>
            </a:r>
            <a:r>
              <a:rPr lang="en-US" dirty="0"/>
              <a:t> {1}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{1, 2}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{1, 2, 3}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(b)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{1, 2}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tr-TR" b="1" dirty="0" smtClean="0"/>
              <a:t>   </a:t>
            </a:r>
            <a:r>
              <a:rPr lang="en-US" b="1" dirty="0" smtClean="0"/>
              <a:t>(</a:t>
            </a:r>
            <a:r>
              <a:rPr lang="en-US" b="1" dirty="0"/>
              <a:t>c)</a:t>
            </a:r>
            <a:r>
              <a:rPr lang="en-US" dirty="0"/>
              <a:t> 2</a:t>
            </a:r>
            <a:r>
              <a:rPr lang="en-US" baseline="30000" dirty="0"/>
              <a:t>{1,2}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</a:t>
            </a:r>
            <a:r>
              <a:rPr lang="en-US" dirty="0"/>
              <a:t> {1, 2}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292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(a)</a:t>
            </a:r>
            <a:r>
              <a:rPr lang="en-US" dirty="0"/>
              <a:t> 	{(1,1,1), (1,1,2), (1,1,3), (1,2,1), (1,2,2),, (1,2,3)}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b)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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c)</a:t>
            </a:r>
            <a:r>
              <a:rPr lang="en-US" dirty="0"/>
              <a:t>	{(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,1), (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,2), ({1}, 1), ({1}, 2), ({2}, 1), ({2}, 2), ({1,2}, 1), ({1,2}, 2)}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620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669" y="16364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R = {(a, b), (a, c), (c, d), (a, a), (b, a)}.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R 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 R, the composition of R with itself?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R</a:t>
            </a:r>
            <a:r>
              <a:rPr lang="en-US" baseline="30000" dirty="0"/>
              <a:t>-1</a:t>
            </a:r>
            <a:r>
              <a:rPr lang="en-US" dirty="0"/>
              <a:t>, the inverse of R?  Is R, R 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 R, or R</a:t>
            </a:r>
            <a:r>
              <a:rPr lang="en-US" baseline="30000" dirty="0"/>
              <a:t>-1</a:t>
            </a:r>
            <a:r>
              <a:rPr lang="en-US" dirty="0"/>
              <a:t> a function?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736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(a) </a:t>
            </a:r>
            <a:r>
              <a:rPr lang="en-US" dirty="0" smtClean="0"/>
              <a:t>R 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 R = {(a, a), (a, d), (a, b), (b, b), (b, c), (b, a), (a, c)}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(b) </a:t>
            </a:r>
            <a:r>
              <a:rPr lang="en-US" dirty="0" smtClean="0"/>
              <a:t>R</a:t>
            </a:r>
            <a:r>
              <a:rPr lang="tr-TR" baseline="30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= {(b, a), (c, a), (d, c), (a, a), (a, b)}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(c) </a:t>
            </a:r>
            <a:r>
              <a:rPr lang="en-US" dirty="0" smtClean="0"/>
              <a:t>None </a:t>
            </a:r>
            <a:r>
              <a:rPr lang="en-US" dirty="0"/>
              <a:t>of R, R </a:t>
            </a:r>
            <a:r>
              <a:rPr lang="en-US" dirty="0">
                <a:sym typeface="Symbol"/>
              </a:rPr>
              <a:t></a:t>
            </a:r>
            <a:r>
              <a:rPr lang="en-US" dirty="0"/>
              <a:t> R or R inverse is a function.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043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of the following sets, state whether or not it is a partition of {0, 1, 2, 3, 4, 5, 6, 7, 8, 9, 10}.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(a)</a:t>
            </a:r>
            <a:r>
              <a:rPr lang="en-US" dirty="0"/>
              <a:t> {{0}, {1}, {2}, {3}, {4}, {5}, {6}, {7}, {8}, {9}, {10}}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(b) </a:t>
            </a:r>
            <a:r>
              <a:rPr lang="en-US" dirty="0"/>
              <a:t>{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, {1}, {2}, {3}, {4}, {5}, {6}, {7}, {8}, {9}, {10}}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(c) </a:t>
            </a:r>
            <a:r>
              <a:rPr lang="en-US" dirty="0"/>
              <a:t>{{1, 2}, {3, 4}, {5, 6}, {7, 8}, {9, 10}} </a:t>
            </a:r>
            <a:endParaRPr lang="tr-TR" dirty="0"/>
          </a:p>
          <a:p>
            <a:pPr marL="0" indent="0">
              <a:buNone/>
            </a:pPr>
            <a:r>
              <a:rPr lang="en-US" b="1" dirty="0"/>
              <a:t>    (d)</a:t>
            </a:r>
            <a:r>
              <a:rPr lang="en-US" dirty="0"/>
              <a:t> {{1, 2}, {2, 3}, {3, 4}, {4, 5}, {5, 6}, {6, 7}, {7, 8}, {8, 9}, {9, 10}}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166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a)</a:t>
            </a:r>
            <a:r>
              <a:rPr lang="en-US" dirty="0"/>
              <a:t> 	yes</a:t>
            </a:r>
            <a:endParaRPr lang="tr-TR" dirty="0"/>
          </a:p>
          <a:p>
            <a:pPr marL="0" lvl="0" indent="0">
              <a:buNone/>
            </a:pPr>
            <a:r>
              <a:rPr lang="tr-TR" dirty="0" smtClean="0"/>
              <a:t>b)       </a:t>
            </a:r>
            <a:r>
              <a:rPr lang="en-US" dirty="0" smtClean="0"/>
              <a:t>no</a:t>
            </a:r>
            <a:r>
              <a:rPr lang="en-US" dirty="0"/>
              <a:t>, since no element of a partition can be empty.</a:t>
            </a:r>
            <a:endParaRPr lang="tr-TR" dirty="0"/>
          </a:p>
          <a:p>
            <a:pPr marL="514350" lvl="0" indent="-514350">
              <a:buAutoNum type="alphaLcParenR" startAt="3"/>
            </a:pPr>
            <a:r>
              <a:rPr lang="tr-TR" dirty="0" smtClean="0"/>
              <a:t>    </a:t>
            </a:r>
            <a:r>
              <a:rPr lang="en-US" dirty="0" smtClean="0"/>
              <a:t>no</a:t>
            </a:r>
            <a:r>
              <a:rPr lang="en-US" dirty="0"/>
              <a:t>, 0 is </a:t>
            </a:r>
            <a:r>
              <a:rPr lang="en-US" dirty="0" smtClean="0"/>
              <a:t>missing</a:t>
            </a:r>
            <a:endParaRPr lang="tr-TR" dirty="0"/>
          </a:p>
          <a:p>
            <a:pPr marL="514350" lvl="0" indent="-514350">
              <a:buAutoNum type="alphaLcParenR" startAt="3"/>
            </a:pPr>
            <a:r>
              <a:rPr lang="tr-TR" dirty="0" smtClean="0"/>
              <a:t>    </a:t>
            </a:r>
            <a:r>
              <a:rPr lang="en-US" dirty="0" smtClean="0"/>
              <a:t>no</a:t>
            </a:r>
            <a:r>
              <a:rPr lang="en-US" dirty="0"/>
              <a:t>, since, each element of the original set S must appear in only one element of a partition of 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422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Exercises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of the following relations, state whether it is a partial order (that is not also total), a total order, or neither.  Justify your answer.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(a)</a:t>
            </a:r>
            <a:r>
              <a:rPr lang="en-US" dirty="0"/>
              <a:t> </a:t>
            </a:r>
            <a:r>
              <a:rPr lang="en-US" dirty="0" err="1"/>
              <a:t>DivisibleBy</a:t>
            </a:r>
            <a:r>
              <a:rPr lang="en-US" dirty="0"/>
              <a:t>, defined on the natural numbers.  (x, y)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err="1"/>
              <a:t>DivisibleBy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x is evenly divisible by y.  So, for example, (9, 3)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err="1"/>
              <a:t>DivisibleBy</a:t>
            </a:r>
            <a:r>
              <a:rPr lang="en-US" dirty="0"/>
              <a:t> but (9, 4)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 </a:t>
            </a:r>
            <a:r>
              <a:rPr lang="en-US" dirty="0" err="1"/>
              <a:t>DivisibleBy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(b)</a:t>
            </a:r>
            <a:r>
              <a:rPr lang="en-US" dirty="0"/>
              <a:t> </a:t>
            </a:r>
            <a:r>
              <a:rPr lang="en-US" dirty="0" err="1"/>
              <a:t>LessThanOrEqual</a:t>
            </a:r>
            <a:r>
              <a:rPr lang="en-US" dirty="0"/>
              <a:t> defined on ordered pairs of natural numbers.  (a, b)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(x, y) </a:t>
            </a:r>
            <a:r>
              <a:rPr lang="en-US" dirty="0" err="1"/>
              <a:t>iff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x or (a = x and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b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y).  For example, (1,2)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(2,1) and (1,2)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(1,3).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2931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a)</a:t>
            </a:r>
            <a:r>
              <a:rPr lang="en-US" dirty="0"/>
              <a:t>	</a:t>
            </a:r>
            <a:r>
              <a:rPr lang="en-US" dirty="0" err="1"/>
              <a:t>DivisibleBy</a:t>
            </a:r>
            <a:r>
              <a:rPr lang="en-US" dirty="0"/>
              <a:t> is a partial order.  </a:t>
            </a:r>
            <a:r>
              <a:rPr lang="en-US" dirty="0">
                <a:sym typeface="Symbol"/>
              </a:rPr>
              <a:t></a:t>
            </a:r>
            <a:r>
              <a:rPr lang="en-US" dirty="0"/>
              <a:t>x  (x, x)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</a:t>
            </a:r>
            <a:r>
              <a:rPr lang="en-US" dirty="0" err="1"/>
              <a:t>DivisibleBy</a:t>
            </a:r>
            <a:r>
              <a:rPr lang="en-US" dirty="0"/>
              <a:t>, so </a:t>
            </a:r>
            <a:r>
              <a:rPr lang="en-US" dirty="0" err="1"/>
              <a:t>DivisibleBy</a:t>
            </a:r>
            <a:r>
              <a:rPr lang="en-US" dirty="0"/>
              <a:t> is reflexive.  For x to be </a:t>
            </a:r>
            <a:r>
              <a:rPr lang="en-US" dirty="0" err="1"/>
              <a:t>DivisibleBy</a:t>
            </a:r>
            <a:r>
              <a:rPr lang="en-US" dirty="0"/>
              <a:t> y, x must be greater than or equal to y.  So the only way for both (x, y) and (y, x) to be in </a:t>
            </a:r>
            <a:r>
              <a:rPr lang="en-US" dirty="0" err="1"/>
              <a:t>DivisibleBy</a:t>
            </a:r>
            <a:r>
              <a:rPr lang="en-US" dirty="0"/>
              <a:t> is for x and y to be equal.  Thus </a:t>
            </a:r>
            <a:r>
              <a:rPr lang="en-US" dirty="0" err="1"/>
              <a:t>DivisibleBy</a:t>
            </a:r>
            <a:r>
              <a:rPr lang="en-US" dirty="0"/>
              <a:t> is </a:t>
            </a:r>
            <a:r>
              <a:rPr lang="en-US" dirty="0" err="1"/>
              <a:t>antisymmetric</a:t>
            </a:r>
            <a:r>
              <a:rPr lang="en-US" dirty="0"/>
              <a:t>.  And if x is </a:t>
            </a:r>
            <a:r>
              <a:rPr lang="en-US" dirty="0" err="1"/>
              <a:t>DivisibleBy</a:t>
            </a:r>
            <a:r>
              <a:rPr lang="en-US" dirty="0"/>
              <a:t> y and y is </a:t>
            </a:r>
            <a:r>
              <a:rPr lang="en-US" dirty="0" err="1"/>
              <a:t>DivisibleBy</a:t>
            </a:r>
            <a:r>
              <a:rPr lang="en-US" dirty="0"/>
              <a:t> z, then x is </a:t>
            </a:r>
            <a:r>
              <a:rPr lang="en-US" dirty="0" err="1"/>
              <a:t>DivisibleBy</a:t>
            </a:r>
            <a:r>
              <a:rPr lang="en-US" dirty="0"/>
              <a:t> z.  So </a:t>
            </a:r>
            <a:r>
              <a:rPr lang="en-US" dirty="0" err="1"/>
              <a:t>DivisibleBy</a:t>
            </a:r>
            <a:r>
              <a:rPr lang="en-US" dirty="0"/>
              <a:t> is transitive.  But </a:t>
            </a:r>
            <a:r>
              <a:rPr lang="en-US" dirty="0" err="1"/>
              <a:t>DivisibleBy</a:t>
            </a:r>
            <a:r>
              <a:rPr lang="en-US" dirty="0"/>
              <a:t> is not a total order.  For example neither (2, 3) nor (3, 2) is in it.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b)</a:t>
            </a:r>
            <a:r>
              <a:rPr lang="en-US" dirty="0"/>
              <a:t>	</a:t>
            </a:r>
            <a:r>
              <a:rPr lang="en-US" dirty="0" err="1"/>
              <a:t>LessThanOrEqual</a:t>
            </a:r>
            <a:r>
              <a:rPr lang="en-US" dirty="0"/>
              <a:t> defined on ordered pairs is a total order.  This is easy to show by relying on the fact that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for the natural numbers is a total order.</a:t>
            </a:r>
            <a:endParaRPr lang="tr-TR" dirty="0"/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/>
              <a:t>c)</a:t>
            </a:r>
            <a:r>
              <a:rPr lang="en-US" dirty="0"/>
              <a:t>	This one is not a partial order at all because, although it is reflexive and </a:t>
            </a:r>
            <a:r>
              <a:rPr lang="en-US" dirty="0" err="1"/>
              <a:t>antisymmetric</a:t>
            </a:r>
            <a:r>
              <a:rPr lang="en-US" dirty="0"/>
              <a:t>, it is not transitive.  For example, it includes (4, 1) and (1, 3), but not (4, 3).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429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67" y="200034"/>
            <a:ext cx="11868823" cy="6383799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615315">
              <a:lnSpc>
                <a:spcPct val="100000"/>
              </a:lnSpc>
            </a:pPr>
            <a:r>
              <a:rPr lang="tr-TR" sz="3200" b="1" spc="-35" dirty="0">
                <a:solidFill>
                  <a:srgbClr val="31319A"/>
                </a:solidFill>
                <a:latin typeface="Arial"/>
                <a:cs typeface="Arial"/>
              </a:rPr>
              <a:t>Ö</a:t>
            </a:r>
            <a:r>
              <a:rPr sz="3200" b="1" spc="-35" dirty="0" err="1" smtClean="0">
                <a:solidFill>
                  <a:srgbClr val="31319A"/>
                </a:solidFill>
                <a:latin typeface="Arial"/>
                <a:cs typeface="Arial"/>
              </a:rPr>
              <a:t>dev</a:t>
            </a:r>
            <a:r>
              <a:rPr lang="tr-TR" sz="3200" b="1" spc="-35" dirty="0" smtClean="0">
                <a:solidFill>
                  <a:srgbClr val="31319A"/>
                </a:solidFill>
                <a:latin typeface="Arial"/>
                <a:cs typeface="Arial"/>
              </a:rPr>
              <a:t>-1</a:t>
            </a:r>
            <a:endParaRPr sz="32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dirty="0">
              <a:cs typeface="Times New Roman"/>
            </a:endParaRPr>
          </a:p>
          <a:p>
            <a:pPr marL="123190">
              <a:lnSpc>
                <a:spcPct val="150000"/>
              </a:lnSpc>
              <a:buClr>
                <a:srgbClr val="3131CD"/>
              </a:buClr>
              <a:buSzPct val="58333"/>
              <a:tabLst>
                <a:tab pos="295910" algn="l"/>
              </a:tabLst>
            </a:pPr>
            <a:r>
              <a:rPr dirty="0" err="1" smtClean="0">
                <a:cs typeface="Arial"/>
              </a:rPr>
              <a:t>Problemleri</a:t>
            </a:r>
            <a:r>
              <a:rPr dirty="0" smtClean="0">
                <a:cs typeface="Arial"/>
              </a:rPr>
              <a:t> </a:t>
            </a:r>
            <a:r>
              <a:rPr lang="tr-TR" dirty="0" smtClean="0">
                <a:cs typeface="Arial"/>
              </a:rPr>
              <a:t>çö</a:t>
            </a:r>
            <a:r>
              <a:rPr dirty="0" smtClean="0">
                <a:cs typeface="Arial"/>
              </a:rPr>
              <a:t>z</a:t>
            </a:r>
            <a:r>
              <a:rPr lang="tr-TR" dirty="0" smtClean="0">
                <a:cs typeface="Arial"/>
              </a:rPr>
              <a:t>ünüz  </a:t>
            </a:r>
            <a:r>
              <a:rPr dirty="0" smtClean="0">
                <a:cs typeface="Arial"/>
              </a:rPr>
              <a:t> 1.1</a:t>
            </a:r>
            <a:r>
              <a:rPr lang="tr-TR" dirty="0" smtClean="0">
                <a:cs typeface="Arial"/>
              </a:rPr>
              <a:t>.1- 1.1.4  (sayfa 8-9)</a:t>
            </a:r>
          </a:p>
          <a:p>
            <a:pPr marL="123190">
              <a:lnSpc>
                <a:spcPct val="150000"/>
              </a:lnSpc>
              <a:buClr>
                <a:srgbClr val="3131CD"/>
              </a:buClr>
              <a:buSzPct val="58333"/>
              <a:tabLst>
                <a:tab pos="295910" algn="l"/>
              </a:tabLst>
            </a:pPr>
            <a:r>
              <a:rPr lang="tr-TR" dirty="0" smtClean="0">
                <a:cs typeface="Arial"/>
              </a:rPr>
              <a:t> </a:t>
            </a:r>
            <a:endParaRPr dirty="0">
              <a:cs typeface="Arial"/>
            </a:endParaRPr>
          </a:p>
          <a:p>
            <a:pPr marL="123190">
              <a:lnSpc>
                <a:spcPct val="150000"/>
              </a:lnSpc>
              <a:buClr>
                <a:srgbClr val="3131CD"/>
              </a:buClr>
              <a:buSzPct val="58333"/>
              <a:tabLst>
                <a:tab pos="295910" algn="l"/>
              </a:tabLst>
            </a:pPr>
            <a:r>
              <a:rPr dirty="0" err="1" smtClean="0">
                <a:cs typeface="Arial"/>
              </a:rPr>
              <a:t>Problemleri</a:t>
            </a:r>
            <a:r>
              <a:rPr dirty="0" smtClean="0">
                <a:cs typeface="Arial"/>
              </a:rPr>
              <a:t> </a:t>
            </a:r>
            <a:r>
              <a:rPr lang="tr-TR" dirty="0" smtClean="0">
                <a:cs typeface="Arial"/>
              </a:rPr>
              <a:t>çözünüz   </a:t>
            </a:r>
            <a:r>
              <a:rPr dirty="0" smtClean="0">
                <a:cs typeface="Arial"/>
              </a:rPr>
              <a:t>1.3.1, 1.3.2, 1.3.4, 1.3.7, 1.3.9 (</a:t>
            </a:r>
            <a:r>
              <a:rPr dirty="0" err="1" smtClean="0">
                <a:cs typeface="Arial"/>
              </a:rPr>
              <a:t>sayfa</a:t>
            </a:r>
            <a:r>
              <a:rPr lang="tr-TR" dirty="0" smtClean="0">
                <a:cs typeface="Arial"/>
              </a:rPr>
              <a:t> </a:t>
            </a:r>
            <a:r>
              <a:rPr dirty="0" smtClean="0">
                <a:cs typeface="Arial"/>
              </a:rPr>
              <a:t>20-21)</a:t>
            </a:r>
            <a:endParaRPr lang="tr-TR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lang="tr-TR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buClr>
                <a:srgbClr val="3131CD"/>
              </a:buClr>
              <a:buSzPct val="58333"/>
              <a:buChar char="■"/>
              <a:tabLst>
                <a:tab pos="295910" algn="l"/>
              </a:tabLst>
            </a:pPr>
            <a:endParaRPr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4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"/>
              <p:cNvSpPr txBox="1"/>
              <p:nvPr/>
            </p:nvSpPr>
            <p:spPr>
              <a:xfrm>
                <a:off x="511141" y="274462"/>
                <a:ext cx="11418589" cy="6150402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615315">
                  <a:lnSpc>
                    <a:spcPct val="150000"/>
                  </a:lnSpc>
                </a:pP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Küme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ve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İlişki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 (Sets and Relations)</a:t>
                </a:r>
                <a:endParaRPr lang="en-US" sz="2800" b="1" dirty="0" smtClean="0"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88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err="1" smtClean="0">
                    <a:cs typeface="Arial"/>
                  </a:rPr>
                  <a:t>Sonsuz</a:t>
                </a:r>
                <a:r>
                  <a:rPr sz="2400" b="1" dirty="0" smtClean="0">
                    <a:cs typeface="Arial"/>
                  </a:rPr>
                  <a:t> k</a:t>
                </a:r>
                <a:r>
                  <a:rPr lang="tr-TR" sz="2400" b="1" dirty="0" smtClean="0">
                    <a:cs typeface="Arial"/>
                  </a:rPr>
                  <a:t>ü</a:t>
                </a:r>
                <a:r>
                  <a:rPr sz="2400" b="1" dirty="0" smtClean="0">
                    <a:cs typeface="Arial"/>
                  </a:rPr>
                  <a:t>me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300"/>
                  </a:spcBef>
                </a:pPr>
                <a:r>
                  <a:rPr sz="2400" i="1" dirty="0" smtClean="0">
                    <a:cs typeface="Times New Roman"/>
                  </a:rPr>
                  <a:t>N = {0, 1, 2, 3, ...} </a:t>
                </a:r>
                <a:r>
                  <a:rPr sz="2400" dirty="0" smtClean="0">
                    <a:cs typeface="Times New Roman"/>
                  </a:rPr>
                  <a:t>do</a:t>
                </a:r>
                <a:r>
                  <a:rPr lang="tr-TR" sz="2400" dirty="0" smtClean="0">
                    <a:cs typeface="Arial"/>
                  </a:rPr>
                  <a:t>ğ</a:t>
                </a:r>
                <a:r>
                  <a:rPr sz="2400" dirty="0" smtClean="0">
                    <a:cs typeface="Times New Roman"/>
                  </a:rPr>
                  <a:t>al </a:t>
                </a:r>
                <a:r>
                  <a:rPr sz="2400" dirty="0" err="1" smtClean="0">
                    <a:cs typeface="Times New Roman"/>
                  </a:rPr>
                  <a:t>sayılar</a:t>
                </a:r>
                <a:r>
                  <a:rPr sz="2400" dirty="0" smtClean="0">
                    <a:cs typeface="Times New Roman"/>
                  </a:rPr>
                  <a:t> </a:t>
                </a:r>
                <a:r>
                  <a:rPr sz="2400" dirty="0" err="1" smtClean="0">
                    <a:cs typeface="Times New Roman"/>
                  </a:rPr>
                  <a:t>kümesi</a:t>
                </a:r>
                <a:endParaRPr sz="2400"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7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smtClean="0">
                    <a:cs typeface="Arial"/>
                  </a:rPr>
                  <a:t>K</a:t>
                </a:r>
                <a:r>
                  <a:rPr lang="tr-TR" sz="2400" b="1" dirty="0" smtClean="0">
                    <a:cs typeface="Arial"/>
                  </a:rPr>
                  <a:t>ü</a:t>
                </a:r>
                <a:r>
                  <a:rPr sz="2400" b="1" dirty="0" err="1" smtClean="0">
                    <a:cs typeface="Arial"/>
                  </a:rPr>
                  <a:t>meler</a:t>
                </a:r>
                <a:r>
                  <a:rPr sz="2400" b="1" dirty="0" smtClean="0">
                    <a:cs typeface="Arial"/>
                  </a:rPr>
                  <a:t> </a:t>
                </a:r>
                <a:r>
                  <a:rPr lang="tr-TR" sz="2400" b="1" dirty="0" smtClean="0">
                    <a:cs typeface="Arial"/>
                  </a:rPr>
                  <a:t>ö</a:t>
                </a:r>
                <a:r>
                  <a:rPr sz="2400" b="1" dirty="0" err="1" smtClean="0">
                    <a:cs typeface="Arial"/>
                  </a:rPr>
                  <a:t>zellikleriyle</a:t>
                </a:r>
                <a:r>
                  <a:rPr sz="2400" b="1" dirty="0" smtClean="0">
                    <a:cs typeface="Arial"/>
                  </a:rPr>
                  <a:t> de tan</a:t>
                </a:r>
                <a:r>
                  <a:rPr lang="tr-TR" sz="2400" b="1" dirty="0" smtClean="0">
                    <a:cs typeface="Arial"/>
                  </a:rPr>
                  <a:t>ı</a:t>
                </a:r>
                <a:r>
                  <a:rPr sz="2400" b="1" dirty="0" err="1" smtClean="0">
                    <a:cs typeface="Arial"/>
                  </a:rPr>
                  <a:t>mlanabilir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585"/>
                  </a:spcBef>
                  <a:tabLst>
                    <a:tab pos="1494790" algn="l"/>
                  </a:tabLst>
                </a:pPr>
                <a:r>
                  <a:rPr sz="2400" i="1" dirty="0" smtClean="0">
                    <a:cs typeface="Times New Roman"/>
                  </a:rPr>
                  <a:t>I = {1, 3, 9</a:t>
                </a:r>
                <a:r>
                  <a:rPr sz="2400" i="1" dirty="0">
                    <a:cs typeface="Times New Roman"/>
                  </a:rPr>
                  <a:t>}	</a:t>
                </a:r>
                <a:r>
                  <a:rPr lang="tr-TR" sz="2400" i="1" dirty="0" smtClean="0">
                    <a:cs typeface="Times New Roman"/>
                  </a:rPr>
                  <a:t>    </a:t>
                </a:r>
                <a:r>
                  <a:rPr sz="2400" dirty="0" smtClean="0">
                    <a:cs typeface="Times New Roman"/>
                  </a:rPr>
                  <a:t>G = </a:t>
                </a:r>
                <a:r>
                  <a:rPr sz="2400" i="1" dirty="0" smtClean="0">
                    <a:cs typeface="Times New Roman"/>
                  </a:rPr>
                  <a:t>{3, 9</a:t>
                </a:r>
                <a:r>
                  <a:rPr sz="2400" i="1" dirty="0">
                    <a:cs typeface="Times New Roman"/>
                  </a:rPr>
                  <a:t>}</a:t>
                </a:r>
                <a:endParaRPr sz="2400" dirty="0"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575"/>
                  </a:spcBef>
                </a:pPr>
                <a:r>
                  <a:rPr sz="2400" i="1" dirty="0" smtClean="0">
                    <a:cs typeface="Times New Roman"/>
                  </a:rPr>
                  <a:t>G = {x</a:t>
                </a:r>
                <a:r>
                  <a:rPr lang="tr-TR" sz="2400" i="1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: x </a:t>
                </a:r>
                <a:r>
                  <a:rPr sz="2400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I and x is greater than 2}</a:t>
                </a:r>
                <a:r>
                  <a:rPr lang="tr-TR" sz="2400" i="1" dirty="0" smtClean="0">
                    <a:cs typeface="Times New Roman"/>
                  </a:rPr>
                  <a:t>         : «öyle ki» (such that)</a:t>
                </a:r>
                <a:endParaRPr sz="2400" dirty="0"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565"/>
                  </a:spcBef>
                </a:pPr>
                <a:r>
                  <a:rPr sz="2400" i="1" dirty="0" smtClean="0">
                    <a:cs typeface="Times New Roman"/>
                  </a:rPr>
                  <a:t>O = {x: x </a:t>
                </a:r>
                <a:r>
                  <a:rPr sz="2400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N and x is not divisible by 2} </a:t>
                </a:r>
                <a:r>
                  <a:rPr sz="2400" dirty="0" smtClean="0">
                    <a:cs typeface="Times New Roman"/>
                  </a:rPr>
                  <a:t>odd numbers</a:t>
                </a:r>
                <a:endParaRPr sz="2400"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60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err="1" smtClean="0">
                    <a:cs typeface="Arial"/>
                  </a:rPr>
                  <a:t>Altk</a:t>
                </a:r>
                <a:r>
                  <a:rPr lang="tr-TR" sz="2400" b="1" dirty="0" smtClean="0">
                    <a:cs typeface="Arial"/>
                  </a:rPr>
                  <a:t>ü</a:t>
                </a:r>
                <a:r>
                  <a:rPr sz="2400" b="1" dirty="0" smtClean="0">
                    <a:cs typeface="Arial"/>
                  </a:rPr>
                  <a:t>me</a:t>
                </a:r>
                <a:endParaRPr sz="2400" b="1" dirty="0">
                  <a:cs typeface="Arial"/>
                </a:endParaRPr>
              </a:p>
              <a:p>
                <a:pPr marL="295275" marR="154940">
                  <a:lnSpc>
                    <a:spcPct val="150000"/>
                  </a:lnSpc>
                  <a:spcBef>
                    <a:spcPts val="85"/>
                  </a:spcBef>
                  <a:tabLst>
                    <a:tab pos="904875" algn="l"/>
                  </a:tabLst>
                </a:pP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Symbol"/>
                  </a:rPr>
                  <a:t>⊆ </a:t>
                </a:r>
                <a:r>
                  <a:rPr sz="2400" i="1" dirty="0" smtClean="0">
                    <a:cs typeface="Times New Roman"/>
                  </a:rPr>
                  <a:t>B</a:t>
                </a:r>
                <a:r>
                  <a:rPr sz="2400" dirty="0">
                    <a:cs typeface="Times New Roman"/>
                  </a:rPr>
                  <a:t>,	</a:t>
                </a: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err="1" smtClean="0">
                    <a:cs typeface="Times New Roman"/>
                  </a:rPr>
                  <a:t>kümesi</a:t>
                </a:r>
                <a:r>
                  <a:rPr sz="2400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B </a:t>
                </a:r>
                <a:r>
                  <a:rPr sz="2400" dirty="0" err="1" smtClean="0">
                    <a:cs typeface="Times New Roman"/>
                  </a:rPr>
                  <a:t>kümesinin</a:t>
                </a:r>
                <a:r>
                  <a:rPr sz="2400" dirty="0" smtClean="0">
                    <a:cs typeface="Times New Roman"/>
                  </a:rPr>
                  <a:t> </a:t>
                </a:r>
                <a:r>
                  <a:rPr sz="2400" dirty="0" err="1" smtClean="0">
                    <a:cs typeface="Times New Roman"/>
                  </a:rPr>
                  <a:t>altkümesi</a:t>
                </a:r>
                <a:r>
                  <a:rPr sz="2400" dirty="0" smtClean="0">
                    <a:cs typeface="Times New Roman"/>
                  </a:rPr>
                  <a:t> (</a:t>
                </a: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Times New Roman"/>
                  </a:rPr>
                  <a:t>= </a:t>
                </a:r>
                <a:r>
                  <a:rPr sz="2400" i="1" dirty="0" smtClean="0">
                    <a:cs typeface="Times New Roman"/>
                  </a:rPr>
                  <a:t>B </a:t>
                </a:r>
                <a:r>
                  <a:rPr sz="2400" i="1" dirty="0" err="1" smtClean="0">
                    <a:cs typeface="Times New Roman"/>
                  </a:rPr>
                  <a:t>olabilir</a:t>
                </a:r>
                <a:r>
                  <a:rPr sz="2400" i="1" dirty="0" smtClean="0">
                    <a:cs typeface="Times New Roman"/>
                  </a:rPr>
                  <a:t>)  </a:t>
                </a:r>
                <a:endParaRPr lang="tr-TR" sz="2400" i="1" dirty="0" smtClean="0">
                  <a:cs typeface="Times New Roman"/>
                </a:endParaRPr>
              </a:p>
              <a:p>
                <a:pPr marL="295275" marR="154940">
                  <a:lnSpc>
                    <a:spcPct val="150000"/>
                  </a:lnSpc>
                  <a:spcBef>
                    <a:spcPts val="85"/>
                  </a:spcBef>
                  <a:tabLst>
                    <a:tab pos="904875" algn="l"/>
                  </a:tabLst>
                </a:pP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Symbol"/>
                  </a:rPr>
                  <a:t>⊂ </a:t>
                </a:r>
                <a:r>
                  <a:rPr sz="2400" i="1" dirty="0" smtClean="0">
                    <a:cs typeface="Times New Roman"/>
                  </a:rPr>
                  <a:t>B</a:t>
                </a:r>
                <a:r>
                  <a:rPr sz="2400" dirty="0">
                    <a:cs typeface="Times New Roman"/>
                  </a:rPr>
                  <a:t>,	</a:t>
                </a: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err="1" smtClean="0">
                    <a:cs typeface="Times New Roman"/>
                  </a:rPr>
                  <a:t>kümesi</a:t>
                </a:r>
                <a:r>
                  <a:rPr sz="2400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B </a:t>
                </a:r>
                <a:r>
                  <a:rPr sz="2400" dirty="0" err="1" smtClean="0">
                    <a:cs typeface="Times New Roman"/>
                  </a:rPr>
                  <a:t>kümesinin</a:t>
                </a:r>
                <a:r>
                  <a:rPr sz="2400" dirty="0" smtClean="0">
                    <a:cs typeface="Times New Roman"/>
                  </a:rPr>
                  <a:t> </a:t>
                </a:r>
                <a:r>
                  <a:rPr lang="tr-TR" sz="2400" dirty="0" smtClean="0">
                    <a:cs typeface="Times New Roman"/>
                  </a:rPr>
                  <a:t>  öz (</a:t>
                </a:r>
                <a:r>
                  <a:rPr sz="2400" i="1" dirty="0" smtClean="0">
                    <a:cs typeface="Times New Roman"/>
                  </a:rPr>
                  <a:t>proper</a:t>
                </a:r>
                <a:r>
                  <a:rPr lang="tr-TR" sz="2400" i="1" dirty="0" smtClean="0">
                    <a:cs typeface="Times New Roman"/>
                  </a:rPr>
                  <a:t>)</a:t>
                </a:r>
                <a:r>
                  <a:rPr sz="2400" i="1" dirty="0" smtClean="0">
                    <a:cs typeface="Times New Roman"/>
                  </a:rPr>
                  <a:t> </a:t>
                </a:r>
                <a:r>
                  <a:rPr sz="2400" dirty="0" err="1" smtClean="0">
                    <a:cs typeface="Times New Roman"/>
                  </a:rPr>
                  <a:t>altkümesi</a:t>
                </a:r>
                <a:r>
                  <a:rPr sz="2400" dirty="0" smtClean="0">
                    <a:cs typeface="Times New Roman"/>
                  </a:rPr>
                  <a:t> (</a:t>
                </a:r>
                <a:r>
                  <a:rPr sz="2400" i="1" dirty="0" smtClean="0">
                    <a:cs typeface="Times New Roman"/>
                  </a:rPr>
                  <a:t>A </a:t>
                </a:r>
                <a14:m>
                  <m:oMath xmlns:m="http://schemas.openxmlformats.org/officeDocument/2006/math">
                    <m:r>
                      <a:rPr lang="tr-T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2400" dirty="0" smtClean="0">
                    <a:cs typeface="Arial"/>
                  </a:rPr>
                  <a:t> </a:t>
                </a:r>
                <a:r>
                  <a:rPr sz="2400" i="1" dirty="0">
                    <a:cs typeface="Times New Roman"/>
                  </a:rPr>
                  <a:t>B)</a:t>
                </a:r>
                <a:endParaRPr sz="2400" dirty="0">
                  <a:cs typeface="Times New Roman"/>
                </a:endParaRPr>
              </a:p>
            </p:txBody>
          </p:sp>
        </mc:Choice>
        <mc:Fallback>
          <p:sp>
            <p:nvSpPr>
              <p:cNvPr id="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1" y="274462"/>
                <a:ext cx="11418589" cy="6150402"/>
              </a:xfrm>
              <a:prstGeom prst="rect">
                <a:avLst/>
              </a:prstGeom>
              <a:blipFill rotWithShape="1">
                <a:blip r:embed="rId2"/>
                <a:stretch>
                  <a:fillRect b="-989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380650" y="300021"/>
                <a:ext cx="11378959" cy="5711820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615315">
                  <a:lnSpc>
                    <a:spcPct val="150000"/>
                  </a:lnSpc>
                </a:pP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Küme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ve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2800" b="1" dirty="0" err="1" smtClean="0">
                    <a:solidFill>
                      <a:srgbClr val="31319A"/>
                    </a:solidFill>
                    <a:cs typeface="Arial"/>
                  </a:rPr>
                  <a:t>İlişki</a:t>
                </a:r>
                <a:r>
                  <a:rPr lang="en-US" sz="2800" b="1" dirty="0" smtClean="0">
                    <a:solidFill>
                      <a:srgbClr val="31319A"/>
                    </a:solidFill>
                    <a:cs typeface="Arial"/>
                  </a:rPr>
                  <a:t>  (Sets and Relations)</a:t>
                </a:r>
                <a:endParaRPr lang="en-US" sz="2800" b="1" dirty="0" smtClean="0">
                  <a:cs typeface="Arial"/>
                </a:endParaRPr>
              </a:p>
              <a:p>
                <a:pPr marL="295275" indent="-172085">
                  <a:lnSpc>
                    <a:spcPct val="100000"/>
                  </a:lnSpc>
                  <a:spcBef>
                    <a:spcPts val="88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spc="-20" dirty="0" smtClean="0">
                    <a:cs typeface="Arial"/>
                  </a:rPr>
                  <a:t>Union</a:t>
                </a:r>
                <a:r>
                  <a:rPr sz="2400" b="1" spc="10" dirty="0" smtClean="0">
                    <a:cs typeface="Arial"/>
                  </a:rPr>
                  <a:t> </a:t>
                </a:r>
                <a:r>
                  <a:rPr sz="2400" b="1" spc="-50" dirty="0" smtClean="0">
                    <a:cs typeface="Arial"/>
                  </a:rPr>
                  <a:t>(</a:t>
                </a:r>
                <a:r>
                  <a:rPr sz="2400" b="1" spc="-50" dirty="0" err="1" smtClean="0">
                    <a:cs typeface="Arial"/>
                  </a:rPr>
                  <a:t>Birle</a:t>
                </a:r>
                <a:r>
                  <a:rPr lang="tr-TR" sz="2400" b="1" spc="-50" dirty="0" smtClean="0">
                    <a:cs typeface="Arial"/>
                  </a:rPr>
                  <a:t>ş</a:t>
                </a:r>
                <a:r>
                  <a:rPr sz="2400" b="1" spc="-50" dirty="0" err="1" smtClean="0">
                    <a:cs typeface="Arial"/>
                  </a:rPr>
                  <a:t>im</a:t>
                </a:r>
                <a:r>
                  <a:rPr sz="2400" b="1" spc="-50" dirty="0">
                    <a:cs typeface="Arial"/>
                  </a:rPr>
                  <a:t>)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250"/>
                  </a:spcBef>
                </a:pP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Symbol"/>
                  </a:rPr>
                  <a:t>∪ </a:t>
                </a:r>
                <a:r>
                  <a:rPr sz="2400" i="1" dirty="0" smtClean="0">
                    <a:cs typeface="Times New Roman"/>
                  </a:rPr>
                  <a:t>B = {x: x </a:t>
                </a:r>
                <a:r>
                  <a:rPr sz="2400" spc="-35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A or x </a:t>
                </a:r>
                <a:r>
                  <a:rPr sz="2400" spc="-35" dirty="0" smtClean="0">
                    <a:cs typeface="Symbol"/>
                  </a:rPr>
                  <a:t>∈</a:t>
                </a:r>
                <a:r>
                  <a:rPr sz="2400" spc="-130" dirty="0" smtClean="0">
                    <a:cs typeface="Symbol"/>
                  </a:rPr>
                  <a:t> </a:t>
                </a:r>
                <a:r>
                  <a:rPr sz="2400" i="1" spc="-5" dirty="0" smtClean="0">
                    <a:cs typeface="Times New Roman"/>
                  </a:rPr>
                  <a:t>B}</a:t>
                </a:r>
                <a:endParaRPr lang="tr-TR" sz="2400" i="1" spc="-5" dirty="0" smtClean="0">
                  <a:cs typeface="Times New Roman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250"/>
                  </a:spcBef>
                </a:pPr>
                <a:endParaRPr sz="2400" dirty="0">
                  <a:cs typeface="Times New Roman"/>
                </a:endParaRPr>
              </a:p>
              <a:p>
                <a:pPr marL="295275" indent="-172085">
                  <a:lnSpc>
                    <a:spcPct val="10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spc="10" dirty="0" smtClean="0">
                    <a:cs typeface="Arial"/>
                  </a:rPr>
                  <a:t>Intersection</a:t>
                </a:r>
                <a:r>
                  <a:rPr sz="2400" b="1" spc="-90" dirty="0" smtClean="0">
                    <a:cs typeface="Arial"/>
                  </a:rPr>
                  <a:t> </a:t>
                </a:r>
                <a:r>
                  <a:rPr sz="2400" b="1" spc="-70" dirty="0" smtClean="0">
                    <a:cs typeface="Arial"/>
                  </a:rPr>
                  <a:t>(</a:t>
                </a:r>
                <a:r>
                  <a:rPr sz="2400" b="1" spc="-70" dirty="0" err="1" smtClean="0">
                    <a:cs typeface="Arial"/>
                  </a:rPr>
                  <a:t>Kesi</a:t>
                </a:r>
                <a:r>
                  <a:rPr lang="tr-TR" sz="2400" b="1" spc="-70" dirty="0" smtClean="0">
                    <a:cs typeface="Arial"/>
                  </a:rPr>
                  <a:t>ş</a:t>
                </a:r>
                <a:r>
                  <a:rPr sz="2400" b="1" spc="-70" dirty="0" err="1" smtClean="0">
                    <a:cs typeface="Arial"/>
                  </a:rPr>
                  <a:t>im</a:t>
                </a:r>
                <a:r>
                  <a:rPr sz="2400" b="1" spc="-70" dirty="0">
                    <a:cs typeface="Arial"/>
                  </a:rPr>
                  <a:t>)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535"/>
                  </a:spcBef>
                </a:pP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Symbol"/>
                  </a:rPr>
                  <a:t>∩ </a:t>
                </a:r>
                <a:r>
                  <a:rPr sz="2400" i="1" dirty="0" smtClean="0">
                    <a:cs typeface="Times New Roman"/>
                  </a:rPr>
                  <a:t>B = {x: x </a:t>
                </a:r>
                <a:r>
                  <a:rPr sz="2400" spc="-35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i="1" spc="5" dirty="0" smtClean="0">
                    <a:cs typeface="Times New Roman"/>
                  </a:rPr>
                  <a:t>and </a:t>
                </a:r>
                <a:r>
                  <a:rPr sz="2400" i="1" dirty="0" smtClean="0">
                    <a:cs typeface="Times New Roman"/>
                  </a:rPr>
                  <a:t>x </a:t>
                </a:r>
                <a:r>
                  <a:rPr sz="2400" spc="-35" dirty="0" smtClean="0">
                    <a:cs typeface="Symbol"/>
                  </a:rPr>
                  <a:t>∈</a:t>
                </a:r>
                <a:r>
                  <a:rPr sz="2400" spc="-100" dirty="0" smtClean="0">
                    <a:cs typeface="Symbol"/>
                  </a:rPr>
                  <a:t> </a:t>
                </a:r>
                <a:r>
                  <a:rPr sz="2400" i="1" spc="-5" dirty="0" smtClean="0">
                    <a:cs typeface="Times New Roman"/>
                  </a:rPr>
                  <a:t>B}</a:t>
                </a:r>
                <a:endParaRPr lang="tr-TR" sz="2400" i="1" spc="-5" dirty="0" smtClean="0">
                  <a:cs typeface="Times New Roman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535"/>
                  </a:spcBef>
                </a:pPr>
                <a:endParaRPr sz="2400" dirty="0">
                  <a:cs typeface="Times New Roman"/>
                </a:endParaRPr>
              </a:p>
              <a:p>
                <a:pPr marL="295275" indent="-172085">
                  <a:lnSpc>
                    <a:spcPct val="10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spc="-10" dirty="0" smtClean="0">
                    <a:cs typeface="Arial"/>
                  </a:rPr>
                  <a:t>Difference</a:t>
                </a:r>
                <a:r>
                  <a:rPr sz="2400" b="1" spc="10" dirty="0" smtClean="0">
                    <a:cs typeface="Arial"/>
                  </a:rPr>
                  <a:t> </a:t>
                </a:r>
                <a:r>
                  <a:rPr sz="2400" b="1" spc="-5" dirty="0" smtClean="0">
                    <a:cs typeface="Arial"/>
                  </a:rPr>
                  <a:t>(</a:t>
                </a:r>
                <a:r>
                  <a:rPr sz="2400" b="1" spc="-5" dirty="0" err="1" smtClean="0">
                    <a:cs typeface="Arial"/>
                  </a:rPr>
                  <a:t>Fark</a:t>
                </a:r>
                <a:r>
                  <a:rPr sz="2400" b="1" spc="-5" dirty="0">
                    <a:cs typeface="Arial"/>
                  </a:rPr>
                  <a:t>)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250"/>
                  </a:spcBef>
                </a:pPr>
                <a:r>
                  <a:rPr sz="2400" i="1" dirty="0" smtClean="0">
                    <a:cs typeface="Times New Roman"/>
                  </a:rPr>
                  <a:t>A – B = {x: x </a:t>
                </a:r>
                <a:r>
                  <a:rPr sz="2400" spc="-35" dirty="0" smtClean="0">
                    <a:cs typeface="Symbol"/>
                  </a:rPr>
                  <a:t>∈ </a:t>
                </a: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i="1" spc="5" dirty="0" smtClean="0">
                    <a:cs typeface="Times New Roman"/>
                  </a:rPr>
                  <a:t>and </a:t>
                </a:r>
                <a:r>
                  <a:rPr sz="2400" i="1" dirty="0" smtClean="0">
                    <a:cs typeface="Times New Roman"/>
                  </a:rPr>
                  <a:t>x </a:t>
                </a:r>
                <a:r>
                  <a:rPr sz="2400" spc="-35" dirty="0" smtClean="0">
                    <a:cs typeface="Symbol"/>
                  </a:rPr>
                  <a:t>∉</a:t>
                </a:r>
                <a:r>
                  <a:rPr sz="2400" spc="-95" dirty="0" smtClean="0">
                    <a:cs typeface="Symbol"/>
                  </a:rPr>
                  <a:t> </a:t>
                </a:r>
                <a:r>
                  <a:rPr sz="2400" i="1" spc="-5" dirty="0" smtClean="0">
                    <a:cs typeface="Times New Roman"/>
                  </a:rPr>
                  <a:t>B</a:t>
                </a:r>
                <a:r>
                  <a:rPr sz="2400" i="1" spc="-5" dirty="0">
                    <a:cs typeface="Times New Roman"/>
                  </a:rPr>
                  <a:t>}</a:t>
                </a:r>
                <a:endParaRPr sz="2400" dirty="0">
                  <a:cs typeface="Times New Roman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325"/>
                  </a:spcBef>
                </a:pPr>
                <a:r>
                  <a:rPr sz="2400" i="1" dirty="0">
                    <a:cs typeface="Times New Roman"/>
                  </a:rPr>
                  <a:t>{</a:t>
                </a:r>
                <a:r>
                  <a:rPr sz="2400" i="1" dirty="0" smtClean="0">
                    <a:cs typeface="Times New Roman"/>
                  </a:rPr>
                  <a:t>1, 3, 9} – {3, 5, 7} = {1,</a:t>
                </a:r>
                <a:r>
                  <a:rPr sz="2400" i="1" spc="-100" dirty="0" smtClean="0">
                    <a:cs typeface="Times New Roman"/>
                  </a:rPr>
                  <a:t> </a:t>
                </a:r>
                <a:r>
                  <a:rPr sz="2400" i="1" dirty="0" smtClean="0">
                    <a:cs typeface="Times New Roman"/>
                  </a:rPr>
                  <a:t>9}</a:t>
                </a:r>
                <a:endParaRPr lang="tr-TR" sz="2400" i="1" dirty="0" smtClean="0">
                  <a:cs typeface="Times New Roman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325"/>
                  </a:spcBef>
                </a:pPr>
                <a:endParaRPr sz="2400" dirty="0">
                  <a:cs typeface="Times New Roman"/>
                </a:endParaRPr>
              </a:p>
              <a:p>
                <a:pPr marL="295275" indent="-172085">
                  <a:lnSpc>
                    <a:spcPct val="100000"/>
                  </a:lnSpc>
                  <a:spcBef>
                    <a:spcPts val="370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400" b="1" dirty="0" smtClean="0">
                    <a:cs typeface="Arial"/>
                  </a:rPr>
                  <a:t>Disjoint</a:t>
                </a:r>
                <a:r>
                  <a:rPr lang="tr-TR" sz="2400" b="1" dirty="0" smtClean="0">
                    <a:cs typeface="Arial"/>
                  </a:rPr>
                  <a:t> (bağımsız / ayrık)</a:t>
                </a:r>
                <a:endParaRPr sz="2400" b="1" dirty="0">
                  <a:cs typeface="Arial"/>
                </a:endParaRPr>
              </a:p>
              <a:p>
                <a:pPr marL="295275">
                  <a:lnSpc>
                    <a:spcPct val="100000"/>
                  </a:lnSpc>
                  <a:spcBef>
                    <a:spcPts val="254"/>
                  </a:spcBef>
                </a:pPr>
                <a:r>
                  <a:rPr sz="2400" i="1" dirty="0" smtClean="0">
                    <a:cs typeface="Times New Roman"/>
                  </a:rPr>
                  <a:t>A </a:t>
                </a:r>
                <a:r>
                  <a:rPr sz="2400" dirty="0" smtClean="0">
                    <a:cs typeface="Symbol"/>
                  </a:rPr>
                  <a:t>∩ </a:t>
                </a:r>
                <a:r>
                  <a:rPr sz="2400" i="1" dirty="0" smtClean="0">
                    <a:cs typeface="Times New Roman"/>
                  </a:rPr>
                  <a:t>B = { },</a:t>
                </a:r>
                <a:r>
                  <a:rPr sz="2400" i="1" spc="-45" dirty="0" smtClean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i="1" spc="-45" smtClean="0">
                        <a:latin typeface="Cambria Math"/>
                        <a:ea typeface="Cambria Math"/>
                        <a:cs typeface="Times New Roman"/>
                      </a:rPr>
                      <m:t>∅</m:t>
                    </m:r>
                  </m:oMath>
                </a14:m>
                <a:endParaRPr sz="2400" dirty="0">
                  <a:cs typeface="Arial"/>
                </a:endParaRPr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0" y="300021"/>
                <a:ext cx="11378959" cy="5711820"/>
              </a:xfrm>
              <a:prstGeom prst="rect">
                <a:avLst/>
              </a:prstGeom>
              <a:blipFill rotWithShape="1">
                <a:blip r:embed="rId2"/>
                <a:stretch>
                  <a:fillRect b="-2236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796" y="114973"/>
            <a:ext cx="11833259" cy="6578724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615315">
              <a:lnSpc>
                <a:spcPct val="150000"/>
              </a:lnSpc>
            </a:pPr>
            <a:r>
              <a:rPr lang="en-US" sz="2800" b="1" dirty="0" err="1" smtClean="0">
                <a:solidFill>
                  <a:srgbClr val="31319A"/>
                </a:solidFill>
                <a:cs typeface="Arial"/>
              </a:rPr>
              <a:t>Küme</a:t>
            </a:r>
            <a:r>
              <a:rPr lang="en-US" sz="28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2800" b="1" dirty="0" err="1" smtClean="0">
                <a:solidFill>
                  <a:srgbClr val="31319A"/>
                </a:solidFill>
                <a:cs typeface="Arial"/>
              </a:rPr>
              <a:t>ve</a:t>
            </a:r>
            <a:r>
              <a:rPr lang="en-US" sz="28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2800" b="1" dirty="0" err="1" smtClean="0">
                <a:solidFill>
                  <a:srgbClr val="31319A"/>
                </a:solidFill>
                <a:cs typeface="Arial"/>
              </a:rPr>
              <a:t>İlişki</a:t>
            </a:r>
            <a:r>
              <a:rPr lang="en-US" sz="2800" b="1" dirty="0" smtClean="0">
                <a:solidFill>
                  <a:srgbClr val="31319A"/>
                </a:solidFill>
                <a:cs typeface="Arial"/>
              </a:rPr>
              <a:t>  (Sets and Relations)</a:t>
            </a:r>
            <a:endParaRPr lang="en-US" sz="2800" b="1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spcBef>
                <a:spcPts val="720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r>
              <a:rPr sz="2800" b="1" dirty="0" smtClean="0">
                <a:cs typeface="Arial"/>
              </a:rPr>
              <a:t>K</a:t>
            </a:r>
            <a:r>
              <a:rPr lang="tr-TR" sz="2800" b="1" dirty="0" smtClean="0">
                <a:cs typeface="Arial"/>
              </a:rPr>
              <a:t>ü</a:t>
            </a:r>
            <a:r>
              <a:rPr sz="2800" b="1" dirty="0" smtClean="0">
                <a:cs typeface="Arial"/>
              </a:rPr>
              <a:t>me i</a:t>
            </a:r>
            <a:r>
              <a:rPr lang="tr-TR" sz="2800" b="1" dirty="0" smtClean="0">
                <a:cs typeface="Arial"/>
              </a:rPr>
              <a:t>ş</a:t>
            </a:r>
            <a:r>
              <a:rPr sz="2800" b="1" dirty="0" err="1" smtClean="0">
                <a:cs typeface="Arial"/>
              </a:rPr>
              <a:t>lemleri</a:t>
            </a:r>
            <a:endParaRPr sz="2800" b="1" dirty="0">
              <a:cs typeface="Arial"/>
            </a:endParaRPr>
          </a:p>
          <a:p>
            <a:pPr marL="1951989" marR="1948814" indent="-1656714">
              <a:lnSpc>
                <a:spcPct val="150000"/>
              </a:lnSpc>
              <a:spcBef>
                <a:spcPts val="869"/>
              </a:spcBef>
              <a:tabLst>
                <a:tab pos="1951989" algn="l"/>
              </a:tabLst>
            </a:pPr>
            <a:r>
              <a:rPr sz="2400" b="1" i="1" dirty="0">
                <a:solidFill>
                  <a:srgbClr val="FF0000"/>
                </a:solidFill>
                <a:cs typeface="Times New Roman"/>
              </a:rPr>
              <a:t>Idempotency</a:t>
            </a:r>
            <a:r>
              <a:rPr sz="2400" i="1" dirty="0">
                <a:cs typeface="Times New Roman"/>
              </a:rPr>
              <a:t>	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A = A  </a:t>
            </a:r>
            <a:r>
              <a:rPr sz="2400" i="1" dirty="0" err="1" smtClean="0">
                <a:cs typeface="Times New Roman"/>
              </a:rPr>
              <a:t>A</a:t>
            </a:r>
            <a:r>
              <a:rPr sz="2400" i="1" dirty="0" smtClean="0">
                <a:cs typeface="Times New Roman"/>
              </a:rPr>
              <a:t>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A = A</a:t>
            </a:r>
            <a:r>
              <a:rPr lang="tr-TR" sz="2400" i="1" dirty="0" smtClean="0">
                <a:cs typeface="Times New Roman"/>
              </a:rPr>
              <a:t>                </a:t>
            </a:r>
            <a:r>
              <a:rPr sz="2400" b="1" i="1" dirty="0" err="1" smtClean="0">
                <a:solidFill>
                  <a:srgbClr val="FF0000"/>
                </a:solidFill>
                <a:cs typeface="Times New Roman"/>
              </a:rPr>
              <a:t>Commutativity</a:t>
            </a:r>
            <a:r>
              <a:rPr sz="2400" i="1" dirty="0">
                <a:cs typeface="Times New Roman"/>
              </a:rPr>
              <a:t>	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B = B </a:t>
            </a:r>
            <a:r>
              <a:rPr sz="2400" dirty="0" smtClean="0">
                <a:cs typeface="Symbol"/>
              </a:rPr>
              <a:t>∪</a:t>
            </a:r>
            <a:r>
              <a:rPr sz="2400" i="1" dirty="0" smtClean="0">
                <a:cs typeface="Times New Roman"/>
              </a:rPr>
              <a:t>A</a:t>
            </a:r>
            <a:endParaRPr sz="2400"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145"/>
              </a:spcBef>
              <a:tabLst>
                <a:tab pos="1951989" algn="l"/>
              </a:tabLst>
            </a:pPr>
            <a:r>
              <a:rPr lang="tr-TR" sz="2400" i="1" dirty="0" smtClean="0">
                <a:solidFill>
                  <a:srgbClr val="FF9A00"/>
                </a:solidFill>
                <a:cs typeface="Times New Roman"/>
              </a:rPr>
              <a:t>(eş kuvvetli)					  </a:t>
            </a:r>
            <a:r>
              <a:rPr sz="2400" i="1" dirty="0" smtClean="0">
                <a:solidFill>
                  <a:srgbClr val="FF9A00"/>
                </a:solidFill>
                <a:cs typeface="Times New Roman"/>
              </a:rPr>
              <a:t>(De</a:t>
            </a:r>
            <a:r>
              <a:rPr lang="tr-TR" sz="2400" dirty="0" smtClean="0">
                <a:solidFill>
                  <a:srgbClr val="FF9A00"/>
                </a:solidFill>
                <a:cs typeface="Arial"/>
              </a:rPr>
              <a:t>ğ</a:t>
            </a:r>
            <a:r>
              <a:rPr sz="2400" i="1" dirty="0" err="1" smtClean="0">
                <a:solidFill>
                  <a:srgbClr val="FF9A00"/>
                </a:solidFill>
                <a:cs typeface="Times New Roman"/>
              </a:rPr>
              <a:t>i</a:t>
            </a:r>
            <a:r>
              <a:rPr lang="tr-TR" sz="2400" dirty="0" smtClean="0">
                <a:solidFill>
                  <a:srgbClr val="FF9A00"/>
                </a:solidFill>
                <a:cs typeface="Arial"/>
              </a:rPr>
              <a:t>ş</a:t>
            </a:r>
            <a:r>
              <a:rPr sz="2400" i="1" dirty="0" smtClean="0">
                <a:solidFill>
                  <a:srgbClr val="FF9A00"/>
                </a:solidFill>
                <a:cs typeface="Times New Roman"/>
              </a:rPr>
              <a:t>me</a:t>
            </a:r>
            <a:r>
              <a:rPr sz="2400" i="1" dirty="0">
                <a:solidFill>
                  <a:srgbClr val="FF9A00"/>
                </a:solidFill>
                <a:cs typeface="Times New Roman"/>
              </a:rPr>
              <a:t>)	</a:t>
            </a:r>
            <a:r>
              <a:rPr lang="tr-TR" sz="2400" i="1" dirty="0" smtClean="0">
                <a:solidFill>
                  <a:srgbClr val="FF9A00"/>
                </a:solidFill>
                <a:cs typeface="Times New Roman"/>
              </a:rPr>
              <a:t>             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B = B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A</a:t>
            </a:r>
            <a:endParaRPr sz="2400"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145"/>
              </a:spcBef>
              <a:tabLst>
                <a:tab pos="1951989" algn="l"/>
              </a:tabLst>
            </a:pPr>
            <a:r>
              <a:rPr sz="2400" b="1" i="1" dirty="0">
                <a:solidFill>
                  <a:srgbClr val="FF0000"/>
                </a:solidFill>
                <a:cs typeface="Times New Roman"/>
              </a:rPr>
              <a:t>Associativity</a:t>
            </a:r>
            <a:r>
              <a:rPr sz="2400" i="1" dirty="0">
                <a:cs typeface="Times New Roman"/>
              </a:rPr>
              <a:t>	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C = 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(B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C</a:t>
            </a:r>
            <a:r>
              <a:rPr sz="2400" dirty="0">
                <a:cs typeface="Times New Roman"/>
              </a:rPr>
              <a:t>)</a:t>
            </a:r>
          </a:p>
          <a:p>
            <a:pPr marL="295275">
              <a:lnSpc>
                <a:spcPct val="150000"/>
              </a:lnSpc>
              <a:spcBef>
                <a:spcPts val="140"/>
              </a:spcBef>
              <a:tabLst>
                <a:tab pos="1951989" algn="l"/>
              </a:tabLst>
            </a:pPr>
            <a:r>
              <a:rPr sz="2400" i="1" dirty="0">
                <a:solidFill>
                  <a:srgbClr val="FF9A00"/>
                </a:solidFill>
                <a:cs typeface="Times New Roman"/>
              </a:rPr>
              <a:t>(</a:t>
            </a:r>
            <a:r>
              <a:rPr sz="2400" i="1" dirty="0" err="1" smtClean="0">
                <a:solidFill>
                  <a:srgbClr val="FF9A00"/>
                </a:solidFill>
                <a:cs typeface="Arial"/>
              </a:rPr>
              <a:t>i</a:t>
            </a:r>
            <a:r>
              <a:rPr sz="2400" i="1" dirty="0" err="1" smtClean="0">
                <a:solidFill>
                  <a:srgbClr val="FF9A00"/>
                </a:solidFill>
                <a:cs typeface="Times New Roman"/>
              </a:rPr>
              <a:t>li</a:t>
            </a:r>
            <a:r>
              <a:rPr lang="tr-TR" sz="2400" i="1" dirty="0" smtClean="0">
                <a:solidFill>
                  <a:srgbClr val="FF9A00"/>
                </a:solidFill>
                <a:cs typeface="Arial"/>
              </a:rPr>
              <a:t>ş</a:t>
            </a:r>
            <a:r>
              <a:rPr sz="2400" i="1" dirty="0" err="1" smtClean="0">
                <a:solidFill>
                  <a:srgbClr val="FF9A00"/>
                </a:solidFill>
                <a:cs typeface="Times New Roman"/>
              </a:rPr>
              <a:t>kisellik</a:t>
            </a:r>
            <a:r>
              <a:rPr sz="2400" i="1" dirty="0">
                <a:solidFill>
                  <a:srgbClr val="FF9A00"/>
                </a:solidFill>
                <a:cs typeface="Times New Roman"/>
              </a:rPr>
              <a:t>)	</a:t>
            </a:r>
            <a:r>
              <a:rPr sz="2400" i="1" dirty="0">
                <a:cs typeface="Times New Roman"/>
              </a:rPr>
              <a:t>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C = 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(B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C</a:t>
            </a:r>
            <a:r>
              <a:rPr sz="2400" dirty="0">
                <a:cs typeface="Times New Roman"/>
              </a:rPr>
              <a:t>)</a:t>
            </a:r>
          </a:p>
          <a:p>
            <a:pPr marL="295275">
              <a:lnSpc>
                <a:spcPct val="150000"/>
              </a:lnSpc>
              <a:spcBef>
                <a:spcPts val="145"/>
              </a:spcBef>
              <a:tabLst>
                <a:tab pos="1951989" algn="l"/>
              </a:tabLst>
            </a:pPr>
            <a:r>
              <a:rPr sz="2400" b="1" i="1" dirty="0">
                <a:solidFill>
                  <a:srgbClr val="FF0000"/>
                </a:solidFill>
                <a:cs typeface="Times New Roman"/>
              </a:rPr>
              <a:t>Distributivity</a:t>
            </a:r>
            <a:r>
              <a:rPr sz="2400" i="1" dirty="0">
                <a:cs typeface="Times New Roman"/>
              </a:rPr>
              <a:t>	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C = 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C)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(B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C</a:t>
            </a:r>
            <a:r>
              <a:rPr sz="2400" dirty="0">
                <a:cs typeface="Times New Roman"/>
              </a:rPr>
              <a:t>)</a:t>
            </a:r>
          </a:p>
          <a:p>
            <a:pPr marL="295275">
              <a:lnSpc>
                <a:spcPct val="150000"/>
              </a:lnSpc>
              <a:spcBef>
                <a:spcPts val="145"/>
              </a:spcBef>
              <a:tabLst>
                <a:tab pos="1951989" algn="l"/>
              </a:tabLst>
            </a:pPr>
            <a:r>
              <a:rPr sz="2400" i="1" dirty="0">
                <a:solidFill>
                  <a:srgbClr val="FF9A00"/>
                </a:solidFill>
                <a:cs typeface="Times New Roman"/>
              </a:rPr>
              <a:t>(</a:t>
            </a:r>
            <a:r>
              <a:rPr sz="2400" i="1" dirty="0" smtClean="0">
                <a:solidFill>
                  <a:srgbClr val="FF9A00"/>
                </a:solidFill>
                <a:cs typeface="Times New Roman"/>
              </a:rPr>
              <a:t>Da</a:t>
            </a:r>
            <a:r>
              <a:rPr lang="tr-TR" sz="2400" dirty="0" smtClean="0">
                <a:solidFill>
                  <a:srgbClr val="FF9A00"/>
                </a:solidFill>
                <a:cs typeface="Arial"/>
              </a:rPr>
              <a:t>ğ</a:t>
            </a:r>
            <a:r>
              <a:rPr sz="2400" i="1" dirty="0" err="1" smtClean="0">
                <a:solidFill>
                  <a:srgbClr val="FF9A00"/>
                </a:solidFill>
                <a:cs typeface="Times New Roman"/>
              </a:rPr>
              <a:t>ılma</a:t>
            </a:r>
            <a:r>
              <a:rPr sz="2400" i="1" dirty="0">
                <a:solidFill>
                  <a:srgbClr val="FF9A00"/>
                </a:solidFill>
                <a:cs typeface="Times New Roman"/>
              </a:rPr>
              <a:t>)	</a:t>
            </a:r>
            <a:r>
              <a:rPr sz="2400" i="1" dirty="0">
                <a:cs typeface="Times New Roman"/>
              </a:rPr>
              <a:t>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C = 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C)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(B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C</a:t>
            </a:r>
            <a:r>
              <a:rPr sz="2400" dirty="0">
                <a:cs typeface="Times New Roman"/>
              </a:rPr>
              <a:t>)</a:t>
            </a:r>
          </a:p>
          <a:p>
            <a:pPr marL="295275">
              <a:lnSpc>
                <a:spcPct val="150000"/>
              </a:lnSpc>
              <a:tabLst>
                <a:tab pos="1951989" algn="l"/>
              </a:tabLst>
            </a:pPr>
            <a:r>
              <a:rPr sz="2400" b="1" i="1" dirty="0">
                <a:solidFill>
                  <a:srgbClr val="FF0000"/>
                </a:solidFill>
                <a:cs typeface="Times New Roman"/>
              </a:rPr>
              <a:t>Absorption</a:t>
            </a:r>
            <a:r>
              <a:rPr sz="2400" i="1" dirty="0">
                <a:cs typeface="Times New Roman"/>
              </a:rPr>
              <a:t>	(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Times New Roman"/>
              </a:rPr>
              <a:t>= </a:t>
            </a:r>
            <a:r>
              <a:rPr sz="2400" i="1" dirty="0" smtClean="0">
                <a:cs typeface="Times New Roman"/>
              </a:rPr>
              <a:t>A</a:t>
            </a:r>
            <a:r>
              <a:rPr lang="tr-TR" sz="2400" i="1" dirty="0" smtClean="0">
                <a:cs typeface="Times New Roman"/>
              </a:rPr>
              <a:t>          ,       </a:t>
            </a:r>
            <a:r>
              <a:rPr sz="2400" i="1" dirty="0" smtClean="0">
                <a:cs typeface="Times New Roman"/>
              </a:rPr>
              <a:t>(A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B)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A </a:t>
            </a:r>
            <a:r>
              <a:rPr sz="2400" dirty="0" smtClean="0">
                <a:cs typeface="Times New Roman"/>
              </a:rPr>
              <a:t>= </a:t>
            </a:r>
            <a:r>
              <a:rPr sz="2400" i="1" dirty="0" smtClean="0">
                <a:cs typeface="Times New Roman"/>
              </a:rPr>
              <a:t>A</a:t>
            </a:r>
            <a:endParaRPr sz="2400"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145"/>
              </a:spcBef>
              <a:tabLst>
                <a:tab pos="1951989" algn="l"/>
              </a:tabLst>
            </a:pPr>
            <a:r>
              <a:rPr sz="2400" b="1" i="1" dirty="0" err="1" smtClean="0">
                <a:solidFill>
                  <a:srgbClr val="FF0000"/>
                </a:solidFill>
                <a:cs typeface="Times New Roman"/>
              </a:rPr>
              <a:t>DeMorgan’s</a:t>
            </a:r>
            <a:r>
              <a:rPr sz="2400" b="1" i="1" dirty="0" smtClean="0">
                <a:solidFill>
                  <a:srgbClr val="FF0000"/>
                </a:solidFill>
                <a:cs typeface="Times New Roman"/>
              </a:rPr>
              <a:t> law</a:t>
            </a:r>
            <a:r>
              <a:rPr lang="tr-TR" sz="2400" b="1" i="1" dirty="0" smtClean="0">
                <a:solidFill>
                  <a:srgbClr val="FF0000"/>
                </a:solidFill>
                <a:cs typeface="Times New Roman"/>
              </a:rPr>
              <a:t> on set difference </a:t>
            </a:r>
            <a:r>
              <a:rPr sz="2400" i="1" dirty="0">
                <a:cs typeface="Times New Roman"/>
              </a:rPr>
              <a:t>	</a:t>
            </a:r>
            <a:r>
              <a:rPr sz="2400" i="1" dirty="0" smtClean="0">
                <a:cs typeface="Times New Roman"/>
              </a:rPr>
              <a:t>A - (B </a:t>
            </a:r>
            <a:r>
              <a:rPr sz="2400" dirty="0" smtClean="0">
                <a:cs typeface="Symbol"/>
              </a:rPr>
              <a:t>∪ </a:t>
            </a:r>
            <a:r>
              <a:rPr sz="2400" i="1" dirty="0" smtClean="0">
                <a:cs typeface="Times New Roman"/>
              </a:rPr>
              <a:t>C) </a:t>
            </a:r>
            <a:r>
              <a:rPr sz="2400" dirty="0" smtClean="0">
                <a:cs typeface="Times New Roman"/>
              </a:rPr>
              <a:t>= (</a:t>
            </a:r>
            <a:r>
              <a:rPr sz="2400" i="1" dirty="0" smtClean="0">
                <a:cs typeface="Times New Roman"/>
              </a:rPr>
              <a:t>A – B) </a:t>
            </a:r>
            <a:r>
              <a:rPr sz="2400" dirty="0" smtClean="0">
                <a:cs typeface="Symbol"/>
              </a:rPr>
              <a:t>∩ </a:t>
            </a:r>
            <a:r>
              <a:rPr sz="2400" dirty="0" smtClean="0">
                <a:cs typeface="Times New Roman"/>
              </a:rPr>
              <a:t>(</a:t>
            </a:r>
            <a:r>
              <a:rPr sz="2400" i="1" dirty="0" smtClean="0">
                <a:cs typeface="Times New Roman"/>
              </a:rPr>
              <a:t>A – C</a:t>
            </a:r>
            <a:r>
              <a:rPr sz="2400" i="1" dirty="0">
                <a:cs typeface="Times New Roman"/>
              </a:rPr>
              <a:t>)</a:t>
            </a:r>
            <a:endParaRPr sz="2400" dirty="0">
              <a:cs typeface="Times New Roman"/>
            </a:endParaRPr>
          </a:p>
          <a:p>
            <a:pPr marL="1951989">
              <a:lnSpc>
                <a:spcPct val="150000"/>
              </a:lnSpc>
              <a:spcBef>
                <a:spcPts val="140"/>
              </a:spcBef>
            </a:pPr>
            <a:r>
              <a:rPr lang="tr-TR" sz="2400" i="1" dirty="0" smtClean="0">
                <a:cs typeface="Times New Roman"/>
              </a:rPr>
              <a:t>           				</a:t>
            </a:r>
            <a:r>
              <a:rPr sz="2400" i="1" dirty="0" smtClean="0">
                <a:cs typeface="Times New Roman"/>
              </a:rPr>
              <a:t>A - (B </a:t>
            </a:r>
            <a:r>
              <a:rPr sz="2400" dirty="0" smtClean="0">
                <a:cs typeface="Symbol"/>
              </a:rPr>
              <a:t>∩ </a:t>
            </a:r>
            <a:r>
              <a:rPr sz="2400" i="1" dirty="0" smtClean="0">
                <a:cs typeface="Times New Roman"/>
              </a:rPr>
              <a:t>C) </a:t>
            </a:r>
            <a:r>
              <a:rPr sz="2400" dirty="0" smtClean="0">
                <a:cs typeface="Times New Roman"/>
              </a:rPr>
              <a:t>= (</a:t>
            </a:r>
            <a:r>
              <a:rPr sz="2400" i="1" dirty="0" smtClean="0">
                <a:cs typeface="Times New Roman"/>
              </a:rPr>
              <a:t>A – B) </a:t>
            </a:r>
            <a:r>
              <a:rPr sz="2400" dirty="0" smtClean="0">
                <a:cs typeface="Symbol"/>
              </a:rPr>
              <a:t>∪ </a:t>
            </a:r>
            <a:r>
              <a:rPr sz="2400" dirty="0" smtClean="0">
                <a:cs typeface="Times New Roman"/>
              </a:rPr>
              <a:t>(</a:t>
            </a:r>
            <a:r>
              <a:rPr sz="2400" i="1" dirty="0" smtClean="0">
                <a:cs typeface="Times New Roman"/>
              </a:rPr>
              <a:t>A – C</a:t>
            </a:r>
            <a:r>
              <a:rPr sz="2400" i="1" dirty="0">
                <a:cs typeface="Times New Roman"/>
              </a:rPr>
              <a:t>)</a:t>
            </a:r>
            <a:endParaRPr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1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0"/>
              <p:cNvSpPr txBox="1"/>
              <p:nvPr/>
            </p:nvSpPr>
            <p:spPr>
              <a:xfrm>
                <a:off x="513276" y="3229252"/>
                <a:ext cx="9683346" cy="2744982"/>
              </a:xfrm>
              <a:prstGeom prst="rect">
                <a:avLst/>
              </a:prstGeom>
            </p:spPr>
            <p:txBody>
              <a:bodyPr vert="horz" wrap="square" lIns="0" tIns="163195" rIns="0" bIns="0" rtlCol="0">
                <a:spAutoFit/>
              </a:bodyPr>
              <a:lstStyle/>
              <a:p>
                <a:pPr marL="172085" indent="-172085">
                  <a:spcBef>
                    <a:spcPts val="55"/>
                  </a:spcBef>
                  <a:buClr>
                    <a:srgbClr val="3131CD"/>
                  </a:buClr>
                  <a:buSzPct val="60000"/>
                  <a:buChar char="■"/>
                  <a:tabLst>
                    <a:tab pos="172720" algn="l"/>
                  </a:tabLst>
                </a:pP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Power set</a:t>
                </a:r>
                <a:r>
                  <a:rPr lang="tr-TR" sz="2000" b="1" dirty="0" smtClean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tr-TR" sz="2000" i="1" dirty="0">
                    <a:cs typeface="Times New Roman"/>
                  </a:rPr>
                  <a:t>2</a:t>
                </a:r>
                <a:r>
                  <a:rPr lang="tr-TR" sz="2000" i="1" baseline="24305" dirty="0">
                    <a:cs typeface="Times New Roman"/>
                  </a:rPr>
                  <a:t>A</a:t>
                </a:r>
                <a:endParaRPr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172085"/>
                <a:r>
                  <a:rPr sz="1600" dirty="0" err="1" smtClean="0">
                    <a:cs typeface="Times New Roman"/>
                  </a:rPr>
                  <a:t>Bir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kümenin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bo</a:t>
                </a:r>
                <a:r>
                  <a:rPr lang="tr-TR" sz="1600" dirty="0" smtClean="0">
                    <a:cs typeface="Arial"/>
                  </a:rPr>
                  <a:t>ş</a:t>
                </a:r>
                <a:r>
                  <a:rPr sz="1600" dirty="0" smtClean="0">
                    <a:cs typeface="Arial"/>
                  </a:rPr>
                  <a:t> </a:t>
                </a:r>
                <a:r>
                  <a:rPr sz="1600" dirty="0" err="1" smtClean="0">
                    <a:cs typeface="Times New Roman"/>
                  </a:rPr>
                  <a:t>kümede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dahil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tüm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altkümeleri</a:t>
                </a:r>
                <a:endParaRPr sz="1600" dirty="0">
                  <a:cs typeface="Times New Roman"/>
                </a:endParaRPr>
              </a:p>
              <a:p>
                <a:pPr marL="172085"/>
                <a:r>
                  <a:rPr lang="tr-TR" sz="2400" i="1" dirty="0">
                    <a:cs typeface="Times New Roman"/>
                  </a:rPr>
                  <a:t>2</a:t>
                </a:r>
                <a:r>
                  <a:rPr lang="tr-TR" sz="2400" i="1" baseline="24305" dirty="0">
                    <a:cs typeface="Times New Roman"/>
                  </a:rPr>
                  <a:t>A</a:t>
                </a:r>
                <a:r>
                  <a:rPr sz="2400" i="1" dirty="0" smtClean="0">
                    <a:cs typeface="Times New Roman"/>
                  </a:rPr>
                  <a:t>, </a:t>
                </a:r>
                <a:r>
                  <a:rPr sz="1600" i="1" dirty="0" smtClean="0">
                    <a:cs typeface="Times New Roman"/>
                  </a:rPr>
                  <a:t>A </a:t>
                </a:r>
                <a:r>
                  <a:rPr sz="1600" i="1" dirty="0" err="1" smtClean="0">
                    <a:cs typeface="Times New Roman"/>
                  </a:rPr>
                  <a:t>kümesinin</a:t>
                </a:r>
                <a:r>
                  <a:rPr sz="1600" i="1" dirty="0" smtClean="0">
                    <a:cs typeface="Times New Roman"/>
                  </a:rPr>
                  <a:t> power </a:t>
                </a:r>
                <a:r>
                  <a:rPr sz="1600" i="1" dirty="0" err="1" smtClean="0">
                    <a:cs typeface="Times New Roman"/>
                  </a:rPr>
                  <a:t>kümesi</a:t>
                </a:r>
                <a:endParaRPr sz="1600" dirty="0">
                  <a:cs typeface="Times New Roman"/>
                </a:endParaRPr>
              </a:p>
              <a:p>
                <a:pPr marL="172085">
                  <a:tabLst>
                    <a:tab pos="913765" algn="l"/>
                    <a:tab pos="1370965" algn="l"/>
                  </a:tabLst>
                </a:pPr>
                <a:r>
                  <a:rPr sz="1600" i="1" dirty="0" smtClean="0">
                    <a:cs typeface="Times New Roman"/>
                  </a:rPr>
                  <a:t>A = {c, d</a:t>
                </a:r>
                <a:r>
                  <a:rPr sz="1600" i="1" dirty="0">
                    <a:cs typeface="Times New Roman"/>
                  </a:rPr>
                  <a:t>}	ise	</a:t>
                </a:r>
                <a:r>
                  <a:rPr sz="1600" i="1" dirty="0" smtClean="0">
                    <a:cs typeface="Times New Roman"/>
                  </a:rPr>
                  <a:t>2</a:t>
                </a:r>
                <a:r>
                  <a:rPr sz="1400" i="1" baseline="25641" dirty="0" smtClean="0">
                    <a:cs typeface="Times New Roman"/>
                  </a:rPr>
                  <a:t>{c, d} </a:t>
                </a:r>
                <a:r>
                  <a:rPr sz="1600" i="1" dirty="0" smtClean="0">
                    <a:cs typeface="Times New Roman"/>
                  </a:rPr>
                  <a:t>= {{c, d}, {c}, {d},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/>
                        <a:ea typeface="Cambria Math"/>
                        <a:cs typeface="Times New Roman"/>
                      </a:rPr>
                      <m:t>∅</m:t>
                    </m:r>
                  </m:oMath>
                </a14:m>
                <a:r>
                  <a:rPr sz="1600" i="1" dirty="0" smtClean="0">
                    <a:cs typeface="Times New Roman"/>
                  </a:rPr>
                  <a:t>}</a:t>
                </a:r>
                <a:endParaRPr sz="1600" dirty="0">
                  <a:cs typeface="Times New Roman"/>
                </a:endParaRPr>
              </a:p>
              <a:p>
                <a:pPr marL="172085" indent="-172085">
                  <a:spcBef>
                    <a:spcPts val="35"/>
                  </a:spcBef>
                  <a:buClr>
                    <a:srgbClr val="3131CD"/>
                  </a:buClr>
                  <a:buSzPct val="60000"/>
                  <a:buChar char="■"/>
                  <a:tabLst>
                    <a:tab pos="172720" algn="l"/>
                  </a:tabLst>
                </a:pPr>
                <a:r>
                  <a:rPr b="1" dirty="0" smtClean="0">
                    <a:solidFill>
                      <a:srgbClr val="FF0000"/>
                    </a:solidFill>
                    <a:cs typeface="Arial"/>
                  </a:rPr>
                  <a:t>Partition</a:t>
                </a:r>
                <a:r>
                  <a:rPr lang="tr-TR" b="1" dirty="0" smtClean="0">
                    <a:solidFill>
                      <a:srgbClr val="FF0000"/>
                    </a:solidFill>
                    <a:cs typeface="Arial"/>
                  </a:rPr>
                  <a:t> </a:t>
                </a:r>
                <a:r>
                  <a:rPr lang="el-GR" dirty="0">
                    <a:latin typeface="Bookman Old Style" panose="02050604050505020204" pitchFamily="18" charset="0"/>
                    <a:cs typeface="Symbol"/>
                  </a:rPr>
                  <a:t>Π</a:t>
                </a:r>
                <a:endParaRPr b="1" dirty="0">
                  <a:solidFill>
                    <a:srgbClr val="FF0000"/>
                  </a:solidFill>
                  <a:cs typeface="Arial"/>
                </a:endParaRPr>
              </a:p>
              <a:p>
                <a:pPr marL="172085" marR="5080">
                  <a:spcBef>
                    <a:spcPts val="240"/>
                  </a:spcBef>
                </a:pPr>
                <a:r>
                  <a:rPr sz="1600" dirty="0" smtClean="0">
                    <a:cs typeface="Symbol"/>
                  </a:rPr>
                  <a:t>Π</a:t>
                </a:r>
                <a:r>
                  <a:rPr lang="tr-TR" sz="1600" dirty="0" smtClean="0">
                    <a:cs typeface="Symbol"/>
                  </a:rPr>
                  <a:t>, </a:t>
                </a:r>
                <a:r>
                  <a:rPr sz="1600" dirty="0" smtClean="0">
                    <a:cs typeface="Symbol"/>
                  </a:rPr>
                  <a:t> </a:t>
                </a:r>
                <a:r>
                  <a:rPr sz="1600" dirty="0" smtClean="0">
                    <a:cs typeface="Times New Roman"/>
                  </a:rPr>
                  <a:t>power </a:t>
                </a:r>
                <a:r>
                  <a:rPr sz="1600" dirty="0" err="1" smtClean="0">
                    <a:cs typeface="Times New Roman"/>
                  </a:rPr>
                  <a:t>küme</a:t>
                </a:r>
                <a:r>
                  <a:rPr lang="tr-TR" sz="1600" dirty="0" smtClean="0">
                    <a:cs typeface="Times New Roman"/>
                  </a:rPr>
                  <a:t>si</a:t>
                </a:r>
                <a:r>
                  <a:rPr sz="1600" dirty="0" err="1" smtClean="0">
                    <a:cs typeface="Times New Roman"/>
                  </a:rPr>
                  <a:t>nin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altkümesidir</a:t>
                </a:r>
                <a:r>
                  <a:rPr sz="1600" dirty="0" smtClean="0">
                    <a:cs typeface="Times New Roman"/>
                  </a:rPr>
                  <a:t>, </a:t>
                </a:r>
                <a:r>
                  <a:rPr sz="1600" dirty="0" err="1" smtClean="0">
                    <a:cs typeface="Times New Roman"/>
                  </a:rPr>
                  <a:t>bo</a:t>
                </a:r>
                <a:r>
                  <a:rPr lang="tr-TR" sz="1600" dirty="0" smtClean="0">
                    <a:cs typeface="Arial"/>
                  </a:rPr>
                  <a:t>ş</a:t>
                </a:r>
                <a:r>
                  <a:rPr sz="1600" dirty="0" smtClean="0">
                    <a:cs typeface="Arial"/>
                  </a:rPr>
                  <a:t> </a:t>
                </a:r>
                <a:r>
                  <a:rPr sz="1600" dirty="0" err="1" smtClean="0">
                    <a:cs typeface="Times New Roman"/>
                  </a:rPr>
                  <a:t>kümeyi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içermez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ve</a:t>
                </a:r>
                <a:r>
                  <a:rPr sz="1600" dirty="0" smtClean="0">
                    <a:cs typeface="Times New Roman"/>
                  </a:rPr>
                  <a:t> A </a:t>
                </a:r>
                <a:r>
                  <a:rPr sz="1600" dirty="0" err="1" smtClean="0">
                    <a:cs typeface="Times New Roman"/>
                  </a:rPr>
                  <a:t>kümesinin</a:t>
                </a:r>
                <a:r>
                  <a:rPr sz="1600" dirty="0" smtClean="0">
                    <a:cs typeface="Times New Roman"/>
                  </a:rPr>
                  <a:t> her  </a:t>
                </a:r>
                <a:r>
                  <a:rPr sz="1600" dirty="0" err="1" smtClean="0">
                    <a:cs typeface="Times New Roman"/>
                  </a:rPr>
                  <a:t>elemanını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sadece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bir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kez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bulundurur</a:t>
                </a:r>
                <a:endParaRPr sz="1600" dirty="0">
                  <a:cs typeface="Times New Roman"/>
                </a:endParaRPr>
              </a:p>
              <a:p>
                <a:pPr marL="228600" lvl="1">
                  <a:spcBef>
                    <a:spcPts val="20"/>
                  </a:spcBef>
                  <a:buClr>
                    <a:srgbClr val="FF0000"/>
                  </a:buClr>
                  <a:buSzPct val="53571"/>
                  <a:tabLst>
                    <a:tab pos="372110" algn="l"/>
                  </a:tabLst>
                </a:pPr>
                <a:r>
                  <a:rPr sz="2800" dirty="0" smtClean="0">
                    <a:latin typeface="Bookman Old Style" panose="02050604050505020204" pitchFamily="18" charset="0"/>
                    <a:cs typeface="Symbol"/>
                  </a:rPr>
                  <a:t>Π</a:t>
                </a:r>
                <a:r>
                  <a:rPr sz="2800" dirty="0" smtClean="0">
                    <a:cs typeface="Symbol"/>
                  </a:rPr>
                  <a:t> </a:t>
                </a:r>
                <a:r>
                  <a:rPr sz="1600" dirty="0" err="1" smtClean="0">
                    <a:cs typeface="Times New Roman"/>
                  </a:rPr>
                  <a:t>içindeki</a:t>
                </a:r>
                <a:r>
                  <a:rPr sz="1600" dirty="0" smtClean="0">
                    <a:cs typeface="Times New Roman"/>
                  </a:rPr>
                  <a:t> her </a:t>
                </a:r>
                <a:r>
                  <a:rPr sz="1600" dirty="0" err="1" smtClean="0">
                    <a:cs typeface="Times New Roman"/>
                  </a:rPr>
                  <a:t>eleman</a:t>
                </a:r>
                <a:r>
                  <a:rPr lang="tr-TR" sz="1600" dirty="0" smtClean="0">
                    <a:cs typeface="Times New Roman"/>
                  </a:rPr>
                  <a:t>,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bo</a:t>
                </a:r>
                <a:r>
                  <a:rPr lang="tr-TR" sz="1600" dirty="0" smtClean="0">
                    <a:cs typeface="Arial"/>
                  </a:rPr>
                  <a:t>ş</a:t>
                </a:r>
                <a:r>
                  <a:rPr sz="1600" dirty="0" smtClean="0">
                    <a:cs typeface="Arial"/>
                  </a:rPr>
                  <a:t> </a:t>
                </a:r>
                <a:r>
                  <a:rPr sz="1600" dirty="0" err="1" smtClean="0">
                    <a:cs typeface="Times New Roman"/>
                  </a:rPr>
                  <a:t>kümeden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farklıdır</a:t>
                </a:r>
                <a:endParaRPr sz="1600" dirty="0">
                  <a:cs typeface="Times New Roman"/>
                </a:endParaRPr>
              </a:p>
              <a:p>
                <a:pPr marL="228600" lvl="1">
                  <a:buClr>
                    <a:srgbClr val="FF0000"/>
                  </a:buClr>
                  <a:buSzPct val="53571"/>
                  <a:tabLst>
                    <a:tab pos="372110" algn="l"/>
                  </a:tabLst>
                </a:pPr>
                <a:r>
                  <a:rPr sz="2800" dirty="0" smtClean="0">
                    <a:latin typeface="Bookman Old Style" panose="02050604050505020204" pitchFamily="18" charset="0"/>
                    <a:cs typeface="Symbol"/>
                  </a:rPr>
                  <a:t>Π</a:t>
                </a:r>
                <a:r>
                  <a:rPr sz="2800" dirty="0" smtClean="0">
                    <a:cs typeface="Symbol"/>
                  </a:rPr>
                  <a:t> </a:t>
                </a:r>
                <a:r>
                  <a:rPr sz="1600" dirty="0" err="1" smtClean="0">
                    <a:cs typeface="Times New Roman"/>
                  </a:rPr>
                  <a:t>içindeki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farklı</a:t>
                </a:r>
                <a:r>
                  <a:rPr sz="1600" dirty="0" smtClean="0">
                    <a:cs typeface="Times New Roman"/>
                  </a:rPr>
                  <a:t> </a:t>
                </a:r>
                <a:r>
                  <a:rPr sz="1600" dirty="0" err="1" smtClean="0">
                    <a:cs typeface="Times New Roman"/>
                  </a:rPr>
                  <a:t>elemanlar</a:t>
                </a:r>
                <a:r>
                  <a:rPr lang="tr-TR" sz="1600" dirty="0" smtClean="0">
                    <a:cs typeface="Times New Roman"/>
                  </a:rPr>
                  <a:t>,</a:t>
                </a:r>
                <a:r>
                  <a:rPr sz="1600" dirty="0" smtClean="0">
                    <a:cs typeface="Times New Roman"/>
                  </a:rPr>
                  <a:t> disjoint </a:t>
                </a:r>
                <a:r>
                  <a:rPr sz="1600" dirty="0" err="1" smtClean="0">
                    <a:cs typeface="Times New Roman"/>
                  </a:rPr>
                  <a:t>kümedir</a:t>
                </a:r>
                <a:endParaRPr sz="16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6" y="3229252"/>
                <a:ext cx="9683346" cy="2744982"/>
              </a:xfrm>
              <a:prstGeom prst="rect">
                <a:avLst/>
              </a:prstGeom>
              <a:blipFill rotWithShape="1">
                <a:blip r:embed="rId2"/>
                <a:stretch>
                  <a:fillRect l="-881" b="-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9"/>
          <p:cNvSpPr txBox="1"/>
          <p:nvPr/>
        </p:nvSpPr>
        <p:spPr>
          <a:xfrm>
            <a:off x="513276" y="103955"/>
            <a:ext cx="10783818" cy="30995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 (Sets and Relations)</a:t>
            </a:r>
            <a:endParaRPr lang="tr-TR" sz="3200" b="1" dirty="0">
              <a:cs typeface="Arial"/>
            </a:endParaRPr>
          </a:p>
          <a:p>
            <a:pPr marL="615315">
              <a:lnSpc>
                <a:spcPct val="150000"/>
              </a:lnSpc>
              <a:spcAft>
                <a:spcPts val="600"/>
              </a:spcAft>
            </a:pPr>
            <a:r>
              <a:rPr sz="2800" i="1" dirty="0" smtClean="0">
                <a:solidFill>
                  <a:srgbClr val="FF0000"/>
                </a:solidFill>
                <a:cs typeface="Times New Roman"/>
              </a:rPr>
              <a:t>S = {{a, b}, {b, </a:t>
            </a:r>
            <a:r>
              <a:rPr sz="2800" i="1" spc="-5" dirty="0" smtClean="0">
                <a:solidFill>
                  <a:srgbClr val="FF0000"/>
                </a:solidFill>
                <a:cs typeface="Times New Roman"/>
              </a:rPr>
              <a:t>c}, </a:t>
            </a:r>
            <a:r>
              <a:rPr sz="2800" i="1" dirty="0" smtClean="0">
                <a:solidFill>
                  <a:srgbClr val="FF0000"/>
                </a:solidFill>
                <a:cs typeface="Times New Roman"/>
              </a:rPr>
              <a:t>{b, </a:t>
            </a:r>
            <a:r>
              <a:rPr sz="2800" i="1" spc="-5" dirty="0" smtClean="0">
                <a:solidFill>
                  <a:srgbClr val="FF0000"/>
                </a:solidFill>
                <a:cs typeface="Times New Roman"/>
              </a:rPr>
              <a:t>c,</a:t>
            </a:r>
            <a:r>
              <a:rPr sz="2800" i="1" spc="-60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800" i="1" dirty="0" smtClean="0">
                <a:solidFill>
                  <a:srgbClr val="FF0000"/>
                </a:solidFill>
                <a:cs typeface="Times New Roman"/>
              </a:rPr>
              <a:t>d</a:t>
            </a:r>
            <a:r>
              <a:rPr sz="2800" i="1" dirty="0">
                <a:solidFill>
                  <a:srgbClr val="FF0000"/>
                </a:solidFill>
                <a:cs typeface="Times New Roman"/>
              </a:rPr>
              <a:t>}},</a:t>
            </a:r>
            <a:endParaRPr sz="2800" dirty="0">
              <a:cs typeface="Times New Roman"/>
            </a:endParaRPr>
          </a:p>
          <a:p>
            <a:pPr marL="172085" indent="-172085">
              <a:lnSpc>
                <a:spcPts val="1180"/>
              </a:lnSpc>
              <a:spcBef>
                <a:spcPts val="30"/>
              </a:spcBef>
              <a:buClr>
                <a:srgbClr val="3131CD"/>
              </a:buClr>
              <a:buSzPct val="60000"/>
              <a:buChar char="■"/>
              <a:tabLst>
                <a:tab pos="172720" algn="l"/>
              </a:tabLst>
            </a:pPr>
            <a:r>
              <a:rPr b="1" spc="-15" dirty="0" err="1" smtClean="0">
                <a:solidFill>
                  <a:srgbClr val="FF0000"/>
                </a:solidFill>
                <a:cs typeface="Arial"/>
              </a:rPr>
              <a:t>Birden</a:t>
            </a:r>
            <a:r>
              <a:rPr b="1" spc="-15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b="1" spc="-20" dirty="0" err="1" smtClean="0">
                <a:solidFill>
                  <a:srgbClr val="FF0000"/>
                </a:solidFill>
                <a:cs typeface="Arial"/>
              </a:rPr>
              <a:t>fazla</a:t>
            </a:r>
            <a:r>
              <a:rPr b="1" spc="-2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b="1" spc="-55" dirty="0" smtClean="0">
                <a:solidFill>
                  <a:srgbClr val="FF0000"/>
                </a:solidFill>
                <a:cs typeface="Arial"/>
              </a:rPr>
              <a:t>k</a:t>
            </a:r>
            <a:r>
              <a:rPr lang="tr-TR" b="1" spc="-55" dirty="0" smtClean="0">
                <a:solidFill>
                  <a:srgbClr val="FF0000"/>
                </a:solidFill>
                <a:cs typeface="Arial"/>
              </a:rPr>
              <a:t>ü</a:t>
            </a:r>
            <a:r>
              <a:rPr b="1" spc="-55" dirty="0" err="1" smtClean="0">
                <a:solidFill>
                  <a:srgbClr val="FF0000"/>
                </a:solidFill>
                <a:cs typeface="Arial"/>
              </a:rPr>
              <a:t>mede</a:t>
            </a:r>
            <a:r>
              <a:rPr b="1" spc="13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b="1" spc="-55" dirty="0" err="1" smtClean="0">
                <a:solidFill>
                  <a:srgbClr val="FF0000"/>
                </a:solidFill>
                <a:cs typeface="Arial"/>
              </a:rPr>
              <a:t>birle</a:t>
            </a:r>
            <a:r>
              <a:rPr lang="tr-TR" b="1" spc="-55" dirty="0" smtClean="0">
                <a:solidFill>
                  <a:srgbClr val="FF0000"/>
                </a:solidFill>
                <a:cs typeface="Arial"/>
              </a:rPr>
              <a:t>ş</a:t>
            </a:r>
            <a:r>
              <a:rPr b="1" spc="-55" dirty="0" err="1" smtClean="0">
                <a:solidFill>
                  <a:srgbClr val="FF0000"/>
                </a:solidFill>
                <a:cs typeface="Arial"/>
              </a:rPr>
              <a:t>im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tabLst>
                <a:tab pos="172720" algn="l"/>
              </a:tabLst>
            </a:pPr>
            <a:endParaRPr lang="tr-TR" sz="3200" spc="-5" dirty="0" smtClean="0">
              <a:cs typeface="Helvetica"/>
            </a:endParaRPr>
          </a:p>
          <a:p>
            <a:pPr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tabLst>
                <a:tab pos="172720" algn="l"/>
              </a:tabLst>
            </a:pPr>
            <a:endParaRPr lang="tr-TR" sz="3200" spc="-5" dirty="0">
              <a:cs typeface="Helvetica"/>
            </a:endParaRPr>
          </a:p>
          <a:p>
            <a:pPr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tabLst>
                <a:tab pos="172720" algn="l"/>
              </a:tabLst>
            </a:pPr>
            <a:r>
              <a:rPr lang="en-US" sz="3200" spc="-5" dirty="0" smtClean="0">
                <a:cs typeface="Helvetica"/>
              </a:rPr>
              <a:t>U</a:t>
            </a:r>
            <a:r>
              <a:rPr lang="en-US" sz="2000" i="1" spc="-5" dirty="0" smtClean="0">
                <a:cs typeface="Times New Roman"/>
              </a:rPr>
              <a:t>S = {x: x </a:t>
            </a:r>
            <a:r>
              <a:rPr lang="en-US" sz="2400" spc="-40" dirty="0" smtClean="0">
                <a:cs typeface="Symbol"/>
              </a:rPr>
              <a:t>∈ </a:t>
            </a:r>
            <a:r>
              <a:rPr lang="en-US" sz="2000" i="1" spc="-5" dirty="0" smtClean="0">
                <a:cs typeface="Times New Roman"/>
              </a:rPr>
              <a:t>P for some set </a:t>
            </a:r>
            <a:r>
              <a:rPr lang="en-US" sz="2000" i="1" spc="-25" dirty="0" smtClean="0">
                <a:cs typeface="Times New Roman"/>
              </a:rPr>
              <a:t>P</a:t>
            </a:r>
            <a:r>
              <a:rPr lang="en-US" sz="2400" spc="-25" dirty="0" smtClean="0">
                <a:cs typeface="Symbol"/>
              </a:rPr>
              <a:t>∈</a:t>
            </a:r>
            <a:r>
              <a:rPr lang="en-US" sz="2400" spc="5" dirty="0" smtClean="0">
                <a:cs typeface="Symbol"/>
              </a:rPr>
              <a:t> </a:t>
            </a:r>
            <a:r>
              <a:rPr lang="en-US" sz="2000" i="1" dirty="0" smtClean="0">
                <a:cs typeface="Times New Roman"/>
              </a:rPr>
              <a:t>S}</a:t>
            </a:r>
            <a:r>
              <a:rPr lang="tr-TR" sz="2000" i="1" dirty="0" smtClean="0">
                <a:cs typeface="Times New Roman"/>
              </a:rPr>
              <a:t>           </a:t>
            </a:r>
            <a:r>
              <a:rPr lang="en-US" sz="2800" dirty="0" smtClean="0">
                <a:cs typeface="Helvetica"/>
              </a:rPr>
              <a:t>U</a:t>
            </a:r>
            <a:r>
              <a:rPr lang="en-US" i="1" dirty="0" smtClean="0">
                <a:cs typeface="Times New Roman"/>
              </a:rPr>
              <a:t>S = {a, b, c, d</a:t>
            </a:r>
            <a:r>
              <a:rPr lang="en-US" i="1" dirty="0">
                <a:cs typeface="Times New Roman"/>
              </a:rPr>
              <a:t>}</a:t>
            </a:r>
            <a:endParaRPr lang="en-US" dirty="0">
              <a:cs typeface="Times New Roman"/>
            </a:endParaRPr>
          </a:p>
          <a:p>
            <a:pPr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tabLst>
                <a:tab pos="172720" algn="l"/>
              </a:tabLst>
            </a:pPr>
            <a:endParaRPr lang="en-US" dirty="0" smtClean="0">
              <a:cs typeface="Times New Roman"/>
            </a:endParaRPr>
          </a:p>
          <a:p>
            <a:pPr marL="172085" indent="-172085"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buChar char="■"/>
              <a:tabLst>
                <a:tab pos="172720" algn="l"/>
              </a:tabLst>
            </a:pPr>
            <a:endParaRPr lang="tr-TR" spc="-15" dirty="0">
              <a:cs typeface="Arial"/>
            </a:endParaRPr>
          </a:p>
          <a:p>
            <a:pPr marL="172085" indent="-172085"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buChar char="■"/>
              <a:tabLst>
                <a:tab pos="172720" algn="l"/>
              </a:tabLst>
            </a:pPr>
            <a:endParaRPr lang="tr-TR" spc="-15" dirty="0">
              <a:cs typeface="Arial"/>
            </a:endParaRPr>
          </a:p>
          <a:p>
            <a:pPr marL="172085" indent="-172085"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buChar char="■"/>
              <a:tabLst>
                <a:tab pos="172720" algn="l"/>
              </a:tabLst>
            </a:pPr>
            <a:r>
              <a:rPr spc="-15" dirty="0" err="1" smtClean="0">
                <a:cs typeface="Arial"/>
              </a:rPr>
              <a:t>Birden</a:t>
            </a:r>
            <a:r>
              <a:rPr spc="-15" dirty="0" smtClean="0">
                <a:cs typeface="Arial"/>
              </a:rPr>
              <a:t> </a:t>
            </a:r>
            <a:r>
              <a:rPr spc="-20" dirty="0" err="1" smtClean="0">
                <a:cs typeface="Arial"/>
              </a:rPr>
              <a:t>fazla</a:t>
            </a:r>
            <a:r>
              <a:rPr spc="-20" dirty="0" smtClean="0">
                <a:cs typeface="Arial"/>
              </a:rPr>
              <a:t> </a:t>
            </a:r>
            <a:r>
              <a:rPr spc="-55" dirty="0" smtClean="0">
                <a:cs typeface="Arial"/>
              </a:rPr>
              <a:t>k</a:t>
            </a:r>
            <a:r>
              <a:rPr lang="tr-TR" spc="-55" dirty="0" smtClean="0">
                <a:cs typeface="Arial"/>
              </a:rPr>
              <a:t>ü</a:t>
            </a:r>
            <a:r>
              <a:rPr spc="-55" dirty="0" err="1" smtClean="0">
                <a:cs typeface="Arial"/>
              </a:rPr>
              <a:t>mede</a:t>
            </a:r>
            <a:r>
              <a:rPr spc="125" dirty="0" smtClean="0">
                <a:cs typeface="Arial"/>
              </a:rPr>
              <a:t> </a:t>
            </a:r>
            <a:r>
              <a:rPr spc="-75" dirty="0" err="1" smtClean="0">
                <a:cs typeface="Arial"/>
              </a:rPr>
              <a:t>kesi</a:t>
            </a:r>
            <a:r>
              <a:rPr lang="tr-TR" spc="-75" dirty="0" smtClean="0">
                <a:cs typeface="Arial"/>
              </a:rPr>
              <a:t>ş</a:t>
            </a:r>
            <a:r>
              <a:rPr spc="-75" dirty="0" err="1" smtClean="0">
                <a:cs typeface="Arial"/>
              </a:rPr>
              <a:t>im</a:t>
            </a:r>
            <a:endParaRPr lang="tr-TR" spc="-75" dirty="0" smtClean="0">
              <a:cs typeface="Arial"/>
            </a:endParaRPr>
          </a:p>
          <a:p>
            <a:pPr marL="172085" indent="-172085"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buChar char="■"/>
              <a:tabLst>
                <a:tab pos="172720" algn="l"/>
              </a:tabLst>
            </a:pPr>
            <a:endParaRPr lang="tr-TR" spc="-75" dirty="0" smtClean="0">
              <a:cs typeface="Arial"/>
            </a:endParaRPr>
          </a:p>
          <a:p>
            <a:pPr>
              <a:lnSpc>
                <a:spcPts val="1170"/>
              </a:lnSpc>
              <a:spcBef>
                <a:spcPts val="45"/>
              </a:spcBef>
              <a:buClr>
                <a:srgbClr val="3131CD"/>
              </a:buClr>
              <a:buSzPct val="60000"/>
              <a:tabLst>
                <a:tab pos="172720" algn="l"/>
              </a:tabLst>
            </a:pPr>
            <a:r>
              <a:rPr lang="en-US" sz="4000" spc="140" dirty="0" err="1" smtClean="0">
                <a:cs typeface="Arial"/>
              </a:rPr>
              <a:t>n</a:t>
            </a:r>
            <a:r>
              <a:rPr lang="en-US" i="1" spc="140" dirty="0" err="1" smtClean="0">
                <a:cs typeface="Times New Roman"/>
              </a:rPr>
              <a:t>S</a:t>
            </a:r>
            <a:r>
              <a:rPr lang="en-US" i="1" spc="140" dirty="0" smtClean="0">
                <a:cs typeface="Times New Roman"/>
              </a:rPr>
              <a:t> </a:t>
            </a:r>
            <a:r>
              <a:rPr lang="en-US" i="1" spc="-5" dirty="0" smtClean="0">
                <a:cs typeface="Times New Roman"/>
              </a:rPr>
              <a:t>= {x: x </a:t>
            </a:r>
            <a:r>
              <a:rPr lang="en-US" sz="2000" spc="-40" dirty="0" smtClean="0">
                <a:cs typeface="Symbol"/>
              </a:rPr>
              <a:t>∈ </a:t>
            </a:r>
            <a:r>
              <a:rPr lang="en-US" i="1" spc="-5" dirty="0" smtClean="0">
                <a:cs typeface="Times New Roman"/>
              </a:rPr>
              <a:t>P for each set </a:t>
            </a:r>
            <a:r>
              <a:rPr lang="en-US" i="1" spc="-25" dirty="0" smtClean="0">
                <a:cs typeface="Times New Roman"/>
              </a:rPr>
              <a:t>P</a:t>
            </a:r>
            <a:r>
              <a:rPr lang="en-US" sz="2000" spc="-25" dirty="0" smtClean="0">
                <a:cs typeface="Symbol"/>
              </a:rPr>
              <a:t>∈</a:t>
            </a:r>
            <a:r>
              <a:rPr lang="en-US" sz="2000" spc="-135" dirty="0" smtClean="0">
                <a:cs typeface="Symbol"/>
              </a:rPr>
              <a:t> </a:t>
            </a:r>
            <a:r>
              <a:rPr lang="en-US" i="1" dirty="0" smtClean="0">
                <a:cs typeface="Times New Roman"/>
              </a:rPr>
              <a:t>S}</a:t>
            </a:r>
            <a:r>
              <a:rPr lang="tr-TR" i="1" dirty="0" smtClean="0">
                <a:cs typeface="Times New Roman"/>
              </a:rPr>
              <a:t>                  </a:t>
            </a:r>
            <a:r>
              <a:rPr lang="tr-TR" sz="4000" dirty="0" smtClean="0">
                <a:cs typeface="Arial"/>
              </a:rPr>
              <a:t>n</a:t>
            </a:r>
            <a:r>
              <a:rPr lang="tr-TR" i="1" dirty="0" smtClean="0">
                <a:cs typeface="Times New Roman"/>
              </a:rPr>
              <a:t>S = {b}</a:t>
            </a:r>
            <a:endParaRPr dirty="0"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450642" y="1162579"/>
            <a:ext cx="22154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mtClean="0">
                <a:solidFill>
                  <a:srgbClr val="FF0000"/>
                </a:solidFill>
                <a:latin typeface="Times New Roman"/>
                <a:cs typeface="Times New Roman"/>
              </a:rPr>
              <a:t>A = {a, b, </a:t>
            </a:r>
            <a:r>
              <a:rPr sz="2400"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c,</a:t>
            </a:r>
            <a:r>
              <a:rPr sz="2400" i="1" spc="-10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773773" y="5842030"/>
            <a:ext cx="104382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3571"/>
              <a:tabLst>
                <a:tab pos="143510" algn="l"/>
                <a:tab pos="1033144" algn="l"/>
              </a:tabLst>
            </a:pPr>
            <a:r>
              <a:rPr sz="2800" dirty="0" smtClean="0">
                <a:latin typeface="Helvetica"/>
                <a:cs typeface="Helvetica"/>
              </a:rPr>
              <a:t>U</a:t>
            </a:r>
            <a:r>
              <a:rPr sz="2000" spc="-5" dirty="0" smtClean="0">
                <a:latin typeface="Rockwell Extra Bold" panose="02060903040505020403" pitchFamily="18" charset="0"/>
                <a:cs typeface="Symbol"/>
              </a:rPr>
              <a:t>Π</a:t>
            </a:r>
            <a:r>
              <a:rPr sz="2000" spc="-145" dirty="0" smtClean="0">
                <a:latin typeface="Symbol"/>
                <a:cs typeface="Symbol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=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lang="tr-TR" sz="2000" i="1" spc="-5" dirty="0" smtClean="0">
                <a:latin typeface="Times New Roman"/>
                <a:cs typeface="Times New Roman"/>
              </a:rPr>
              <a:t>                      { </a:t>
            </a:r>
            <a:r>
              <a:rPr sz="2000" i="1" spc="-5" dirty="0" smtClean="0">
                <a:latin typeface="Times New Roman"/>
                <a:cs typeface="Times New Roman"/>
              </a:rPr>
              <a:t>{a, b}, {c}, {d}} </a:t>
            </a:r>
            <a:r>
              <a:rPr lang="tr-TR" sz="2000" i="1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partition</a:t>
            </a:r>
            <a:r>
              <a:rPr sz="2000" i="1" spc="-5" dirty="0" smtClean="0">
                <a:latin typeface="Times New Roman"/>
                <a:cs typeface="Times New Roman"/>
              </a:rPr>
              <a:t>,</a:t>
            </a:r>
            <a:r>
              <a:rPr lang="tr-TR" sz="2000" i="1" spc="-5" dirty="0" smtClean="0">
                <a:latin typeface="Times New Roman"/>
                <a:cs typeface="Times New Roman"/>
              </a:rPr>
              <a:t>      </a:t>
            </a:r>
            <a:r>
              <a:rPr sz="2000" i="1" spc="-5" dirty="0" smtClean="0">
                <a:latin typeface="Times New Roman"/>
                <a:cs typeface="Times New Roman"/>
              </a:rPr>
              <a:t> {{b, c}, {c, d}} </a:t>
            </a:r>
            <a:r>
              <a:rPr sz="2000" spc="-5" dirty="0" smtClean="0">
                <a:solidFill>
                  <a:srgbClr val="FF0000"/>
                </a:solidFill>
                <a:cs typeface="Times New Roman"/>
              </a:rPr>
              <a:t>partition</a:t>
            </a:r>
            <a:r>
              <a:rPr sz="2000" spc="55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15" dirty="0" smtClean="0">
                <a:solidFill>
                  <a:srgbClr val="FF0000"/>
                </a:solidFill>
                <a:cs typeface="Times New Roman"/>
              </a:rPr>
              <a:t>de</a:t>
            </a:r>
            <a:r>
              <a:rPr lang="tr-TR" sz="2000" spc="-15" dirty="0" smtClean="0">
                <a:solidFill>
                  <a:srgbClr val="FF0000"/>
                </a:solidFill>
                <a:cs typeface="Arial"/>
              </a:rPr>
              <a:t>ğ</a:t>
            </a:r>
            <a:r>
              <a:rPr sz="2000" spc="-15" dirty="0" err="1" smtClean="0">
                <a:solidFill>
                  <a:srgbClr val="FF0000"/>
                </a:solidFill>
                <a:cs typeface="Times New Roman"/>
              </a:rPr>
              <a:t>il</a:t>
            </a:r>
            <a:endParaRPr sz="2000" dirty="0">
              <a:cs typeface="Times New Roman"/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234066" y="118301"/>
            <a:ext cx="11791357" cy="6548313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86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58" y="221299"/>
            <a:ext cx="11709701" cy="5155257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cs typeface="Times New Roman"/>
            </a:endParaRPr>
          </a:p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 (Sets and Relations)</a:t>
            </a:r>
            <a:endParaRPr lang="en-US" sz="3200" b="1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spcBef>
                <a:spcPts val="885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Ordered pair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295275" marR="222885">
              <a:lnSpc>
                <a:spcPct val="150000"/>
              </a:lnSpc>
              <a:spcBef>
                <a:spcPts val="300"/>
              </a:spcBef>
            </a:pPr>
            <a:r>
              <a:rPr dirty="0" err="1" smtClean="0">
                <a:cs typeface="Times New Roman"/>
              </a:rPr>
              <a:t>Nesneler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arasındaki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smtClean="0">
                <a:cs typeface="Times New Roman"/>
              </a:rPr>
              <a:t>ş</a:t>
            </a:r>
            <a:r>
              <a:rPr dirty="0" err="1" smtClean="0">
                <a:cs typeface="Times New Roman"/>
              </a:rPr>
              <a:t>kiler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kümelerle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gösterilmes</a:t>
            </a:r>
            <a:r>
              <a:rPr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sıralı</a:t>
            </a:r>
            <a:r>
              <a:rPr i="1" dirty="0" smtClean="0">
                <a:cs typeface="Times New Roman"/>
              </a:rPr>
              <a:t>  </a:t>
            </a:r>
            <a:r>
              <a:rPr i="1" dirty="0" err="1" smtClean="0">
                <a:cs typeface="Times New Roman"/>
              </a:rPr>
              <a:t>çiftler</a:t>
            </a:r>
            <a:r>
              <a:rPr i="1" dirty="0" smtClean="0">
                <a:cs typeface="Times New Roman"/>
              </a:rPr>
              <a:t> (ordered pair) </a:t>
            </a:r>
            <a:r>
              <a:rPr dirty="0" err="1" smtClean="0">
                <a:cs typeface="Times New Roman"/>
              </a:rPr>
              <a:t>ile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gösterilir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340"/>
              </a:spcBef>
            </a:pPr>
            <a:r>
              <a:rPr i="1" dirty="0">
                <a:cs typeface="Times New Roman"/>
              </a:rPr>
              <a:t>(</a:t>
            </a:r>
            <a:r>
              <a:rPr i="1" dirty="0" smtClean="0">
                <a:cs typeface="Times New Roman"/>
              </a:rPr>
              <a:t>a, b) </a:t>
            </a:r>
            <a:r>
              <a:rPr dirty="0" err="1" smtClean="0">
                <a:cs typeface="Times New Roman"/>
              </a:rPr>
              <a:t>sıralı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çifti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için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b </a:t>
            </a:r>
            <a:r>
              <a:rPr dirty="0" smtClean="0">
                <a:cs typeface="Times New Roman"/>
              </a:rPr>
              <a:t>components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adlandırılır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335"/>
              </a:spcBef>
            </a:pPr>
            <a:r>
              <a:rPr i="1" dirty="0">
                <a:cs typeface="Times New Roman"/>
              </a:rPr>
              <a:t>(</a:t>
            </a:r>
            <a:r>
              <a:rPr i="1" dirty="0" smtClean="0">
                <a:cs typeface="Times New Roman"/>
              </a:rPr>
              <a:t>a, b) </a:t>
            </a:r>
            <a:r>
              <a:rPr dirty="0" err="1" smtClean="0">
                <a:cs typeface="Times New Roman"/>
              </a:rPr>
              <a:t>ile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{a, b} </a:t>
            </a:r>
            <a:r>
              <a:rPr dirty="0" err="1" smtClean="0">
                <a:cs typeface="Times New Roman"/>
              </a:rPr>
              <a:t>farklıdır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335"/>
              </a:spcBef>
            </a:pPr>
            <a:r>
              <a:rPr i="1" dirty="0">
                <a:cs typeface="Times New Roman"/>
              </a:rPr>
              <a:t>(</a:t>
            </a:r>
            <a:r>
              <a:rPr i="1" dirty="0" smtClean="0">
                <a:cs typeface="Times New Roman"/>
              </a:rPr>
              <a:t>a, b) </a:t>
            </a:r>
            <a:r>
              <a:rPr dirty="0" err="1" smtClean="0">
                <a:cs typeface="Times New Roman"/>
              </a:rPr>
              <a:t>ile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(b, a) </a:t>
            </a:r>
            <a:r>
              <a:rPr dirty="0" err="1" smtClean="0">
                <a:cs typeface="Times New Roman"/>
              </a:rPr>
              <a:t>farklıdır</a:t>
            </a:r>
            <a:r>
              <a:rPr dirty="0" smtClean="0">
                <a:cs typeface="Times New Roman"/>
              </a:rPr>
              <a:t>. </a:t>
            </a:r>
            <a:r>
              <a:rPr i="1" dirty="0" smtClean="0">
                <a:solidFill>
                  <a:srgbClr val="FF0000"/>
                </a:solidFill>
                <a:cs typeface="Times New Roman"/>
              </a:rPr>
              <a:t>{a, b}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ile</a:t>
            </a:r>
            <a:r>
              <a:rPr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i="1" dirty="0" smtClean="0">
                <a:solidFill>
                  <a:srgbClr val="FF0000"/>
                </a:solidFill>
                <a:cs typeface="Times New Roman"/>
              </a:rPr>
              <a:t>{b, a} </a:t>
            </a:r>
            <a:r>
              <a:rPr dirty="0" err="1" smtClean="0">
                <a:solidFill>
                  <a:srgbClr val="FF0000"/>
                </a:solidFill>
                <a:cs typeface="Times New Roman"/>
              </a:rPr>
              <a:t>aynıdır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335"/>
              </a:spcBef>
            </a:pPr>
            <a:r>
              <a:rPr dirty="0" err="1" smtClean="0">
                <a:cs typeface="Arial"/>
              </a:rPr>
              <a:t>i</a:t>
            </a:r>
            <a:r>
              <a:rPr dirty="0" err="1" smtClean="0">
                <a:cs typeface="Times New Roman"/>
              </a:rPr>
              <a:t>ki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sıralı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çift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(a, b)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(c, d) </a:t>
            </a:r>
            <a:r>
              <a:rPr dirty="0" smtClean="0">
                <a:cs typeface="Times New Roman"/>
              </a:rPr>
              <a:t>e</a:t>
            </a:r>
            <a:r>
              <a:rPr lang="tr-TR" dirty="0" smtClean="0">
                <a:cs typeface="Arial"/>
              </a:rPr>
              <a:t>ş</a:t>
            </a:r>
            <a:r>
              <a:rPr dirty="0" err="1" smtClean="0">
                <a:cs typeface="Times New Roman"/>
              </a:rPr>
              <a:t>ittir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</a:t>
            </a:r>
            <a:r>
              <a:rPr dirty="0" err="1" smtClean="0">
                <a:cs typeface="Arial"/>
              </a:rPr>
              <a:t>g</a:t>
            </a:r>
            <a:r>
              <a:rPr dirty="0" err="1" smtClean="0">
                <a:cs typeface="Times New Roman"/>
              </a:rPr>
              <a:t>er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a = c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b = d </a:t>
            </a:r>
            <a:r>
              <a:rPr dirty="0" err="1" smtClean="0">
                <a:cs typeface="Times New Roman"/>
              </a:rPr>
              <a:t>ise</a:t>
            </a:r>
            <a:endParaRPr dirty="0">
              <a:cs typeface="Times New Roman"/>
            </a:endParaRPr>
          </a:p>
          <a:p>
            <a:pPr marL="295275" indent="-172085">
              <a:lnSpc>
                <a:spcPct val="150000"/>
              </a:lnSpc>
              <a:spcBef>
                <a:spcPts val="375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r>
              <a:rPr b="1" dirty="0" smtClean="0">
                <a:solidFill>
                  <a:srgbClr val="FF0000"/>
                </a:solidFill>
                <a:cs typeface="Arial"/>
              </a:rPr>
              <a:t>Cartesian product (</a:t>
            </a:r>
            <a:r>
              <a:rPr b="1" dirty="0" err="1" smtClean="0">
                <a:solidFill>
                  <a:srgbClr val="FF0000"/>
                </a:solidFill>
                <a:cs typeface="Arial"/>
              </a:rPr>
              <a:t>Kartezyen</a:t>
            </a:r>
            <a:r>
              <a:rPr b="1" dirty="0" smtClean="0">
                <a:solidFill>
                  <a:srgbClr val="FF0000"/>
                </a:solidFill>
                <a:cs typeface="Arial"/>
              </a:rPr>
              <a:t> carp</a:t>
            </a:r>
            <a:r>
              <a:rPr lang="tr-TR" b="1" dirty="0" smtClean="0">
                <a:solidFill>
                  <a:srgbClr val="FF0000"/>
                </a:solidFill>
                <a:cs typeface="Arial"/>
              </a:rPr>
              <a:t>ı</a:t>
            </a:r>
            <a:r>
              <a:rPr b="1" dirty="0" smtClean="0">
                <a:solidFill>
                  <a:srgbClr val="FF0000"/>
                </a:solidFill>
                <a:cs typeface="Arial"/>
              </a:rPr>
              <a:t>m</a:t>
            </a:r>
            <a:r>
              <a:rPr lang="tr-TR" b="1" dirty="0" smtClean="0">
                <a:solidFill>
                  <a:srgbClr val="FF0000"/>
                </a:solidFill>
                <a:cs typeface="Arial"/>
              </a:rPr>
              <a:t>ı</a:t>
            </a:r>
            <a:r>
              <a:rPr b="1" dirty="0" smtClean="0">
                <a:solidFill>
                  <a:srgbClr val="FF0000"/>
                </a:solidFill>
                <a:cs typeface="Arial"/>
              </a:rPr>
              <a:t>)</a:t>
            </a:r>
            <a:endParaRPr b="1" dirty="0">
              <a:solidFill>
                <a:srgbClr val="FF0000"/>
              </a:solidFill>
              <a:cs typeface="Arial"/>
            </a:endParaRPr>
          </a:p>
          <a:p>
            <a:pPr marL="295275" marR="236220">
              <a:lnSpc>
                <a:spcPct val="150000"/>
              </a:lnSpc>
              <a:spcBef>
                <a:spcPts val="355"/>
              </a:spcBef>
            </a:pPr>
            <a:r>
              <a:rPr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B </a:t>
            </a:r>
            <a:r>
              <a:rPr dirty="0" err="1" smtClean="0">
                <a:cs typeface="Times New Roman"/>
              </a:rPr>
              <a:t>kümelerinin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kartezyen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çarpımı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AxB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gösterilir</a:t>
            </a:r>
            <a:r>
              <a:rPr dirty="0" smtClean="0">
                <a:cs typeface="Times New Roman"/>
              </a:rPr>
              <a:t> 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(a, b) </a:t>
            </a:r>
            <a:r>
              <a:rPr dirty="0" err="1" smtClean="0">
                <a:cs typeface="Times New Roman"/>
              </a:rPr>
              <a:t>sıralı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çiftidir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</a:t>
            </a:r>
            <a:r>
              <a:rPr i="1" dirty="0" err="1" smtClean="0">
                <a:cs typeface="Times New Roman"/>
              </a:rPr>
              <a:t>a</a:t>
            </a:r>
            <a:r>
              <a:rPr dirty="0" err="1">
                <a:cs typeface="Symbol"/>
              </a:rPr>
              <a:t>∈</a:t>
            </a:r>
            <a:r>
              <a:rPr i="1" dirty="0" err="1" smtClean="0">
                <a:cs typeface="Times New Roman"/>
              </a:rPr>
              <a:t>A</a:t>
            </a:r>
            <a:r>
              <a:rPr i="1"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ve</a:t>
            </a:r>
            <a:r>
              <a:rPr i="1"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b</a:t>
            </a:r>
            <a:r>
              <a:rPr dirty="0" err="1">
                <a:cs typeface="Symbol"/>
              </a:rPr>
              <a:t>∈</a:t>
            </a:r>
            <a:r>
              <a:rPr i="1" dirty="0" err="1">
                <a:cs typeface="Times New Roman"/>
              </a:rPr>
              <a:t>B</a:t>
            </a:r>
            <a:r>
              <a:rPr i="1" dirty="0">
                <a:cs typeface="Times New Roman"/>
              </a:rPr>
              <a:t>)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  <a:spcBef>
                <a:spcPts val="280"/>
              </a:spcBef>
            </a:pPr>
            <a:r>
              <a:rPr i="1" dirty="0">
                <a:cs typeface="Times New Roman"/>
              </a:rPr>
              <a:t>{</a:t>
            </a:r>
            <a:r>
              <a:rPr i="1" dirty="0" smtClean="0">
                <a:cs typeface="Times New Roman"/>
              </a:rPr>
              <a:t>1, 3} </a:t>
            </a:r>
            <a:r>
              <a:rPr dirty="0" smtClean="0">
                <a:cs typeface="Times New Roman"/>
              </a:rPr>
              <a:t>x </a:t>
            </a:r>
            <a:r>
              <a:rPr i="1" dirty="0" smtClean="0">
                <a:cs typeface="Times New Roman"/>
              </a:rPr>
              <a:t>{b, c} = {</a:t>
            </a:r>
            <a:r>
              <a:rPr lang="tr-TR" i="1"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(1, b), (1, c), (3, b), (3, c)</a:t>
            </a:r>
            <a:r>
              <a:rPr lang="tr-TR" i="1"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}</a:t>
            </a:r>
            <a:endParaRPr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3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/>
          <p:nvPr/>
        </p:nvSpPr>
        <p:spPr>
          <a:xfrm>
            <a:off x="239489" y="255751"/>
            <a:ext cx="11695008" cy="650178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cs typeface="Times New Roman"/>
            </a:endParaRPr>
          </a:p>
          <a:p>
            <a:pPr marL="615315">
              <a:lnSpc>
                <a:spcPct val="150000"/>
              </a:lnSpc>
            </a:pP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Küme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ve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</a:t>
            </a:r>
            <a:r>
              <a:rPr lang="en-US" sz="3200" b="1" dirty="0" err="1" smtClean="0">
                <a:solidFill>
                  <a:srgbClr val="31319A"/>
                </a:solidFill>
                <a:cs typeface="Arial"/>
              </a:rPr>
              <a:t>İlişki</a:t>
            </a:r>
            <a:r>
              <a:rPr lang="en-US" sz="3200" b="1" dirty="0" smtClean="0">
                <a:solidFill>
                  <a:srgbClr val="31319A"/>
                </a:solidFill>
                <a:cs typeface="Arial"/>
              </a:rPr>
              <a:t>  (Sets and Relations)</a:t>
            </a:r>
            <a:endParaRPr lang="en-US" sz="3200" b="1" dirty="0" smtClean="0">
              <a:cs typeface="Arial"/>
            </a:endParaRPr>
          </a:p>
          <a:p>
            <a:pPr marL="295275" indent="-172085">
              <a:lnSpc>
                <a:spcPct val="150000"/>
              </a:lnSpc>
              <a:spcBef>
                <a:spcPts val="550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r>
              <a:rPr sz="2000" b="1" dirty="0" smtClean="0">
                <a:solidFill>
                  <a:srgbClr val="FF0000"/>
                </a:solidFill>
                <a:cs typeface="Arial"/>
              </a:rPr>
              <a:t>Binary relation</a:t>
            </a:r>
            <a:endParaRPr sz="2000" b="1" dirty="0">
              <a:solidFill>
                <a:srgbClr val="FF0000"/>
              </a:solidFill>
              <a:cs typeface="Arial"/>
            </a:endParaRPr>
          </a:p>
          <a:p>
            <a:pPr marL="295275" marR="360680">
              <a:lnSpc>
                <a:spcPct val="150000"/>
              </a:lnSpc>
              <a:spcBef>
                <a:spcPts val="35"/>
              </a:spcBef>
            </a:pPr>
            <a:r>
              <a:rPr dirty="0" smtClean="0">
                <a:cs typeface="Times New Roman"/>
              </a:rPr>
              <a:t>A </a:t>
            </a:r>
            <a:r>
              <a:rPr dirty="0" err="1" smtClean="0">
                <a:cs typeface="Times New Roman"/>
              </a:rPr>
              <a:t>ve</a:t>
            </a:r>
            <a:r>
              <a:rPr dirty="0" smtClean="0">
                <a:cs typeface="Times New Roman"/>
              </a:rPr>
              <a:t> B </a:t>
            </a:r>
            <a:r>
              <a:rPr dirty="0" err="1" smtClean="0">
                <a:cs typeface="Times New Roman"/>
              </a:rPr>
              <a:t>kümeleri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arasında</a:t>
            </a:r>
            <a:r>
              <a:rPr dirty="0" smtClean="0">
                <a:cs typeface="Times New Roman"/>
              </a:rPr>
              <a:t> binary relation </a:t>
            </a:r>
            <a:r>
              <a:rPr dirty="0" err="1" smtClean="0">
                <a:cs typeface="Times New Roman"/>
              </a:rPr>
              <a:t>AxB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'</a:t>
            </a:r>
            <a:r>
              <a:rPr dirty="0" err="1" smtClean="0">
                <a:cs typeface="Times New Roman"/>
              </a:rPr>
              <a:t>nin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altkümesidir</a:t>
            </a:r>
            <a:r>
              <a:rPr dirty="0" smtClean="0">
                <a:cs typeface="Times New Roman"/>
              </a:rPr>
              <a:t>  </a:t>
            </a:r>
            <a:endParaRPr lang="tr-TR" dirty="0" smtClean="0">
              <a:cs typeface="Times New Roman"/>
            </a:endParaRPr>
          </a:p>
          <a:p>
            <a:pPr marL="295275" marR="360680">
              <a:lnSpc>
                <a:spcPct val="150000"/>
              </a:lnSpc>
              <a:spcBef>
                <a:spcPts val="35"/>
              </a:spcBef>
            </a:pPr>
            <a:r>
              <a:rPr dirty="0" err="1" smtClean="0">
                <a:solidFill>
                  <a:srgbClr val="FF0000"/>
                </a:solidFill>
                <a:cs typeface="Times New Roman"/>
              </a:rPr>
              <a:t>Örnek</a:t>
            </a:r>
            <a:r>
              <a:rPr dirty="0">
                <a:solidFill>
                  <a:srgbClr val="FF0000"/>
                </a:solidFill>
                <a:cs typeface="Times New Roman"/>
              </a:rPr>
              <a:t>:</a:t>
            </a:r>
            <a:endParaRPr dirty="0">
              <a:cs typeface="Times New Roman"/>
            </a:endParaRPr>
          </a:p>
          <a:p>
            <a:pPr marL="295275" marR="194945">
              <a:lnSpc>
                <a:spcPct val="150000"/>
              </a:lnSpc>
              <a:spcBef>
                <a:spcPts val="229"/>
              </a:spcBef>
            </a:pPr>
            <a:r>
              <a:rPr i="1" dirty="0">
                <a:cs typeface="Times New Roman"/>
              </a:rPr>
              <a:t>{</a:t>
            </a:r>
            <a:r>
              <a:rPr i="1" dirty="0" smtClean="0">
                <a:cs typeface="Times New Roman"/>
              </a:rPr>
              <a:t>1, 3} </a:t>
            </a:r>
            <a:r>
              <a:rPr i="1" dirty="0" err="1" smtClean="0">
                <a:cs typeface="Times New Roman"/>
              </a:rPr>
              <a:t>ve</a:t>
            </a:r>
            <a:r>
              <a:rPr i="1" dirty="0" smtClean="0">
                <a:cs typeface="Times New Roman"/>
              </a:rPr>
              <a:t> {b, c} </a:t>
            </a:r>
            <a:r>
              <a:rPr dirty="0" err="1" smtClean="0">
                <a:cs typeface="Times New Roman"/>
              </a:rPr>
              <a:t>kümeleri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arasında</a:t>
            </a:r>
            <a:r>
              <a:rPr dirty="0" smtClean="0">
                <a:cs typeface="Times New Roman"/>
              </a:rPr>
              <a:t> </a:t>
            </a:r>
            <a:r>
              <a:rPr i="1" dirty="0" smtClean="0">
                <a:cs typeface="Times New Roman"/>
              </a:rPr>
              <a:t>{(1, b), (3, b)} </a:t>
            </a:r>
            <a:r>
              <a:rPr dirty="0" err="1" smtClean="0">
                <a:cs typeface="Times New Roman"/>
              </a:rPr>
              <a:t>bir</a:t>
            </a:r>
            <a:r>
              <a:rPr dirty="0" smtClean="0">
                <a:cs typeface="Times New Roman"/>
              </a:rPr>
              <a:t> binary relation 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tanımlanır</a:t>
            </a:r>
            <a:r>
              <a:rPr dirty="0">
                <a:cs typeface="Times New Roman"/>
              </a:rPr>
              <a:t>.</a:t>
            </a:r>
          </a:p>
          <a:p>
            <a:pPr marL="295275">
              <a:lnSpc>
                <a:spcPct val="150000"/>
              </a:lnSpc>
            </a:pPr>
            <a:r>
              <a:rPr i="1" dirty="0">
                <a:cs typeface="Times New Roman"/>
              </a:rPr>
              <a:t>{(</a:t>
            </a:r>
            <a:r>
              <a:rPr i="1" dirty="0" err="1" smtClean="0">
                <a:cs typeface="Times New Roman"/>
              </a:rPr>
              <a:t>i</a:t>
            </a:r>
            <a:r>
              <a:rPr i="1" dirty="0" smtClean="0">
                <a:cs typeface="Times New Roman"/>
              </a:rPr>
              <a:t>, j): </a:t>
            </a:r>
            <a:r>
              <a:rPr i="1" dirty="0" err="1" smtClean="0">
                <a:cs typeface="Times New Roman"/>
              </a:rPr>
              <a:t>i</a:t>
            </a:r>
            <a:r>
              <a:rPr i="1" dirty="0" smtClean="0">
                <a:cs typeface="Times New Roman"/>
              </a:rPr>
              <a:t>, j </a:t>
            </a:r>
            <a:r>
              <a:rPr dirty="0" smtClean="0">
                <a:cs typeface="Symbol"/>
              </a:rPr>
              <a:t>∈ </a:t>
            </a:r>
            <a:r>
              <a:rPr i="1" dirty="0" smtClean="0">
                <a:cs typeface="Times New Roman"/>
              </a:rPr>
              <a:t>N </a:t>
            </a:r>
            <a:r>
              <a:rPr i="1" dirty="0" err="1" smtClean="0">
                <a:cs typeface="Times New Roman"/>
              </a:rPr>
              <a:t>ve</a:t>
            </a:r>
            <a:r>
              <a:rPr i="1" dirty="0" smtClean="0">
                <a:cs typeface="Times New Roman"/>
              </a:rPr>
              <a:t> </a:t>
            </a:r>
            <a:r>
              <a:rPr i="1" dirty="0" err="1" smtClean="0">
                <a:cs typeface="Times New Roman"/>
              </a:rPr>
              <a:t>i</a:t>
            </a:r>
            <a:r>
              <a:rPr i="1" dirty="0" smtClean="0">
                <a:cs typeface="Times New Roman"/>
              </a:rPr>
              <a:t> &lt; j} </a:t>
            </a:r>
            <a:r>
              <a:rPr dirty="0" err="1" smtClean="0">
                <a:cs typeface="Times New Roman"/>
              </a:rPr>
              <a:t>küçüktür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ili</a:t>
            </a:r>
            <a:r>
              <a:rPr lang="tr-TR" dirty="0" smtClean="0">
                <a:cs typeface="Times New Roman"/>
              </a:rPr>
              <a:t>ş</a:t>
            </a:r>
            <a:r>
              <a:rPr dirty="0" err="1" smtClean="0">
                <a:cs typeface="Times New Roman"/>
              </a:rPr>
              <a:t>kisi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olup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NxN’nin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altkümesidir</a:t>
            </a:r>
            <a:endParaRPr dirty="0">
              <a:cs typeface="Times New Roman"/>
            </a:endParaRPr>
          </a:p>
          <a:p>
            <a:pPr marL="295275">
              <a:lnSpc>
                <a:spcPct val="150000"/>
              </a:lnSpc>
            </a:pPr>
            <a:r>
              <a:rPr i="1" dirty="0" smtClean="0">
                <a:cs typeface="Times New Roman"/>
              </a:rPr>
              <a:t>{(1, 2), (1, 3), (2, 6), ...} </a:t>
            </a:r>
            <a:r>
              <a:rPr lang="tr-TR" i="1" dirty="0" smtClean="0">
                <a:cs typeface="Times New Roman"/>
              </a:rPr>
              <a:t>ş</a:t>
            </a:r>
            <a:r>
              <a:rPr dirty="0" err="1" smtClean="0">
                <a:cs typeface="Times New Roman"/>
              </a:rPr>
              <a:t>eklinde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sonsuz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elemana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sahiptir</a:t>
            </a:r>
            <a:endParaRPr dirty="0">
              <a:cs typeface="Times New Roman"/>
            </a:endParaRPr>
          </a:p>
          <a:p>
            <a:pPr marL="295275" indent="-172085">
              <a:lnSpc>
                <a:spcPct val="150000"/>
              </a:lnSpc>
              <a:spcBef>
                <a:spcPts val="1180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endParaRPr lang="tr-TR" sz="2000" b="1" dirty="0" smtClean="0">
              <a:solidFill>
                <a:srgbClr val="FF0000"/>
              </a:solidFill>
              <a:cs typeface="Arial"/>
            </a:endParaRPr>
          </a:p>
          <a:p>
            <a:pPr marL="295275" indent="-172085">
              <a:lnSpc>
                <a:spcPct val="150000"/>
              </a:lnSpc>
              <a:spcBef>
                <a:spcPts val="1180"/>
              </a:spcBef>
              <a:buClr>
                <a:srgbClr val="3131CD"/>
              </a:buClr>
              <a:buSzPct val="57142"/>
              <a:buChar char="■"/>
              <a:tabLst>
                <a:tab pos="295910" algn="l"/>
              </a:tabLst>
            </a:pPr>
            <a:r>
              <a:rPr sz="2000" b="1" dirty="0" smtClean="0">
                <a:solidFill>
                  <a:srgbClr val="FF0000"/>
                </a:solidFill>
                <a:cs typeface="Arial"/>
              </a:rPr>
              <a:t>Tuples and relations</a:t>
            </a:r>
            <a:endParaRPr sz="2000" b="1" dirty="0">
              <a:solidFill>
                <a:srgbClr val="FF0000"/>
              </a:solidFill>
              <a:cs typeface="Arial"/>
            </a:endParaRPr>
          </a:p>
          <a:p>
            <a:pPr marL="295275">
              <a:lnSpc>
                <a:spcPct val="150000"/>
              </a:lnSpc>
            </a:pPr>
            <a:r>
              <a:rPr i="1" dirty="0">
                <a:cs typeface="Times New Roman"/>
              </a:rPr>
              <a:t>(</a:t>
            </a:r>
            <a:r>
              <a:rPr i="1" dirty="0" smtClean="0">
                <a:cs typeface="Times New Roman"/>
              </a:rPr>
              <a:t>a</a:t>
            </a:r>
            <a:r>
              <a:rPr i="1" baseline="-20833" dirty="0" smtClean="0">
                <a:cs typeface="Times New Roman"/>
              </a:rPr>
              <a:t>1</a:t>
            </a:r>
            <a:r>
              <a:rPr i="1" dirty="0" smtClean="0">
                <a:cs typeface="Times New Roman"/>
              </a:rPr>
              <a:t>, a</a:t>
            </a:r>
            <a:r>
              <a:rPr i="1" baseline="-20833" dirty="0" smtClean="0">
                <a:cs typeface="Times New Roman"/>
              </a:rPr>
              <a:t>2</a:t>
            </a:r>
            <a:r>
              <a:rPr i="1" dirty="0" smtClean="0">
                <a:cs typeface="Times New Roman"/>
              </a:rPr>
              <a:t>, a</a:t>
            </a:r>
            <a:r>
              <a:rPr i="1" baseline="-20833" dirty="0" smtClean="0">
                <a:cs typeface="Times New Roman"/>
              </a:rPr>
              <a:t>3</a:t>
            </a:r>
            <a:r>
              <a:rPr i="1" dirty="0" smtClean="0">
                <a:cs typeface="Times New Roman"/>
              </a:rPr>
              <a:t>, ...., a</a:t>
            </a:r>
            <a:r>
              <a:rPr i="1" baseline="-20833" dirty="0" smtClean="0">
                <a:cs typeface="Times New Roman"/>
              </a:rPr>
              <a:t>n</a:t>
            </a:r>
            <a:r>
              <a:rPr i="1" dirty="0" smtClean="0">
                <a:cs typeface="Times New Roman"/>
              </a:rPr>
              <a:t>) </a:t>
            </a:r>
            <a:r>
              <a:rPr lang="tr-TR" i="1" dirty="0" smtClean="0">
                <a:cs typeface="Times New Roman"/>
              </a:rPr>
              <a:t>  </a:t>
            </a:r>
            <a:r>
              <a:rPr dirty="0" smtClean="0">
                <a:cs typeface="Times New Roman"/>
              </a:rPr>
              <a:t>ordered tuple </a:t>
            </a:r>
            <a:r>
              <a:rPr dirty="0" err="1" smtClean="0">
                <a:cs typeface="Times New Roman"/>
              </a:rPr>
              <a:t>olarak</a:t>
            </a:r>
            <a:r>
              <a:rPr dirty="0" smtClean="0">
                <a:cs typeface="Times New Roman"/>
              </a:rPr>
              <a:t> </a:t>
            </a:r>
            <a:r>
              <a:rPr dirty="0" err="1" smtClean="0">
                <a:cs typeface="Times New Roman"/>
              </a:rPr>
              <a:t>adlandırılır</a:t>
            </a:r>
            <a:r>
              <a:rPr dirty="0" smtClean="0">
                <a:cs typeface="Times New Roman"/>
              </a:rPr>
              <a:t> </a:t>
            </a:r>
            <a:r>
              <a:rPr lang="tr-TR" dirty="0" smtClean="0">
                <a:cs typeface="Times New Roman"/>
              </a:rPr>
              <a:t>   </a:t>
            </a:r>
            <a:r>
              <a:rPr dirty="0" smtClean="0">
                <a:cs typeface="Times New Roman"/>
              </a:rPr>
              <a:t>(n-tuple</a:t>
            </a:r>
            <a:r>
              <a:rPr dirty="0">
                <a:cs typeface="Times New Roman"/>
              </a:rPr>
              <a:t>)</a:t>
            </a:r>
          </a:p>
          <a:p>
            <a:pPr marL="295275" marR="1090930">
              <a:lnSpc>
                <a:spcPct val="150000"/>
              </a:lnSpc>
              <a:tabLst>
                <a:tab pos="1951989" algn="l"/>
              </a:tabLst>
            </a:pPr>
            <a:r>
              <a:rPr i="1" dirty="0" smtClean="0">
                <a:cs typeface="Times New Roman"/>
              </a:rPr>
              <a:t>n= 2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ordered pairs</a:t>
            </a:r>
            <a:r>
              <a:rPr i="1" dirty="0">
                <a:cs typeface="Times New Roman"/>
              </a:rPr>
              <a:t>,	</a:t>
            </a:r>
            <a:r>
              <a:rPr i="1" dirty="0" smtClean="0">
                <a:cs typeface="Times New Roman"/>
              </a:rPr>
              <a:t>n= 3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ordered triples  n= 4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quadruples</a:t>
            </a:r>
            <a:r>
              <a:rPr i="1" dirty="0">
                <a:cs typeface="Times New Roman"/>
              </a:rPr>
              <a:t>,	</a:t>
            </a:r>
            <a:r>
              <a:rPr i="1" dirty="0" smtClean="0">
                <a:cs typeface="Times New Roman"/>
              </a:rPr>
              <a:t>n= 5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quintuples</a:t>
            </a:r>
            <a:endParaRPr dirty="0">
              <a:cs typeface="Times New Roman"/>
            </a:endParaRPr>
          </a:p>
          <a:p>
            <a:pPr>
              <a:lnSpc>
                <a:spcPct val="150000"/>
              </a:lnSpc>
              <a:spcBef>
                <a:spcPts val="5"/>
              </a:spcBef>
            </a:pPr>
            <a:endParaRPr dirty="0">
              <a:cs typeface="Times New Roman"/>
            </a:endParaRPr>
          </a:p>
          <a:p>
            <a:pPr marL="295275" marR="1083310">
              <a:lnSpc>
                <a:spcPct val="150000"/>
              </a:lnSpc>
              <a:tabLst>
                <a:tab pos="1951989" algn="l"/>
              </a:tabLst>
            </a:pPr>
            <a:r>
              <a:rPr i="1" dirty="0" smtClean="0">
                <a:cs typeface="Times New Roman"/>
              </a:rPr>
              <a:t>n= 1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unary relation</a:t>
            </a:r>
            <a:r>
              <a:rPr i="1" dirty="0">
                <a:cs typeface="Times New Roman"/>
              </a:rPr>
              <a:t>	</a:t>
            </a:r>
            <a:r>
              <a:rPr i="1" dirty="0" smtClean="0">
                <a:cs typeface="Times New Roman"/>
              </a:rPr>
              <a:t>n= 2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binary relation  n= 3 </a:t>
            </a:r>
            <a:r>
              <a:rPr i="1" dirty="0" err="1" smtClean="0">
                <a:cs typeface="Times New Roman"/>
              </a:rPr>
              <a:t>için</a:t>
            </a:r>
            <a:r>
              <a:rPr i="1" dirty="0" smtClean="0">
                <a:cs typeface="Times New Roman"/>
              </a:rPr>
              <a:t> ternary relation n-</a:t>
            </a:r>
            <a:r>
              <a:rPr i="1" dirty="0" err="1" smtClean="0">
                <a:cs typeface="Times New Roman"/>
              </a:rPr>
              <a:t>ary</a:t>
            </a:r>
            <a:r>
              <a:rPr i="1" dirty="0" smtClean="0">
                <a:cs typeface="Times New Roman"/>
              </a:rPr>
              <a:t> relation</a:t>
            </a:r>
            <a:endParaRPr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56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234695" y="210666"/>
                <a:ext cx="11684036" cy="5683607"/>
              </a:xfrm>
              <a:prstGeom prst="rect">
                <a:avLst/>
              </a:prstGeom>
              <a:ln w="12191">
                <a:solidFill>
                  <a:srgbClr val="000000"/>
                </a:solidFill>
              </a:ln>
            </p:spPr>
            <p:txBody>
              <a:bodyPr vert="horz" wrap="square" lIns="0" tIns="508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40"/>
                  </a:spcBef>
                </a:pPr>
                <a:endParaRPr sz="1450" dirty="0">
                  <a:latin typeface="Times New Roman"/>
                  <a:cs typeface="Times New Roman"/>
                </a:endParaRPr>
              </a:p>
              <a:p>
                <a:pPr marL="615315">
                  <a:lnSpc>
                    <a:spcPct val="150000"/>
                  </a:lnSpc>
                </a:pPr>
                <a:r>
                  <a:rPr lang="en-US" sz="3200" b="1" dirty="0" err="1">
                    <a:solidFill>
                      <a:srgbClr val="31319A"/>
                    </a:solidFill>
                    <a:cs typeface="Arial"/>
                  </a:rPr>
                  <a:t>Küme</a:t>
                </a:r>
                <a:r>
                  <a:rPr lang="en-US" sz="3200" b="1" dirty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3200" b="1" dirty="0" err="1">
                    <a:solidFill>
                      <a:srgbClr val="31319A"/>
                    </a:solidFill>
                    <a:cs typeface="Arial"/>
                  </a:rPr>
                  <a:t>ve</a:t>
                </a:r>
                <a:r>
                  <a:rPr lang="en-US" sz="3200" b="1" dirty="0">
                    <a:solidFill>
                      <a:srgbClr val="31319A"/>
                    </a:solidFill>
                    <a:cs typeface="Arial"/>
                  </a:rPr>
                  <a:t> </a:t>
                </a:r>
                <a:r>
                  <a:rPr lang="en-US" sz="3200" b="1" dirty="0" err="1">
                    <a:solidFill>
                      <a:srgbClr val="31319A"/>
                    </a:solidFill>
                    <a:cs typeface="Arial"/>
                  </a:rPr>
                  <a:t>İlişki</a:t>
                </a:r>
                <a:r>
                  <a:rPr lang="en-US" sz="3200" b="1" dirty="0">
                    <a:solidFill>
                      <a:srgbClr val="31319A"/>
                    </a:solidFill>
                    <a:cs typeface="Arial"/>
                  </a:rPr>
                  <a:t>  (Sets and Relations)</a:t>
                </a:r>
                <a:endParaRPr lang="en-US" sz="1400" b="1" dirty="0">
                  <a:cs typeface="Arial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88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Function</a:t>
                </a:r>
                <a:endParaRPr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 marR="339725">
                  <a:lnSpc>
                    <a:spcPct val="150000"/>
                  </a:lnSpc>
                  <a:spcBef>
                    <a:spcPts val="310"/>
                  </a:spcBef>
                </a:pPr>
                <a:r>
                  <a:rPr i="1" dirty="0" smtClean="0">
                    <a:cs typeface="Times New Roman"/>
                  </a:rPr>
                  <a:t>A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i="1" dirty="0" smtClean="0">
                    <a:cs typeface="Times New Roman"/>
                  </a:rPr>
                  <a:t>B </a:t>
                </a:r>
                <a:r>
                  <a:rPr dirty="0" err="1" smtClean="0">
                    <a:cs typeface="Times New Roman"/>
                  </a:rPr>
                  <a:t>kümeleri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arasında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bir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fonksiyon</a:t>
                </a:r>
                <a:r>
                  <a:rPr dirty="0" smtClean="0">
                    <a:cs typeface="Times New Roman"/>
                  </a:rPr>
                  <a:t>, binary relation </a:t>
                </a:r>
                <a:r>
                  <a:rPr i="1" dirty="0" smtClean="0">
                    <a:cs typeface="Times New Roman"/>
                  </a:rPr>
                  <a:t>R = (a,  b</a:t>
                </a:r>
                <a:r>
                  <a:rPr i="1" dirty="0">
                    <a:cs typeface="Times New Roman"/>
                  </a:rPr>
                  <a:t>)</a:t>
                </a:r>
                <a:r>
                  <a:rPr dirty="0" smtClean="0">
                    <a:cs typeface="Times New Roman"/>
                  </a:rPr>
                  <a:t>’</a:t>
                </a:r>
                <a:r>
                  <a:rPr dirty="0" err="1" smtClean="0">
                    <a:cs typeface="Times New Roman"/>
                  </a:rPr>
                  <a:t>dir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her </a:t>
                </a:r>
                <a:r>
                  <a:rPr i="1" dirty="0" smtClean="0">
                    <a:cs typeface="Times New Roman"/>
                  </a:rPr>
                  <a:t>a </a:t>
                </a:r>
                <a:r>
                  <a:rPr dirty="0" smtClean="0">
                    <a:cs typeface="Symbol"/>
                  </a:rPr>
                  <a:t>∈ </a:t>
                </a:r>
                <a:r>
                  <a:rPr i="1" dirty="0" smtClean="0">
                    <a:cs typeface="Times New Roman"/>
                  </a:rPr>
                  <a:t>A </a:t>
                </a:r>
                <a:r>
                  <a:rPr dirty="0" err="1" smtClean="0">
                    <a:cs typeface="Times New Roman"/>
                  </a:rPr>
                  <a:t>için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kesinlikle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lang="tr-TR" dirty="0" smtClean="0">
                    <a:cs typeface="Times New Roman"/>
                  </a:rPr>
                  <a:t>ve </a:t>
                </a:r>
                <a:r>
                  <a:rPr dirty="0" err="1" smtClean="0">
                    <a:cs typeface="Times New Roman"/>
                  </a:rPr>
                  <a:t>sadece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bir</a:t>
                </a:r>
                <a:r>
                  <a:rPr dirty="0" smtClean="0">
                    <a:cs typeface="Times New Roman"/>
                  </a:rPr>
                  <a:t> ordered pair </a:t>
                </a:r>
                <a:r>
                  <a:rPr dirty="0" err="1" smtClean="0">
                    <a:cs typeface="Times New Roman"/>
                  </a:rPr>
                  <a:t>vardır</a:t>
                </a:r>
                <a:r>
                  <a:rPr dirty="0">
                    <a:cs typeface="Times New Roman"/>
                  </a:rPr>
                  <a:t>.</a:t>
                </a:r>
              </a:p>
              <a:p>
                <a:pPr marL="295275">
                  <a:lnSpc>
                    <a:spcPct val="150000"/>
                  </a:lnSpc>
                  <a:spcBef>
                    <a:spcPts val="240"/>
                  </a:spcBef>
                </a:pPr>
                <a:r>
                  <a:rPr i="1" dirty="0" smtClean="0">
                    <a:cs typeface="Times New Roman"/>
                  </a:rPr>
                  <a:t>f : A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</m:oMath>
                </a14:m>
                <a:r>
                  <a:rPr dirty="0" smtClean="0">
                    <a:cs typeface="Arial"/>
                  </a:rPr>
                  <a:t> </a:t>
                </a:r>
                <a:r>
                  <a:rPr i="1" dirty="0" smtClean="0">
                    <a:cs typeface="Times New Roman"/>
                  </a:rPr>
                  <a:t>B</a:t>
                </a:r>
                <a:r>
                  <a:rPr dirty="0" smtClean="0">
                    <a:cs typeface="Times New Roman"/>
                  </a:rPr>
                  <a:t>, </a:t>
                </a:r>
                <a:r>
                  <a:rPr i="1" dirty="0" smtClean="0">
                    <a:cs typeface="Times New Roman"/>
                  </a:rPr>
                  <a:t>A</a:t>
                </a:r>
                <a:r>
                  <a:rPr lang="tr-TR" i="1" dirty="0" smtClean="0">
                    <a:cs typeface="Times New Roman"/>
                  </a:rPr>
                  <a:t> kümesinden   </a:t>
                </a:r>
                <a:r>
                  <a:rPr i="1" dirty="0" smtClean="0">
                    <a:cs typeface="Times New Roman"/>
                  </a:rPr>
                  <a:t>B</a:t>
                </a:r>
                <a:r>
                  <a:rPr lang="tr-TR" i="1" dirty="0" smtClean="0">
                    <a:cs typeface="Times New Roman"/>
                  </a:rPr>
                  <a:t> kümesine </a:t>
                </a:r>
                <a:r>
                  <a:rPr dirty="0" err="1" smtClean="0">
                    <a:cs typeface="Times New Roman"/>
                  </a:rPr>
                  <a:t>tanımlanmı</a:t>
                </a:r>
                <a:r>
                  <a:rPr lang="tr-TR" dirty="0" smtClean="0">
                    <a:cs typeface="Arial"/>
                  </a:rPr>
                  <a:t>ş   </a:t>
                </a:r>
                <a:r>
                  <a:rPr i="1" dirty="0" smtClean="0">
                    <a:cs typeface="Times New Roman"/>
                  </a:rPr>
                  <a:t>f</a:t>
                </a:r>
                <a:r>
                  <a:rPr lang="tr-TR" i="1" dirty="0" smtClean="0">
                    <a:cs typeface="Times New Roman"/>
                  </a:rPr>
                  <a:t>  </a:t>
                </a:r>
                <a:r>
                  <a:rPr i="1"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fonksiyonu</a:t>
                </a:r>
                <a:endParaRPr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Domain </a:t>
                </a:r>
                <a:r>
                  <a:rPr sz="2000" b="1" dirty="0" err="1" smtClean="0">
                    <a:solidFill>
                      <a:srgbClr val="FF0000"/>
                    </a:solidFill>
                    <a:cs typeface="Arial"/>
                  </a:rPr>
                  <a:t>ve</a:t>
                </a: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 Image</a:t>
                </a:r>
                <a:endParaRPr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260"/>
                  </a:spcBef>
                </a:pPr>
                <a:r>
                  <a:rPr i="1" dirty="0" smtClean="0">
                    <a:cs typeface="Times New Roman"/>
                  </a:rPr>
                  <a:t>A </a:t>
                </a:r>
                <a:r>
                  <a:rPr b="1" dirty="0" smtClean="0">
                    <a:solidFill>
                      <a:srgbClr val="FF0000"/>
                    </a:solidFill>
                    <a:cs typeface="Times New Roman"/>
                  </a:rPr>
                  <a:t>domain</a:t>
                </a:r>
                <a:r>
                  <a:rPr dirty="0" smtClean="0">
                    <a:solidFill>
                      <a:srgbClr val="FF0000"/>
                    </a:solidFill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olarak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adlandırılır</a:t>
                </a:r>
                <a:endParaRPr dirty="0">
                  <a:cs typeface="Times New Roman"/>
                </a:endParaRPr>
              </a:p>
              <a:p>
                <a:pPr marL="295275">
                  <a:lnSpc>
                    <a:spcPct val="150000"/>
                  </a:lnSpc>
                  <a:spcBef>
                    <a:spcPts val="285"/>
                  </a:spcBef>
                </a:pPr>
                <a:r>
                  <a:rPr i="1" dirty="0" smtClean="0">
                    <a:cs typeface="Times New Roman"/>
                  </a:rPr>
                  <a:t>f(a) </a:t>
                </a:r>
                <a:r>
                  <a:rPr b="1" dirty="0" smtClean="0">
                    <a:solidFill>
                      <a:srgbClr val="FF0000"/>
                    </a:solidFill>
                    <a:cs typeface="Times New Roman"/>
                  </a:rPr>
                  <a:t>image</a:t>
                </a:r>
                <a:r>
                  <a:rPr dirty="0" smtClean="0">
                    <a:solidFill>
                      <a:srgbClr val="FF0000"/>
                    </a:solidFill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olarak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adlandırılır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her </a:t>
                </a:r>
                <a:r>
                  <a:rPr i="1" dirty="0" smtClean="0">
                    <a:cs typeface="Times New Roman"/>
                  </a:rPr>
                  <a:t>a </a:t>
                </a:r>
                <a:r>
                  <a:rPr dirty="0" err="1" smtClean="0">
                    <a:cs typeface="Times New Roman"/>
                  </a:rPr>
                  <a:t>için</a:t>
                </a:r>
                <a:r>
                  <a:rPr dirty="0" smtClean="0">
                    <a:cs typeface="Times New Roman"/>
                  </a:rPr>
                  <a:t> unique de</a:t>
                </a:r>
                <a:r>
                  <a:rPr lang="tr-TR" dirty="0" err="1">
                    <a:cs typeface="Arial"/>
                  </a:rPr>
                  <a:t>ğ</a:t>
                </a:r>
                <a:r>
                  <a:rPr dirty="0" err="1" smtClean="0">
                    <a:cs typeface="Times New Roman"/>
                  </a:rPr>
                  <a:t>erdir</a:t>
                </a:r>
                <a:endParaRPr dirty="0">
                  <a:cs typeface="Times New Roman"/>
                </a:endParaRPr>
              </a:p>
              <a:p>
                <a:pPr marL="295275" indent="-172085">
                  <a:lnSpc>
                    <a:spcPct val="150000"/>
                  </a:lnSpc>
                  <a:spcBef>
                    <a:spcPts val="365"/>
                  </a:spcBef>
                  <a:buClr>
                    <a:srgbClr val="3131CD"/>
                  </a:buClr>
                  <a:buSzPct val="57142"/>
                  <a:buChar char="■"/>
                  <a:tabLst>
                    <a:tab pos="295910" algn="l"/>
                  </a:tabLst>
                </a:pP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Arguments </a:t>
                </a:r>
                <a:r>
                  <a:rPr sz="2000" b="1" dirty="0" err="1" smtClean="0">
                    <a:solidFill>
                      <a:srgbClr val="FF0000"/>
                    </a:solidFill>
                    <a:cs typeface="Arial"/>
                  </a:rPr>
                  <a:t>ve</a:t>
                </a:r>
                <a:r>
                  <a:rPr sz="2000" b="1" dirty="0" smtClean="0">
                    <a:solidFill>
                      <a:srgbClr val="FF0000"/>
                    </a:solidFill>
                    <a:cs typeface="Arial"/>
                  </a:rPr>
                  <a:t> Value</a:t>
                </a:r>
                <a:endParaRPr sz="2000" b="1" dirty="0">
                  <a:solidFill>
                    <a:srgbClr val="FF0000"/>
                  </a:solidFill>
                  <a:cs typeface="Arial"/>
                </a:endParaRPr>
              </a:p>
              <a:p>
                <a:pPr marL="295275" marR="213995">
                  <a:lnSpc>
                    <a:spcPct val="150000"/>
                  </a:lnSpc>
                  <a:spcBef>
                    <a:spcPts val="310"/>
                  </a:spcBef>
                </a:pPr>
                <a:r>
                  <a:rPr i="1" dirty="0" smtClean="0">
                    <a:cs typeface="Times New Roman"/>
                  </a:rPr>
                  <a:t>f : A</a:t>
                </a:r>
                <a:r>
                  <a:rPr i="1" baseline="-20833" dirty="0" smtClean="0">
                    <a:cs typeface="Times New Roman"/>
                  </a:rPr>
                  <a:t>1 </a:t>
                </a:r>
                <a:r>
                  <a:rPr i="1" dirty="0" smtClean="0">
                    <a:cs typeface="Times New Roman"/>
                  </a:rPr>
                  <a:t>x A</a:t>
                </a:r>
                <a:r>
                  <a:rPr i="1" baseline="-20833" dirty="0" smtClean="0">
                    <a:cs typeface="Times New Roman"/>
                  </a:rPr>
                  <a:t>2 </a:t>
                </a:r>
                <a:r>
                  <a:rPr i="1" dirty="0" smtClean="0">
                    <a:cs typeface="Times New Roman"/>
                  </a:rPr>
                  <a:t>x ... x A</a:t>
                </a:r>
                <a:r>
                  <a:rPr i="1" baseline="-20833" dirty="0" smtClean="0">
                    <a:cs typeface="Times New Roman"/>
                  </a:rPr>
                  <a:t>n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  <a:cs typeface="Times New Roman"/>
                      </a:rPr>
                      <m:t>→</m:t>
                    </m:r>
                  </m:oMath>
                </a14:m>
                <a:r>
                  <a:rPr dirty="0" smtClean="0">
                    <a:cs typeface="Arial"/>
                  </a:rPr>
                  <a:t> </a:t>
                </a:r>
                <a:r>
                  <a:rPr i="1" dirty="0" smtClean="0">
                    <a:cs typeface="Times New Roman"/>
                  </a:rPr>
                  <a:t>B </a:t>
                </a:r>
                <a:r>
                  <a:rPr dirty="0" err="1" smtClean="0">
                    <a:cs typeface="Times New Roman"/>
                  </a:rPr>
                  <a:t>fonksiyon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ise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i="1" dirty="0" smtClean="0">
                    <a:cs typeface="Times New Roman"/>
                  </a:rPr>
                  <a:t>f(a</a:t>
                </a:r>
                <a:r>
                  <a:rPr i="1" baseline="-20833" dirty="0" smtClean="0">
                    <a:cs typeface="Times New Roman"/>
                  </a:rPr>
                  <a:t>1</a:t>
                </a:r>
                <a:r>
                  <a:rPr i="1" dirty="0" smtClean="0">
                    <a:cs typeface="Times New Roman"/>
                  </a:rPr>
                  <a:t>, a</a:t>
                </a:r>
                <a:r>
                  <a:rPr i="1" baseline="-20833" dirty="0" smtClean="0">
                    <a:cs typeface="Times New Roman"/>
                  </a:rPr>
                  <a:t>2</a:t>
                </a:r>
                <a:r>
                  <a:rPr i="1" dirty="0" smtClean="0">
                    <a:cs typeface="Times New Roman"/>
                  </a:rPr>
                  <a:t>, ..., a</a:t>
                </a:r>
                <a:r>
                  <a:rPr i="1" baseline="-20833" dirty="0" smtClean="0">
                    <a:cs typeface="Times New Roman"/>
                  </a:rPr>
                  <a:t>n</a:t>
                </a:r>
                <a:r>
                  <a:rPr i="1" dirty="0" smtClean="0">
                    <a:cs typeface="Times New Roman"/>
                  </a:rPr>
                  <a:t>) = b </a:t>
                </a:r>
                <a:r>
                  <a:rPr lang="tr-TR" i="1" dirty="0" smtClean="0">
                    <a:cs typeface="Times New Roman"/>
                  </a:rPr>
                  <a:t>  ş</a:t>
                </a:r>
                <a:r>
                  <a:rPr dirty="0" err="1" smtClean="0">
                    <a:cs typeface="Times New Roman"/>
                  </a:rPr>
                  <a:t>eklinde</a:t>
                </a:r>
                <a:r>
                  <a:rPr dirty="0" smtClean="0">
                    <a:cs typeface="Times New Roman"/>
                  </a:rPr>
                  <a:t>  </a:t>
                </a:r>
                <a:r>
                  <a:rPr dirty="0" err="1" smtClean="0">
                    <a:cs typeface="Times New Roman"/>
                  </a:rPr>
                  <a:t>gösterilir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lang="tr-TR"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lang="tr-TR" dirty="0" smtClean="0">
                    <a:cs typeface="Times New Roman"/>
                  </a:rPr>
                  <a:t>    </a:t>
                </a:r>
                <a:r>
                  <a:rPr i="1" dirty="0" err="1" smtClean="0">
                    <a:cs typeface="Times New Roman"/>
                  </a:rPr>
                  <a:t>a</a:t>
                </a:r>
                <a:r>
                  <a:rPr i="1" baseline="-20833" dirty="0" err="1" smtClean="0">
                    <a:cs typeface="Times New Roman"/>
                  </a:rPr>
                  <a:t>i</a:t>
                </a:r>
                <a:r>
                  <a:rPr i="1" baseline="-20833" dirty="0" smtClean="0">
                    <a:cs typeface="Times New Roman"/>
                  </a:rPr>
                  <a:t> </a:t>
                </a:r>
                <a:r>
                  <a:rPr dirty="0" smtClean="0">
                    <a:cs typeface="Symbol"/>
                  </a:rPr>
                  <a:t>∈ </a:t>
                </a:r>
                <a:r>
                  <a:rPr i="1" dirty="0" smtClean="0">
                    <a:cs typeface="Times New Roman"/>
                  </a:rPr>
                  <a:t>A</a:t>
                </a:r>
                <a:r>
                  <a:rPr i="1" baseline="-20833" dirty="0" smtClean="0">
                    <a:cs typeface="Times New Roman"/>
                  </a:rPr>
                  <a:t>i </a:t>
                </a:r>
                <a:r>
                  <a:rPr i="1" dirty="0" smtClean="0">
                    <a:cs typeface="Times New Roman"/>
                  </a:rPr>
                  <a:t>, i = 1, ..., n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i="1" dirty="0" smtClean="0">
                    <a:cs typeface="Times New Roman"/>
                  </a:rPr>
                  <a:t>b </a:t>
                </a:r>
                <a:r>
                  <a:rPr dirty="0" smtClean="0">
                    <a:cs typeface="Symbol"/>
                  </a:rPr>
                  <a:t>∈ </a:t>
                </a:r>
                <a:r>
                  <a:rPr i="1" dirty="0" err="1" smtClean="0">
                    <a:cs typeface="Times New Roman"/>
                  </a:rPr>
                  <a:t>B’</a:t>
                </a:r>
                <a:r>
                  <a:rPr dirty="0" err="1" smtClean="0">
                    <a:cs typeface="Times New Roman"/>
                  </a:rPr>
                  <a:t>dir</a:t>
                </a:r>
                <a:r>
                  <a:rPr dirty="0">
                    <a:cs typeface="Times New Roman"/>
                  </a:rPr>
                  <a:t>.</a:t>
                </a:r>
              </a:p>
              <a:p>
                <a:pPr marL="295275">
                  <a:lnSpc>
                    <a:spcPct val="150000"/>
                  </a:lnSpc>
                  <a:spcBef>
                    <a:spcPts val="240"/>
                  </a:spcBef>
                </a:pPr>
                <a:r>
                  <a:rPr dirty="0" err="1" smtClean="0">
                    <a:cs typeface="Times New Roman"/>
                  </a:rPr>
                  <a:t>Burada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i="1" dirty="0" err="1" smtClean="0">
                    <a:cs typeface="Times New Roman"/>
                  </a:rPr>
                  <a:t>a</a:t>
                </a:r>
                <a:r>
                  <a:rPr i="1" baseline="-20833" dirty="0" err="1" smtClean="0">
                    <a:cs typeface="Times New Roman"/>
                  </a:rPr>
                  <a:t>i</a:t>
                </a:r>
                <a:r>
                  <a:rPr i="1" baseline="-20833" dirty="0" smtClean="0">
                    <a:cs typeface="Times New Roman"/>
                  </a:rPr>
                  <a:t> </a:t>
                </a:r>
                <a:r>
                  <a:rPr dirty="0" smtClean="0">
                    <a:solidFill>
                      <a:srgbClr val="FF0000"/>
                    </a:solidFill>
                    <a:cs typeface="Times New Roman"/>
                  </a:rPr>
                  <a:t>arguments </a:t>
                </a:r>
                <a:r>
                  <a:rPr dirty="0" err="1" smtClean="0">
                    <a:cs typeface="Times New Roman"/>
                  </a:rPr>
                  <a:t>ve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i="1" dirty="0" smtClean="0">
                    <a:cs typeface="Times New Roman"/>
                  </a:rPr>
                  <a:t>b </a:t>
                </a:r>
                <a:r>
                  <a:rPr dirty="0" err="1" smtClean="0">
                    <a:cs typeface="Times New Roman"/>
                  </a:rPr>
                  <a:t>ise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smtClean="0">
                    <a:solidFill>
                      <a:srgbClr val="FF0000"/>
                    </a:solidFill>
                    <a:cs typeface="Times New Roman"/>
                  </a:rPr>
                  <a:t>value </a:t>
                </a:r>
                <a:r>
                  <a:rPr dirty="0" err="1" smtClean="0">
                    <a:cs typeface="Times New Roman"/>
                  </a:rPr>
                  <a:t>olarak</a:t>
                </a:r>
                <a:r>
                  <a:rPr dirty="0" smtClean="0">
                    <a:cs typeface="Times New Roman"/>
                  </a:rPr>
                  <a:t> </a:t>
                </a:r>
                <a:r>
                  <a:rPr dirty="0" err="1" smtClean="0">
                    <a:cs typeface="Times New Roman"/>
                  </a:rPr>
                  <a:t>adlandırılır</a:t>
                </a:r>
                <a:r>
                  <a:rPr dirty="0">
                    <a:cs typeface="Times New Roman"/>
                  </a:rPr>
                  <a:t>.</a:t>
                </a: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5" y="210666"/>
                <a:ext cx="11684036" cy="5683607"/>
              </a:xfrm>
              <a:prstGeom prst="rect">
                <a:avLst/>
              </a:prstGeom>
              <a:blipFill rotWithShape="1">
                <a:blip r:embed="rId2"/>
                <a:stretch>
                  <a:fillRect b="-749"/>
                </a:stretch>
              </a:blipFill>
              <a:ln w="12191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2206</Words>
  <Application>Microsoft Office PowerPoint</Application>
  <PresentationFormat>Custom</PresentationFormat>
  <Paragraphs>270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Teması</vt:lpstr>
      <vt:lpstr>Biçimsel Diller ve Otomata Teorisi Formal languages and automata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Exercises</vt:lpstr>
      <vt:lpstr>PowerPoint Presentation</vt:lpstr>
      <vt:lpstr>Exercises</vt:lpstr>
      <vt:lpstr>PowerPoint Presentation</vt:lpstr>
      <vt:lpstr>Exercises</vt:lpstr>
      <vt:lpstr>PowerPoint Presentation</vt:lpstr>
      <vt:lpstr>Exercises</vt:lpstr>
      <vt:lpstr>PowerPoint Presentation</vt:lpstr>
      <vt:lpstr>Exercises</vt:lpstr>
      <vt:lpstr>PowerPoint Presentation</vt:lpstr>
      <vt:lpstr>PowerPoint Presentation</vt:lpstr>
    </vt:vector>
  </TitlesOfParts>
  <Company>Pamukkale Üniversitesi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Biçimsel Diller ve Otomata Teorisi Formal languages and automata theory</dc:title>
  <dc:creator>Pau</dc:creator>
  <cp:lastModifiedBy>Tablet</cp:lastModifiedBy>
  <cp:revision>24</cp:revision>
  <dcterms:created xsi:type="dcterms:W3CDTF">2021-02-23T08:07:21Z</dcterms:created>
  <dcterms:modified xsi:type="dcterms:W3CDTF">1979-12-31T22:47:39Z</dcterms:modified>
</cp:coreProperties>
</file>