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04" r:id="rId3"/>
    <p:sldId id="327" r:id="rId4"/>
    <p:sldId id="326" r:id="rId5"/>
    <p:sldId id="308" r:id="rId6"/>
    <p:sldId id="309" r:id="rId7"/>
    <p:sldId id="344" r:id="rId8"/>
    <p:sldId id="351" r:id="rId9"/>
    <p:sldId id="325" r:id="rId10"/>
    <p:sldId id="343" r:id="rId11"/>
    <p:sldId id="345" r:id="rId12"/>
    <p:sldId id="324" r:id="rId13"/>
    <p:sldId id="347" r:id="rId14"/>
    <p:sldId id="348" r:id="rId15"/>
    <p:sldId id="349" r:id="rId16"/>
    <p:sldId id="350" r:id="rId17"/>
    <p:sldId id="328" r:id="rId18"/>
    <p:sldId id="357" r:id="rId19"/>
    <p:sldId id="352" r:id="rId20"/>
    <p:sldId id="353" r:id="rId21"/>
    <p:sldId id="354" r:id="rId22"/>
    <p:sldId id="355" r:id="rId23"/>
    <p:sldId id="356"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660"/>
  </p:normalViewPr>
  <p:slideViewPr>
    <p:cSldViewPr>
      <p:cViewPr>
        <p:scale>
          <a:sx n="80" d="100"/>
          <a:sy n="80" d="100"/>
        </p:scale>
        <p:origin x="-138" y="-4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03/02/2022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14</a:t>
            </a:fld>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15</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16</a:t>
            </a:fld>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17</a:t>
            </a:fld>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18</a:t>
            </a:fld>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19</a:t>
            </a:fld>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20</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21</a:t>
            </a:fld>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22</a:t>
            </a:fld>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03/02/2022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Ubicando al MC68HC11 mediante la Clasificación de Computadoras </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03  de febrero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fontScale="90000"/>
          </a:bodyPr>
          <a:lstStyle/>
          <a:p>
            <a:r>
              <a:rPr lang="es-MX" sz="4000" dirty="0" smtClean="0"/>
              <a:t>RISC (</a:t>
            </a:r>
            <a:r>
              <a:rPr lang="es-MX" sz="4000" dirty="0" err="1" smtClean="0"/>
              <a:t>Reduced</a:t>
            </a:r>
            <a:r>
              <a:rPr lang="es-MX" sz="4000" dirty="0" smtClean="0"/>
              <a:t> </a:t>
            </a:r>
            <a:r>
              <a:rPr lang="es-MX" sz="4000" dirty="0" err="1" smtClean="0"/>
              <a:t>Instruction</a:t>
            </a:r>
            <a:r>
              <a:rPr lang="es-MX" sz="4000" dirty="0" smtClean="0"/>
              <a:t> Set </a:t>
            </a:r>
            <a:r>
              <a:rPr lang="es-MX" sz="4000" dirty="0" err="1" smtClean="0"/>
              <a:t>Computer</a:t>
            </a:r>
            <a:r>
              <a:rPr lang="es-MX" sz="4000" dirty="0" smtClean="0"/>
              <a:t>)</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571472" y="1857364"/>
            <a:ext cx="7572428" cy="5078313"/>
          </a:xfrm>
          <a:prstGeom prst="rect">
            <a:avLst/>
          </a:prstGeom>
        </p:spPr>
        <p:txBody>
          <a:bodyPr wrap="square">
            <a:spAutoFit/>
          </a:bodyPr>
          <a:lstStyle/>
          <a:p>
            <a:pPr>
              <a:buNone/>
            </a:pPr>
            <a:r>
              <a:rPr lang="es-MX" dirty="0" smtClean="0">
                <a:latin typeface="Arial" pitchFamily="34" charset="0"/>
                <a:cs typeface="Arial" pitchFamily="34" charset="0"/>
              </a:rPr>
              <a:t>La familia de </a:t>
            </a:r>
            <a:r>
              <a:rPr lang="es-MX" dirty="0" err="1" smtClean="0">
                <a:latin typeface="Arial" pitchFamily="34" charset="0"/>
                <a:cs typeface="Arial" pitchFamily="34" charset="0"/>
              </a:rPr>
              <a:t>microcontroladores</a:t>
            </a:r>
            <a:r>
              <a:rPr lang="es-MX" dirty="0" smtClean="0">
                <a:latin typeface="Arial" pitchFamily="34" charset="0"/>
                <a:cs typeface="Arial" pitchFamily="34" charset="0"/>
              </a:rPr>
              <a:t> PIC soporta  </a:t>
            </a:r>
            <a:r>
              <a:rPr lang="es-MX" dirty="0" smtClean="0">
                <a:solidFill>
                  <a:srgbClr val="FF0000"/>
                </a:solidFill>
                <a:latin typeface="Arial" pitchFamily="34" charset="0"/>
                <a:cs typeface="Arial" pitchFamily="34" charset="0"/>
              </a:rPr>
              <a:t>32</a:t>
            </a:r>
            <a:r>
              <a:rPr lang="es-MX" dirty="0" smtClean="0">
                <a:latin typeface="Arial" pitchFamily="34" charset="0"/>
                <a:cs typeface="Arial" pitchFamily="34" charset="0"/>
              </a:rPr>
              <a:t> instrucciones por lo que se considera un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 de tipo RISC.</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CARACTERÍSTICAS DE LAS COMPUTASORAS  RISC:</a:t>
            </a:r>
          </a:p>
          <a:p>
            <a:pPr>
              <a:buNone/>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Difícil  programación de algoritmos complejos</a:t>
            </a:r>
          </a:p>
          <a:p>
            <a:pPr>
              <a:buFont typeface="Wingdings" pitchFamily="2" charset="2"/>
              <a:buChar char="q"/>
            </a:pPr>
            <a:r>
              <a:rPr lang="es-MX" dirty="0" smtClean="0">
                <a:latin typeface="Arial" pitchFamily="34" charset="0"/>
                <a:cs typeface="Arial" pitchFamily="34" charset="0"/>
              </a:rPr>
              <a:t>Poseen  una arquitectura relativamente simple, toda vez que  la ejecución automática de instrucciones  básicas tiene poca demanda de hardware de propósito dedicado.</a:t>
            </a:r>
          </a:p>
          <a:p>
            <a:pPr>
              <a:buFont typeface="Wingdings" pitchFamily="2" charset="2"/>
              <a:buChar char="q"/>
            </a:pPr>
            <a:r>
              <a:rPr lang="es-MX" dirty="0" smtClean="0">
                <a:latin typeface="Arial" pitchFamily="34" charset="0"/>
                <a:cs typeface="Arial" pitchFamily="34" charset="0"/>
              </a:rPr>
              <a:t>Suelen ser procesadores compactos y muy económicos.</a:t>
            </a:r>
          </a:p>
          <a:p>
            <a:pPr>
              <a:buFont typeface="Wingdings" pitchFamily="2" charset="2"/>
              <a:buChar char="q"/>
            </a:pPr>
            <a:r>
              <a:rPr lang="es-MX" dirty="0" smtClean="0">
                <a:latin typeface="Arial" pitchFamily="34" charset="0"/>
                <a:cs typeface="Arial" pitchFamily="34" charset="0"/>
              </a:rPr>
              <a:t>Al contar con instrucciones que realizan  tareas muy básicas, los programas suelen ser muy extensos por lo que ocupan  mucho espacio de memoria. Al ser mas extensos su ejecución suele demorar mucho mas que las computadoras CISC.</a:t>
            </a:r>
          </a:p>
          <a:p>
            <a:pPr>
              <a:buFont typeface="Wingdings" pitchFamily="2" charset="2"/>
              <a:buChar char="q"/>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EJEMPLO:  La arquitectura  de la familia  PIC de microchip.</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la forma en que el CPU interactúa con memoria externa</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357158" y="4857760"/>
            <a:ext cx="8286808" cy="1754326"/>
          </a:xfrm>
          <a:prstGeom prst="rect">
            <a:avLst/>
          </a:prstGeom>
        </p:spPr>
        <p:txBody>
          <a:bodyPr wrap="square">
            <a:spAutoFit/>
          </a:bodyPr>
          <a:lstStyle/>
          <a:p>
            <a:pPr algn="just">
              <a:buNone/>
            </a:pPr>
            <a:r>
              <a:rPr lang="es-MX" dirty="0" smtClean="0">
                <a:latin typeface="Arial" pitchFamily="34" charset="0"/>
                <a:cs typeface="Arial" pitchFamily="34" charset="0"/>
              </a:rPr>
              <a:t>Toda computadora necesita interactuar con memoria de tipo ROM y RAM</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En memoria ROM  suele alojarse el programa principal y las constantes</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En memoria RAM  suele alojarse información temporal: variables de un programa</a:t>
            </a:r>
          </a:p>
        </p:txBody>
      </p:sp>
      <p:sp>
        <p:nvSpPr>
          <p:cNvPr id="6" name="5 Rectángulo"/>
          <p:cNvSpPr/>
          <p:nvPr/>
        </p:nvSpPr>
        <p:spPr>
          <a:xfrm>
            <a:off x="785786" y="3643314"/>
            <a:ext cx="7190238" cy="646331"/>
          </a:xfrm>
          <a:prstGeom prst="rect">
            <a:avLst/>
          </a:prstGeom>
        </p:spPr>
        <p:txBody>
          <a:bodyPr wrap="none">
            <a:spAutoFit/>
          </a:bodyPr>
          <a:lstStyle/>
          <a:p>
            <a:r>
              <a:rPr lang="es-MX" sz="3600" dirty="0" smtClean="0">
                <a:solidFill>
                  <a:srgbClr val="FF0000"/>
                </a:solidFill>
              </a:rPr>
              <a:t>von </a:t>
            </a:r>
            <a:r>
              <a:rPr lang="es-MX" sz="3600" dirty="0" err="1" smtClean="0">
                <a:solidFill>
                  <a:srgbClr val="FF0000"/>
                </a:solidFill>
              </a:rPr>
              <a:t>Newmann</a:t>
            </a:r>
            <a:r>
              <a:rPr lang="es-MX" sz="3600" dirty="0" smtClean="0"/>
              <a:t>         Vs        </a:t>
            </a:r>
            <a:r>
              <a:rPr lang="es-MX" sz="3600" dirty="0" smtClean="0">
                <a:solidFill>
                  <a:srgbClr val="FF0000"/>
                </a:solidFill>
              </a:rPr>
              <a:t>Harvard</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2862322"/>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von </a:t>
            </a:r>
            <a:r>
              <a:rPr lang="es-MX" dirty="0" err="1" smtClean="0">
                <a:latin typeface="Arial" pitchFamily="34" charset="0"/>
                <a:cs typeface="Arial" pitchFamily="34" charset="0"/>
              </a:rPr>
              <a:t>Newmann</a:t>
            </a:r>
            <a:r>
              <a:rPr lang="es-MX" dirty="0" smtClean="0">
                <a:latin typeface="Arial" pitchFamily="34" charset="0"/>
                <a:cs typeface="Arial" pitchFamily="34" charset="0"/>
              </a:rPr>
              <a:t>  se caracterizan  por tener una sola memoria  que aloja dentro de sí un área de programa y varias áreas de datos. Esto implica que el bus de datos y programa es común. Las repercusiones que tiene este diseño implican  una lentitud al momento de ejecutar un  programa por que el CPU sólo puede tener acceso en una sola área a la vez. De forma que si ejecuta un programa y requiere de un dato,  el CPU tiene que abandonar temporalmente el área de programa para leer o escribir el dato en  un área de datos. </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11266" name="Picture 2" descr="https://upload.wikimedia.org/wikipedia/commons/thumb/2/2c/Eckert-Mauchly_%28von_Neumann%29_architecture.svg/1280px-Eckert-Mauchly_%28von_Neumann%29_architecture.svg.png"/>
          <p:cNvPicPr>
            <a:picLocks noChangeAspect="1" noChangeArrowheads="1"/>
          </p:cNvPicPr>
          <p:nvPr/>
        </p:nvPicPr>
        <p:blipFill>
          <a:blip r:embed="rId3" cstate="print"/>
          <a:srcRect/>
          <a:stretch>
            <a:fillRect/>
          </a:stretch>
        </p:blipFill>
        <p:spPr bwMode="auto">
          <a:xfrm>
            <a:off x="2786050" y="4201805"/>
            <a:ext cx="3714776" cy="265619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754326"/>
          </a:xfrm>
          <a:prstGeom prst="rect">
            <a:avLst/>
          </a:prstGeom>
        </p:spPr>
        <p:txBody>
          <a:bodyPr wrap="square">
            <a:spAutoFit/>
          </a:bodyPr>
          <a:lstStyle/>
          <a:p>
            <a:pPr marL="342900" indent="-342900" algn="just"/>
            <a:r>
              <a:rPr lang="es-MX" dirty="0" smtClean="0">
                <a:latin typeface="Arial" pitchFamily="34" charset="0"/>
                <a:cs typeface="Arial" pitchFamily="34" charset="0"/>
              </a:rPr>
              <a:t>Desde el punto de vista del CPU  solo existe una memoria, sin embargo esa memoria “</a:t>
            </a:r>
            <a:r>
              <a:rPr lang="es-MX" dirty="0" err="1" smtClean="0">
                <a:latin typeface="Arial" pitchFamily="34" charset="0"/>
                <a:cs typeface="Arial" pitchFamily="34" charset="0"/>
              </a:rPr>
              <a:t>unica</a:t>
            </a:r>
            <a:r>
              <a:rPr lang="es-MX" dirty="0" smtClean="0">
                <a:latin typeface="Arial" pitchFamily="34" charset="0"/>
                <a:cs typeface="Arial" pitchFamily="34" charset="0"/>
              </a:rPr>
              <a:t>” puede estar compuesta de varios dispositivos interconectados (chips)  y también de diferente naturaleza (RAM y ROM)</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1928794" y="2786058"/>
            <a:ext cx="4048125"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2786050" y="1928802"/>
            <a:ext cx="2667012" cy="4757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Harvard</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1"/>
            <a:ext cx="7715304" cy="2031325"/>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Harvard se caracterizan  por tener  memorias   independientes para datos y para programa. Las repercusiones que tiene este diseño implican  una mayor velocidad al momento de ejecutar un  programa por que el CPU puede tener acceso en las dos memorias a la vez.   La familia  80C51 de INTEL es de este tipo.</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071538" y="3214686"/>
            <a:ext cx="642937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la forma en la que ejecutan cada instrucción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714348" y="3857628"/>
            <a:ext cx="6877780" cy="646331"/>
          </a:xfrm>
          <a:prstGeom prst="rect">
            <a:avLst/>
          </a:prstGeom>
        </p:spPr>
        <p:txBody>
          <a:bodyPr wrap="none">
            <a:spAutoFit/>
          </a:bodyPr>
          <a:lstStyle/>
          <a:p>
            <a:r>
              <a:rPr lang="es-MX" sz="3600" dirty="0" smtClean="0">
                <a:solidFill>
                  <a:srgbClr val="FF0000"/>
                </a:solidFill>
              </a:rPr>
              <a:t>Secuenciales</a:t>
            </a:r>
            <a:r>
              <a:rPr lang="es-MX" sz="3600" dirty="0" smtClean="0"/>
              <a:t>         Vs        </a:t>
            </a:r>
            <a:r>
              <a:rPr lang="es-MX" sz="3600" dirty="0" smtClean="0">
                <a:solidFill>
                  <a:srgbClr val="FF0000"/>
                </a:solidFill>
              </a:rPr>
              <a:t>Paralelas</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Secuencial</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7715304" cy="4247317"/>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secuenciales ejecutan las instrucciones que forman parte de un  programa siguiendo una secuencia lógica conocida como “CICLO FETCH”.</a:t>
            </a:r>
          </a:p>
          <a:p>
            <a:pPr marL="342900" indent="-342900" algn="just"/>
            <a:endParaRPr lang="es-MX" dirty="0" smtClean="0">
              <a:latin typeface="Arial" pitchFamily="34" charset="0"/>
              <a:cs typeface="Arial" pitchFamily="34" charset="0"/>
            </a:endParaRPr>
          </a:p>
          <a:p>
            <a:pPr marL="342900" indent="-342900" algn="just"/>
            <a:r>
              <a:rPr lang="es-MX" dirty="0" smtClean="0">
                <a:latin typeface="Arial" pitchFamily="34" charset="0"/>
                <a:cs typeface="Arial" pitchFamily="34" charset="0"/>
              </a:rPr>
              <a:t>                                           </a:t>
            </a:r>
            <a:r>
              <a:rPr lang="es-MX" dirty="0" smtClean="0">
                <a:solidFill>
                  <a:srgbClr val="FF0000"/>
                </a:solidFill>
                <a:latin typeface="Arial" pitchFamily="34" charset="0"/>
                <a:cs typeface="Arial" pitchFamily="34" charset="0"/>
              </a:rPr>
              <a:t>FETCH = TRAER</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a:p>
            <a:pPr marL="342900" indent="-342900" algn="ctr"/>
            <a:r>
              <a:rPr lang="es-MX" dirty="0" smtClean="0">
                <a:solidFill>
                  <a:schemeClr val="accent4">
                    <a:lumMod val="50000"/>
                  </a:schemeClr>
                </a:solidFill>
                <a:latin typeface="Arial" pitchFamily="34" charset="0"/>
                <a:cs typeface="Arial" pitchFamily="34" charset="0"/>
              </a:rPr>
              <a:t>PASOS  DEL CICLO FETCH:</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a:t>
            </a:r>
            <a:r>
              <a:rPr lang="es-MX" dirty="0" smtClean="0">
                <a:solidFill>
                  <a:srgbClr val="FF0000"/>
                </a:solidFill>
                <a:latin typeface="Arial" pitchFamily="34" charset="0"/>
                <a:cs typeface="Arial" pitchFamily="34" charset="0"/>
              </a:rPr>
              <a:t>trae</a:t>
            </a:r>
            <a:r>
              <a:rPr lang="es-MX" dirty="0" smtClean="0">
                <a:solidFill>
                  <a:schemeClr val="accent6">
                    <a:lumMod val="50000"/>
                  </a:schemeClr>
                </a:solidFill>
                <a:latin typeface="Arial" pitchFamily="34" charset="0"/>
                <a:cs typeface="Arial" pitchFamily="34" charset="0"/>
              </a:rPr>
              <a:t> de memoria externa(del área de programa) el código de instrucción a procesar.</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decodifica (identifica) el código de instrucción.</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a:t>
            </a:r>
            <a:r>
              <a:rPr lang="es-MX" dirty="0" smtClean="0">
                <a:solidFill>
                  <a:srgbClr val="FF0000"/>
                </a:solidFill>
                <a:latin typeface="Arial" pitchFamily="34" charset="0"/>
                <a:cs typeface="Arial" pitchFamily="34" charset="0"/>
              </a:rPr>
              <a:t>trae</a:t>
            </a:r>
            <a:r>
              <a:rPr lang="es-MX" dirty="0" smtClean="0">
                <a:solidFill>
                  <a:schemeClr val="accent6">
                    <a:lumMod val="50000"/>
                  </a:schemeClr>
                </a:solidFill>
                <a:latin typeface="Arial" pitchFamily="34" charset="0"/>
                <a:cs typeface="Arial" pitchFamily="34" charset="0"/>
              </a:rPr>
              <a:t> de memoria externa (del área de programa) el o los operando(s) necesario(s) para ejecutar la instrucción.</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ejecuta la instrucción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Secuencial</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7715304" cy="3139321"/>
          </a:xfrm>
          <a:prstGeom prst="rect">
            <a:avLst/>
          </a:prstGeom>
        </p:spPr>
        <p:txBody>
          <a:bodyPr wrap="square">
            <a:spAutoFit/>
          </a:bodyPr>
          <a:lstStyle/>
          <a:p>
            <a:pPr marL="342900" indent="-342900" algn="just"/>
            <a:r>
              <a:rPr lang="es-MX" smtClean="0">
                <a:latin typeface="Arial" pitchFamily="34" charset="0"/>
                <a:cs typeface="Arial" pitchFamily="34" charset="0"/>
              </a:rPr>
              <a:t>Cada paso </a:t>
            </a:r>
            <a:r>
              <a:rPr lang="es-MX" dirty="0" smtClean="0">
                <a:latin typeface="Arial" pitchFamily="34" charset="0"/>
                <a:cs typeface="Arial" pitchFamily="34" charset="0"/>
              </a:rPr>
              <a:t>del ciclo FETCH  le demora un tiempo determinado (t)  y la ejecución de cada instrucción le demora un  periodo (</a:t>
            </a:r>
            <a:r>
              <a:rPr lang="es-MX" dirty="0" err="1" smtClean="0">
                <a:latin typeface="Arial" pitchFamily="34" charset="0"/>
                <a:cs typeface="Arial" pitchFamily="34" charset="0"/>
              </a:rPr>
              <a:t>Tx</a:t>
            </a:r>
            <a:r>
              <a:rPr lang="es-MX" dirty="0" smtClean="0">
                <a:latin typeface="Arial" pitchFamily="34" charset="0"/>
                <a:cs typeface="Arial" pitchFamily="34" charset="0"/>
              </a:rPr>
              <a:t>)</a:t>
            </a:r>
          </a:p>
          <a:p>
            <a:pPr marL="342900" indent="-342900" algn="just"/>
            <a:endParaRPr lang="es-MX" dirty="0" smtClean="0">
              <a:latin typeface="Arial" pitchFamily="34" charset="0"/>
              <a:cs typeface="Arial" pitchFamily="34" charset="0"/>
            </a:endParaRPr>
          </a:p>
          <a:p>
            <a:pPr marL="342900" indent="-342900" algn="just"/>
            <a:r>
              <a:rPr lang="es-MX" dirty="0" smtClean="0">
                <a:latin typeface="Arial" pitchFamily="34" charset="0"/>
                <a:cs typeface="Arial" pitchFamily="34" charset="0"/>
              </a:rPr>
              <a:t>La secuencia de ejecución en el tiempo de cuatro instrucciones  que van de la 1 a la 4  quedarían  dispuestas de la siguiente manera:</a:t>
            </a: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56322" name="Picture 2"/>
          <p:cNvPicPr>
            <a:picLocks noChangeAspect="1" noChangeArrowheads="1"/>
          </p:cNvPicPr>
          <p:nvPr/>
        </p:nvPicPr>
        <p:blipFill>
          <a:blip r:embed="rId3" cstate="print"/>
          <a:srcRect/>
          <a:stretch>
            <a:fillRect/>
          </a:stretch>
        </p:blipFill>
        <p:spPr bwMode="auto">
          <a:xfrm>
            <a:off x="1000100" y="3619500"/>
            <a:ext cx="7324725"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357158" y="2000240"/>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4357718" cy="2954655"/>
          </a:xfrm>
          <a:prstGeom prst="rect">
            <a:avLst/>
          </a:prstGeom>
        </p:spPr>
        <p:txBody>
          <a:bodyPr wrap="square">
            <a:spAutoFit/>
          </a:bodyPr>
          <a:lstStyle/>
          <a:p>
            <a:pPr marL="342900" indent="-342900" algn="just"/>
            <a:endParaRPr lang="es-MX" sz="2800" dirty="0" smtClean="0">
              <a:latin typeface="Arial" pitchFamily="34" charset="0"/>
              <a:cs typeface="Arial" pitchFamily="34" charset="0"/>
            </a:endParaRPr>
          </a:p>
          <a:p>
            <a:pPr marL="342900" indent="-342900"/>
            <a:r>
              <a:rPr lang="es-MX" sz="2800" dirty="0" smtClean="0">
                <a:solidFill>
                  <a:schemeClr val="accent4">
                    <a:lumMod val="50000"/>
                  </a:schemeClr>
                </a:solidFill>
                <a:latin typeface="Arial" pitchFamily="34" charset="0"/>
                <a:cs typeface="Arial" pitchFamily="34" charset="0"/>
              </a:rPr>
              <a:t>INSTRUCCIÓN:</a:t>
            </a:r>
          </a:p>
          <a:p>
            <a:pPr marL="342900" indent="-342900"/>
            <a:endParaRPr lang="es-MX" sz="2800" dirty="0" smtClean="0">
              <a:solidFill>
                <a:schemeClr val="accent4">
                  <a:lumMod val="50000"/>
                </a:schemeClr>
              </a:solidFill>
              <a:latin typeface="Arial" pitchFamily="34" charset="0"/>
              <a:cs typeface="Arial" pitchFamily="34" charset="0"/>
            </a:endParaRPr>
          </a:p>
          <a:p>
            <a:pPr marL="400050" indent="-400050"/>
            <a:r>
              <a:rPr lang="es-MX" sz="2800" dirty="0" smtClean="0">
                <a:solidFill>
                  <a:schemeClr val="accent6">
                    <a:lumMod val="50000"/>
                  </a:schemeClr>
                </a:solidFill>
                <a:latin typeface="Arial" pitchFamily="34" charset="0"/>
                <a:cs typeface="Arial" pitchFamily="34" charset="0"/>
              </a:rPr>
              <a:t>Es la orden puntual para ejecutar una tarea particular.</a:t>
            </a:r>
          </a:p>
          <a:p>
            <a:pPr marL="342900" indent="-342900" algn="ctr"/>
            <a:endParaRPr lang="es-MX" dirty="0" smtClean="0">
              <a:latin typeface="Arial" pitchFamily="34" charset="0"/>
              <a:cs typeface="Arial"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4572000" y="3214686"/>
            <a:ext cx="4071966" cy="2780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El  MC68HC11:</a:t>
            </a:r>
            <a:endParaRPr lang="es-MX" sz="4000" dirty="0"/>
          </a:p>
        </p:txBody>
      </p:sp>
      <p:sp>
        <p:nvSpPr>
          <p:cNvPr id="6" name="5 Marcador de contenido"/>
          <p:cNvSpPr>
            <a:spLocks noGrp="1"/>
          </p:cNvSpPr>
          <p:nvPr>
            <p:ph idx="1"/>
          </p:nvPr>
        </p:nvSpPr>
        <p:spPr>
          <a:xfrm>
            <a:off x="428596" y="1643050"/>
            <a:ext cx="8215370" cy="5072098"/>
          </a:xfrm>
        </p:spPr>
        <p:txBody>
          <a:bodyPr>
            <a:normAutofit/>
          </a:bodyPr>
          <a:lstStyle/>
          <a:p>
            <a:pPr algn="just">
              <a:buNone/>
            </a:pPr>
            <a:r>
              <a:rPr lang="es-MX" sz="2000" dirty="0" smtClean="0">
                <a:latin typeface="Arial" pitchFamily="34" charset="0"/>
                <a:cs typeface="Arial" pitchFamily="34" charset="0"/>
              </a:rPr>
              <a:t>El MC68HC11 es una familia de </a:t>
            </a:r>
            <a:r>
              <a:rPr lang="es-MX" sz="2000" dirty="0" err="1" smtClean="0">
                <a:latin typeface="Arial" pitchFamily="34" charset="0"/>
                <a:cs typeface="Arial" pitchFamily="34" charset="0"/>
              </a:rPr>
              <a:t>microcontroladores</a:t>
            </a:r>
            <a:r>
              <a:rPr lang="es-MX" sz="2000" dirty="0" smtClean="0">
                <a:latin typeface="Arial" pitchFamily="34" charset="0"/>
                <a:cs typeface="Arial" pitchFamily="34" charset="0"/>
              </a:rPr>
              <a:t> de 8 bits, de propósito general manufacturada por Motorola.</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MC68HC11 tiene una arquitectura con las siguientes características:</a:t>
            </a:r>
          </a:p>
          <a:p>
            <a:pPr algn="just">
              <a:buNone/>
            </a:pPr>
            <a:endParaRPr lang="es-MX" sz="2000" dirty="0" smtClean="0">
              <a:latin typeface="Arial" pitchFamily="34" charset="0"/>
              <a:cs typeface="Arial" pitchFamily="34" charset="0"/>
            </a:endParaRPr>
          </a:p>
          <a:p>
            <a:pPr algn="just">
              <a:buFont typeface="Wingdings" pitchFamily="2" charset="2"/>
              <a:buChar char="v"/>
            </a:pPr>
            <a:r>
              <a:rPr lang="es-MX" sz="2000" dirty="0" smtClean="0">
                <a:latin typeface="Arial" pitchFamily="34" charset="0"/>
                <a:cs typeface="Arial" pitchFamily="34" charset="0"/>
              </a:rPr>
              <a:t>Es una computadora de tipo CISC</a:t>
            </a:r>
          </a:p>
          <a:p>
            <a:pPr algn="just">
              <a:buFont typeface="Wingdings" pitchFamily="2" charset="2"/>
              <a:buChar char="v"/>
            </a:pPr>
            <a:r>
              <a:rPr lang="es-MX" sz="2000" dirty="0" smtClean="0">
                <a:latin typeface="Arial" pitchFamily="34" charset="0"/>
                <a:cs typeface="Arial" pitchFamily="34" charset="0"/>
              </a:rPr>
              <a:t>Es una computadora de tipo von </a:t>
            </a:r>
            <a:r>
              <a:rPr lang="es-MX" sz="2000" dirty="0" err="1" smtClean="0">
                <a:latin typeface="Arial" pitchFamily="34" charset="0"/>
                <a:cs typeface="Arial" pitchFamily="34" charset="0"/>
              </a:rPr>
              <a:t>Newmann</a:t>
            </a:r>
            <a:endParaRPr lang="es-MX" sz="2000" dirty="0" smtClean="0">
              <a:latin typeface="Arial" pitchFamily="34" charset="0"/>
              <a:cs typeface="Arial" pitchFamily="34" charset="0"/>
            </a:endParaRPr>
          </a:p>
          <a:p>
            <a:pPr algn="just">
              <a:buFont typeface="Wingdings" pitchFamily="2" charset="2"/>
              <a:buChar char="v"/>
            </a:pPr>
            <a:r>
              <a:rPr lang="es-MX" sz="2000" dirty="0" smtClean="0">
                <a:latin typeface="Arial" pitchFamily="34" charset="0"/>
                <a:cs typeface="Arial" pitchFamily="34" charset="0"/>
              </a:rPr>
              <a:t>Es una computadora  de tipo Secuencial</a:t>
            </a:r>
          </a:p>
          <a:p>
            <a:pPr algn="just">
              <a:buFont typeface="Wingdings" pitchFamily="2" charset="2"/>
              <a:buChar char="v"/>
            </a:pPr>
            <a:r>
              <a:rPr lang="es-MX" sz="2000" dirty="0" smtClean="0">
                <a:latin typeface="Arial" pitchFamily="34" charset="0"/>
                <a:cs typeface="Arial" pitchFamily="34" charset="0"/>
              </a:rPr>
              <a:t>Es una computadora con arquitectura de Acumulador</a:t>
            </a: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2031325"/>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CÓDIGO  DE INSTRUCCIÓN:</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el número asociado a cada instrucción  por el fabricante de la computadora, es un  número único e irrepetible que le da identidad a cada instrucción.  En inglés se conoce como: </a:t>
            </a:r>
            <a:r>
              <a:rPr lang="es-MX" dirty="0" smtClean="0">
                <a:solidFill>
                  <a:srgbClr val="FF0000"/>
                </a:solidFill>
                <a:latin typeface="Arial" pitchFamily="34" charset="0"/>
                <a:cs typeface="Arial" pitchFamily="34" charset="0"/>
              </a:rPr>
              <a:t>OPCODE</a:t>
            </a:r>
          </a:p>
          <a:p>
            <a:pPr marL="342900" indent="-342900" algn="ctr"/>
            <a:endParaRPr lang="es-MX" dirty="0" smtClean="0">
              <a:latin typeface="Arial" pitchFamily="34" charset="0"/>
              <a:cs typeface="Arial"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857356" y="3500438"/>
            <a:ext cx="5429288"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14282"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477328"/>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PROGRAMA:</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la secuencia de instrucciones para realizar un  proceso.</a:t>
            </a:r>
            <a:endParaRPr lang="es-MX" dirty="0" smtClean="0">
              <a:solidFill>
                <a:srgbClr val="FF0000"/>
              </a:solidFill>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8194" name="Picture 2" descr="Ver las imágenes de origen"/>
          <p:cNvPicPr>
            <a:picLocks noChangeAspect="1" noChangeArrowheads="1"/>
          </p:cNvPicPr>
          <p:nvPr/>
        </p:nvPicPr>
        <p:blipFill>
          <a:blip r:embed="rId3" cstate="print"/>
          <a:srcRect/>
          <a:stretch>
            <a:fillRect/>
          </a:stretch>
        </p:blipFill>
        <p:spPr bwMode="auto">
          <a:xfrm>
            <a:off x="2285984" y="3071810"/>
            <a:ext cx="4500594" cy="347918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754326"/>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OPERANDO:</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el parámetro necesario para realizar una instrucción (Variables de una instrucción) . En inglés se conoce como  </a:t>
            </a:r>
            <a:r>
              <a:rPr lang="es-MX" dirty="0" smtClean="0">
                <a:solidFill>
                  <a:srgbClr val="FF0000"/>
                </a:solidFill>
                <a:latin typeface="Arial" pitchFamily="34" charset="0"/>
                <a:cs typeface="Arial" pitchFamily="34" charset="0"/>
              </a:rPr>
              <a:t>OPLOAD</a:t>
            </a:r>
            <a:r>
              <a:rPr lang="es-MX" dirty="0" smtClean="0">
                <a:solidFill>
                  <a:schemeClr val="accent6">
                    <a:lumMod val="50000"/>
                  </a:schemeClr>
                </a:solidFill>
                <a:latin typeface="Arial" pitchFamily="34" charset="0"/>
                <a:cs typeface="Arial" pitchFamily="34" charset="0"/>
              </a:rPr>
              <a:t>.</a:t>
            </a:r>
            <a:endParaRPr lang="es-MX" dirty="0" smtClean="0">
              <a:solidFill>
                <a:srgbClr val="FF0000"/>
              </a:solidFill>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55298" name="Picture 2" descr="Ver las imágenes de origen"/>
          <p:cNvPicPr>
            <a:picLocks noChangeAspect="1" noChangeArrowheads="1"/>
          </p:cNvPicPr>
          <p:nvPr/>
        </p:nvPicPr>
        <p:blipFill>
          <a:blip r:embed="rId3" cstate="print"/>
          <a:srcRect/>
          <a:stretch>
            <a:fillRect/>
          </a:stretch>
        </p:blipFill>
        <p:spPr bwMode="auto">
          <a:xfrm>
            <a:off x="2428860" y="3618198"/>
            <a:ext cx="3929090" cy="260916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Computadoras  paralelas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8143932" cy="3785652"/>
          </a:xfrm>
          <a:prstGeom prst="rect">
            <a:avLst/>
          </a:prstGeom>
        </p:spPr>
        <p:txBody>
          <a:bodyPr wrap="square">
            <a:spAutoFit/>
          </a:bodyPr>
          <a:lstStyle/>
          <a:p>
            <a:pPr marL="342900" indent="-342900" algn="just"/>
            <a:r>
              <a:rPr lang="es-MX" sz="2400" dirty="0" smtClean="0">
                <a:latin typeface="Arial" pitchFamily="34" charset="0"/>
                <a:cs typeface="Arial" pitchFamily="34" charset="0"/>
              </a:rPr>
              <a:t>Las computadoras paralelas pueden ser de varios tipos:</a:t>
            </a:r>
          </a:p>
          <a:p>
            <a:pPr marL="342900" indent="-342900" algn="just"/>
            <a:endParaRPr lang="es-MX" sz="2400" dirty="0" smtClean="0">
              <a:latin typeface="Arial" pitchFamily="34" charset="0"/>
              <a:cs typeface="Arial" pitchFamily="34" charset="0"/>
            </a:endParaRPr>
          </a:p>
          <a:p>
            <a:pPr marL="342900" indent="-342900"/>
            <a:endParaRPr lang="es-MX" sz="2400" dirty="0" smtClean="0">
              <a:solidFill>
                <a:schemeClr val="accent4">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2 ó mas CPUs secuenciales procesando la misma información.(Computadoras  </a:t>
            </a:r>
            <a:r>
              <a:rPr lang="es-MX" sz="2400" dirty="0" err="1" smtClean="0">
                <a:solidFill>
                  <a:schemeClr val="accent6">
                    <a:lumMod val="50000"/>
                  </a:schemeClr>
                </a:solidFill>
                <a:latin typeface="Arial" pitchFamily="34" charset="0"/>
                <a:cs typeface="Arial" pitchFamily="34" charset="0"/>
              </a:rPr>
              <a:t>multinúcleo</a:t>
            </a:r>
            <a:r>
              <a:rPr lang="es-MX" sz="2400" dirty="0" smtClean="0">
                <a:solidFill>
                  <a:schemeClr val="accent6">
                    <a:lumMod val="50000"/>
                  </a:schemeClr>
                </a:solidFill>
                <a:latin typeface="Arial" pitchFamily="34" charset="0"/>
                <a:cs typeface="Arial" pitchFamily="34" charset="0"/>
              </a:rPr>
              <a:t>)</a:t>
            </a:r>
          </a:p>
          <a:p>
            <a:pPr marL="400050" indent="-400050"/>
            <a:endParaRPr lang="es-MX" sz="2400" dirty="0" smtClean="0">
              <a:solidFill>
                <a:schemeClr val="accent6">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Un CPU de tipo Harvard.</a:t>
            </a:r>
          </a:p>
          <a:p>
            <a:pPr marL="400050" indent="-400050"/>
            <a:endParaRPr lang="es-MX" sz="2400" dirty="0" smtClean="0">
              <a:solidFill>
                <a:schemeClr val="accent6">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Un Dispositivo de Procesamiento Encauzado  </a:t>
            </a:r>
            <a:r>
              <a:rPr lang="es-MX" sz="2400" dirty="0" smtClean="0">
                <a:solidFill>
                  <a:srgbClr val="FF0000"/>
                </a:solidFill>
                <a:latin typeface="Arial" pitchFamily="34" charset="0"/>
                <a:cs typeface="Arial" pitchFamily="34" charset="0"/>
              </a:rPr>
              <a:t>(Pipeline) </a:t>
            </a:r>
            <a:r>
              <a:rPr lang="es-MX" sz="2400" dirty="0" smtClean="0">
                <a:solidFill>
                  <a:schemeClr val="accent6">
                    <a:lumMod val="50000"/>
                  </a:schemeClr>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Procesador de propósito general</a:t>
            </a:r>
            <a:endParaRPr lang="es-MX" sz="4000" dirty="0"/>
          </a:p>
        </p:txBody>
      </p:sp>
      <p:sp>
        <p:nvSpPr>
          <p:cNvPr id="6" name="5 Marcador de contenido"/>
          <p:cNvSpPr>
            <a:spLocks noGrp="1"/>
          </p:cNvSpPr>
          <p:nvPr>
            <p:ph idx="1"/>
          </p:nvPr>
        </p:nvSpPr>
        <p:spPr>
          <a:xfrm>
            <a:off x="428596" y="1428736"/>
            <a:ext cx="8215370" cy="5072098"/>
          </a:xfrm>
        </p:spPr>
        <p:txBody>
          <a:bodyPr>
            <a:normAutofit/>
          </a:bodyPr>
          <a:lstStyle/>
          <a:p>
            <a:pPr algn="just">
              <a:buNone/>
            </a:pPr>
            <a:r>
              <a:rPr lang="es-MX" sz="2000" dirty="0" smtClean="0">
                <a:latin typeface="Arial" pitchFamily="34" charset="0"/>
                <a:cs typeface="Arial" pitchFamily="34" charset="0"/>
              </a:rPr>
              <a:t>El MC68HC11 fue concebido como un procesador de propósito general. Esto significa que puede emplearse prácticamente en casi cualquier tipo de aplicación, siempre que de ella no dependa la vida de un ser humano.</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hecho de que sea de propósito general, hace que sea considerado un dispositivo relativamente económico,  por que su fiabilidad no es tan alta como para que de ella dependa la vida de una persona.</a:t>
            </a:r>
          </a:p>
          <a:p>
            <a:pPr algn="just">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ChangeAspect="1" noChangeArrowheads="1"/>
          </p:cNvPicPr>
          <p:nvPr/>
        </p:nvPicPr>
        <p:blipFill>
          <a:blip r:embed="rId3" cstate="print"/>
          <a:srcRect/>
          <a:stretch>
            <a:fillRect/>
          </a:stretch>
        </p:blipFill>
        <p:spPr bwMode="auto">
          <a:xfrm>
            <a:off x="2643174" y="4143380"/>
            <a:ext cx="3724275" cy="2457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err="1" smtClean="0"/>
              <a:t>Microcontrolador</a:t>
            </a:r>
            <a:r>
              <a:rPr lang="es-MX" sz="4000" dirty="0" smtClean="0"/>
              <a:t>   Vs  Microprocesador</a:t>
            </a:r>
            <a:endParaRPr lang="es-MX" sz="4000" dirty="0"/>
          </a:p>
        </p:txBody>
      </p:sp>
      <p:sp>
        <p:nvSpPr>
          <p:cNvPr id="6" name="5 Marcador de contenido"/>
          <p:cNvSpPr>
            <a:spLocks noGrp="1"/>
          </p:cNvSpPr>
          <p:nvPr>
            <p:ph idx="1"/>
          </p:nvPr>
        </p:nvSpPr>
        <p:spPr>
          <a:xfrm>
            <a:off x="428596" y="1643050"/>
            <a:ext cx="8215370" cy="5072098"/>
          </a:xfrm>
        </p:spPr>
        <p:txBody>
          <a:bodyPr>
            <a:normAutofit/>
          </a:bodyPr>
          <a:lstStyle/>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Se dice que un </a:t>
            </a:r>
            <a:r>
              <a:rPr lang="es-MX" sz="2000" dirty="0" err="1" smtClean="0">
                <a:latin typeface="Arial" pitchFamily="34" charset="0"/>
                <a:cs typeface="Arial" pitchFamily="34" charset="0"/>
              </a:rPr>
              <a:t>microcontrolador</a:t>
            </a:r>
            <a:r>
              <a:rPr lang="es-MX" sz="2000" dirty="0" smtClean="0">
                <a:latin typeface="Arial" pitchFamily="34" charset="0"/>
                <a:cs typeface="Arial" pitchFamily="34" charset="0"/>
              </a:rPr>
              <a:t> es básicamente un CPU (Unidad central de procesamiento) junto con  un conjunto de  dispositivos periféricos (Puertos paralelos,  Puertos seriales, Temporizadores, Contadores, Convertidores Digital a Analógico y Convertidor Analógico a Digital, Memoria RAM y ROM, etc.) todo contenido en  un solo encapsulado (Chip).</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Un microprocesador es tan solo un CPU, sin ningún dispositivo periférico, contenido en un encapsulado. (</a:t>
            </a:r>
            <a:r>
              <a:rPr lang="es-MX" sz="2000" dirty="0" err="1" smtClean="0">
                <a:latin typeface="Arial" pitchFamily="34" charset="0"/>
                <a:cs typeface="Arial" pitchFamily="34" charset="0"/>
              </a:rPr>
              <a:t>Ej</a:t>
            </a:r>
            <a:r>
              <a:rPr lang="es-MX" sz="2000" dirty="0" smtClean="0">
                <a:latin typeface="Arial" pitchFamily="34" charset="0"/>
                <a:cs typeface="Arial" pitchFamily="34" charset="0"/>
              </a:rPr>
              <a:t>:  El  MC68000) </a:t>
            </a:r>
          </a:p>
          <a:p>
            <a:pPr algn="just">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14290"/>
            <a:ext cx="8229600" cy="1357322"/>
          </a:xfrm>
        </p:spPr>
        <p:txBody>
          <a:bodyPr>
            <a:normAutofit/>
          </a:bodyPr>
          <a:lstStyle/>
          <a:p>
            <a:r>
              <a:rPr lang="es-MX" sz="4000" dirty="0" smtClean="0"/>
              <a:t>Familias de </a:t>
            </a:r>
            <a:r>
              <a:rPr lang="es-MX" sz="4000" dirty="0" err="1" smtClean="0"/>
              <a:t>microcontroladores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785926"/>
            <a:ext cx="8286808" cy="2031325"/>
          </a:xfrm>
          <a:prstGeom prst="rect">
            <a:avLst/>
          </a:prstGeom>
        </p:spPr>
        <p:txBody>
          <a:bodyPr wrap="square">
            <a:spAutoFit/>
          </a:bodyPr>
          <a:lstStyle/>
          <a:p>
            <a:pPr algn="just">
              <a:buNone/>
            </a:pPr>
            <a:r>
              <a:rPr lang="es-MX" dirty="0" smtClean="0">
                <a:latin typeface="Arial" pitchFamily="34" charset="0"/>
                <a:cs typeface="Arial" pitchFamily="34" charset="0"/>
              </a:rPr>
              <a:t>Se dice que el MC68HC11 es una familia de </a:t>
            </a:r>
            <a:r>
              <a:rPr lang="es-MX" dirty="0" err="1" smtClean="0">
                <a:latin typeface="Arial" pitchFamily="34" charset="0"/>
                <a:cs typeface="Arial" pitchFamily="34" charset="0"/>
              </a:rPr>
              <a:t>microcontroladores</a:t>
            </a:r>
            <a:r>
              <a:rPr lang="es-MX" dirty="0" smtClean="0">
                <a:latin typeface="Arial" pitchFamily="34" charset="0"/>
                <a:cs typeface="Arial" pitchFamily="34" charset="0"/>
              </a:rPr>
              <a:t>,  por que existen varias versiones del MC68HC11.  Todas las versiones comparten el mismo CPU pero tienen diferencias en el número de dispositivos periféricos con la que cuentan.</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La versión más austera es:  MC68HC11-A8 (Derecha)</a:t>
            </a:r>
          </a:p>
          <a:p>
            <a:pPr>
              <a:buNone/>
            </a:pPr>
            <a:r>
              <a:rPr lang="es-MX" dirty="0" smtClean="0">
                <a:latin typeface="Arial" pitchFamily="34" charset="0"/>
                <a:cs typeface="Arial" pitchFamily="34" charset="0"/>
              </a:rPr>
              <a:t>La versión más completa es: MC68HC11-F1 (Izquierda)</a:t>
            </a:r>
          </a:p>
        </p:txBody>
      </p:sp>
      <p:pic>
        <p:nvPicPr>
          <p:cNvPr id="2050" name="Picture 2"/>
          <p:cNvPicPr>
            <a:picLocks noChangeAspect="1" noChangeArrowheads="1"/>
          </p:cNvPicPr>
          <p:nvPr/>
        </p:nvPicPr>
        <p:blipFill>
          <a:blip r:embed="rId3" cstate="print"/>
          <a:srcRect/>
          <a:stretch>
            <a:fillRect/>
          </a:stretch>
        </p:blipFill>
        <p:spPr bwMode="auto">
          <a:xfrm>
            <a:off x="2000232" y="4000504"/>
            <a:ext cx="4662953"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a:bodyPr>
          <a:lstStyle/>
          <a:p>
            <a:r>
              <a:rPr lang="es-MX" sz="4000" dirty="0" smtClean="0"/>
              <a:t>Procesador de 8 bits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357158" y="1857364"/>
            <a:ext cx="7929618" cy="646331"/>
          </a:xfrm>
          <a:prstGeom prst="rect">
            <a:avLst/>
          </a:prstGeom>
        </p:spPr>
        <p:txBody>
          <a:bodyPr wrap="square">
            <a:spAutoFit/>
          </a:bodyPr>
          <a:lstStyle/>
          <a:p>
            <a:pPr>
              <a:buNone/>
            </a:pPr>
            <a:r>
              <a:rPr lang="es-MX" dirty="0" smtClean="0">
                <a:latin typeface="Arial" pitchFamily="34" charset="0"/>
                <a:cs typeface="Arial" pitchFamily="34" charset="0"/>
              </a:rPr>
              <a:t>El MC68HC11 es una computadora de 8 bits,  por que el ancho del bus de datos interno que soporta es precisamente de 8 bits.</a:t>
            </a:r>
          </a:p>
        </p:txBody>
      </p:sp>
      <p:pic>
        <p:nvPicPr>
          <p:cNvPr id="7170" name="Picture 2"/>
          <p:cNvPicPr>
            <a:picLocks noChangeAspect="1" noChangeArrowheads="1"/>
          </p:cNvPicPr>
          <p:nvPr/>
        </p:nvPicPr>
        <p:blipFill>
          <a:blip r:embed="rId3" cstate="print"/>
          <a:srcRect/>
          <a:stretch>
            <a:fillRect/>
          </a:stretch>
        </p:blipFill>
        <p:spPr bwMode="auto">
          <a:xfrm>
            <a:off x="1285852" y="2786058"/>
            <a:ext cx="5967430" cy="36558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el número de instrucciones que soportan.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428596" y="4143380"/>
            <a:ext cx="8286808" cy="646331"/>
          </a:xfrm>
          <a:prstGeom prst="rect">
            <a:avLst/>
          </a:prstGeom>
        </p:spPr>
        <p:txBody>
          <a:bodyPr wrap="square">
            <a:spAutoFit/>
          </a:bodyPr>
          <a:lstStyle/>
          <a:p>
            <a:pPr algn="just">
              <a:buNone/>
            </a:pPr>
            <a:r>
              <a:rPr lang="es-MX" dirty="0" smtClean="0">
                <a:latin typeface="Arial" pitchFamily="34" charset="0"/>
                <a:cs typeface="Arial" pitchFamily="34" charset="0"/>
              </a:rPr>
              <a:t>El “Set de instrucciones”  o </a:t>
            </a:r>
            <a:r>
              <a:rPr lang="es-MX" i="1" dirty="0" err="1" smtClean="0">
                <a:latin typeface="Arial" pitchFamily="34" charset="0"/>
                <a:cs typeface="Arial" pitchFamily="34" charset="0"/>
              </a:rPr>
              <a:t>Instruction</a:t>
            </a:r>
            <a:r>
              <a:rPr lang="es-MX" i="1" dirty="0" smtClean="0">
                <a:latin typeface="Arial" pitchFamily="34" charset="0"/>
                <a:cs typeface="Arial" pitchFamily="34" charset="0"/>
              </a:rPr>
              <a:t> Set</a:t>
            </a:r>
            <a:r>
              <a:rPr lang="es-MX" dirty="0" smtClean="0">
                <a:latin typeface="Arial" pitchFamily="34" charset="0"/>
                <a:cs typeface="Arial" pitchFamily="34" charset="0"/>
              </a:rPr>
              <a:t>, es  el conjunto de instrucciones que soporta una computadora.</a:t>
            </a:r>
          </a:p>
        </p:txBody>
      </p:sp>
      <p:sp>
        <p:nvSpPr>
          <p:cNvPr id="6" name="5 Rectángulo"/>
          <p:cNvSpPr/>
          <p:nvPr/>
        </p:nvSpPr>
        <p:spPr>
          <a:xfrm>
            <a:off x="2143108" y="3000372"/>
            <a:ext cx="4573111" cy="646331"/>
          </a:xfrm>
          <a:prstGeom prst="rect">
            <a:avLst/>
          </a:prstGeom>
        </p:spPr>
        <p:txBody>
          <a:bodyPr wrap="none">
            <a:spAutoFit/>
          </a:bodyPr>
          <a:lstStyle/>
          <a:p>
            <a:r>
              <a:rPr lang="es-MX" sz="3600" dirty="0" smtClean="0">
                <a:solidFill>
                  <a:srgbClr val="FF0000"/>
                </a:solidFill>
              </a:rPr>
              <a:t>RISC</a:t>
            </a:r>
            <a:r>
              <a:rPr lang="es-MX" sz="3600" dirty="0" smtClean="0"/>
              <a:t>         Vs        </a:t>
            </a:r>
            <a:r>
              <a:rPr lang="es-MX" sz="3600" dirty="0" smtClean="0">
                <a:solidFill>
                  <a:srgbClr val="FF0000"/>
                </a:solidFill>
              </a:rPr>
              <a:t>CISC</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857232"/>
            <a:ext cx="8229600" cy="500066"/>
          </a:xfrm>
        </p:spPr>
        <p:txBody>
          <a:bodyPr>
            <a:normAutofit fontScale="90000"/>
          </a:bodyPr>
          <a:lstStyle/>
          <a:p>
            <a:r>
              <a:rPr lang="es-MX" sz="4000" dirty="0" smtClean="0"/>
              <a:t>Comunicación con un adulto  o un  infante</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5429264"/>
            <a:ext cx="8286808" cy="369332"/>
          </a:xfrm>
          <a:prstGeom prst="rect">
            <a:avLst/>
          </a:prstGeom>
        </p:spPr>
        <p:txBody>
          <a:bodyPr wrap="square">
            <a:spAutoFit/>
          </a:bodyPr>
          <a:lstStyle/>
          <a:p>
            <a:pPr algn="just">
              <a:buNone/>
            </a:pPr>
            <a:r>
              <a:rPr lang="es-MX" dirty="0" smtClean="0">
                <a:latin typeface="Arial" pitchFamily="34" charset="0"/>
                <a:cs typeface="Arial" pitchFamily="34" charset="0"/>
              </a:rPr>
              <a:t>El vocabulario de un infante suele ser mas limitado que el de un adulto.</a:t>
            </a:r>
          </a:p>
        </p:txBody>
      </p:sp>
      <p:pic>
        <p:nvPicPr>
          <p:cNvPr id="4098" name="Picture 2"/>
          <p:cNvPicPr>
            <a:picLocks noChangeAspect="1" noChangeArrowheads="1"/>
          </p:cNvPicPr>
          <p:nvPr/>
        </p:nvPicPr>
        <p:blipFill>
          <a:blip r:embed="rId3" cstate="print"/>
          <a:srcRect/>
          <a:stretch>
            <a:fillRect/>
          </a:stretch>
        </p:blipFill>
        <p:spPr bwMode="auto">
          <a:xfrm>
            <a:off x="500033" y="2214554"/>
            <a:ext cx="4189329" cy="221457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929190" y="2071678"/>
            <a:ext cx="3705233" cy="24104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fontScale="90000"/>
          </a:bodyPr>
          <a:lstStyle/>
          <a:p>
            <a:r>
              <a:rPr lang="es-MX" sz="4000" dirty="0" smtClean="0"/>
              <a:t>CISC (</a:t>
            </a:r>
            <a:r>
              <a:rPr lang="es-MX" sz="4000" dirty="0" err="1" smtClean="0"/>
              <a:t>Complex</a:t>
            </a:r>
            <a:r>
              <a:rPr lang="es-MX" sz="4000" dirty="0" smtClean="0"/>
              <a:t> </a:t>
            </a:r>
            <a:r>
              <a:rPr lang="es-MX" sz="4000" dirty="0" err="1" smtClean="0"/>
              <a:t>Instruction</a:t>
            </a:r>
            <a:r>
              <a:rPr lang="es-MX" sz="4000" dirty="0" smtClean="0"/>
              <a:t> Set </a:t>
            </a:r>
            <a:r>
              <a:rPr lang="es-MX" sz="4000" dirty="0" err="1" smtClean="0"/>
              <a:t>Computer</a:t>
            </a:r>
            <a:r>
              <a:rPr lang="es-MX" sz="4000" dirty="0" smtClean="0"/>
              <a:t>)</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571472" y="1857364"/>
            <a:ext cx="7572428" cy="4801314"/>
          </a:xfrm>
          <a:prstGeom prst="rect">
            <a:avLst/>
          </a:prstGeom>
        </p:spPr>
        <p:txBody>
          <a:bodyPr wrap="square">
            <a:spAutoFit/>
          </a:bodyPr>
          <a:lstStyle/>
          <a:p>
            <a:pPr>
              <a:buNone/>
            </a:pPr>
            <a:r>
              <a:rPr lang="es-MX" dirty="0" smtClean="0">
                <a:latin typeface="Arial" pitchFamily="34" charset="0"/>
                <a:cs typeface="Arial" pitchFamily="34" charset="0"/>
              </a:rPr>
              <a:t>El MC68HC11 soporta  </a:t>
            </a:r>
            <a:r>
              <a:rPr lang="es-MX" dirty="0" smtClean="0">
                <a:solidFill>
                  <a:srgbClr val="FF0000"/>
                </a:solidFill>
                <a:latin typeface="Arial" pitchFamily="34" charset="0"/>
                <a:cs typeface="Arial" pitchFamily="34" charset="0"/>
              </a:rPr>
              <a:t>308</a:t>
            </a:r>
            <a:r>
              <a:rPr lang="es-MX" dirty="0" smtClean="0">
                <a:latin typeface="Arial" pitchFamily="34" charset="0"/>
                <a:cs typeface="Arial" pitchFamily="34" charset="0"/>
              </a:rPr>
              <a:t> instrucciones por lo que se considera un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 de tipo CISC.</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CARACTERÍSTICAS DE LAS COMPUTASORAS  CISC:</a:t>
            </a:r>
          </a:p>
          <a:p>
            <a:pPr>
              <a:buNone/>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Facilitan  la programación de algoritmos complejos</a:t>
            </a:r>
          </a:p>
          <a:p>
            <a:pPr>
              <a:buFont typeface="Wingdings" pitchFamily="2" charset="2"/>
              <a:buChar char="q"/>
            </a:pPr>
            <a:r>
              <a:rPr lang="es-MX" dirty="0" smtClean="0">
                <a:latin typeface="Arial" pitchFamily="34" charset="0"/>
                <a:cs typeface="Arial" pitchFamily="34" charset="0"/>
              </a:rPr>
              <a:t>Poseen  una arquitectura robusta, toda vez que  la ejecución automática de instrucciones demanda de hardware de propósito dedicado.</a:t>
            </a:r>
          </a:p>
          <a:p>
            <a:pPr>
              <a:buFont typeface="Wingdings" pitchFamily="2" charset="2"/>
              <a:buChar char="q"/>
            </a:pPr>
            <a:r>
              <a:rPr lang="es-MX" dirty="0" smtClean="0">
                <a:latin typeface="Arial" pitchFamily="34" charset="0"/>
                <a:cs typeface="Arial" pitchFamily="34" charset="0"/>
              </a:rPr>
              <a:t>Suelen ser procesadores voluminosos y caros.</a:t>
            </a:r>
          </a:p>
          <a:p>
            <a:pPr>
              <a:buFont typeface="Wingdings" pitchFamily="2" charset="2"/>
              <a:buChar char="q"/>
            </a:pPr>
            <a:r>
              <a:rPr lang="es-MX" dirty="0" smtClean="0">
                <a:latin typeface="Arial" pitchFamily="34" charset="0"/>
                <a:cs typeface="Arial" pitchFamily="34" charset="0"/>
              </a:rPr>
              <a:t>Al contar con instrucciones que realizan  tareas complejas, los programas suelen ser mas sencillos por lo que ocupan  poco espacio de memoria. Al ser mas compactos suelen ejecutar su código rápidamente.</a:t>
            </a:r>
          </a:p>
          <a:p>
            <a:pPr>
              <a:buFont typeface="Wingdings" pitchFamily="2" charset="2"/>
              <a:buChar char="q"/>
            </a:pPr>
            <a:endParaRPr lang="es-MX" dirty="0" smtClean="0">
              <a:latin typeface="Arial" pitchFamily="34" charset="0"/>
              <a:cs typeface="Arial" pitchFamily="34" charset="0"/>
            </a:endParaRPr>
          </a:p>
          <a:p>
            <a:pPr>
              <a:buFont typeface="Wingdings" pitchFamily="2" charset="2"/>
              <a:buChar char="q"/>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1970</TotalTime>
  <Words>1161</Words>
  <Application>Microsoft Office PowerPoint</Application>
  <PresentationFormat>Presentación en pantalla (4:3)</PresentationFormat>
  <Paragraphs>156</Paragraphs>
  <Slides>23</Slides>
  <Notes>22</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Flujo</vt:lpstr>
      <vt:lpstr>Ubicando al MC68HC11 mediante la Clasificación de Computadoras </vt:lpstr>
      <vt:lpstr> El  MC68HC11:</vt:lpstr>
      <vt:lpstr> Procesador de propósito general</vt:lpstr>
      <vt:lpstr> Microcontrolador   Vs  Microprocesador</vt:lpstr>
      <vt:lpstr>Familias de microcontroladores</vt:lpstr>
      <vt:lpstr>Procesador de 8 bits</vt:lpstr>
      <vt:lpstr>Clasificación de las computadoras de acuerdo con el número de instrucciones que soportan.</vt:lpstr>
      <vt:lpstr>Comunicación con un adulto  o un  infante</vt:lpstr>
      <vt:lpstr>CISC (Complex Instruction Set Computer)</vt:lpstr>
      <vt:lpstr>RISC (Reduced Instruction Set Computer)</vt:lpstr>
      <vt:lpstr>Clasificación de las computadoras de acuerdo con la forma en que el CPU interactúa con memoria externa</vt:lpstr>
      <vt:lpstr>  MC68HC11: Computadora  von Newmann</vt:lpstr>
      <vt:lpstr>  MC68HC11: Computadora  von Newmann</vt:lpstr>
      <vt:lpstr>  MC68HC11: Computadora  von Newmann</vt:lpstr>
      <vt:lpstr>  MC68HC11: Computadora  Harvard</vt:lpstr>
      <vt:lpstr>Clasificación de las computadoras de acuerdo con la forma en la que ejecutan cada instrucción</vt:lpstr>
      <vt:lpstr>  MC68HC11: Computadora  Secuencial</vt:lpstr>
      <vt:lpstr>  MC68HC11: Computadora  Secuencial</vt:lpstr>
      <vt:lpstr>  Computadora  secuencial: conceptos generales</vt:lpstr>
      <vt:lpstr>  Computadora  secuencial: conceptos generales</vt:lpstr>
      <vt:lpstr>  Computadora  secuencial: conceptos generales</vt:lpstr>
      <vt:lpstr>  Computadora  secuencial: conceptos generales</vt:lpstr>
      <vt:lpstr>  MC68HC11: Computadoras  paralelas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279</cp:revision>
  <dcterms:created xsi:type="dcterms:W3CDTF">2017-06-21T15:41:54Z</dcterms:created>
  <dcterms:modified xsi:type="dcterms:W3CDTF">2022-02-03T19:33:47Z</dcterms:modified>
</cp:coreProperties>
</file>