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300" r:id="rId3"/>
    <p:sldId id="318" r:id="rId4"/>
    <p:sldId id="319" r:id="rId5"/>
    <p:sldId id="320" r:id="rId6"/>
    <p:sldId id="321" r:id="rId7"/>
    <p:sldId id="257" r:id="rId8"/>
    <p:sldId id="290" r:id="rId9"/>
    <p:sldId id="316" r:id="rId10"/>
    <p:sldId id="315" r:id="rId11"/>
    <p:sldId id="317" r:id="rId12"/>
    <p:sldId id="306" r:id="rId13"/>
    <p:sldId id="312"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37B1D0-8653-47B1-B270-BC92E85CA8F0}" type="datetimeFigureOut">
              <a:rPr lang="es-MX" smtClean="0"/>
              <a:pPr/>
              <a:t>22/11/2021</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3A155-392F-441E-B6F8-8D46D468ED60}"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Diagrama</a:t>
            </a:r>
            <a:r>
              <a:rPr lang="es-MX" baseline="0" dirty="0" smtClean="0"/>
              <a:t> tomado de la pagina 19 del </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Diagrama</a:t>
            </a:r>
            <a:r>
              <a:rPr lang="es-MX" baseline="0" dirty="0" smtClean="0"/>
              <a:t> tomado de la pagina 19 del </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3</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Diagrama</a:t>
            </a:r>
            <a:r>
              <a:rPr lang="es-MX" baseline="0" dirty="0" smtClean="0"/>
              <a:t> tomado de la pagina 19 del </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4</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Diagrama</a:t>
            </a:r>
            <a:r>
              <a:rPr lang="es-MX" baseline="0" dirty="0" smtClean="0"/>
              <a:t> tomado de la pagina 19 del </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5</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Diagrama</a:t>
            </a:r>
            <a:r>
              <a:rPr lang="es-MX" baseline="0" dirty="0" smtClean="0"/>
              <a:t> tomado de la pagina 19 del </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6</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13</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95E837-68E4-41A3-B7B8-8B5231538380}" type="datetimeFigureOut">
              <a:rPr lang="es-MX" smtClean="0"/>
              <a:pPr/>
              <a:t>22/11/2021</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22/11/2021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22/11/2021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22/11/2021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95E837-68E4-41A3-B7B8-8B5231538380}" type="datetimeFigureOut">
              <a:rPr lang="es-MX" smtClean="0"/>
              <a:pPr/>
              <a:t>22/11/2021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22/11/2021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95E837-68E4-41A3-B7B8-8B5231538380}" type="datetimeFigureOut">
              <a:rPr lang="es-MX" smtClean="0"/>
              <a:pPr/>
              <a:t>22/11/2021</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5E837-68E4-41A3-B7B8-8B5231538380}" type="datetimeFigureOut">
              <a:rPr lang="es-MX" smtClean="0"/>
              <a:pPr/>
              <a:t>22/11/2021</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95E837-68E4-41A3-B7B8-8B5231538380}" type="datetimeFigureOut">
              <a:rPr lang="es-MX" smtClean="0"/>
              <a:pPr/>
              <a:t>22/11/2021</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22/11/2021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395E837-68E4-41A3-B7B8-8B5231538380}" type="datetimeFigureOut">
              <a:rPr lang="es-MX" smtClean="0"/>
              <a:pPr/>
              <a:t>22/11/2021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63A170B-7662-4B4C-8522-0308F1FB991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95E837-68E4-41A3-B7B8-8B5231538380}" type="datetimeFigureOut">
              <a:rPr lang="es-MX" smtClean="0"/>
              <a:pPr/>
              <a:t>22/11/2021</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3A170B-7662-4B4C-8522-0308F1FB991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smtClean="0"/>
              <a:t>Convertidor Analógico-Digital  del MC68HC11</a:t>
            </a:r>
            <a:endParaRPr lang="es-MX" dirty="0"/>
          </a:p>
        </p:txBody>
      </p:sp>
      <p:sp>
        <p:nvSpPr>
          <p:cNvPr id="3" name="2 Subtítulo"/>
          <p:cNvSpPr>
            <a:spLocks noGrp="1"/>
          </p:cNvSpPr>
          <p:nvPr>
            <p:ph type="subTitle" idx="1"/>
          </p:nvPr>
        </p:nvSpPr>
        <p:spPr/>
        <p:txBody>
          <a:bodyPr>
            <a:normAutofit lnSpcReduction="10000"/>
          </a:bodyPr>
          <a:lstStyle/>
          <a:p>
            <a:r>
              <a:rPr lang="es-MX" smtClean="0"/>
              <a:t>23 </a:t>
            </a:r>
            <a:r>
              <a:rPr lang="es-MX" dirty="0" smtClean="0"/>
              <a:t>de noviembre de 2021</a:t>
            </a:r>
          </a:p>
          <a:p>
            <a:r>
              <a:rPr lang="es-MX" dirty="0" smtClean="0"/>
              <a:t>M.I. Pedro Ignacio Rincón Gómez</a:t>
            </a:r>
          </a:p>
          <a:p>
            <a:r>
              <a:rPr lang="es-MX" dirty="0" smtClean="0"/>
              <a:t>ESTRUCTURA Y PROGRAMACIÓN DE COMPUTADORAS</a:t>
            </a:r>
          </a:p>
          <a:p>
            <a:endParaRPr lang="es-MX" dirty="0" smtClean="0"/>
          </a:p>
          <a:p>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357166"/>
            <a:ext cx="8229600" cy="1275608"/>
          </a:xfrm>
        </p:spPr>
        <p:txBody>
          <a:bodyPr>
            <a:normAutofit/>
          </a:bodyPr>
          <a:lstStyle/>
          <a:p>
            <a:r>
              <a:rPr lang="es-MX" dirty="0" smtClean="0"/>
              <a:t>Proceso de configuración</a:t>
            </a:r>
            <a:endParaRPr lang="es-MX" dirty="0"/>
          </a:p>
        </p:txBody>
      </p:sp>
      <p:sp>
        <p:nvSpPr>
          <p:cNvPr id="3" name="2 Marcador de contenido"/>
          <p:cNvSpPr>
            <a:spLocks noGrp="1"/>
          </p:cNvSpPr>
          <p:nvPr>
            <p:ph idx="1"/>
          </p:nvPr>
        </p:nvSpPr>
        <p:spPr>
          <a:xfrm>
            <a:off x="428596" y="1714488"/>
            <a:ext cx="8229600" cy="642942"/>
          </a:xfrm>
        </p:spPr>
        <p:txBody>
          <a:bodyPr>
            <a:normAutofit/>
          </a:bodyPr>
          <a:lstStyle/>
          <a:p>
            <a:pPr>
              <a:buNone/>
            </a:pPr>
            <a:r>
              <a:rPr lang="es-MX" sz="2400" dirty="0" smtClean="0">
                <a:latin typeface="Arial" pitchFamily="34" charset="0"/>
                <a:cs typeface="Arial" pitchFamily="34" charset="0"/>
              </a:rPr>
              <a:t>El registro </a:t>
            </a:r>
            <a:r>
              <a:rPr lang="es-MX" sz="2400" dirty="0" smtClean="0">
                <a:latin typeface="Arial" pitchFamily="34" charset="0"/>
                <a:cs typeface="Arial" pitchFamily="34" charset="0"/>
              </a:rPr>
              <a:t>de control  </a:t>
            </a:r>
            <a:r>
              <a:rPr lang="es-MX" sz="2400" dirty="0" smtClean="0">
                <a:latin typeface="Arial" pitchFamily="34" charset="0"/>
                <a:cs typeface="Arial" pitchFamily="34" charset="0"/>
              </a:rPr>
              <a:t>ADCTL </a:t>
            </a:r>
            <a:r>
              <a:rPr lang="es-MX" sz="2400" dirty="0" smtClean="0">
                <a:latin typeface="Arial" pitchFamily="34" charset="0"/>
                <a:cs typeface="Arial" pitchFamily="34" charset="0"/>
              </a:rPr>
              <a:t>:</a:t>
            </a:r>
            <a:endParaRPr lang="es-MX" sz="2400" dirty="0" smtClean="0">
              <a:latin typeface="Arial" pitchFamily="34" charset="0"/>
              <a:cs typeface="Arial" pitchFamily="34" charset="0"/>
            </a:endParaRPr>
          </a:p>
          <a:p>
            <a:pPr>
              <a:buNone/>
            </a:pPr>
            <a:endParaRPr lang="es-MX" sz="2400" dirty="0" smtClean="0">
              <a:latin typeface="Arial" pitchFamily="34" charset="0"/>
              <a:cs typeface="Arial" pitchFamily="34" charset="0"/>
            </a:endParaRPr>
          </a:p>
        </p:txBody>
      </p:sp>
      <p:pic>
        <p:nvPicPr>
          <p:cNvPr id="4098" name="Picture 2"/>
          <p:cNvPicPr>
            <a:picLocks noChangeAspect="1" noChangeArrowheads="1"/>
          </p:cNvPicPr>
          <p:nvPr/>
        </p:nvPicPr>
        <p:blipFill>
          <a:blip r:embed="rId2"/>
          <a:srcRect/>
          <a:stretch>
            <a:fillRect/>
          </a:stretch>
        </p:blipFill>
        <p:spPr bwMode="auto">
          <a:xfrm>
            <a:off x="571472" y="2571744"/>
            <a:ext cx="7553325" cy="3886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357166"/>
            <a:ext cx="8229600" cy="1275608"/>
          </a:xfrm>
        </p:spPr>
        <p:txBody>
          <a:bodyPr>
            <a:normAutofit/>
          </a:bodyPr>
          <a:lstStyle/>
          <a:p>
            <a:r>
              <a:rPr lang="es-MX" dirty="0" smtClean="0"/>
              <a:t>Proceso de configuración</a:t>
            </a:r>
            <a:endParaRPr lang="es-MX" dirty="0"/>
          </a:p>
        </p:txBody>
      </p:sp>
      <p:sp>
        <p:nvSpPr>
          <p:cNvPr id="3" name="2 Marcador de contenido"/>
          <p:cNvSpPr>
            <a:spLocks noGrp="1"/>
          </p:cNvSpPr>
          <p:nvPr>
            <p:ph idx="1"/>
          </p:nvPr>
        </p:nvSpPr>
        <p:spPr>
          <a:xfrm>
            <a:off x="428596" y="1714488"/>
            <a:ext cx="8229600" cy="642942"/>
          </a:xfrm>
        </p:spPr>
        <p:txBody>
          <a:bodyPr>
            <a:normAutofit/>
          </a:bodyPr>
          <a:lstStyle/>
          <a:p>
            <a:pPr>
              <a:buNone/>
            </a:pPr>
            <a:r>
              <a:rPr lang="es-MX" sz="2400" dirty="0" smtClean="0">
                <a:latin typeface="Arial" pitchFamily="34" charset="0"/>
                <a:cs typeface="Arial" pitchFamily="34" charset="0"/>
              </a:rPr>
              <a:t>El registro </a:t>
            </a:r>
            <a:r>
              <a:rPr lang="es-MX" sz="2400" dirty="0" smtClean="0">
                <a:latin typeface="Arial" pitchFamily="34" charset="0"/>
                <a:cs typeface="Arial" pitchFamily="34" charset="0"/>
              </a:rPr>
              <a:t>de control  </a:t>
            </a:r>
            <a:r>
              <a:rPr lang="es-MX" sz="2400" dirty="0" smtClean="0">
                <a:latin typeface="Arial" pitchFamily="34" charset="0"/>
                <a:cs typeface="Arial" pitchFamily="34" charset="0"/>
              </a:rPr>
              <a:t>ADCTL </a:t>
            </a:r>
            <a:r>
              <a:rPr lang="es-MX" sz="2400" dirty="0" smtClean="0">
                <a:latin typeface="Arial" pitchFamily="34" charset="0"/>
                <a:cs typeface="Arial" pitchFamily="34" charset="0"/>
              </a:rPr>
              <a:t>:</a:t>
            </a:r>
            <a:endParaRPr lang="es-MX" sz="2400" dirty="0" smtClean="0">
              <a:latin typeface="Arial" pitchFamily="34" charset="0"/>
              <a:cs typeface="Arial" pitchFamily="34" charset="0"/>
            </a:endParaRPr>
          </a:p>
          <a:p>
            <a:pPr>
              <a:buNone/>
            </a:pPr>
            <a:endParaRPr lang="es-MX" sz="2400" dirty="0" smtClean="0">
              <a:latin typeface="Arial" pitchFamily="34" charset="0"/>
              <a:cs typeface="Arial" pitchFamily="34" charset="0"/>
            </a:endParaRPr>
          </a:p>
        </p:txBody>
      </p:sp>
      <p:pic>
        <p:nvPicPr>
          <p:cNvPr id="6148" name="Picture 4"/>
          <p:cNvPicPr>
            <a:picLocks noChangeAspect="1" noChangeArrowheads="1"/>
          </p:cNvPicPr>
          <p:nvPr/>
        </p:nvPicPr>
        <p:blipFill>
          <a:blip r:embed="rId2"/>
          <a:srcRect/>
          <a:stretch>
            <a:fillRect/>
          </a:stretch>
        </p:blipFill>
        <p:spPr bwMode="auto">
          <a:xfrm>
            <a:off x="642910" y="3000372"/>
            <a:ext cx="7534275" cy="1828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714480" y="928670"/>
            <a:ext cx="5657850" cy="52482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EJERCICIOS</a:t>
            </a:r>
            <a:endParaRPr lang="es-MX" sz="4000" dirty="0"/>
          </a:p>
        </p:txBody>
      </p:sp>
      <p:sp>
        <p:nvSpPr>
          <p:cNvPr id="6" name="5 Marcador de contenido"/>
          <p:cNvSpPr>
            <a:spLocks noGrp="1"/>
          </p:cNvSpPr>
          <p:nvPr>
            <p:ph idx="1"/>
          </p:nvPr>
        </p:nvSpPr>
        <p:spPr>
          <a:xfrm>
            <a:off x="428596" y="2428868"/>
            <a:ext cx="7858180" cy="3214710"/>
          </a:xfrm>
        </p:spPr>
        <p:txBody>
          <a:bodyPr>
            <a:normAutofit/>
          </a:bodyPr>
          <a:lstStyle/>
          <a:p>
            <a:pPr marL="457200" indent="-457200">
              <a:buFont typeface="+mj-lt"/>
              <a:buAutoNum type="arabicPeriod"/>
            </a:pPr>
            <a:r>
              <a:rPr lang="es-MX" sz="2000" dirty="0" smtClean="0">
                <a:latin typeface="Arial" pitchFamily="34" charset="0"/>
                <a:cs typeface="Arial" pitchFamily="34" charset="0"/>
              </a:rPr>
              <a:t>Diseñe una subrutina para el MC68HC11 donde se haga una lectura de los ocho canales analógicos con los que cuenta el sistema.</a:t>
            </a:r>
            <a:endParaRPr lang="es-MX" sz="2000" dirty="0" smtClean="0">
              <a:latin typeface="Arial" pitchFamily="34" charset="0"/>
              <a:cs typeface="Arial" pitchFamily="34" charset="0"/>
            </a:endParaRPr>
          </a:p>
          <a:p>
            <a:pPr marL="457200" indent="-457200">
              <a:buNone/>
            </a:pPr>
            <a:endParaRPr lang="es-MX" sz="2000" dirty="0" smtClean="0">
              <a:latin typeface="Arial" pitchFamily="34" charset="0"/>
              <a:cs typeface="Arial" pitchFamily="34" charset="0"/>
            </a:endParaRPr>
          </a:p>
          <a:p>
            <a:pPr>
              <a:buNone/>
            </a:pPr>
            <a:endParaRPr lang="es-MX" sz="2000" dirty="0" smtClean="0">
              <a:latin typeface="Arial" pitchFamily="34" charset="0"/>
              <a:cs typeface="Arial" pitchFamily="34" charset="0"/>
            </a:endParaRPr>
          </a:p>
          <a:p>
            <a:pPr>
              <a:buNone/>
            </a:pPr>
            <a:endParaRPr lang="es-MX" sz="2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500042"/>
            <a:ext cx="8229600" cy="714404"/>
          </a:xfrm>
        </p:spPr>
        <p:txBody>
          <a:bodyPr>
            <a:normAutofit fontScale="90000"/>
          </a:bodyPr>
          <a:lstStyle/>
          <a:p>
            <a:r>
              <a:rPr lang="es-MX" dirty="0" smtClean="0"/>
              <a:t/>
            </a:r>
            <a:br>
              <a:rPr lang="es-MX" dirty="0" smtClean="0"/>
            </a:br>
            <a:r>
              <a:rPr lang="es-MX" sz="4000" dirty="0" smtClean="0"/>
              <a:t>EL </a:t>
            </a:r>
            <a:r>
              <a:rPr lang="es-MX" sz="4000" dirty="0" smtClean="0"/>
              <a:t>Convertidor Analógico a Digital</a:t>
            </a:r>
            <a:endParaRPr lang="es-MX" sz="4000" i="1" dirty="0"/>
          </a:p>
        </p:txBody>
      </p:sp>
      <p:sp>
        <p:nvSpPr>
          <p:cNvPr id="6" name="5 Marcador de contenido"/>
          <p:cNvSpPr>
            <a:spLocks noGrp="1"/>
          </p:cNvSpPr>
          <p:nvPr>
            <p:ph idx="1"/>
          </p:nvPr>
        </p:nvSpPr>
        <p:spPr>
          <a:xfrm>
            <a:off x="285720" y="1785926"/>
            <a:ext cx="2143140" cy="4786346"/>
          </a:xfrm>
        </p:spPr>
        <p:txBody>
          <a:bodyPr>
            <a:normAutofit/>
          </a:bodyPr>
          <a:lstStyle/>
          <a:p>
            <a:r>
              <a:rPr lang="es-MX" sz="2000" dirty="0" smtClean="0">
                <a:latin typeface="Arial" pitchFamily="34" charset="0"/>
                <a:cs typeface="Arial" pitchFamily="34" charset="0"/>
              </a:rPr>
              <a:t>En el MC68HC11 se cuenta con  un </a:t>
            </a:r>
            <a:r>
              <a:rPr lang="es-MX" sz="2000" dirty="0" smtClean="0">
                <a:latin typeface="Arial" pitchFamily="34" charset="0"/>
                <a:cs typeface="Arial" pitchFamily="34" charset="0"/>
              </a:rPr>
              <a:t>dispositivo</a:t>
            </a:r>
            <a:r>
              <a:rPr lang="es-MX" sz="2000" dirty="0" smtClean="0">
                <a:latin typeface="Arial" pitchFamily="34" charset="0"/>
                <a:cs typeface="Arial" pitchFamily="34" charset="0"/>
              </a:rPr>
              <a:t> ADC de 8bits con 8 canales de entrada.</a:t>
            </a:r>
            <a:endParaRPr lang="es-MX" sz="2000" dirty="0"/>
          </a:p>
        </p:txBody>
      </p:sp>
      <p:pic>
        <p:nvPicPr>
          <p:cNvPr id="7170" name="Picture 2"/>
          <p:cNvPicPr>
            <a:picLocks noChangeAspect="1" noChangeArrowheads="1"/>
          </p:cNvPicPr>
          <p:nvPr/>
        </p:nvPicPr>
        <p:blipFill>
          <a:blip r:embed="rId3"/>
          <a:srcRect/>
          <a:stretch>
            <a:fillRect/>
          </a:stretch>
        </p:blipFill>
        <p:spPr bwMode="auto">
          <a:xfrm>
            <a:off x="2571736" y="1714488"/>
            <a:ext cx="6185749" cy="483395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785794"/>
            <a:ext cx="8229600" cy="714404"/>
          </a:xfrm>
        </p:spPr>
        <p:txBody>
          <a:bodyPr>
            <a:normAutofit fontScale="90000"/>
          </a:bodyPr>
          <a:lstStyle/>
          <a:p>
            <a:r>
              <a:rPr lang="es-MX" dirty="0" smtClean="0"/>
              <a:t/>
            </a:r>
            <a:br>
              <a:rPr lang="es-MX" dirty="0" smtClean="0"/>
            </a:br>
            <a:r>
              <a:rPr lang="es-MX" sz="4000" dirty="0" smtClean="0"/>
              <a:t>Utilidad del</a:t>
            </a:r>
            <a:r>
              <a:rPr lang="es-MX" sz="4000" dirty="0" smtClean="0"/>
              <a:t> </a:t>
            </a:r>
            <a:r>
              <a:rPr lang="es-MX" sz="4000" dirty="0" smtClean="0"/>
              <a:t>Convertidor Analógico a Digital</a:t>
            </a:r>
            <a:endParaRPr lang="es-MX" sz="4000" i="1" dirty="0"/>
          </a:p>
        </p:txBody>
      </p:sp>
      <p:pic>
        <p:nvPicPr>
          <p:cNvPr id="8194" name="Picture 2"/>
          <p:cNvPicPr>
            <a:picLocks noChangeAspect="1" noChangeArrowheads="1"/>
          </p:cNvPicPr>
          <p:nvPr/>
        </p:nvPicPr>
        <p:blipFill>
          <a:blip r:embed="rId3"/>
          <a:srcRect/>
          <a:stretch>
            <a:fillRect/>
          </a:stretch>
        </p:blipFill>
        <p:spPr bwMode="auto">
          <a:xfrm>
            <a:off x="642910" y="1714488"/>
            <a:ext cx="7867650" cy="44767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785794"/>
            <a:ext cx="8229600" cy="714404"/>
          </a:xfrm>
        </p:spPr>
        <p:txBody>
          <a:bodyPr>
            <a:normAutofit/>
          </a:bodyPr>
          <a:lstStyle/>
          <a:p>
            <a:r>
              <a:rPr lang="es-MX" sz="4000" i="1" dirty="0" smtClean="0"/>
              <a:t>Muestreo</a:t>
            </a:r>
            <a:endParaRPr lang="es-MX" sz="4000" i="1" dirty="0"/>
          </a:p>
        </p:txBody>
      </p:sp>
      <p:pic>
        <p:nvPicPr>
          <p:cNvPr id="9218" name="Picture 2"/>
          <p:cNvPicPr>
            <a:picLocks noChangeAspect="1" noChangeArrowheads="1"/>
          </p:cNvPicPr>
          <p:nvPr/>
        </p:nvPicPr>
        <p:blipFill>
          <a:blip r:embed="rId3"/>
          <a:srcRect/>
          <a:stretch>
            <a:fillRect/>
          </a:stretch>
        </p:blipFill>
        <p:spPr bwMode="auto">
          <a:xfrm>
            <a:off x="3357554" y="1571612"/>
            <a:ext cx="4686300" cy="2095500"/>
          </a:xfrm>
          <a:prstGeom prst="rect">
            <a:avLst/>
          </a:prstGeom>
          <a:noFill/>
          <a:ln w="9525">
            <a:noFill/>
            <a:miter lim="800000"/>
            <a:headEnd/>
            <a:tailEnd/>
          </a:ln>
          <a:effectLst/>
        </p:spPr>
      </p:pic>
      <p:sp>
        <p:nvSpPr>
          <p:cNvPr id="5" name="4 Rectángulo"/>
          <p:cNvSpPr/>
          <p:nvPr/>
        </p:nvSpPr>
        <p:spPr>
          <a:xfrm>
            <a:off x="785786" y="4071942"/>
            <a:ext cx="7215238" cy="2031325"/>
          </a:xfrm>
          <a:prstGeom prst="rect">
            <a:avLst/>
          </a:prstGeom>
        </p:spPr>
        <p:txBody>
          <a:bodyPr wrap="square">
            <a:spAutoFit/>
          </a:bodyPr>
          <a:lstStyle/>
          <a:p>
            <a:pPr algn="just"/>
            <a:r>
              <a:rPr lang="es-MX" dirty="0" smtClean="0"/>
              <a:t>El </a:t>
            </a:r>
            <a:r>
              <a:rPr lang="es-MX" i="1" dirty="0" smtClean="0"/>
              <a:t>muestreo</a:t>
            </a:r>
            <a:r>
              <a:rPr lang="es-MX" dirty="0" smtClean="0"/>
              <a:t> digital es uno de los procesos involucrados en la digitalización de las señales  </a:t>
            </a:r>
            <a:r>
              <a:rPr lang="es-MX" dirty="0" smtClean="0"/>
              <a:t>analógicas</a:t>
            </a:r>
            <a:r>
              <a:rPr lang="es-MX" dirty="0" smtClean="0"/>
              <a:t>. Consiste en tomar muestras periódicas de la amplitud de la señal analógica. El intervalo entre muestras debe ser constante. El ritmo de este muestreo, llamado frecuencia o tasa de muestreo determina el número de muestras que se toma en un intervalo de tiempo</a:t>
            </a:r>
            <a:r>
              <a:rPr lang="es-MX" dirty="0" smtClean="0"/>
              <a:t>. El </a:t>
            </a:r>
            <a:r>
              <a:rPr lang="es-MX" dirty="0" smtClean="0"/>
              <a:t>proceso de muestreo no debe ser confundido con el de cuantificación.</a:t>
            </a:r>
            <a:endParaRPr lang="es-MX"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1538" y="500042"/>
            <a:ext cx="7858180" cy="714404"/>
          </a:xfrm>
        </p:spPr>
        <p:txBody>
          <a:bodyPr>
            <a:normAutofit/>
          </a:bodyPr>
          <a:lstStyle/>
          <a:p>
            <a:r>
              <a:rPr lang="es-MX" sz="4000" i="1" dirty="0" err="1" smtClean="0"/>
              <a:t>Cuantización</a:t>
            </a:r>
            <a:r>
              <a:rPr lang="es-MX" sz="4000" i="1" dirty="0" smtClean="0"/>
              <a:t> o </a:t>
            </a:r>
            <a:r>
              <a:rPr lang="es-MX" sz="4000" i="1" dirty="0" smtClean="0"/>
              <a:t>Cuantificación</a:t>
            </a:r>
            <a:endParaRPr lang="es-MX" sz="4000" i="1" dirty="0"/>
          </a:p>
        </p:txBody>
      </p:sp>
      <p:sp>
        <p:nvSpPr>
          <p:cNvPr id="6" name="5 Rectángulo"/>
          <p:cNvSpPr/>
          <p:nvPr/>
        </p:nvSpPr>
        <p:spPr>
          <a:xfrm>
            <a:off x="285720" y="1571612"/>
            <a:ext cx="4357718" cy="4770537"/>
          </a:xfrm>
          <a:prstGeom prst="rect">
            <a:avLst/>
          </a:prstGeom>
        </p:spPr>
        <p:txBody>
          <a:bodyPr wrap="square">
            <a:spAutoFit/>
          </a:bodyPr>
          <a:lstStyle/>
          <a:p>
            <a:pPr algn="just"/>
            <a:r>
              <a:rPr lang="es-MX" sz="1600" dirty="0" smtClean="0"/>
              <a:t>El proceso de </a:t>
            </a:r>
            <a:r>
              <a:rPr lang="es-MX" sz="1600" i="1" dirty="0" smtClean="0"/>
              <a:t>cuantificación</a:t>
            </a:r>
            <a:r>
              <a:rPr lang="es-MX" sz="1600" dirty="0" smtClean="0"/>
              <a:t> es uno de los pasos que se sigue para lograr la digitalización de una señal analógica. Básicamente, la cuantificación lo que hace es convertir una sucesión de muestras de amplitud </a:t>
            </a:r>
            <a:r>
              <a:rPr lang="es-MX" sz="1600" dirty="0" smtClean="0"/>
              <a:t>continua </a:t>
            </a:r>
            <a:r>
              <a:rPr lang="es-MX" sz="1600" dirty="0" smtClean="0"/>
              <a:t>en una sucesión de valores discretos preestablecidos según el código utilizado. Durante el proceso de cuantificación se mide el nivel de voltaje de cada una de las muestras, obtenidas en el proceso de muestreo, y se les atribuye a un valor finito (discreto) de amplitud, seleccionado por aproximación dentro de un margen de niveles previamente fijado. Los valores preestablecidos para ajustar la cuantificación se eligen en función de la propia resolución que utilice el código empleado durante la codificación. Si el nivel obtenido no coincide exactamente con ninguno, se toma como valor el inferior más próximo. </a:t>
            </a:r>
            <a:endParaRPr lang="es-MX" sz="1600" dirty="0"/>
          </a:p>
        </p:txBody>
      </p:sp>
      <p:pic>
        <p:nvPicPr>
          <p:cNvPr id="13314" name="Picture 2" descr="df"/>
          <p:cNvPicPr>
            <a:picLocks noChangeAspect="1" noChangeArrowheads="1"/>
          </p:cNvPicPr>
          <p:nvPr/>
        </p:nvPicPr>
        <p:blipFill>
          <a:blip r:embed="rId3"/>
          <a:srcRect/>
          <a:stretch>
            <a:fillRect/>
          </a:stretch>
        </p:blipFill>
        <p:spPr bwMode="auto">
          <a:xfrm>
            <a:off x="4899254" y="1643050"/>
            <a:ext cx="3668489" cy="457200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1538" y="714356"/>
            <a:ext cx="8229600" cy="714404"/>
          </a:xfrm>
        </p:spPr>
        <p:txBody>
          <a:bodyPr>
            <a:normAutofit/>
          </a:bodyPr>
          <a:lstStyle/>
          <a:p>
            <a:r>
              <a:rPr lang="es-MX" sz="4000" i="1" dirty="0" smtClean="0"/>
              <a:t>Codificación</a:t>
            </a:r>
            <a:endParaRPr lang="es-MX" sz="4000" i="1" dirty="0"/>
          </a:p>
        </p:txBody>
      </p:sp>
      <p:sp>
        <p:nvSpPr>
          <p:cNvPr id="6" name="5 Rectángulo"/>
          <p:cNvSpPr/>
          <p:nvPr/>
        </p:nvSpPr>
        <p:spPr>
          <a:xfrm>
            <a:off x="214282" y="1643050"/>
            <a:ext cx="4071966" cy="4247317"/>
          </a:xfrm>
          <a:prstGeom prst="rect">
            <a:avLst/>
          </a:prstGeom>
        </p:spPr>
        <p:txBody>
          <a:bodyPr wrap="square">
            <a:spAutoFit/>
          </a:bodyPr>
          <a:lstStyle/>
          <a:p>
            <a:pPr algn="just"/>
            <a:r>
              <a:rPr lang="es-MX" dirty="0" smtClean="0"/>
              <a:t>La </a:t>
            </a:r>
            <a:r>
              <a:rPr lang="es-MX" i="1" dirty="0" smtClean="0"/>
              <a:t>Codificación</a:t>
            </a:r>
            <a:r>
              <a:rPr lang="es-MX" dirty="0" smtClean="0"/>
              <a:t> es el último de los procesos que tiene lugar durante la </a:t>
            </a:r>
            <a:r>
              <a:rPr lang="es-MX" dirty="0" smtClean="0"/>
              <a:t>conversión Analógica-Digital. La </a:t>
            </a:r>
            <a:r>
              <a:rPr lang="es-MX" dirty="0" smtClean="0"/>
              <a:t>codificación consiste en la traducción de los valores de tensión </a:t>
            </a:r>
            <a:r>
              <a:rPr lang="es-MX" dirty="0" smtClean="0"/>
              <a:t>eléctrica </a:t>
            </a:r>
            <a:r>
              <a:rPr lang="es-MX" dirty="0" smtClean="0"/>
              <a:t>analógicos que ya han sido cuantificados (ponderados) al sistema binario, mediante códigos ya definidos. La señal analógica va a quedar transformada en un tren de impulsos digital (sucesión de ceros y unos). El </a:t>
            </a:r>
            <a:r>
              <a:rPr lang="es-MX" i="1" dirty="0" smtClean="0"/>
              <a:t>códec</a:t>
            </a:r>
            <a:r>
              <a:rPr lang="es-MX" dirty="0" smtClean="0"/>
              <a:t> es el código específico que se utiliza para la codificación/decodificación de los datos.</a:t>
            </a:r>
            <a:endParaRPr lang="es-MX" dirty="0"/>
          </a:p>
        </p:txBody>
      </p:sp>
      <p:pic>
        <p:nvPicPr>
          <p:cNvPr id="11265" name="Picture 1"/>
          <p:cNvPicPr>
            <a:picLocks noChangeAspect="1" noChangeArrowheads="1"/>
          </p:cNvPicPr>
          <p:nvPr/>
        </p:nvPicPr>
        <p:blipFill>
          <a:blip r:embed="rId3"/>
          <a:srcRect/>
          <a:stretch>
            <a:fillRect/>
          </a:stretch>
        </p:blipFill>
        <p:spPr bwMode="auto">
          <a:xfrm>
            <a:off x="4572000" y="571480"/>
            <a:ext cx="4352925" cy="57531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275608"/>
          </a:xfrm>
        </p:spPr>
        <p:txBody>
          <a:bodyPr>
            <a:normAutofit/>
          </a:bodyPr>
          <a:lstStyle/>
          <a:p>
            <a:r>
              <a:rPr lang="es-MX" sz="3200" dirty="0" smtClean="0"/>
              <a:t>ADC: Subrutina de empleo:</a:t>
            </a:r>
            <a:endParaRPr lang="es-MX" sz="3200" dirty="0"/>
          </a:p>
        </p:txBody>
      </p:sp>
      <p:pic>
        <p:nvPicPr>
          <p:cNvPr id="1027" name="Picture 3"/>
          <p:cNvPicPr>
            <a:picLocks noGrp="1" noChangeAspect="1" noChangeArrowheads="1"/>
          </p:cNvPicPr>
          <p:nvPr>
            <p:ph idx="1"/>
          </p:nvPr>
        </p:nvPicPr>
        <p:blipFill>
          <a:blip r:embed="rId2"/>
          <a:srcRect/>
          <a:stretch>
            <a:fillRect/>
          </a:stretch>
        </p:blipFill>
        <p:spPr bwMode="auto">
          <a:xfrm>
            <a:off x="2857488" y="1500175"/>
            <a:ext cx="3455201" cy="5357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357166"/>
            <a:ext cx="8229600" cy="1275608"/>
          </a:xfrm>
        </p:spPr>
        <p:txBody>
          <a:bodyPr>
            <a:normAutofit/>
          </a:bodyPr>
          <a:lstStyle/>
          <a:p>
            <a:r>
              <a:rPr lang="es-MX" dirty="0" smtClean="0"/>
              <a:t>Proceso de configuración</a:t>
            </a:r>
            <a:endParaRPr lang="es-MX" dirty="0"/>
          </a:p>
        </p:txBody>
      </p:sp>
      <p:sp>
        <p:nvSpPr>
          <p:cNvPr id="3" name="2 Marcador de contenido"/>
          <p:cNvSpPr>
            <a:spLocks noGrp="1"/>
          </p:cNvSpPr>
          <p:nvPr>
            <p:ph idx="1"/>
          </p:nvPr>
        </p:nvSpPr>
        <p:spPr>
          <a:xfrm>
            <a:off x="428596" y="1714488"/>
            <a:ext cx="8229600" cy="642942"/>
          </a:xfrm>
        </p:spPr>
        <p:txBody>
          <a:bodyPr>
            <a:normAutofit/>
          </a:bodyPr>
          <a:lstStyle/>
          <a:p>
            <a:pPr>
              <a:buNone/>
            </a:pPr>
            <a:r>
              <a:rPr lang="es-MX" sz="2400" dirty="0" smtClean="0">
                <a:latin typeface="Arial" pitchFamily="34" charset="0"/>
                <a:cs typeface="Arial" pitchFamily="34" charset="0"/>
              </a:rPr>
              <a:t>El registro </a:t>
            </a:r>
            <a:r>
              <a:rPr lang="es-MX" sz="2400" dirty="0" smtClean="0">
                <a:latin typeface="Arial" pitchFamily="34" charset="0"/>
                <a:cs typeface="Arial" pitchFamily="34" charset="0"/>
              </a:rPr>
              <a:t>de control  </a:t>
            </a:r>
            <a:r>
              <a:rPr lang="es-MX" sz="2400" dirty="0" smtClean="0">
                <a:latin typeface="Arial" pitchFamily="34" charset="0"/>
                <a:cs typeface="Arial" pitchFamily="34" charset="0"/>
              </a:rPr>
              <a:t>OPTION</a:t>
            </a:r>
            <a:r>
              <a:rPr lang="es-MX" sz="2400" dirty="0" smtClean="0">
                <a:latin typeface="Arial" pitchFamily="34" charset="0"/>
                <a:cs typeface="Arial" pitchFamily="34" charset="0"/>
              </a:rPr>
              <a:t> </a:t>
            </a:r>
            <a:r>
              <a:rPr lang="es-MX" sz="2400" dirty="0" smtClean="0">
                <a:latin typeface="Arial" pitchFamily="34" charset="0"/>
                <a:cs typeface="Arial" pitchFamily="34" charset="0"/>
              </a:rPr>
              <a:t>:</a:t>
            </a:r>
            <a:endParaRPr lang="es-MX" sz="2400" dirty="0" smtClean="0">
              <a:latin typeface="Arial" pitchFamily="34" charset="0"/>
              <a:cs typeface="Arial" pitchFamily="34" charset="0"/>
            </a:endParaRPr>
          </a:p>
          <a:p>
            <a:pPr>
              <a:buNone/>
            </a:pPr>
            <a:endParaRPr lang="es-MX" sz="2400" dirty="0" smtClean="0">
              <a:latin typeface="Arial" pitchFamily="34" charset="0"/>
              <a:cs typeface="Arial" pitchFamily="34" charset="0"/>
            </a:endParaRPr>
          </a:p>
        </p:txBody>
      </p:sp>
      <p:pic>
        <p:nvPicPr>
          <p:cNvPr id="3075" name="Picture 3"/>
          <p:cNvPicPr>
            <a:picLocks noChangeAspect="1" noChangeArrowheads="1"/>
          </p:cNvPicPr>
          <p:nvPr/>
        </p:nvPicPr>
        <p:blipFill>
          <a:blip r:embed="rId2"/>
          <a:srcRect/>
          <a:stretch>
            <a:fillRect/>
          </a:stretch>
        </p:blipFill>
        <p:spPr bwMode="auto">
          <a:xfrm>
            <a:off x="785813" y="2771775"/>
            <a:ext cx="7572375" cy="13144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357166"/>
            <a:ext cx="8229600" cy="1275608"/>
          </a:xfrm>
        </p:spPr>
        <p:txBody>
          <a:bodyPr>
            <a:normAutofit/>
          </a:bodyPr>
          <a:lstStyle/>
          <a:p>
            <a:r>
              <a:rPr lang="es-MX" dirty="0" smtClean="0"/>
              <a:t>Proceso de configuración</a:t>
            </a:r>
            <a:endParaRPr lang="es-MX" dirty="0"/>
          </a:p>
        </p:txBody>
      </p:sp>
      <p:sp>
        <p:nvSpPr>
          <p:cNvPr id="3" name="2 Marcador de contenido"/>
          <p:cNvSpPr>
            <a:spLocks noGrp="1"/>
          </p:cNvSpPr>
          <p:nvPr>
            <p:ph idx="1"/>
          </p:nvPr>
        </p:nvSpPr>
        <p:spPr>
          <a:xfrm>
            <a:off x="428596" y="1714488"/>
            <a:ext cx="8229600" cy="642942"/>
          </a:xfrm>
        </p:spPr>
        <p:txBody>
          <a:bodyPr>
            <a:normAutofit/>
          </a:bodyPr>
          <a:lstStyle/>
          <a:p>
            <a:pPr>
              <a:buNone/>
            </a:pPr>
            <a:r>
              <a:rPr lang="es-MX" sz="2400" dirty="0" smtClean="0">
                <a:latin typeface="Arial" pitchFamily="34" charset="0"/>
                <a:cs typeface="Arial" pitchFamily="34" charset="0"/>
              </a:rPr>
              <a:t>El registro </a:t>
            </a:r>
            <a:r>
              <a:rPr lang="es-MX" sz="2400" dirty="0" smtClean="0">
                <a:latin typeface="Arial" pitchFamily="34" charset="0"/>
                <a:cs typeface="Arial" pitchFamily="34" charset="0"/>
              </a:rPr>
              <a:t>de control  </a:t>
            </a:r>
            <a:r>
              <a:rPr lang="es-MX" sz="2400" dirty="0" smtClean="0">
                <a:latin typeface="Arial" pitchFamily="34" charset="0"/>
                <a:cs typeface="Arial" pitchFamily="34" charset="0"/>
              </a:rPr>
              <a:t>OPTION</a:t>
            </a:r>
            <a:r>
              <a:rPr lang="es-MX" sz="2400" dirty="0" smtClean="0">
                <a:latin typeface="Arial" pitchFamily="34" charset="0"/>
                <a:cs typeface="Arial" pitchFamily="34" charset="0"/>
              </a:rPr>
              <a:t> </a:t>
            </a:r>
            <a:r>
              <a:rPr lang="es-MX" sz="2400" dirty="0" smtClean="0">
                <a:latin typeface="Arial" pitchFamily="34" charset="0"/>
                <a:cs typeface="Arial" pitchFamily="34" charset="0"/>
              </a:rPr>
              <a:t>:</a:t>
            </a:r>
            <a:endParaRPr lang="es-MX" sz="2400" dirty="0" smtClean="0">
              <a:latin typeface="Arial" pitchFamily="34" charset="0"/>
              <a:cs typeface="Arial" pitchFamily="34" charset="0"/>
            </a:endParaRPr>
          </a:p>
          <a:p>
            <a:pPr>
              <a:buNone/>
            </a:pPr>
            <a:endParaRPr lang="es-MX" sz="2400" dirty="0" smtClean="0">
              <a:latin typeface="Arial" pitchFamily="34" charset="0"/>
              <a:cs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714348" y="2786058"/>
            <a:ext cx="7677150" cy="25812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1423</TotalTime>
  <Words>388</Words>
  <Application>Microsoft Office PowerPoint</Application>
  <PresentationFormat>Presentación en pantalla (4:3)</PresentationFormat>
  <Paragraphs>36</Paragraphs>
  <Slides>13</Slides>
  <Notes>6</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Flujo</vt:lpstr>
      <vt:lpstr>Convertidor Analógico-Digital  del MC68HC11</vt:lpstr>
      <vt:lpstr> EL Convertidor Analógico a Digital</vt:lpstr>
      <vt:lpstr> Utilidad del Convertidor Analógico a Digital</vt:lpstr>
      <vt:lpstr>Muestreo</vt:lpstr>
      <vt:lpstr>Cuantización o Cuantificación</vt:lpstr>
      <vt:lpstr>Codificación</vt:lpstr>
      <vt:lpstr>ADC: Subrutina de empleo:</vt:lpstr>
      <vt:lpstr>Proceso de configuración</vt:lpstr>
      <vt:lpstr>Proceso de configuración</vt:lpstr>
      <vt:lpstr>Proceso de configuración</vt:lpstr>
      <vt:lpstr>Proceso de configuración</vt:lpstr>
      <vt:lpstr>Diapositiva 12</vt:lpstr>
      <vt:lpstr> EJERCICIOS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de instrucciones del MC68HC11</dc:title>
  <dc:creator>Becario4</dc:creator>
  <cp:lastModifiedBy>PETER</cp:lastModifiedBy>
  <cp:revision>199</cp:revision>
  <dcterms:created xsi:type="dcterms:W3CDTF">2017-06-21T15:41:54Z</dcterms:created>
  <dcterms:modified xsi:type="dcterms:W3CDTF">2021-11-22T18:17:03Z</dcterms:modified>
</cp:coreProperties>
</file>