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304" r:id="rId3"/>
    <p:sldId id="327" r:id="rId4"/>
    <p:sldId id="364" r:id="rId5"/>
    <p:sldId id="362" r:id="rId6"/>
    <p:sldId id="373" r:id="rId7"/>
    <p:sldId id="375" r:id="rId8"/>
    <p:sldId id="371" r:id="rId9"/>
    <p:sldId id="374" r:id="rId10"/>
    <p:sldId id="372" r:id="rId11"/>
    <p:sldId id="376" r:id="rId12"/>
    <p:sldId id="377" r:id="rId13"/>
    <p:sldId id="357" r:id="rId14"/>
    <p:sldId id="365" r:id="rId15"/>
    <p:sldId id="378" r:id="rId16"/>
    <p:sldId id="381" r:id="rId17"/>
    <p:sldId id="379" r:id="rId18"/>
    <p:sldId id="383" r:id="rId19"/>
    <p:sldId id="382" r:id="rId20"/>
    <p:sldId id="358" r:id="rId21"/>
    <p:sldId id="366" r:id="rId22"/>
    <p:sldId id="384" r:id="rId23"/>
    <p:sldId id="386" r:id="rId24"/>
    <p:sldId id="385" r:id="rId25"/>
    <p:sldId id="387" r:id="rId26"/>
    <p:sldId id="388" r:id="rId27"/>
    <p:sldId id="359" r:id="rId28"/>
    <p:sldId id="367" r:id="rId29"/>
    <p:sldId id="389" r:id="rId30"/>
    <p:sldId id="391" r:id="rId31"/>
    <p:sldId id="390" r:id="rId32"/>
    <p:sldId id="392" r:id="rId33"/>
    <p:sldId id="393" r:id="rId34"/>
    <p:sldId id="360" r:id="rId35"/>
    <p:sldId id="368" r:id="rId36"/>
    <p:sldId id="361" r:id="rId37"/>
    <p:sldId id="369" r:id="rId38"/>
    <p:sldId id="394" r:id="rId39"/>
    <p:sldId id="396" r:id="rId40"/>
    <p:sldId id="395" r:id="rId41"/>
    <p:sldId id="397" r:id="rId42"/>
    <p:sldId id="398" r:id="rId43"/>
    <p:sldId id="370" r:id="rId44"/>
    <p:sldId id="356" r:id="rId45"/>
    <p:sldId id="399" r:id="rId46"/>
    <p:sldId id="401" r:id="rId47"/>
    <p:sldId id="400" r:id="rId48"/>
    <p:sldId id="402" r:id="rId49"/>
    <p:sldId id="403" r:id="rId50"/>
    <p:sldId id="404" r:id="rId51"/>
    <p:sldId id="405" r:id="rId52"/>
    <p:sldId id="406" r:id="rId5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4660"/>
  </p:normalViewPr>
  <p:slideViewPr>
    <p:cSldViewPr>
      <p:cViewPr>
        <p:scale>
          <a:sx n="75" d="100"/>
          <a:sy n="75" d="100"/>
        </p:scale>
        <p:origin x="-906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7B1D0-8653-47B1-B270-BC92E85CA8F0}" type="datetimeFigureOut">
              <a:rPr lang="es-MX" smtClean="0"/>
              <a:pPr/>
              <a:t>10/02/2022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3A155-392F-441E-B6F8-8D46D468ED6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11</a:t>
            </a:fld>
            <a:endParaRPr lang="es-MX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12</a:t>
            </a:fld>
            <a:endParaRPr lang="es-MX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13</a:t>
            </a:fld>
            <a:endParaRPr lang="es-MX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14</a:t>
            </a:fld>
            <a:endParaRPr lang="es-MX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15</a:t>
            </a:fld>
            <a:endParaRPr lang="es-MX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16</a:t>
            </a:fld>
            <a:endParaRPr lang="es-MX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17</a:t>
            </a:fld>
            <a:endParaRPr lang="es-MX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18</a:t>
            </a:fld>
            <a:endParaRPr lang="es-MX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19</a:t>
            </a:fld>
            <a:endParaRPr lang="es-MX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20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21</a:t>
            </a:fld>
            <a:endParaRPr lang="es-MX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22</a:t>
            </a:fld>
            <a:endParaRPr lang="es-MX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23</a:t>
            </a:fld>
            <a:endParaRPr lang="es-MX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24</a:t>
            </a:fld>
            <a:endParaRPr lang="es-MX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25</a:t>
            </a:fld>
            <a:endParaRPr lang="es-MX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26</a:t>
            </a:fld>
            <a:endParaRPr lang="es-MX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27</a:t>
            </a:fld>
            <a:endParaRPr lang="es-MX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28</a:t>
            </a:fld>
            <a:endParaRPr lang="es-MX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29</a:t>
            </a:fld>
            <a:endParaRPr lang="es-MX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30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31</a:t>
            </a:fld>
            <a:endParaRPr lang="es-MX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32</a:t>
            </a:fld>
            <a:endParaRPr lang="es-MX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33</a:t>
            </a:fld>
            <a:endParaRPr lang="es-MX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34</a:t>
            </a:fld>
            <a:endParaRPr lang="es-MX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35</a:t>
            </a:fld>
            <a:endParaRPr lang="es-MX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36</a:t>
            </a:fld>
            <a:endParaRPr lang="es-MX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37</a:t>
            </a:fld>
            <a:endParaRPr lang="es-MX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38</a:t>
            </a:fld>
            <a:endParaRPr lang="es-MX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39</a:t>
            </a:fld>
            <a:endParaRPr lang="es-MX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40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41</a:t>
            </a:fld>
            <a:endParaRPr lang="es-MX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42</a:t>
            </a:fld>
            <a:endParaRPr lang="es-MX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43</a:t>
            </a:fld>
            <a:endParaRPr lang="es-MX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44</a:t>
            </a:fld>
            <a:endParaRPr lang="es-MX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45</a:t>
            </a:fld>
            <a:endParaRPr lang="es-MX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46</a:t>
            </a:fld>
            <a:endParaRPr lang="es-MX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47</a:t>
            </a:fld>
            <a:endParaRPr lang="es-MX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48</a:t>
            </a:fld>
            <a:endParaRPr lang="es-MX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49</a:t>
            </a:fld>
            <a:endParaRPr lang="es-MX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50</a:t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51</a:t>
            </a:fld>
            <a:endParaRPr lang="es-MX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52</a:t>
            </a:fld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7</a:t>
            </a:fld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8</a:t>
            </a:fld>
            <a:endParaRPr 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9</a:t>
            </a:fld>
            <a:endParaRPr 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10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10/02/2022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10/02/2022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10/02/2022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10/02/2022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10/02/2022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10/02/2022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10/02/2022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10/02/2022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10/02/2022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10/02/2022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10/02/2022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95E837-68E4-41A3-B7B8-8B5231538380}" type="datetimeFigureOut">
              <a:rPr lang="es-MX" smtClean="0"/>
              <a:pPr/>
              <a:t>10/02/2022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2000240"/>
            <a:ext cx="7851648" cy="1828800"/>
          </a:xfrm>
        </p:spPr>
        <p:txBody>
          <a:bodyPr>
            <a:noAutofit/>
          </a:bodyPr>
          <a:lstStyle/>
          <a:p>
            <a:pPr algn="just"/>
            <a:r>
              <a:rPr lang="es-MX" sz="4400" dirty="0" smtClean="0"/>
              <a:t>Modos de Direccionamiento del MC68HC11</a:t>
            </a:r>
            <a:endParaRPr lang="es-MX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4857760"/>
            <a:ext cx="7854696" cy="1752600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 </a:t>
            </a:r>
            <a:r>
              <a:rPr lang="es-MX" dirty="0" smtClean="0"/>
              <a:t>10 de febrero de 2022</a:t>
            </a:r>
            <a:endParaRPr lang="es-MX" dirty="0" smtClean="0"/>
          </a:p>
          <a:p>
            <a:r>
              <a:rPr lang="es-MX" dirty="0" smtClean="0"/>
              <a:t>M.I. Pedro Ignacio Rincón Gómez</a:t>
            </a:r>
          </a:p>
          <a:p>
            <a:r>
              <a:rPr lang="es-MX" dirty="0" smtClean="0"/>
              <a:t>ESTRUCTURA Y PROGRAMACIÓN   DE   COMPUTADORAS</a:t>
            </a:r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       </a:t>
            </a:r>
            <a:r>
              <a:rPr lang="es-MX" sz="4000" dirty="0" smtClean="0"/>
              <a:t>Aspecto del código objeto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1857356" y="1643050"/>
            <a:ext cx="5143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S110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8000010809180818093D8F188F4050</a:t>
            </a:r>
            <a:r>
              <a:rPr lang="es-MX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19</a:t>
            </a:r>
          </a:p>
          <a:p>
            <a:r>
              <a:rPr lang="es-MX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S9030000FC</a:t>
            </a:r>
            <a:endParaRPr lang="es-MX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379198"/>
            <a:ext cx="4286280" cy="364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       </a:t>
            </a:r>
            <a:r>
              <a:rPr lang="es-MX" sz="4000" dirty="0" smtClean="0"/>
              <a:t>Aspecto del código objeto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1857356" y="1643050"/>
            <a:ext cx="5143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S110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8000010809180818093D8F188F4050</a:t>
            </a:r>
            <a:r>
              <a:rPr lang="es-MX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19</a:t>
            </a:r>
          </a:p>
          <a:p>
            <a:r>
              <a:rPr lang="es-MX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S9030000FC</a:t>
            </a:r>
            <a:endParaRPr lang="es-MX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Ver las imágenes de orig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786058"/>
            <a:ext cx="4533582" cy="3268952"/>
          </a:xfrm>
          <a:prstGeom prst="rect">
            <a:avLst/>
          </a:prstGeom>
          <a:noFill/>
        </p:spPr>
      </p:pic>
      <p:pic>
        <p:nvPicPr>
          <p:cNvPr id="5124" name="Picture 4" descr="http://mamedev.emulab.it/fsanches/wp-content/uploads/2014/10/MiniPro_TL866C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2714620"/>
            <a:ext cx="3960175" cy="29701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       </a:t>
            </a:r>
            <a:r>
              <a:rPr lang="es-MX" sz="4000" dirty="0" smtClean="0"/>
              <a:t>Aspecto del código objeto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1857356" y="1643050"/>
            <a:ext cx="5143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S110</a:t>
            </a:r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8000010809180818093D8F188F4050</a:t>
            </a:r>
            <a:r>
              <a:rPr lang="es-MX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19</a:t>
            </a:r>
          </a:p>
          <a:p>
            <a:r>
              <a:rPr lang="es-MX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S9030000FC</a:t>
            </a:r>
            <a:endParaRPr lang="es-MX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42" name="Picture 2" descr="https://www.xeltek.com/images/thumbnails/280/280/detailed/3/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428844"/>
            <a:ext cx="4429156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Direccionamiento  inmediato (IMM)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Las  instrucciones que pertenecen a este modo de direccionamiento poseen un código de instrucción de 8 ó 16 bits y un  operando de 8 ó 16 bits al que se le da tratamiento de DATO INMEDIATO.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Comparten mnemónico con instrucciones de los modos directo, extendido, e indexado  y se distinguen de ellas por que su  operando siempre está antecedido por el siguiente símbolo:</a:t>
            </a: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         </a:t>
            </a:r>
            <a:r>
              <a:rPr lang="es-MX" sz="6000" b="1" dirty="0" smtClean="0">
                <a:latin typeface="Arial" pitchFamily="34" charset="0"/>
                <a:cs typeface="Arial" pitchFamily="34" charset="0"/>
              </a:rPr>
              <a:t>#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7166"/>
            <a:ext cx="8461327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Inmediato (IMM)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 #$45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LDAB #11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#’k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LDD #$1789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LDX #1531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ADDA #$7C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ANDA #$F0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LDY #$ABCD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29600" cy="85728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Inmediato (IMM)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 #$45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LDAB #11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#’k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LDD #$1789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LDX #1531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ADDA #$7C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ANDA #$F0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LDY #$ABCD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114425"/>
            <a:ext cx="2276475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       </a:t>
            </a:r>
            <a:r>
              <a:rPr lang="es-MX" sz="4000" dirty="0" smtClean="0"/>
              <a:t>Listado del programa: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643049"/>
            <a:ext cx="4857784" cy="387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643050"/>
            <a:ext cx="4857784" cy="387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928670"/>
            <a:ext cx="374332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       </a:t>
            </a:r>
            <a:r>
              <a:rPr lang="es-MX" sz="4000" dirty="0" smtClean="0"/>
              <a:t>Listado del programa: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26"/>
            <a:ext cx="4857784" cy="387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571480"/>
            <a:ext cx="2276475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7148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Modos de direccionamiento del  MC68HC11: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28596" y="2143116"/>
            <a:ext cx="8215370" cy="507209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Los Modos de Direccionamiento son diferentes formas en las que el CPU de una computadora accede a memoria externa para ejecutar una instrucción.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El MC68HC11 soporta seis modos denotados como: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inherente (INH)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inmediato (IMM)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directo (DIR)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extendido (EXT)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indexado (IND,X)  o  (IND,Y)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Relativo (REL)</a:t>
            </a: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Direccionamiento  directo (DIR)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Las  instrucciones que pertenecen a este modo de direccionamiento poseen un código de instrucción de 8 ó 16 bits y un  operando de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 bits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 al que se le da tratamiento de DIRECCIÓN.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Este modo de direccionamiento sólo puede acceder la parte baja de la memoria (</a:t>
            </a:r>
            <a:r>
              <a:rPr lang="es-MX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RAM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)  desde la localidad $</a:t>
            </a:r>
            <a:r>
              <a:rPr lang="es-MX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00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00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hasta la localidad $</a:t>
            </a:r>
            <a:r>
              <a:rPr lang="es-MX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00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FF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Comparten mnemónico con instrucciones de los modos inmediato, extendido, e indexado  y se distinguen de ellas por que su  operando </a:t>
            </a:r>
            <a:r>
              <a:rPr lang="es-MX" sz="2000" b="1" dirty="0" smtClean="0">
                <a:latin typeface="Arial" pitchFamily="34" charset="0"/>
                <a:cs typeface="Arial" pitchFamily="34" charset="0"/>
              </a:rPr>
              <a:t>no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emplea el símbolo #.</a:t>
            </a: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         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381" y="785794"/>
            <a:ext cx="8185514" cy="554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directo (DIR)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 $45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LDAB 11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LDD   $17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LDX   15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ADDA  $7C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ANDA  $F0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LDY    $AB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directo (DIR)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 $45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LDAB 11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LDD   $17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LDX   15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ADDA  $7C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ANDA  $F0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LDY    $AB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357298"/>
            <a:ext cx="2286016" cy="488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928802"/>
            <a:ext cx="452930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000240"/>
            <a:ext cx="452930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571612"/>
            <a:ext cx="36290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000240"/>
            <a:ext cx="452930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214422"/>
            <a:ext cx="2286016" cy="488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Direccionamiento  extendido (EXT)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Las  instrucciones que pertenecen a este modo de direccionamiento poseen un código de instrucción de 8 ó 16 bits y un  operando de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16 bits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 al que se le da tratamiento de DIRECCIÓN.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Este modo de direccionamiento puede acceder cualquier parte de la memoria (</a:t>
            </a:r>
            <a:r>
              <a:rPr lang="es-MX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RAM  y  ROM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)  desde la localidad $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0000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hasta la localidad $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FFFF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Comparten mnemónico con instrucciones de los modos inmediato, directo, e indexado  y se distinguen de ellas por que su  operando </a:t>
            </a:r>
            <a:r>
              <a:rPr lang="es-MX" sz="2000" b="1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emplea el símbolo #.</a:t>
            </a: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         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057" y="500042"/>
            <a:ext cx="8723886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Extendido (EXT)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 $457C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LDAB 1531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LDD   $1789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LDX   65000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ADDA  $7CB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ANDA  $F0B1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LDY    $ABCD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Direccionamiento  inherente  (INH)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Conforman el grupo de instrucciones más sencillas que posee el MC68HC11 por que son las únicas que carecen de operando.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Poseen un código de instrucción de 8 ó 16 bits.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Son  instrucciones únicas dado que no comparten mnemónico con instrucciones en otros modos de direccionamiento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 $457C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LDAB 1531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LDD   $1789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LDX   65000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ADDA  $7CB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ANDA  $F0B1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LDY    $ABCD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666750"/>
            <a:ext cx="2038350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928801"/>
            <a:ext cx="4429156" cy="358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85992"/>
            <a:ext cx="4429156" cy="358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500042"/>
            <a:ext cx="39243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85992"/>
            <a:ext cx="4429156" cy="358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666750"/>
            <a:ext cx="2038350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Direccionamiento  Indexado (IND)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214554"/>
            <a:ext cx="8215370" cy="4357718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Las  instrucciones que pertenecen a este modo de direccionamiento poseen un código de instrucción de 8 ó 16 bits y un  operando de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 bits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 al que se le da tratamiento de DESPLAZAMIENTO ALGEBRÁICO respecto al contenido del registro PC.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Las instrucciones que pertenecen a este modo de direccionamiento  NO comparten mnemónico con ningún modo de direccionamiento.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</a:t>
            </a: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OPR,X       OPR,Y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         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71480"/>
            <a:ext cx="8429652" cy="566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Direccionamiento  indexado (</a:t>
            </a:r>
            <a:r>
              <a:rPr lang="es-MX" sz="4000" dirty="0" err="1" smtClean="0"/>
              <a:t>Ind,X</a:t>
            </a:r>
            <a:r>
              <a:rPr lang="es-MX" sz="4000" dirty="0" smtClean="0"/>
              <a:t>) ó (</a:t>
            </a:r>
            <a:r>
              <a:rPr lang="es-MX" sz="4000" dirty="0" err="1" smtClean="0"/>
              <a:t>Ind,Y</a:t>
            </a:r>
            <a:r>
              <a:rPr lang="es-MX" sz="4000" dirty="0" smtClean="0"/>
              <a:t>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214554"/>
            <a:ext cx="8215370" cy="4357718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Las  instrucciones que pertenecen a este modo de direccionamiento poseen un código de instrucción de 8 ó 16 bits y un  operando de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 bits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 al que se le da tratamiento de DESPLAZAMIENTO ARITMÉTICO respecto al contenido del registro X o el registro Y.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Este modo de direccionamiento también puede acceder cualquier parte de la memoria (</a:t>
            </a:r>
            <a:r>
              <a:rPr lang="es-MX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RAM  y  ROM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)  desde la localidad $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0000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hasta la localidad $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FFFF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Las instrucciones que pertenecen a este modo de direccionamiento  comparten mnemónico con instrucciones de los modos inmediato, directo y extendido  y se distinguen de ellas por que su  operando siempre va precedido por la siguiente simbología: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</a:t>
            </a: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OPR,X       OPR,Y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         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214554"/>
            <a:ext cx="8215370" cy="4357718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         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28604"/>
            <a:ext cx="8597187" cy="579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Indexado (IND)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  $45,X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LDAB   $67,Y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LDD     $17,X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LDX     $F1,Y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ADDA  $07,Y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ANDA  $F0,X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LDY     $AB,Y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Indexado (IND)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LDAA   $45,X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LDAB   $67,Y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LDD     $17,X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LDX     $F1,Y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ADDA  $07,Y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ANDA  $F0,X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LDY     $AB,Y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357298"/>
            <a:ext cx="21050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85728"/>
            <a:ext cx="7429552" cy="620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857364"/>
            <a:ext cx="4644099" cy="385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071678"/>
            <a:ext cx="4644099" cy="385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071546"/>
            <a:ext cx="38385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071678"/>
            <a:ext cx="4644099" cy="385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1000108"/>
            <a:ext cx="21812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Direccionamiento  relativo  (REL)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214554"/>
            <a:ext cx="8215370" cy="4357718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Las  instrucciones que pertenecen a este modo de direccionamiento poseen un código de instrucción de 8 ó 16 bits y un  operando de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 bits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 al que se le da tratamiento de DESPLAZAMIENTO ALGEBRÁICO respecto al contenido del registro  PC.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Este modo de direccionamiento se emplea para hacer saltos.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Las instrucciones que pertenecen a este modo de direccionamiento  NO comparten mnemónico con instrucciones de los modos inmediato, directo, extendido ni indexado  y se distinguen de ellas por que su  operando siempre se expresa como una etiqueta (Nunca de forma numérica)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</a:t>
            </a: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BEQ    ETIQUETA </a:t>
            </a:r>
          </a:p>
          <a:p>
            <a:pPr algn="just">
              <a:buNone/>
            </a:pP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                 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                                                     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44" y="928670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/>
            </a:r>
            <a:br>
              <a:rPr lang="es-MX" sz="4000" dirty="0" smtClean="0"/>
            </a:b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85720" y="2143116"/>
            <a:ext cx="8286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s-MX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71480"/>
            <a:ext cx="8393614" cy="5676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Relativo (REL)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85984" y="178592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INICIO 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LDX #1789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CICLO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DEX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BNE   CICLO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JMP    INICIO</a:t>
            </a: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END</a:t>
            </a:r>
          </a:p>
          <a:p>
            <a:pPr algn="just"/>
            <a:endParaRPr lang="es-MX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Relativo (REL)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1000100" y="178592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INICIO 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LDX #1789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CICLO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DEX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BNE   CICLO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JMP    INICIO</a:t>
            </a: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END</a:t>
            </a:r>
          </a:p>
          <a:p>
            <a:pPr algn="just"/>
            <a:endParaRPr lang="es-MX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357298"/>
            <a:ext cx="2643206" cy="485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85984" y="17859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428735"/>
            <a:ext cx="5572164" cy="523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85984" y="17859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24883"/>
            <a:ext cx="5572164" cy="523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95925" y="1785926"/>
            <a:ext cx="36480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Listado del programa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85984" y="17859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24883"/>
            <a:ext cx="5572164" cy="523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500174"/>
            <a:ext cx="2643206" cy="485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Inherente (INH)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INX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DEX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INY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DEY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MUL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XGDX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XGDY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NEGA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NEGB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Procedimiento de compilación</a:t>
            </a:r>
            <a:br>
              <a:rPr lang="es-MX" sz="4000" dirty="0" smtClean="0"/>
            </a:br>
            <a:r>
              <a:rPr lang="es-MX" sz="4000" dirty="0" smtClean="0"/>
              <a:t>Primer pasada: se deja espacio vacío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714348" y="2071678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INICIO 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LDX #1789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CICLO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DEX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BNE   CICLO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               JMP    INICIO</a:t>
            </a: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END</a:t>
            </a:r>
          </a:p>
          <a:p>
            <a:pPr algn="just"/>
            <a:endParaRPr lang="es-MX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357430"/>
            <a:ext cx="23336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Flecha izquierda"/>
          <p:cNvSpPr/>
          <p:nvPr/>
        </p:nvSpPr>
        <p:spPr>
          <a:xfrm>
            <a:off x="7500958" y="5072074"/>
            <a:ext cx="357190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Se calcula el salto a partir de la siguiente instrucción.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071678"/>
            <a:ext cx="26003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857496"/>
            <a:ext cx="40386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Se calcula el salto a partir de la siguiente instrucción.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857496"/>
            <a:ext cx="40386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2143116"/>
            <a:ext cx="36480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Inherente (INH)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INX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DEX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INY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DEY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MUL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XGDX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XGDY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NEGA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NEGB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571612"/>
            <a:ext cx="2214578" cy="498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Inherente (INH)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214546" y="185736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 $8000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NOP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INX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DEX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INY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DEY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MUL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XGDX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XGDY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NEGA</a:t>
            </a:r>
          </a:p>
          <a:p>
            <a:pPr algn="just"/>
            <a:r>
              <a:rPr lang="es-MX" dirty="0" smtClean="0">
                <a:latin typeface="Arial" pitchFamily="34" charset="0"/>
                <a:cs typeface="Arial" pitchFamily="34" charset="0"/>
              </a:rPr>
              <a:t>NEGB</a:t>
            </a:r>
          </a:p>
          <a:p>
            <a:pPr algn="just"/>
            <a:endParaRPr lang="es-MX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endParaRPr lang="es-MX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143116"/>
            <a:ext cx="26479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   L</a:t>
            </a:r>
            <a:r>
              <a:rPr lang="es-MX" sz="4000" dirty="0" smtClean="0"/>
              <a:t>istado generado por el compilador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643050"/>
            <a:ext cx="5151528" cy="43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Ejemplo Direccionamiento Inherente (INH)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1643050"/>
            <a:ext cx="5151528" cy="43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1785926"/>
            <a:ext cx="3143272" cy="465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2417</TotalTime>
  <Words>1077</Words>
  <Application>Microsoft Office PowerPoint</Application>
  <PresentationFormat>Presentación en pantalla (4:3)</PresentationFormat>
  <Paragraphs>384</Paragraphs>
  <Slides>52</Slides>
  <Notes>51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3" baseType="lpstr">
      <vt:lpstr>Flujo</vt:lpstr>
      <vt:lpstr>Modos de Direccionamiento del MC68HC11</vt:lpstr>
      <vt:lpstr> Modos de direccionamiento del  MC68HC11:</vt:lpstr>
      <vt:lpstr> Direccionamiento  inherente  (INH)</vt:lpstr>
      <vt:lpstr>Diapositiva 4</vt:lpstr>
      <vt:lpstr> Ejemplo Direccionamiento Inherente (INH)</vt:lpstr>
      <vt:lpstr> Ejemplo Direccionamiento Inherente (INH)</vt:lpstr>
      <vt:lpstr> Ejemplo Direccionamiento Inherente (INH)</vt:lpstr>
      <vt:lpstr>    Listado generado por el compilador</vt:lpstr>
      <vt:lpstr> Ejemplo Direccionamiento Inherente (INH)</vt:lpstr>
      <vt:lpstr>        Aspecto del código objeto</vt:lpstr>
      <vt:lpstr>        Aspecto del código objeto</vt:lpstr>
      <vt:lpstr>        Aspecto del código objeto</vt:lpstr>
      <vt:lpstr> Direccionamiento  inmediato (IMM)</vt:lpstr>
      <vt:lpstr>Diapositiva 14</vt:lpstr>
      <vt:lpstr> Ejemplo Direccionamiento Inmediato (IMM)</vt:lpstr>
      <vt:lpstr> Ejemplo Direccionamiento Inmediato (IMM)</vt:lpstr>
      <vt:lpstr>        Listado del programa:</vt:lpstr>
      <vt:lpstr> </vt:lpstr>
      <vt:lpstr>        Listado del programa:</vt:lpstr>
      <vt:lpstr> Direccionamiento  directo (DIR)</vt:lpstr>
      <vt:lpstr> </vt:lpstr>
      <vt:lpstr> Ejemplo Direccionamiento directo (DIR)</vt:lpstr>
      <vt:lpstr> Ejemplo Direccionamiento directo (DIR)</vt:lpstr>
      <vt:lpstr> Listado del programa</vt:lpstr>
      <vt:lpstr> Listado del programa</vt:lpstr>
      <vt:lpstr> Listado del programa</vt:lpstr>
      <vt:lpstr> Direccionamiento  extendido (EXT)</vt:lpstr>
      <vt:lpstr> </vt:lpstr>
      <vt:lpstr> Ejemplo Direccionamiento Extendido (EXT)</vt:lpstr>
      <vt:lpstr> </vt:lpstr>
      <vt:lpstr> Listado del programa</vt:lpstr>
      <vt:lpstr> </vt:lpstr>
      <vt:lpstr> </vt:lpstr>
      <vt:lpstr> Direccionamiento  Indexado (IND)</vt:lpstr>
      <vt:lpstr> </vt:lpstr>
      <vt:lpstr> Direccionamiento  indexado (Ind,X) ó (Ind,Y)</vt:lpstr>
      <vt:lpstr>Diapositiva 37</vt:lpstr>
      <vt:lpstr> Ejemplo Direccionamiento Indexado (IND)</vt:lpstr>
      <vt:lpstr> Ejemplo Direccionamiento Indexado (IND)</vt:lpstr>
      <vt:lpstr> Listado del programa</vt:lpstr>
      <vt:lpstr> Listado del programa</vt:lpstr>
      <vt:lpstr> Listado del programa</vt:lpstr>
      <vt:lpstr> Direccionamiento  relativo  (REL)</vt:lpstr>
      <vt:lpstr> </vt:lpstr>
      <vt:lpstr> Ejemplo Direccionamiento Relativo (REL)</vt:lpstr>
      <vt:lpstr> Ejemplo Direccionamiento Relativo (REL)</vt:lpstr>
      <vt:lpstr> Listado del programa</vt:lpstr>
      <vt:lpstr> Listado del programa</vt:lpstr>
      <vt:lpstr> Listado del programa</vt:lpstr>
      <vt:lpstr>Procedimiento de compilación Primer pasada: se deja espacio vacío</vt:lpstr>
      <vt:lpstr>Se calcula el salto a partir de la siguiente instrucción.</vt:lpstr>
      <vt:lpstr>Se calcula el salto a partir de la siguiente instrucción.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de instrucciones del MC68HC11</dc:title>
  <dc:creator>Becario4</dc:creator>
  <cp:lastModifiedBy>PETER</cp:lastModifiedBy>
  <cp:revision>332</cp:revision>
  <dcterms:created xsi:type="dcterms:W3CDTF">2017-06-21T15:41:54Z</dcterms:created>
  <dcterms:modified xsi:type="dcterms:W3CDTF">2022-02-10T19:39:25Z</dcterms:modified>
</cp:coreProperties>
</file>