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04" r:id="rId3"/>
    <p:sldId id="327" r:id="rId4"/>
    <p:sldId id="326" r:id="rId5"/>
    <p:sldId id="308" r:id="rId6"/>
    <p:sldId id="309" r:id="rId7"/>
    <p:sldId id="358" r:id="rId8"/>
    <p:sldId id="344" r:id="rId9"/>
    <p:sldId id="359" r:id="rId10"/>
    <p:sldId id="361" r:id="rId11"/>
    <p:sldId id="360" r:id="rId12"/>
    <p:sldId id="351" r:id="rId13"/>
    <p:sldId id="362"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94660"/>
  </p:normalViewPr>
  <p:slideViewPr>
    <p:cSldViewPr>
      <p:cViewPr>
        <p:scale>
          <a:sx n="100" d="100"/>
          <a:sy n="100" d="100"/>
        </p:scale>
        <p:origin x="-18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03/02/2022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11</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12</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13</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3</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4</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5</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6</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7</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8</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9</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10</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03/02/2022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03/02/2022</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youtube.com/watch?reload=9&amp;v=qBtMbVK0SR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2000240"/>
            <a:ext cx="7851648" cy="1828800"/>
          </a:xfrm>
        </p:spPr>
        <p:txBody>
          <a:bodyPr>
            <a:noAutofit/>
          </a:bodyPr>
          <a:lstStyle/>
          <a:p>
            <a:pPr algn="just"/>
            <a:r>
              <a:rPr lang="es-MX" sz="4400" dirty="0" smtClean="0"/>
              <a:t>Dispositivos de Procesamiento Encauzado  (Pipe Line)</a:t>
            </a:r>
            <a:endParaRPr lang="es-MX" sz="4400" dirty="0"/>
          </a:p>
        </p:txBody>
      </p:sp>
      <p:sp>
        <p:nvSpPr>
          <p:cNvPr id="3" name="2 Subtítulo"/>
          <p:cNvSpPr>
            <a:spLocks noGrp="1"/>
          </p:cNvSpPr>
          <p:nvPr>
            <p:ph type="subTitle" idx="1"/>
          </p:nvPr>
        </p:nvSpPr>
        <p:spPr>
          <a:xfrm>
            <a:off x="357158" y="4857760"/>
            <a:ext cx="7854696" cy="1752600"/>
          </a:xfrm>
        </p:spPr>
        <p:txBody>
          <a:bodyPr>
            <a:normAutofit lnSpcReduction="10000"/>
          </a:bodyPr>
          <a:lstStyle/>
          <a:p>
            <a:r>
              <a:rPr lang="es-MX" dirty="0" smtClean="0"/>
              <a:t>03 de febrero de 2022</a:t>
            </a:r>
            <a:endParaRPr lang="es-MX" dirty="0" smtClean="0"/>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7170" name="Picture 2"/>
          <p:cNvPicPr>
            <a:picLocks noChangeAspect="1" noChangeArrowheads="1"/>
          </p:cNvPicPr>
          <p:nvPr/>
        </p:nvPicPr>
        <p:blipFill>
          <a:blip r:embed="rId3" cstate="print"/>
          <a:srcRect/>
          <a:stretch>
            <a:fillRect/>
          </a:stretch>
        </p:blipFill>
        <p:spPr bwMode="auto">
          <a:xfrm>
            <a:off x="214282" y="785794"/>
            <a:ext cx="8786842" cy="5644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928670"/>
            <a:ext cx="8229600" cy="1357322"/>
          </a:xfrm>
        </p:spPr>
        <p:txBody>
          <a:bodyPr>
            <a:normAutofit fontScale="90000"/>
          </a:bodyPr>
          <a:lstStyle/>
          <a:p>
            <a:r>
              <a:rPr lang="es-MX" sz="4000" dirty="0" smtClean="0"/>
              <a:t>Problemas con Pipe-Line: Ejecución de instrucciones consecutivas dependientes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10" name="9 Rectángulo"/>
          <p:cNvSpPr/>
          <p:nvPr/>
        </p:nvSpPr>
        <p:spPr>
          <a:xfrm>
            <a:off x="3071802" y="2500306"/>
            <a:ext cx="2024913" cy="1323439"/>
          </a:xfrm>
          <a:prstGeom prst="rect">
            <a:avLst/>
          </a:prstGeom>
        </p:spPr>
        <p:txBody>
          <a:bodyPr wrap="none">
            <a:spAutoFit/>
          </a:bodyPr>
          <a:lstStyle/>
          <a:p>
            <a:r>
              <a:rPr lang="es-MX" sz="4000" dirty="0" smtClean="0"/>
              <a:t>A +B =C</a:t>
            </a:r>
          </a:p>
          <a:p>
            <a:r>
              <a:rPr lang="es-MX" sz="4000" dirty="0" smtClean="0"/>
              <a:t>C+D = E</a:t>
            </a:r>
            <a:endParaRPr lang="es-MX" sz="4000" dirty="0"/>
          </a:p>
        </p:txBody>
      </p:sp>
      <p:pic>
        <p:nvPicPr>
          <p:cNvPr id="8" name="Picture 2"/>
          <p:cNvPicPr>
            <a:picLocks noGrp="1" noChangeAspect="1" noChangeArrowheads="1"/>
          </p:cNvPicPr>
          <p:nvPr>
            <p:ph idx="1"/>
          </p:nvPr>
        </p:nvPicPr>
        <p:blipFill>
          <a:blip r:embed="rId3" cstate="print"/>
          <a:srcRect/>
          <a:stretch>
            <a:fillRect/>
          </a:stretch>
        </p:blipFill>
        <p:spPr bwMode="auto">
          <a:xfrm>
            <a:off x="500034" y="3714752"/>
            <a:ext cx="8215313" cy="2633770"/>
          </a:xfrm>
          <a:prstGeom prst="rect">
            <a:avLst/>
          </a:prstGeom>
          <a:noFill/>
          <a:ln w="9525">
            <a:noFill/>
            <a:miter lim="800000"/>
            <a:headEnd/>
            <a:tailEnd/>
          </a:ln>
          <a:effectLst/>
        </p:spPr>
      </p:pic>
      <p:sp>
        <p:nvSpPr>
          <p:cNvPr id="11" name="10 Rectángulo"/>
          <p:cNvSpPr/>
          <p:nvPr/>
        </p:nvSpPr>
        <p:spPr>
          <a:xfrm>
            <a:off x="928662" y="6286520"/>
            <a:ext cx="6929486" cy="369332"/>
          </a:xfrm>
          <a:prstGeom prst="rect">
            <a:avLst/>
          </a:prstGeom>
        </p:spPr>
        <p:txBody>
          <a:bodyPr wrap="square">
            <a:spAutoFit/>
          </a:bodyPr>
          <a:lstStyle/>
          <a:p>
            <a:r>
              <a:rPr lang="es-MX" dirty="0" smtClean="0">
                <a:hlinkClick r:id="rId4"/>
              </a:rPr>
              <a:t>https://www.youtube.com/watch?reload=9&amp;v=qBtMbVK0SRk</a:t>
            </a:r>
            <a:endParaRPr lang="es-MX"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000240"/>
            <a:ext cx="8229600" cy="500066"/>
          </a:xfrm>
        </p:spPr>
        <p:txBody>
          <a:bodyPr>
            <a:normAutofit fontScale="90000"/>
          </a:bodyPr>
          <a:lstStyle/>
          <a:p>
            <a:r>
              <a:rPr lang="es-MX" sz="4000" dirty="0" smtClean="0"/>
              <a:t>Solución:  introducir tiempos muertos o burbujas (</a:t>
            </a:r>
            <a:r>
              <a:rPr lang="es-MX" sz="4000" dirty="0" err="1" smtClean="0"/>
              <a:t>Burbbles</a:t>
            </a:r>
            <a:r>
              <a:rPr lang="es-MX" sz="4000" dirty="0" smtClean="0"/>
              <a:t>)</a:t>
            </a:r>
            <a:br>
              <a:rPr lang="es-MX" sz="40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8" name="7 Rectángulo"/>
          <p:cNvSpPr/>
          <p:nvPr/>
        </p:nvSpPr>
        <p:spPr>
          <a:xfrm>
            <a:off x="2286000" y="3105835"/>
            <a:ext cx="4572000" cy="1938992"/>
          </a:xfrm>
          <a:prstGeom prst="rect">
            <a:avLst/>
          </a:prstGeom>
        </p:spPr>
        <p:txBody>
          <a:bodyPr>
            <a:spAutoFit/>
          </a:bodyPr>
          <a:lstStyle/>
          <a:p>
            <a:r>
              <a:rPr lang="es-MX" sz="4000" dirty="0" smtClean="0"/>
              <a:t>A +B =C</a:t>
            </a:r>
          </a:p>
          <a:p>
            <a:r>
              <a:rPr lang="es-MX" sz="4000" dirty="0" smtClean="0"/>
              <a:t>NOP</a:t>
            </a:r>
          </a:p>
          <a:p>
            <a:r>
              <a:rPr lang="es-MX" sz="4000" dirty="0" smtClean="0"/>
              <a:t>C+D = E</a:t>
            </a:r>
            <a:endParaRPr lang="es-MX" sz="4000" dirty="0"/>
          </a:p>
        </p:txBody>
      </p:sp>
      <p:sp>
        <p:nvSpPr>
          <p:cNvPr id="9" name="8 Rectángulo"/>
          <p:cNvSpPr/>
          <p:nvPr/>
        </p:nvSpPr>
        <p:spPr>
          <a:xfrm>
            <a:off x="2928926" y="6000768"/>
            <a:ext cx="4572000" cy="369332"/>
          </a:xfrm>
          <a:prstGeom prst="rect">
            <a:avLst/>
          </a:prstGeom>
        </p:spPr>
        <p:txBody>
          <a:bodyPr>
            <a:spAutoFit/>
          </a:bodyPr>
          <a:lstStyle/>
          <a:p>
            <a:r>
              <a:rPr lang="es-MX" dirty="0" smtClean="0"/>
              <a:t>NOP = NOT OPERATION</a:t>
            </a:r>
            <a:endParaRPr lang="es-MX"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4000504"/>
            <a:ext cx="8229600" cy="50006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El empleado que monitorea</a:t>
            </a:r>
            <a:br>
              <a:rPr lang="es-MX" sz="4000" dirty="0" smtClean="0"/>
            </a:br>
            <a:r>
              <a:rPr lang="es-MX" sz="4000" dirty="0" smtClean="0"/>
              <a:t>las escaleras eléctricas</a:t>
            </a:r>
            <a:br>
              <a:rPr lang="es-MX" sz="4000" dirty="0" smtClean="0"/>
            </a:br>
            <a:r>
              <a:rPr lang="es-MX" sz="4000" dirty="0" smtClean="0"/>
              <a:t>Una solución deficiente…</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6" name="Picture 2" descr="Escalator at the Exposition Universelle, World Fair, 1900, Paris Stock  Photo - Alamy"/>
          <p:cNvPicPr>
            <a:picLocks noChangeAspect="1" noChangeArrowheads="1"/>
          </p:cNvPicPr>
          <p:nvPr/>
        </p:nvPicPr>
        <p:blipFill>
          <a:blip r:embed="rId3" cstate="print"/>
          <a:srcRect/>
          <a:stretch>
            <a:fillRect/>
          </a:stretch>
        </p:blipFill>
        <p:spPr bwMode="auto">
          <a:xfrm>
            <a:off x="5500694" y="714356"/>
            <a:ext cx="3460457" cy="581624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a:bodyPr>
          <a:lstStyle/>
          <a:p>
            <a:r>
              <a:rPr lang="es-MX" sz="4000" dirty="0" smtClean="0"/>
              <a:t>Arquitectura Pipe Line:</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6" name="Picture 2"/>
          <p:cNvPicPr>
            <a:picLocks noGrp="1" noChangeAspect="1" noChangeArrowheads="1"/>
          </p:cNvPicPr>
          <p:nvPr>
            <p:ph idx="1"/>
          </p:nvPr>
        </p:nvPicPr>
        <p:blipFill>
          <a:blip r:embed="rId3" cstate="print"/>
          <a:srcRect/>
          <a:stretch>
            <a:fillRect/>
          </a:stretch>
        </p:blipFill>
        <p:spPr bwMode="auto">
          <a:xfrm>
            <a:off x="500034" y="2000240"/>
            <a:ext cx="8215313" cy="2633770"/>
          </a:xfrm>
          <a:prstGeom prst="rect">
            <a:avLst/>
          </a:prstGeom>
          <a:noFill/>
          <a:ln w="9525">
            <a:noFill/>
            <a:miter lim="800000"/>
            <a:headEnd/>
            <a:tailEnd/>
          </a:ln>
          <a:effectLst/>
        </p:spPr>
      </p:pic>
      <p:sp>
        <p:nvSpPr>
          <p:cNvPr id="7" name="6 Rectángulo"/>
          <p:cNvSpPr/>
          <p:nvPr/>
        </p:nvSpPr>
        <p:spPr>
          <a:xfrm>
            <a:off x="785786" y="4643446"/>
            <a:ext cx="6715172" cy="1569660"/>
          </a:xfrm>
          <a:prstGeom prst="rect">
            <a:avLst/>
          </a:prstGeom>
        </p:spPr>
        <p:txBody>
          <a:bodyPr wrap="square">
            <a:spAutoFit/>
          </a:bodyPr>
          <a:lstStyle/>
          <a:p>
            <a:r>
              <a:rPr lang="es-MX" sz="2400" dirty="0" smtClean="0">
                <a:latin typeface="Arial" pitchFamily="34" charset="0"/>
                <a:cs typeface="Arial" pitchFamily="34" charset="0"/>
              </a:rPr>
              <a:t>T:  Traer código de instrucción</a:t>
            </a:r>
          </a:p>
          <a:p>
            <a:r>
              <a:rPr lang="es-MX" sz="2400" dirty="0" smtClean="0">
                <a:latin typeface="Arial" pitchFamily="34" charset="0"/>
                <a:cs typeface="Arial" pitchFamily="34" charset="0"/>
              </a:rPr>
              <a:t>D: Decodificar el código de instrucción</a:t>
            </a:r>
          </a:p>
          <a:p>
            <a:r>
              <a:rPr lang="es-MX" sz="2400" dirty="0" smtClean="0">
                <a:latin typeface="Arial" pitchFamily="34" charset="0"/>
                <a:cs typeface="Arial" pitchFamily="34" charset="0"/>
              </a:rPr>
              <a:t>O: Traer </a:t>
            </a:r>
            <a:r>
              <a:rPr lang="es-MX" sz="2400" dirty="0" err="1" smtClean="0">
                <a:latin typeface="Arial" pitchFamily="34" charset="0"/>
                <a:cs typeface="Arial" pitchFamily="34" charset="0"/>
              </a:rPr>
              <a:t>operandos</a:t>
            </a:r>
            <a:endParaRPr lang="es-MX" sz="2400" dirty="0" smtClean="0">
              <a:latin typeface="Arial" pitchFamily="34" charset="0"/>
              <a:cs typeface="Arial" pitchFamily="34" charset="0"/>
            </a:endParaRPr>
          </a:p>
          <a:p>
            <a:r>
              <a:rPr lang="es-MX" sz="2400" dirty="0" smtClean="0">
                <a:latin typeface="Arial" pitchFamily="34" charset="0"/>
                <a:cs typeface="Arial" pitchFamily="34" charset="0"/>
              </a:rPr>
              <a:t>E: Ejecutar la instrucción</a:t>
            </a:r>
            <a:endParaRPr lang="es-MX"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Señal de Reloj</a:t>
            </a:r>
            <a:endParaRPr lang="es-MX" sz="4000" dirty="0"/>
          </a:p>
        </p:txBody>
      </p:sp>
      <p:sp>
        <p:nvSpPr>
          <p:cNvPr id="6" name="5 Marcador de contenido"/>
          <p:cNvSpPr>
            <a:spLocks noGrp="1"/>
          </p:cNvSpPr>
          <p:nvPr>
            <p:ph idx="1"/>
          </p:nvPr>
        </p:nvSpPr>
        <p:spPr>
          <a:xfrm>
            <a:off x="428596" y="1428736"/>
            <a:ext cx="8215370" cy="5072098"/>
          </a:xfrm>
        </p:spPr>
        <p:txBody>
          <a:bodyPr>
            <a:normAutofit/>
          </a:bodyPr>
          <a:lstStyle/>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Es una señal eléctrica ,  periódica de forma cuadrada, de frecuencia constante,  típicamente con un ciclo de trabajo de 50%.</a:t>
            </a:r>
          </a:p>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El hecho de que sea de propósito general, hace que sea considerado un dispositivo relativamente económico,  por que su fiabilidad no es tan alta como para que de ella dependa la vida de una persona.</a:t>
            </a:r>
          </a:p>
          <a:p>
            <a:pPr algn="just">
              <a:buNone/>
            </a:pPr>
            <a:endParaRPr lang="es-MX" sz="2000" dirty="0" smtClean="0">
              <a:latin typeface="Arial" pitchFamily="34" charset="0"/>
              <a:cs typeface="Arial" pitchFamily="34" charset="0"/>
            </a:endParaRPr>
          </a:p>
          <a:p>
            <a:pPr algn="just">
              <a:buNone/>
            </a:pPr>
            <a:r>
              <a:rPr lang="es-MX" sz="2000" dirty="0" smtClean="0">
                <a:latin typeface="Arial" pitchFamily="34" charset="0"/>
                <a:cs typeface="Arial" pitchFamily="34" charset="0"/>
              </a:rPr>
              <a:t>El ciclo de trabajo describe la </a:t>
            </a:r>
            <a:r>
              <a:rPr lang="es-MX" sz="2000" b="1" dirty="0" smtClean="0">
                <a:latin typeface="Arial" pitchFamily="34" charset="0"/>
                <a:cs typeface="Arial" pitchFamily="34" charset="0"/>
              </a:rPr>
              <a:t>cantidad de tiempo que la señal está en un estado alto</a:t>
            </a:r>
            <a:r>
              <a:rPr lang="es-MX" sz="2000" dirty="0" smtClean="0">
                <a:latin typeface="Arial" pitchFamily="34" charset="0"/>
                <a:cs typeface="Arial" pitchFamily="34" charset="0"/>
              </a:rPr>
              <a:t> (encendido) como un porcentaje del tiempo total que se tarda en completar un ciclo.</a:t>
            </a:r>
          </a:p>
          <a:p>
            <a:pPr algn="just">
              <a:buNone/>
            </a:pPr>
            <a:endParaRPr lang="es-MX" sz="2000" dirty="0" smtClean="0">
              <a:latin typeface="Arial" pitchFamily="34" charset="0"/>
              <a:cs typeface="Arial" pitchFamily="34" charset="0"/>
            </a:endParaRPr>
          </a:p>
          <a:p>
            <a:pPr>
              <a:buNone/>
            </a:pPr>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Ciclo de trabajo (</a:t>
            </a:r>
            <a:r>
              <a:rPr lang="es-MX" sz="4000" dirty="0" err="1" smtClean="0"/>
              <a:t>Duty</a:t>
            </a:r>
            <a:r>
              <a:rPr lang="es-MX" sz="4000" dirty="0" smtClean="0"/>
              <a:t> </a:t>
            </a:r>
            <a:r>
              <a:rPr lang="es-MX" sz="4000" dirty="0" err="1" smtClean="0"/>
              <a:t>Cycle</a:t>
            </a:r>
            <a:r>
              <a:rPr lang="es-MX" sz="4000" dirty="0" smtClean="0"/>
              <a:t>)</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2050" name="Picture 2"/>
          <p:cNvPicPr>
            <a:picLocks noGrp="1" noChangeAspect="1" noChangeArrowheads="1"/>
          </p:cNvPicPr>
          <p:nvPr>
            <p:ph idx="1"/>
          </p:nvPr>
        </p:nvPicPr>
        <p:blipFill>
          <a:blip r:embed="rId3" cstate="print"/>
          <a:srcRect/>
          <a:stretch>
            <a:fillRect/>
          </a:stretch>
        </p:blipFill>
        <p:spPr bwMode="auto">
          <a:xfrm>
            <a:off x="285720" y="1714488"/>
            <a:ext cx="8215312" cy="3888473"/>
          </a:xfrm>
          <a:prstGeom prst="rect">
            <a:avLst/>
          </a:prstGeom>
          <a:noFill/>
          <a:ln w="9525">
            <a:noFill/>
            <a:miter lim="800000"/>
            <a:headEnd/>
            <a:tailEnd/>
          </a:ln>
          <a:effectLst/>
        </p:spPr>
      </p:pic>
      <p:sp>
        <p:nvSpPr>
          <p:cNvPr id="7" name="6 Rectángulo"/>
          <p:cNvSpPr/>
          <p:nvPr/>
        </p:nvSpPr>
        <p:spPr>
          <a:xfrm>
            <a:off x="785786" y="5929330"/>
            <a:ext cx="6096541" cy="369332"/>
          </a:xfrm>
          <a:prstGeom prst="rect">
            <a:avLst/>
          </a:prstGeom>
        </p:spPr>
        <p:txBody>
          <a:bodyPr wrap="none">
            <a:spAutoFit/>
          </a:bodyPr>
          <a:lstStyle/>
          <a:p>
            <a:r>
              <a:rPr lang="es-MX" dirty="0" smtClean="0">
                <a:latin typeface="Arial" pitchFamily="34" charset="0"/>
                <a:cs typeface="Arial" pitchFamily="34" charset="0"/>
              </a:rPr>
              <a:t>Nótese que las cuatro señales tienen la misma frecuencia</a:t>
            </a:r>
            <a:endParaRPr lang="es-MX"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214290"/>
            <a:ext cx="8229600" cy="1357322"/>
          </a:xfrm>
        </p:spPr>
        <p:txBody>
          <a:bodyPr>
            <a:normAutofit/>
          </a:bodyPr>
          <a:lstStyle/>
          <a:p>
            <a:r>
              <a:rPr lang="es-MX" sz="4000" dirty="0" smtClean="0"/>
              <a:t>El cristal de cuarzo</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7" name="6 Rectángulo"/>
          <p:cNvSpPr/>
          <p:nvPr/>
        </p:nvSpPr>
        <p:spPr>
          <a:xfrm>
            <a:off x="285720" y="1785926"/>
            <a:ext cx="8286808" cy="923330"/>
          </a:xfrm>
          <a:prstGeom prst="rect">
            <a:avLst/>
          </a:prstGeom>
        </p:spPr>
        <p:txBody>
          <a:bodyPr wrap="square">
            <a:spAutoFit/>
          </a:bodyPr>
          <a:lstStyle/>
          <a:p>
            <a:pPr algn="just">
              <a:buNone/>
            </a:pPr>
            <a:r>
              <a:rPr lang="es-MX" dirty="0" smtClean="0">
                <a:latin typeface="Arial" pitchFamily="34" charset="0"/>
                <a:cs typeface="Arial" pitchFamily="34" charset="0"/>
              </a:rPr>
              <a:t>Para generar un a señal de reloj eléctrica, se utilizan  cristales de cuarzo.</a:t>
            </a:r>
          </a:p>
          <a:p>
            <a:pPr algn="just">
              <a:buNone/>
            </a:pPr>
            <a:endParaRPr lang="es-MX" dirty="0" smtClean="0">
              <a:latin typeface="Arial" pitchFamily="34" charset="0"/>
              <a:cs typeface="Arial" pitchFamily="34" charset="0"/>
            </a:endParaRPr>
          </a:p>
          <a:p>
            <a:pPr algn="just">
              <a:buNone/>
            </a:pPr>
            <a:r>
              <a:rPr lang="es-MX" dirty="0" smtClean="0">
                <a:latin typeface="Arial" pitchFamily="34" charset="0"/>
                <a:cs typeface="Arial" pitchFamily="34" charset="0"/>
              </a:rPr>
              <a:t>Los cristales de cuarzo poseen la propiedad piezoeléctrica.</a:t>
            </a:r>
          </a:p>
        </p:txBody>
      </p:sp>
      <p:pic>
        <p:nvPicPr>
          <p:cNvPr id="3074" name="Picture 2"/>
          <p:cNvPicPr>
            <a:picLocks noChangeAspect="1" noChangeArrowheads="1"/>
          </p:cNvPicPr>
          <p:nvPr/>
        </p:nvPicPr>
        <p:blipFill>
          <a:blip r:embed="rId3" cstate="print"/>
          <a:srcRect/>
          <a:stretch>
            <a:fillRect/>
          </a:stretch>
        </p:blipFill>
        <p:spPr bwMode="auto">
          <a:xfrm>
            <a:off x="5314950" y="3214686"/>
            <a:ext cx="3829050" cy="25241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2571736" y="3357562"/>
            <a:ext cx="3000396" cy="2443819"/>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785786" y="3143248"/>
            <a:ext cx="17526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14400" y="357166"/>
            <a:ext cx="8229600" cy="857256"/>
          </a:xfrm>
        </p:spPr>
        <p:txBody>
          <a:bodyPr>
            <a:normAutofit/>
          </a:bodyPr>
          <a:lstStyle/>
          <a:p>
            <a:r>
              <a:rPr lang="es-MX" sz="4000" dirty="0" smtClean="0"/>
              <a:t>Propiedad  piezoeléctrica</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6" name="5 Rectángulo"/>
          <p:cNvSpPr/>
          <p:nvPr/>
        </p:nvSpPr>
        <p:spPr>
          <a:xfrm>
            <a:off x="428596" y="1285860"/>
            <a:ext cx="7929618" cy="2862322"/>
          </a:xfrm>
          <a:prstGeom prst="rect">
            <a:avLst/>
          </a:prstGeom>
        </p:spPr>
        <p:txBody>
          <a:bodyPr wrap="square">
            <a:spAutoFit/>
          </a:bodyPr>
          <a:lstStyle/>
          <a:p>
            <a:pPr algn="just"/>
            <a:r>
              <a:rPr lang="es-MX" dirty="0" smtClean="0">
                <a:latin typeface="Arial" pitchFamily="34" charset="0"/>
                <a:cs typeface="Arial" pitchFamily="34" charset="0"/>
              </a:rPr>
              <a:t>La </a:t>
            </a:r>
            <a:r>
              <a:rPr lang="es-MX" b="1" dirty="0" smtClean="0">
                <a:latin typeface="Arial" pitchFamily="34" charset="0"/>
                <a:cs typeface="Arial" pitchFamily="34" charset="0"/>
              </a:rPr>
              <a:t>piezoelectricidad</a:t>
            </a:r>
            <a:r>
              <a:rPr lang="es-MX" dirty="0" smtClean="0">
                <a:latin typeface="Arial" pitchFamily="34" charset="0"/>
                <a:cs typeface="Arial" pitchFamily="34" charset="0"/>
              </a:rPr>
              <a:t> (del griego </a:t>
            </a:r>
            <a:r>
              <a:rPr lang="es-MX" i="1" dirty="0" err="1" smtClean="0">
                <a:latin typeface="Arial" pitchFamily="34" charset="0"/>
                <a:cs typeface="Arial" pitchFamily="34" charset="0"/>
              </a:rPr>
              <a:t>piezein</a:t>
            </a:r>
            <a:r>
              <a:rPr lang="es-MX" dirty="0" smtClean="0">
                <a:latin typeface="Arial" pitchFamily="34" charset="0"/>
                <a:cs typeface="Arial" pitchFamily="34" charset="0"/>
              </a:rPr>
              <a:t>, "estrujar o apretar") es un fenómeno que ocurre en determinados cristales que, al ser sometidos a tensiones mecánicas, en su masa adquiere una polarización eléctrica y aparece una diferencia de potencial y cargas eléctricas en su superficie.</a:t>
            </a:r>
          </a:p>
          <a:p>
            <a:pPr algn="just"/>
            <a:endParaRPr lang="es-MX" dirty="0" smtClean="0">
              <a:latin typeface="Arial" pitchFamily="34" charset="0"/>
              <a:cs typeface="Arial" pitchFamily="34" charset="0"/>
            </a:endParaRPr>
          </a:p>
          <a:p>
            <a:pPr algn="just"/>
            <a:r>
              <a:rPr lang="es-MX" dirty="0" smtClean="0">
                <a:latin typeface="Arial" pitchFamily="34" charset="0"/>
                <a:cs typeface="Arial" pitchFamily="34" charset="0"/>
              </a:rPr>
              <a:t>Este fenómeno también ocurre a la inversa: se deforman bajo la acción de fuerzas internas al ser sometidos a un campo eléctrico El efecto piezoeléctrico es normalmente reversible: al dejar de someter los cristales a un voltaje exterior o campo eléctrico, recuperan su forma.</a:t>
            </a:r>
          </a:p>
          <a:p>
            <a:pPr>
              <a:buNone/>
            </a:pPr>
            <a:r>
              <a:rPr lang="es-MX" dirty="0" smtClean="0">
                <a:latin typeface="Arial" pitchFamily="34" charset="0"/>
                <a:cs typeface="Arial" pitchFamily="34" charset="0"/>
              </a:rPr>
              <a:t>.</a:t>
            </a:r>
          </a:p>
        </p:txBody>
      </p:sp>
      <p:pic>
        <p:nvPicPr>
          <p:cNvPr id="7" name="6 Imagen" descr="SchemaPiezo.gif"/>
          <p:cNvPicPr>
            <a:picLocks noChangeAspect="1"/>
          </p:cNvPicPr>
          <p:nvPr/>
        </p:nvPicPr>
        <p:blipFill>
          <a:blip r:embed="rId3" cstate="print"/>
          <a:stretch>
            <a:fillRect/>
          </a:stretch>
        </p:blipFill>
        <p:spPr>
          <a:xfrm>
            <a:off x="3214678" y="4000504"/>
            <a:ext cx="2438400" cy="2438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a:bodyPr>
          <a:lstStyle/>
          <a:p>
            <a:r>
              <a:rPr lang="es-MX" sz="4000" dirty="0" smtClean="0"/>
              <a:t>Pipe Line en el tiempo</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6" name="Picture 2"/>
          <p:cNvPicPr>
            <a:picLocks noGrp="1" noChangeAspect="1" noChangeArrowheads="1"/>
          </p:cNvPicPr>
          <p:nvPr>
            <p:ph idx="1"/>
          </p:nvPr>
        </p:nvPicPr>
        <p:blipFill>
          <a:blip r:embed="rId3" cstate="print"/>
          <a:srcRect/>
          <a:stretch>
            <a:fillRect/>
          </a:stretch>
        </p:blipFill>
        <p:spPr bwMode="auto">
          <a:xfrm>
            <a:off x="571472" y="1428736"/>
            <a:ext cx="8215313" cy="2633770"/>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cstate="print"/>
          <a:srcRect/>
          <a:stretch>
            <a:fillRect/>
          </a:stretch>
        </p:blipFill>
        <p:spPr bwMode="auto">
          <a:xfrm>
            <a:off x="2500298" y="4143375"/>
            <a:ext cx="4019550" cy="271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642918"/>
            <a:ext cx="8229600" cy="1357322"/>
          </a:xfrm>
        </p:spPr>
        <p:txBody>
          <a:bodyPr>
            <a:normAutofit/>
          </a:bodyPr>
          <a:lstStyle/>
          <a:p>
            <a:r>
              <a:rPr lang="es-MX" sz="4000" dirty="0" smtClean="0"/>
              <a:t>Comparación de Pipe-Line  Vs Computadoras secuenciales.</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8" name="Picture 2"/>
          <p:cNvPicPr>
            <a:picLocks noChangeAspect="1" noChangeArrowheads="1"/>
          </p:cNvPicPr>
          <p:nvPr/>
        </p:nvPicPr>
        <p:blipFill>
          <a:blip r:embed="rId3" cstate="print"/>
          <a:srcRect/>
          <a:stretch>
            <a:fillRect/>
          </a:stretch>
        </p:blipFill>
        <p:spPr bwMode="auto">
          <a:xfrm>
            <a:off x="2500298" y="4143375"/>
            <a:ext cx="4019550" cy="2714625"/>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500034" y="2214554"/>
            <a:ext cx="7067550" cy="1743075"/>
          </a:xfrm>
          <a:prstGeom prst="rect">
            <a:avLst/>
          </a:prstGeom>
          <a:noFill/>
          <a:ln w="9525">
            <a:noFill/>
            <a:miter lim="800000"/>
            <a:headEnd/>
            <a:tailEnd/>
          </a:ln>
          <a:effectLst/>
        </p:spPr>
      </p:pic>
      <p:sp>
        <p:nvSpPr>
          <p:cNvPr id="9" name="8 Rectángulo"/>
          <p:cNvSpPr/>
          <p:nvPr/>
        </p:nvSpPr>
        <p:spPr>
          <a:xfrm>
            <a:off x="7500958" y="2643182"/>
            <a:ext cx="1537600" cy="369332"/>
          </a:xfrm>
          <a:prstGeom prst="rect">
            <a:avLst/>
          </a:prstGeom>
        </p:spPr>
        <p:txBody>
          <a:bodyPr wrap="none">
            <a:spAutoFit/>
          </a:bodyPr>
          <a:lstStyle/>
          <a:p>
            <a:r>
              <a:rPr lang="es-MX" dirty="0" smtClean="0">
                <a:latin typeface="Arial" pitchFamily="34" charset="0"/>
                <a:cs typeface="Arial" pitchFamily="34" charset="0"/>
              </a:rPr>
              <a:t>&lt;  secuencial</a:t>
            </a:r>
            <a:endParaRPr lang="es-MX" dirty="0"/>
          </a:p>
        </p:txBody>
      </p:sp>
      <p:sp>
        <p:nvSpPr>
          <p:cNvPr id="10" name="9 Rectángulo"/>
          <p:cNvSpPr/>
          <p:nvPr/>
        </p:nvSpPr>
        <p:spPr>
          <a:xfrm>
            <a:off x="857224" y="5500702"/>
            <a:ext cx="1345240" cy="369332"/>
          </a:xfrm>
          <a:prstGeom prst="rect">
            <a:avLst/>
          </a:prstGeom>
        </p:spPr>
        <p:txBody>
          <a:bodyPr wrap="none">
            <a:spAutoFit/>
          </a:bodyPr>
          <a:lstStyle/>
          <a:p>
            <a:r>
              <a:rPr lang="es-MX" dirty="0" smtClean="0">
                <a:latin typeface="Arial" pitchFamily="34" charset="0"/>
                <a:cs typeface="Arial" pitchFamily="34" charset="0"/>
              </a:rPr>
              <a:t>Pipe Line &gt;</a:t>
            </a:r>
            <a:endParaRPr lang="es-MX"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928670"/>
            <a:ext cx="8229600" cy="1357322"/>
          </a:xfrm>
        </p:spPr>
        <p:txBody>
          <a:bodyPr>
            <a:normAutofit/>
          </a:bodyPr>
          <a:lstStyle/>
          <a:p>
            <a:r>
              <a:rPr lang="es-MX" sz="4000" dirty="0" smtClean="0"/>
              <a:t>Problemas con Pipe-Line: secuencia NO consecutiva de instrucciones  </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9" name="8 Rectángulo"/>
          <p:cNvSpPr/>
          <p:nvPr/>
        </p:nvSpPr>
        <p:spPr>
          <a:xfrm>
            <a:off x="7500958" y="2643182"/>
            <a:ext cx="1537600" cy="369332"/>
          </a:xfrm>
          <a:prstGeom prst="rect">
            <a:avLst/>
          </a:prstGeom>
        </p:spPr>
        <p:txBody>
          <a:bodyPr wrap="none">
            <a:spAutoFit/>
          </a:bodyPr>
          <a:lstStyle/>
          <a:p>
            <a:r>
              <a:rPr lang="es-MX" dirty="0" smtClean="0">
                <a:latin typeface="Arial" pitchFamily="34" charset="0"/>
                <a:cs typeface="Arial" pitchFamily="34" charset="0"/>
              </a:rPr>
              <a:t>&lt;  secuencial</a:t>
            </a:r>
            <a:endParaRPr lang="es-MX" dirty="0"/>
          </a:p>
        </p:txBody>
      </p:sp>
      <p:sp>
        <p:nvSpPr>
          <p:cNvPr id="10" name="9 Rectángulo"/>
          <p:cNvSpPr/>
          <p:nvPr/>
        </p:nvSpPr>
        <p:spPr>
          <a:xfrm>
            <a:off x="857224" y="5500702"/>
            <a:ext cx="1345240" cy="369332"/>
          </a:xfrm>
          <a:prstGeom prst="rect">
            <a:avLst/>
          </a:prstGeom>
        </p:spPr>
        <p:txBody>
          <a:bodyPr wrap="none">
            <a:spAutoFit/>
          </a:bodyPr>
          <a:lstStyle/>
          <a:p>
            <a:r>
              <a:rPr lang="es-MX" dirty="0" smtClean="0">
                <a:latin typeface="Arial" pitchFamily="34" charset="0"/>
                <a:cs typeface="Arial" pitchFamily="34" charset="0"/>
              </a:rPr>
              <a:t>Pipe Line &gt;</a:t>
            </a:r>
            <a:endParaRPr lang="es-MX" dirty="0"/>
          </a:p>
        </p:txBody>
      </p:sp>
      <p:pic>
        <p:nvPicPr>
          <p:cNvPr id="6146" name="Picture 2"/>
          <p:cNvPicPr>
            <a:picLocks noChangeAspect="1" noChangeArrowheads="1"/>
          </p:cNvPicPr>
          <p:nvPr/>
        </p:nvPicPr>
        <p:blipFill>
          <a:blip r:embed="rId3" cstate="print"/>
          <a:srcRect/>
          <a:stretch>
            <a:fillRect/>
          </a:stretch>
        </p:blipFill>
        <p:spPr bwMode="auto">
          <a:xfrm>
            <a:off x="785786" y="2428868"/>
            <a:ext cx="6800850" cy="15049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2428860" y="3786190"/>
            <a:ext cx="5362575" cy="2800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2095</TotalTime>
  <Words>243</Words>
  <Application>Microsoft Office PowerPoint</Application>
  <PresentationFormat>Presentación en pantalla (4:3)</PresentationFormat>
  <Paragraphs>57</Paragraphs>
  <Slides>13</Slides>
  <Notes>12</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Flujo</vt:lpstr>
      <vt:lpstr>Dispositivos de Procesamiento Encauzado  (Pipe Line)</vt:lpstr>
      <vt:lpstr>Arquitectura Pipe Line:</vt:lpstr>
      <vt:lpstr> Señal de Reloj</vt:lpstr>
      <vt:lpstr> Ciclo de trabajo (Duty Cycle)</vt:lpstr>
      <vt:lpstr>El cristal de cuarzo</vt:lpstr>
      <vt:lpstr>Propiedad  piezoeléctrica</vt:lpstr>
      <vt:lpstr>Pipe Line en el tiempo</vt:lpstr>
      <vt:lpstr>Comparación de Pipe-Line  Vs Computadoras secuenciales.</vt:lpstr>
      <vt:lpstr>Problemas con Pipe-Line: secuencia NO consecutiva de instrucciones  </vt:lpstr>
      <vt:lpstr>Diapositiva 10</vt:lpstr>
      <vt:lpstr>Problemas con Pipe-Line: Ejecución de instrucciones consecutivas dependientes</vt:lpstr>
      <vt:lpstr>Solución:  introducir tiempos muertos o burbujas (Burbbles) </vt:lpstr>
      <vt:lpstr>  El empleado que monitorea las escaleras eléctricas Una solución deficiente…</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293</cp:revision>
  <dcterms:created xsi:type="dcterms:W3CDTF">2017-06-21T15:41:54Z</dcterms:created>
  <dcterms:modified xsi:type="dcterms:W3CDTF">2022-02-03T19:34:34Z</dcterms:modified>
</cp:coreProperties>
</file>