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309" r:id="rId3"/>
    <p:sldId id="290" r:id="rId4"/>
    <p:sldId id="305" r:id="rId5"/>
    <p:sldId id="257" r:id="rId6"/>
    <p:sldId id="313" r:id="rId7"/>
    <p:sldId id="312" r:id="rId8"/>
    <p:sldId id="315" r:id="rId9"/>
    <p:sldId id="316" r:id="rId10"/>
    <p:sldId id="317" r:id="rId11"/>
    <p:sldId id="314" r:id="rId12"/>
    <p:sldId id="318" r:id="rId13"/>
    <p:sldId id="319" r:id="rId14"/>
    <p:sldId id="320" r:id="rId15"/>
    <p:sldId id="310" r:id="rId16"/>
    <p:sldId id="311" r:id="rId17"/>
    <p:sldId id="321" r:id="rId18"/>
    <p:sldId id="322" r:id="rId19"/>
    <p:sldId id="323" r:id="rId20"/>
    <p:sldId id="324" r:id="rId21"/>
    <p:sldId id="325" r:id="rId22"/>
    <p:sldId id="326" r:id="rId23"/>
    <p:sldId id="327" r:id="rId24"/>
    <p:sldId id="328" r:id="rId25"/>
    <p:sldId id="329" r:id="rId26"/>
    <p:sldId id="330" r:id="rId27"/>
    <p:sldId id="331" r:id="rId28"/>
    <p:sldId id="304" r:id="rId2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200" y="-82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37B1D0-8653-47B1-B270-BC92E85CA8F0}" type="datetimeFigureOut">
              <a:rPr lang="es-MX" smtClean="0"/>
              <a:pPr/>
              <a:t>26/10/2021</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23A155-392F-441E-B6F8-8D46D468ED60}" type="slidenum">
              <a:rPr lang="es-MX" smtClean="0"/>
              <a:pPr/>
              <a:t>‹Nº›</a:t>
            </a:fld>
            <a:endParaRPr lang="es-MX"/>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19</a:t>
            </a:fld>
            <a:endParaRPr 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20</a:t>
            </a:fld>
            <a:endParaRPr 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28</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B395E837-68E4-41A3-B7B8-8B5231538380}" type="datetimeFigureOut">
              <a:rPr lang="es-MX" smtClean="0"/>
              <a:pPr/>
              <a:t>26/10/2021</a:t>
            </a:fld>
            <a:endParaRPr lang="es-MX"/>
          </a:p>
        </p:txBody>
      </p:sp>
      <p:sp>
        <p:nvSpPr>
          <p:cNvPr id="19" name="18 Marcador de pie de página"/>
          <p:cNvSpPr>
            <a:spLocks noGrp="1"/>
          </p:cNvSpPr>
          <p:nvPr>
            <p:ph type="ftr" sz="quarter" idx="11"/>
          </p:nvPr>
        </p:nvSpPr>
        <p:spPr/>
        <p:txBody>
          <a:bodyPr/>
          <a:lstStyle/>
          <a:p>
            <a:endParaRPr lang="es-MX"/>
          </a:p>
        </p:txBody>
      </p:sp>
      <p:sp>
        <p:nvSpPr>
          <p:cNvPr id="27" name="2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26/10/2021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26/10/2021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26/10/2021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B395E837-68E4-41A3-B7B8-8B5231538380}" type="datetimeFigureOut">
              <a:rPr lang="es-MX" smtClean="0"/>
              <a:pPr/>
              <a:t>26/10/2021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95E837-68E4-41A3-B7B8-8B5231538380}" type="datetimeFigureOut">
              <a:rPr lang="es-MX" smtClean="0"/>
              <a:pPr/>
              <a:t>26/10/2021</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B395E837-68E4-41A3-B7B8-8B5231538380}" type="datetimeFigureOut">
              <a:rPr lang="es-MX" smtClean="0"/>
              <a:pPr/>
              <a:t>26/10/2021</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B395E837-68E4-41A3-B7B8-8B5231538380}" type="datetimeFigureOut">
              <a:rPr lang="es-MX" smtClean="0"/>
              <a:pPr/>
              <a:t>26/10/2021</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95E837-68E4-41A3-B7B8-8B5231538380}" type="datetimeFigureOut">
              <a:rPr lang="es-MX" smtClean="0"/>
              <a:pPr/>
              <a:t>26/10/2021</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95E837-68E4-41A3-B7B8-8B5231538380}" type="datetimeFigureOut">
              <a:rPr lang="es-MX" smtClean="0"/>
              <a:pPr/>
              <a:t>26/10/2021</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B395E837-68E4-41A3-B7B8-8B5231538380}" type="datetimeFigureOut">
              <a:rPr lang="es-MX" smtClean="0"/>
              <a:pPr/>
              <a:t>26/10/2021</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a:xfrm>
            <a:off x="8077200" y="6356350"/>
            <a:ext cx="609600" cy="365125"/>
          </a:xfrm>
        </p:spPr>
        <p:txBody>
          <a:bodyPr/>
          <a:lstStyle/>
          <a:p>
            <a:fld id="{263A170B-7662-4B4C-8522-0308F1FB9915}" type="slidenum">
              <a:rPr lang="es-MX" smtClean="0"/>
              <a:pPr/>
              <a:t>‹Nº›</a:t>
            </a:fld>
            <a:endParaRPr lang="es-MX"/>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395E837-68E4-41A3-B7B8-8B5231538380}" type="datetimeFigureOut">
              <a:rPr lang="es-MX" smtClean="0"/>
              <a:pPr/>
              <a:t>26/10/2021</a:t>
            </a:fld>
            <a:endParaRPr lang="es-MX"/>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63A170B-7662-4B4C-8522-0308F1FB9915}" type="slidenum">
              <a:rPr lang="es-MX" smtClean="0"/>
              <a:pPr/>
              <a:t>‹Nº›</a:t>
            </a:fld>
            <a:endParaRPr lang="es-MX"/>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00034" y="2071678"/>
            <a:ext cx="7851648" cy="1828800"/>
          </a:xfrm>
        </p:spPr>
        <p:txBody>
          <a:bodyPr>
            <a:normAutofit fontScale="90000"/>
          </a:bodyPr>
          <a:lstStyle/>
          <a:p>
            <a:r>
              <a:rPr lang="es-MX" dirty="0" smtClean="0"/>
              <a:t>Programa para descargar código objeto a través del puerto serial (</a:t>
            </a:r>
            <a:r>
              <a:rPr lang="es-MX" dirty="0" err="1" smtClean="0"/>
              <a:t>downloader</a:t>
            </a:r>
            <a:r>
              <a:rPr lang="es-MX" dirty="0" smtClean="0"/>
              <a:t>)</a:t>
            </a:r>
            <a:endParaRPr lang="es-MX" dirty="0"/>
          </a:p>
        </p:txBody>
      </p:sp>
      <p:sp>
        <p:nvSpPr>
          <p:cNvPr id="3" name="2 Subtítulo"/>
          <p:cNvSpPr>
            <a:spLocks noGrp="1"/>
          </p:cNvSpPr>
          <p:nvPr>
            <p:ph type="subTitle" idx="1"/>
          </p:nvPr>
        </p:nvSpPr>
        <p:spPr>
          <a:xfrm>
            <a:off x="357158" y="4500570"/>
            <a:ext cx="7854696" cy="1752600"/>
          </a:xfrm>
        </p:spPr>
        <p:txBody>
          <a:bodyPr>
            <a:normAutofit lnSpcReduction="10000"/>
          </a:bodyPr>
          <a:lstStyle/>
          <a:p>
            <a:r>
              <a:rPr lang="es-MX" dirty="0" smtClean="0"/>
              <a:t>26 </a:t>
            </a:r>
            <a:r>
              <a:rPr lang="es-MX" smtClean="0"/>
              <a:t>de octubre </a:t>
            </a:r>
            <a:r>
              <a:rPr lang="es-MX" smtClean="0"/>
              <a:t> </a:t>
            </a:r>
            <a:r>
              <a:rPr lang="es-MX" dirty="0" smtClean="0"/>
              <a:t>de 2021</a:t>
            </a:r>
          </a:p>
          <a:p>
            <a:r>
              <a:rPr lang="es-MX" dirty="0" smtClean="0"/>
              <a:t>M.I. Pedro Ignacio Rincón Gómez</a:t>
            </a:r>
          </a:p>
          <a:p>
            <a:r>
              <a:rPr lang="es-MX" dirty="0" smtClean="0"/>
              <a:t>ESTRUCTURA Y PROGRAMACIÓN DE COMPUTADORAS</a:t>
            </a:r>
          </a:p>
          <a:p>
            <a:endParaRPr lang="es-MX" dirty="0" smtClean="0"/>
          </a:p>
          <a:p>
            <a:endParaRPr lang="es-MX"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785794"/>
            <a:ext cx="8229600" cy="1275608"/>
          </a:xfrm>
        </p:spPr>
        <p:txBody>
          <a:bodyPr>
            <a:normAutofit fontScale="90000"/>
          </a:bodyPr>
          <a:lstStyle/>
          <a:p>
            <a:r>
              <a:rPr lang="es-MX" sz="4000" dirty="0" smtClean="0"/>
              <a:t>Estrategia  para  programar un </a:t>
            </a:r>
            <a:r>
              <a:rPr lang="es-MX" sz="4000" dirty="0" err="1" smtClean="0"/>
              <a:t>downloader</a:t>
            </a:r>
            <a:r>
              <a:rPr lang="es-MX" sz="4000" dirty="0" smtClean="0"/>
              <a:t>.</a:t>
            </a:r>
            <a:r>
              <a:rPr lang="es-MX" dirty="0" smtClean="0"/>
              <a:t/>
            </a:r>
            <a:br>
              <a:rPr lang="es-MX" dirty="0" smtClean="0"/>
            </a:br>
            <a:endParaRPr lang="es-MX" dirty="0"/>
          </a:p>
        </p:txBody>
      </p:sp>
      <p:sp>
        <p:nvSpPr>
          <p:cNvPr id="3" name="2 Marcador de contenido"/>
          <p:cNvSpPr>
            <a:spLocks noGrp="1"/>
          </p:cNvSpPr>
          <p:nvPr>
            <p:ph idx="1"/>
          </p:nvPr>
        </p:nvSpPr>
        <p:spPr>
          <a:xfrm>
            <a:off x="214282" y="1714464"/>
            <a:ext cx="8358246" cy="5143536"/>
          </a:xfrm>
        </p:spPr>
        <p:txBody>
          <a:bodyPr>
            <a:normAutofit/>
          </a:bodyPr>
          <a:lstStyle/>
          <a:p>
            <a:pPr algn="just">
              <a:buNone/>
            </a:pPr>
            <a:r>
              <a:rPr lang="es-MX" dirty="0" smtClean="0">
                <a:latin typeface="Arial" pitchFamily="34" charset="0"/>
                <a:cs typeface="Arial" pitchFamily="34" charset="0"/>
              </a:rPr>
              <a:t>Así como se cuenta con  una cadena de caracteres que indica que se  transmitirá un  programa, se requiere de una secuencia de caracteres,  para indicar el fin de la transmisión del mismo. Esta última secuencia es muy importante pues es la que indicará que ya se debe ejecutar el programa transmitido.</a:t>
            </a:r>
          </a:p>
          <a:p>
            <a:pPr algn="just">
              <a:buNone/>
            </a:pPr>
            <a:endParaRPr lang="es-MX" dirty="0" smtClean="0">
              <a:latin typeface="Arial" pitchFamily="34" charset="0"/>
              <a:cs typeface="Arial" pitchFamily="34" charset="0"/>
            </a:endParaRPr>
          </a:p>
          <a:p>
            <a:pPr>
              <a:buNone/>
            </a:pPr>
            <a:endParaRPr lang="es-MX" dirty="0" smtClean="0">
              <a:latin typeface="Arial" pitchFamily="34" charset="0"/>
              <a:cs typeface="Arial" pitchFamily="34" charset="0"/>
            </a:endParaRPr>
          </a:p>
          <a:p>
            <a:pPr>
              <a:buNone/>
            </a:pPr>
            <a:endParaRPr lang="es-MX" dirty="0" smtClean="0">
              <a:latin typeface="Arial" pitchFamily="34" charset="0"/>
              <a:cs typeface="Arial" pitchFamily="34" charset="0"/>
            </a:endParaRPr>
          </a:p>
          <a:p>
            <a:pPr>
              <a:buNone/>
            </a:pPr>
            <a:endParaRPr lang="es-MX" dirty="0">
              <a:latin typeface="Arial" pitchFamily="34" charset="0"/>
              <a:cs typeface="Arial" pitchFamily="34" charset="0"/>
            </a:endParaRPr>
          </a:p>
        </p:txBody>
      </p:sp>
      <p:pic>
        <p:nvPicPr>
          <p:cNvPr id="26626" name="Picture 2"/>
          <p:cNvPicPr>
            <a:picLocks noChangeAspect="1" noChangeArrowheads="1"/>
          </p:cNvPicPr>
          <p:nvPr/>
        </p:nvPicPr>
        <p:blipFill>
          <a:blip r:embed="rId2"/>
          <a:srcRect/>
          <a:stretch>
            <a:fillRect/>
          </a:stretch>
        </p:blipFill>
        <p:spPr bwMode="auto">
          <a:xfrm>
            <a:off x="357158" y="4500570"/>
            <a:ext cx="8458200"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85720" y="857232"/>
            <a:ext cx="8358246" cy="4786346"/>
          </a:xfrm>
        </p:spPr>
        <p:txBody>
          <a:bodyPr>
            <a:normAutofit lnSpcReduction="10000"/>
          </a:bodyPr>
          <a:lstStyle/>
          <a:p>
            <a:pPr>
              <a:buNone/>
            </a:pPr>
            <a:r>
              <a:rPr lang="es-MX" dirty="0" smtClean="0">
                <a:latin typeface="Arial" pitchFamily="34" charset="0"/>
                <a:cs typeface="Arial" pitchFamily="34" charset="0"/>
              </a:rPr>
              <a:t>La cadena de fin de transmisión compuesta por  cuatro caracteres  A ,  obedece a las siguientes razones:</a:t>
            </a:r>
          </a:p>
          <a:p>
            <a:pPr>
              <a:buNone/>
            </a:pPr>
            <a:endParaRPr lang="es-MX" dirty="0" smtClean="0">
              <a:latin typeface="Arial" pitchFamily="34" charset="0"/>
              <a:cs typeface="Arial" pitchFamily="34" charset="0"/>
            </a:endParaRPr>
          </a:p>
          <a:p>
            <a:pPr marL="514350" indent="-514350" algn="just">
              <a:buNone/>
            </a:pPr>
            <a:r>
              <a:rPr lang="es-MX" dirty="0" smtClean="0">
                <a:latin typeface="Arial" pitchFamily="34" charset="0"/>
                <a:cs typeface="Arial" pitchFamily="34" charset="0"/>
              </a:rPr>
              <a:t>1)  La cadena final debe estar compuesta por lo menos por cuatro elementos, ya que existen instrucciones en ensamblador que  cuentan con tres </a:t>
            </a:r>
            <a:r>
              <a:rPr lang="es-MX" dirty="0" err="1" smtClean="0">
                <a:latin typeface="Arial" pitchFamily="34" charset="0"/>
                <a:cs typeface="Arial" pitchFamily="34" charset="0"/>
              </a:rPr>
              <a:t>operandos</a:t>
            </a:r>
            <a:r>
              <a:rPr lang="es-MX" dirty="0" smtClean="0">
                <a:latin typeface="Arial" pitchFamily="34" charset="0"/>
                <a:cs typeface="Arial" pitchFamily="34" charset="0"/>
              </a:rPr>
              <a:t>.</a:t>
            </a:r>
          </a:p>
          <a:p>
            <a:pPr marL="514350" indent="-514350" algn="just">
              <a:buNone/>
            </a:pPr>
            <a:endParaRPr lang="es-MX" dirty="0" smtClean="0">
              <a:latin typeface="Arial" pitchFamily="34" charset="0"/>
              <a:cs typeface="Arial" pitchFamily="34" charset="0"/>
            </a:endParaRPr>
          </a:p>
          <a:p>
            <a:pPr marL="514350" indent="-514350" algn="just">
              <a:buNone/>
            </a:pPr>
            <a:r>
              <a:rPr lang="es-MX" dirty="0" smtClean="0">
                <a:latin typeface="Arial" pitchFamily="34" charset="0"/>
                <a:cs typeface="Arial" pitchFamily="34" charset="0"/>
              </a:rPr>
              <a:t>     (Recordemos que los </a:t>
            </a:r>
            <a:r>
              <a:rPr lang="es-MX" dirty="0" err="1" smtClean="0">
                <a:latin typeface="Arial" pitchFamily="34" charset="0"/>
                <a:cs typeface="Arial" pitchFamily="34" charset="0"/>
              </a:rPr>
              <a:t>operandos</a:t>
            </a:r>
            <a:r>
              <a:rPr lang="es-MX" dirty="0" smtClean="0">
                <a:latin typeface="Arial" pitchFamily="34" charset="0"/>
                <a:cs typeface="Arial" pitchFamily="34" charset="0"/>
              </a:rPr>
              <a:t> pueden adquirir cualquier valor,  inclusive el código ASCII de A) con cuatro elementos, se garantiza de que los caracteres no son simples </a:t>
            </a:r>
            <a:r>
              <a:rPr lang="es-MX" dirty="0" err="1" smtClean="0">
                <a:latin typeface="Arial" pitchFamily="34" charset="0"/>
                <a:cs typeface="Arial" pitchFamily="34" charset="0"/>
              </a:rPr>
              <a:t>operandos</a:t>
            </a:r>
            <a:r>
              <a:rPr lang="es-MX" dirty="0" smtClean="0">
                <a:latin typeface="Arial" pitchFamily="34" charset="0"/>
                <a:cs typeface="Arial" pitchFamily="34" charset="0"/>
              </a:rPr>
              <a:t> que forman parte de una instrucción.</a:t>
            </a:r>
          </a:p>
          <a:p>
            <a:pPr marL="514350" indent="-514350">
              <a:buAutoNum type="arabicParenR"/>
            </a:pPr>
            <a:endParaRPr lang="es-MX" dirty="0" smtClean="0">
              <a:latin typeface="Arial" pitchFamily="34" charset="0"/>
              <a:cs typeface="Arial" pitchFamily="34" charset="0"/>
            </a:endParaRPr>
          </a:p>
          <a:p>
            <a:pPr>
              <a:buNone/>
            </a:pPr>
            <a:endParaRPr lang="es-MX" dirty="0" smtClean="0">
              <a:latin typeface="Arial" pitchFamily="34" charset="0"/>
              <a:cs typeface="Arial" pitchFamily="34" charset="0"/>
            </a:endParaRPr>
          </a:p>
          <a:p>
            <a:pPr>
              <a:buNone/>
            </a:pPr>
            <a:endParaRPr lang="es-MX" dirty="0" smtClean="0">
              <a:latin typeface="Arial" pitchFamily="34" charset="0"/>
              <a:cs typeface="Arial" pitchFamily="34" charset="0"/>
            </a:endParaRPr>
          </a:p>
          <a:p>
            <a:pPr>
              <a:buNone/>
            </a:pPr>
            <a:endParaRPr lang="es-MX"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14282" y="1643050"/>
            <a:ext cx="8358246" cy="4786346"/>
          </a:xfrm>
        </p:spPr>
        <p:txBody>
          <a:bodyPr>
            <a:normAutofit/>
          </a:bodyPr>
          <a:lstStyle/>
          <a:p>
            <a:pPr marL="514350" indent="-514350" algn="just">
              <a:buNone/>
            </a:pPr>
            <a:r>
              <a:rPr lang="es-MX" dirty="0" smtClean="0">
                <a:latin typeface="Arial" pitchFamily="34" charset="0"/>
                <a:cs typeface="Arial" pitchFamily="34" charset="0"/>
              </a:rPr>
              <a:t>2)  En el set de instrucciones del MC68HC11 no existe el código de instrucción  número $41 (Equivalente al código ASCII de la letra A)</a:t>
            </a:r>
          </a:p>
          <a:p>
            <a:pPr marL="514350" indent="-514350" algn="just">
              <a:buAutoNum type="arabicParenR" startAt="2"/>
            </a:pPr>
            <a:endParaRPr lang="es-MX" dirty="0" smtClean="0">
              <a:latin typeface="Arial" pitchFamily="34" charset="0"/>
              <a:cs typeface="Arial" pitchFamily="34" charset="0"/>
            </a:endParaRPr>
          </a:p>
          <a:p>
            <a:pPr marL="514350" indent="-514350" algn="just">
              <a:buNone/>
            </a:pPr>
            <a:r>
              <a:rPr lang="es-MX" dirty="0" smtClean="0">
                <a:latin typeface="Arial" pitchFamily="34" charset="0"/>
                <a:cs typeface="Arial" pitchFamily="34" charset="0"/>
              </a:rPr>
              <a:t>     Esto garantiza que nunca se podrán encontrar en  un  programa para el MC68HC11 a  cuatro caracteres A consecutivos como parte del código objeto.</a:t>
            </a:r>
          </a:p>
          <a:p>
            <a:pPr marL="514350" indent="-514350">
              <a:buAutoNum type="arabicParenR" startAt="2"/>
            </a:pPr>
            <a:endParaRPr lang="es-MX" dirty="0" smtClean="0">
              <a:latin typeface="Arial" pitchFamily="34" charset="0"/>
              <a:cs typeface="Arial" pitchFamily="34" charset="0"/>
            </a:endParaRPr>
          </a:p>
          <a:p>
            <a:pPr marL="514350" indent="-514350">
              <a:buAutoNum type="arabicParenR"/>
            </a:pPr>
            <a:endParaRPr lang="es-MX" dirty="0" smtClean="0">
              <a:latin typeface="Arial" pitchFamily="34" charset="0"/>
              <a:cs typeface="Arial" pitchFamily="34" charset="0"/>
            </a:endParaRPr>
          </a:p>
          <a:p>
            <a:pPr>
              <a:buNone/>
            </a:pPr>
            <a:endParaRPr lang="es-MX" dirty="0" smtClean="0">
              <a:latin typeface="Arial" pitchFamily="34" charset="0"/>
              <a:cs typeface="Arial" pitchFamily="34" charset="0"/>
            </a:endParaRPr>
          </a:p>
          <a:p>
            <a:pPr>
              <a:buNone/>
            </a:pPr>
            <a:endParaRPr lang="es-MX" dirty="0" smtClean="0">
              <a:latin typeface="Arial" pitchFamily="34" charset="0"/>
              <a:cs typeface="Arial" pitchFamily="34" charset="0"/>
            </a:endParaRPr>
          </a:p>
          <a:p>
            <a:pPr>
              <a:buNone/>
            </a:pPr>
            <a:endParaRPr lang="es-MX"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5720" y="1071546"/>
            <a:ext cx="8229600" cy="1275608"/>
          </a:xfrm>
        </p:spPr>
        <p:txBody>
          <a:bodyPr>
            <a:normAutofit fontScale="90000"/>
          </a:bodyPr>
          <a:lstStyle/>
          <a:p>
            <a:r>
              <a:rPr lang="es-MX" sz="4000" dirty="0" smtClean="0"/>
              <a:t>Consideraciones  para  programar un </a:t>
            </a:r>
            <a:r>
              <a:rPr lang="es-MX" sz="4000" dirty="0" err="1" smtClean="0"/>
              <a:t>downloader</a:t>
            </a:r>
            <a:r>
              <a:rPr lang="es-MX" sz="4000" dirty="0" smtClean="0"/>
              <a:t>.</a:t>
            </a:r>
            <a:r>
              <a:rPr lang="es-MX" dirty="0" smtClean="0"/>
              <a:t/>
            </a:r>
            <a:br>
              <a:rPr lang="es-MX" dirty="0" smtClean="0"/>
            </a:br>
            <a:endParaRPr lang="es-MX" dirty="0"/>
          </a:p>
        </p:txBody>
      </p:sp>
      <p:sp>
        <p:nvSpPr>
          <p:cNvPr id="3" name="2 Marcador de contenido"/>
          <p:cNvSpPr>
            <a:spLocks noGrp="1"/>
          </p:cNvSpPr>
          <p:nvPr>
            <p:ph idx="1"/>
          </p:nvPr>
        </p:nvSpPr>
        <p:spPr>
          <a:xfrm>
            <a:off x="214282" y="1714464"/>
            <a:ext cx="8358246" cy="5143536"/>
          </a:xfrm>
        </p:spPr>
        <p:txBody>
          <a:bodyPr>
            <a:normAutofit/>
          </a:bodyPr>
          <a:lstStyle/>
          <a:p>
            <a:pPr algn="just">
              <a:buNone/>
            </a:pPr>
            <a:r>
              <a:rPr lang="es-MX" dirty="0" smtClean="0">
                <a:latin typeface="Arial" pitchFamily="34" charset="0"/>
                <a:cs typeface="Arial" pitchFamily="34" charset="0"/>
              </a:rPr>
              <a:t>Recordamos que en el programa START  se  inicializaba la variable ORDEN con un signo de interrogación “?”  puesto que éste símbolo no forma parte de la secuencia  START.  En este programa no podemos usar esa estrategia, pues la secuencia numérica de un programa si puede incluir ese carácter.</a:t>
            </a:r>
          </a:p>
          <a:p>
            <a:pPr algn="just">
              <a:buNone/>
            </a:pPr>
            <a:r>
              <a:rPr lang="es-MX" dirty="0" smtClean="0">
                <a:latin typeface="Arial" pitchFamily="34" charset="0"/>
                <a:cs typeface="Arial" pitchFamily="34" charset="0"/>
              </a:rPr>
              <a:t>Por tal motivo se utilizará una variable denominada VAR, que será inicializada en cero y que cada que tengamos una interrupción  del puerto serial cambie a otro valor diferente.</a:t>
            </a:r>
          </a:p>
          <a:p>
            <a:pPr>
              <a:buNone/>
            </a:pPr>
            <a:endParaRPr lang="es-MX" dirty="0" smtClean="0">
              <a:latin typeface="Arial" pitchFamily="34" charset="0"/>
              <a:cs typeface="Arial" pitchFamily="34" charset="0"/>
            </a:endParaRPr>
          </a:p>
          <a:p>
            <a:pPr>
              <a:buNone/>
            </a:pPr>
            <a:endParaRPr lang="es-MX" dirty="0" smtClean="0">
              <a:latin typeface="Arial" pitchFamily="34" charset="0"/>
              <a:cs typeface="Arial" pitchFamily="34" charset="0"/>
            </a:endParaRPr>
          </a:p>
          <a:p>
            <a:pPr>
              <a:buNone/>
            </a:pPr>
            <a:endParaRPr lang="es-MX"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5720" y="1071546"/>
            <a:ext cx="8229600" cy="1275608"/>
          </a:xfrm>
        </p:spPr>
        <p:txBody>
          <a:bodyPr>
            <a:normAutofit fontScale="90000"/>
          </a:bodyPr>
          <a:lstStyle/>
          <a:p>
            <a:r>
              <a:rPr lang="es-MX" sz="4000" dirty="0" smtClean="0"/>
              <a:t>Consideraciones  para  programar un </a:t>
            </a:r>
            <a:r>
              <a:rPr lang="es-MX" sz="4000" dirty="0" err="1" smtClean="0"/>
              <a:t>downloader</a:t>
            </a:r>
            <a:r>
              <a:rPr lang="es-MX" sz="4000" dirty="0" smtClean="0"/>
              <a:t>.</a:t>
            </a:r>
            <a:r>
              <a:rPr lang="es-MX" dirty="0" smtClean="0"/>
              <a:t/>
            </a:r>
            <a:br>
              <a:rPr lang="es-MX" dirty="0" smtClean="0"/>
            </a:br>
            <a:endParaRPr lang="es-MX" dirty="0"/>
          </a:p>
        </p:txBody>
      </p:sp>
      <p:sp>
        <p:nvSpPr>
          <p:cNvPr id="3" name="2 Marcador de contenido"/>
          <p:cNvSpPr>
            <a:spLocks noGrp="1"/>
          </p:cNvSpPr>
          <p:nvPr>
            <p:ph idx="1"/>
          </p:nvPr>
        </p:nvSpPr>
        <p:spPr>
          <a:xfrm>
            <a:off x="214282" y="1714464"/>
            <a:ext cx="8358246" cy="5143536"/>
          </a:xfrm>
        </p:spPr>
        <p:txBody>
          <a:bodyPr>
            <a:normAutofit/>
          </a:bodyPr>
          <a:lstStyle/>
          <a:p>
            <a:pPr algn="just">
              <a:buNone/>
            </a:pPr>
            <a:r>
              <a:rPr lang="es-MX" dirty="0" smtClean="0">
                <a:latin typeface="Arial" pitchFamily="34" charset="0"/>
                <a:cs typeface="Arial" pitchFamily="34" charset="0"/>
              </a:rPr>
              <a:t>Adicionalmente utilizaremos una variable denominada CONTA  que será inicializada con  un  valor de cero  y tendrá la función de contar una secuencia de 4 caracteres “A” para terminar de recibir el programa.</a:t>
            </a:r>
          </a:p>
          <a:p>
            <a:pPr algn="just">
              <a:buNone/>
            </a:pPr>
            <a:endParaRPr lang="es-MX" dirty="0" smtClean="0">
              <a:latin typeface="Arial" pitchFamily="34" charset="0"/>
              <a:cs typeface="Arial" pitchFamily="34" charset="0"/>
            </a:endParaRPr>
          </a:p>
          <a:p>
            <a:pPr algn="just">
              <a:buNone/>
            </a:pPr>
            <a:r>
              <a:rPr lang="es-MX" dirty="0" smtClean="0">
                <a:latin typeface="Arial" pitchFamily="34" charset="0"/>
                <a:cs typeface="Arial" pitchFamily="34" charset="0"/>
              </a:rPr>
              <a:t>Si se presenta una, dos o tres caracteres de tipo A,  pero el siguiente es diferente de A, entonces borrará por completo el contenido de CONTA.</a:t>
            </a:r>
          </a:p>
          <a:p>
            <a:pPr algn="just">
              <a:buNone/>
            </a:pPr>
            <a:endParaRPr lang="es-MX" dirty="0" smtClean="0">
              <a:latin typeface="Arial" pitchFamily="34" charset="0"/>
              <a:cs typeface="Arial" pitchFamily="34" charset="0"/>
            </a:endParaRPr>
          </a:p>
          <a:p>
            <a:pPr algn="just">
              <a:buNone/>
            </a:pPr>
            <a:r>
              <a:rPr lang="es-MX" dirty="0" smtClean="0">
                <a:latin typeface="Arial" pitchFamily="34" charset="0"/>
                <a:cs typeface="Arial" pitchFamily="34" charset="0"/>
              </a:rPr>
              <a:t>Si por el contrario, se detectan en CONTA 4 caracteres “A”,  se procede a ejecutar el </a:t>
            </a:r>
            <a:r>
              <a:rPr lang="es-MX" smtClean="0">
                <a:latin typeface="Arial" pitchFamily="34" charset="0"/>
                <a:cs typeface="Arial" pitchFamily="34" charset="0"/>
              </a:rPr>
              <a:t>programa transmitido.</a:t>
            </a:r>
            <a:endParaRPr lang="es-MX" dirty="0" smtClean="0">
              <a:latin typeface="Arial" pitchFamily="34" charset="0"/>
              <a:cs typeface="Arial" pitchFamily="34" charset="0"/>
            </a:endParaRPr>
          </a:p>
          <a:p>
            <a:pPr>
              <a:buNone/>
            </a:pPr>
            <a:endParaRPr lang="es-MX" dirty="0" smtClean="0">
              <a:latin typeface="Arial" pitchFamily="34" charset="0"/>
              <a:cs typeface="Arial" pitchFamily="34" charset="0"/>
            </a:endParaRPr>
          </a:p>
          <a:p>
            <a:pPr>
              <a:buNone/>
            </a:pPr>
            <a:endParaRPr lang="es-MX" dirty="0" smtClean="0">
              <a:latin typeface="Arial" pitchFamily="34" charset="0"/>
              <a:cs typeface="Arial" pitchFamily="34" charset="0"/>
            </a:endParaRPr>
          </a:p>
          <a:p>
            <a:pPr>
              <a:buNone/>
            </a:pPr>
            <a:endParaRPr lang="es-MX"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a:stretch>
            <a:fillRect/>
          </a:stretch>
        </p:blipFill>
        <p:spPr bwMode="auto">
          <a:xfrm>
            <a:off x="1214414" y="714356"/>
            <a:ext cx="5715040" cy="6154182"/>
          </a:xfrm>
          <a:prstGeom prst="rect">
            <a:avLst/>
          </a:prstGeom>
          <a:noFill/>
          <a:ln w="9525">
            <a:noFill/>
            <a:miter lim="800000"/>
            <a:headEnd/>
            <a:tailEnd/>
          </a:ln>
          <a:effectLst/>
        </p:spPr>
      </p:pic>
      <p:sp>
        <p:nvSpPr>
          <p:cNvPr id="2" name="1 Título"/>
          <p:cNvSpPr>
            <a:spLocks noGrp="1"/>
          </p:cNvSpPr>
          <p:nvPr>
            <p:ph type="title"/>
          </p:nvPr>
        </p:nvSpPr>
        <p:spPr>
          <a:xfrm>
            <a:off x="4929190" y="1643050"/>
            <a:ext cx="4572032" cy="1275608"/>
          </a:xfrm>
        </p:spPr>
        <p:txBody>
          <a:bodyPr>
            <a:normAutofit fontScale="90000"/>
          </a:bodyPr>
          <a:lstStyle/>
          <a:p>
            <a:r>
              <a:rPr lang="es-MX" dirty="0" smtClean="0"/>
              <a:t>Diagrama de flujo</a:t>
            </a:r>
            <a:br>
              <a:rPr lang="es-MX" dirty="0" smtClean="0"/>
            </a:br>
            <a:r>
              <a:rPr lang="es-MX" dirty="0" smtClean="0"/>
              <a:t>                de EXITO</a:t>
            </a:r>
            <a:endParaRPr lang="es-MX"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928670"/>
            <a:ext cx="8715404" cy="1275608"/>
          </a:xfrm>
        </p:spPr>
        <p:txBody>
          <a:bodyPr>
            <a:normAutofit fontScale="90000"/>
          </a:bodyPr>
          <a:lstStyle/>
          <a:p>
            <a:r>
              <a:rPr lang="es-MX" sz="3200" dirty="0" smtClean="0"/>
              <a:t>Para simular el programa </a:t>
            </a:r>
            <a:r>
              <a:rPr lang="es-MX" sz="3200" dirty="0" err="1" smtClean="0"/>
              <a:t>downloader</a:t>
            </a:r>
            <a:r>
              <a:rPr lang="es-MX" sz="3200" dirty="0" smtClean="0"/>
              <a:t> se requiere tener un programa de ejemplo, previamente compilado (Que será el programa a descargar)</a:t>
            </a:r>
            <a:endParaRPr lang="es-MX" sz="3200" dirty="0"/>
          </a:p>
        </p:txBody>
      </p:sp>
      <p:sp>
        <p:nvSpPr>
          <p:cNvPr id="8" name="7 Rectángulo"/>
          <p:cNvSpPr/>
          <p:nvPr/>
        </p:nvSpPr>
        <p:spPr>
          <a:xfrm>
            <a:off x="2928926" y="2571744"/>
            <a:ext cx="4572000" cy="3970318"/>
          </a:xfrm>
          <a:prstGeom prst="rect">
            <a:avLst/>
          </a:prstGeom>
        </p:spPr>
        <p:txBody>
          <a:bodyPr>
            <a:spAutoFit/>
          </a:bodyPr>
          <a:lstStyle/>
          <a:p>
            <a:r>
              <a:rPr lang="es-MX" dirty="0" smtClean="0"/>
              <a:t> </a:t>
            </a:r>
            <a:r>
              <a:rPr lang="es-MX" dirty="0" smtClean="0">
                <a:latin typeface="Arial" pitchFamily="34" charset="0"/>
                <a:cs typeface="Arial" pitchFamily="34" charset="0"/>
              </a:rPr>
              <a:t>ORG $8000</a:t>
            </a:r>
          </a:p>
          <a:p>
            <a:r>
              <a:rPr lang="es-MX" dirty="0" smtClean="0">
                <a:latin typeface="Arial" pitchFamily="34" charset="0"/>
                <a:cs typeface="Arial" pitchFamily="34" charset="0"/>
              </a:rPr>
              <a:t>INICIO</a:t>
            </a:r>
          </a:p>
          <a:p>
            <a:r>
              <a:rPr lang="es-MX" dirty="0" smtClean="0">
                <a:latin typeface="Arial" pitchFamily="34" charset="0"/>
                <a:cs typeface="Arial" pitchFamily="34" charset="0"/>
              </a:rPr>
              <a:t>       LDX #$1789</a:t>
            </a:r>
          </a:p>
          <a:p>
            <a:r>
              <a:rPr lang="es-MX" dirty="0" smtClean="0">
                <a:latin typeface="Arial" pitchFamily="34" charset="0"/>
                <a:cs typeface="Arial" pitchFamily="34" charset="0"/>
              </a:rPr>
              <a:t>LOOP</a:t>
            </a:r>
          </a:p>
          <a:p>
            <a:r>
              <a:rPr lang="es-MX" dirty="0" smtClean="0">
                <a:latin typeface="Arial" pitchFamily="34" charset="0"/>
                <a:cs typeface="Arial" pitchFamily="34" charset="0"/>
              </a:rPr>
              <a:t>       NOP</a:t>
            </a:r>
          </a:p>
          <a:p>
            <a:r>
              <a:rPr lang="es-MX" dirty="0" smtClean="0">
                <a:latin typeface="Arial" pitchFamily="34" charset="0"/>
                <a:cs typeface="Arial" pitchFamily="34" charset="0"/>
              </a:rPr>
              <a:t>       NOP</a:t>
            </a:r>
          </a:p>
          <a:p>
            <a:r>
              <a:rPr lang="es-MX" dirty="0" smtClean="0">
                <a:latin typeface="Arial" pitchFamily="34" charset="0"/>
                <a:cs typeface="Arial" pitchFamily="34" charset="0"/>
              </a:rPr>
              <a:t>       NOP</a:t>
            </a:r>
          </a:p>
          <a:p>
            <a:r>
              <a:rPr lang="es-MX" dirty="0" smtClean="0">
                <a:latin typeface="Arial" pitchFamily="34" charset="0"/>
                <a:cs typeface="Arial" pitchFamily="34" charset="0"/>
              </a:rPr>
              <a:t>       NOP</a:t>
            </a:r>
          </a:p>
          <a:p>
            <a:r>
              <a:rPr lang="es-MX" dirty="0" smtClean="0">
                <a:latin typeface="Arial" pitchFamily="34" charset="0"/>
                <a:cs typeface="Arial" pitchFamily="34" charset="0"/>
              </a:rPr>
              <a:t>       NOP</a:t>
            </a:r>
          </a:p>
          <a:p>
            <a:r>
              <a:rPr lang="es-MX" dirty="0" smtClean="0">
                <a:latin typeface="Arial" pitchFamily="34" charset="0"/>
                <a:cs typeface="Arial" pitchFamily="34" charset="0"/>
              </a:rPr>
              <a:t>       DEX</a:t>
            </a:r>
          </a:p>
          <a:p>
            <a:r>
              <a:rPr lang="es-MX" dirty="0" smtClean="0">
                <a:latin typeface="Arial" pitchFamily="34" charset="0"/>
                <a:cs typeface="Arial" pitchFamily="34" charset="0"/>
              </a:rPr>
              <a:t>       BNE LOOP</a:t>
            </a:r>
          </a:p>
          <a:p>
            <a:r>
              <a:rPr lang="es-MX" dirty="0" smtClean="0">
                <a:latin typeface="Arial" pitchFamily="34" charset="0"/>
                <a:cs typeface="Arial" pitchFamily="34" charset="0"/>
              </a:rPr>
              <a:t>       JMP INICIO</a:t>
            </a:r>
          </a:p>
          <a:p>
            <a:r>
              <a:rPr lang="es-MX" dirty="0" smtClean="0">
                <a:latin typeface="Arial" pitchFamily="34" charset="0"/>
                <a:cs typeface="Arial" pitchFamily="34" charset="0"/>
              </a:rPr>
              <a:t>       END</a:t>
            </a:r>
          </a:p>
          <a:p>
            <a:r>
              <a:rPr lang="es-MX" dirty="0" smtClean="0"/>
              <a:t> </a:t>
            </a:r>
            <a:endParaRPr lang="es-MX"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42910" y="0"/>
            <a:ext cx="8715404" cy="1275608"/>
          </a:xfrm>
        </p:spPr>
        <p:txBody>
          <a:bodyPr>
            <a:normAutofit/>
          </a:bodyPr>
          <a:lstStyle/>
          <a:p>
            <a:r>
              <a:rPr lang="es-MX" sz="3200" dirty="0" smtClean="0"/>
              <a:t>Compilando el programa se tiene:</a:t>
            </a:r>
            <a:endParaRPr lang="es-MX" sz="3200" dirty="0"/>
          </a:p>
        </p:txBody>
      </p:sp>
      <p:sp>
        <p:nvSpPr>
          <p:cNvPr id="4" name="3 Rectángulo"/>
          <p:cNvSpPr/>
          <p:nvPr/>
        </p:nvSpPr>
        <p:spPr>
          <a:xfrm>
            <a:off x="642910" y="1785926"/>
            <a:ext cx="4572000" cy="3970318"/>
          </a:xfrm>
          <a:prstGeom prst="rect">
            <a:avLst/>
          </a:prstGeom>
        </p:spPr>
        <p:txBody>
          <a:bodyPr>
            <a:spAutoFit/>
          </a:bodyPr>
          <a:lstStyle/>
          <a:p>
            <a:endParaRPr lang="es-MX" dirty="0" smtClean="0"/>
          </a:p>
          <a:p>
            <a:r>
              <a:rPr lang="es-MX" dirty="0" smtClean="0"/>
              <a:t>                          </a:t>
            </a:r>
            <a:r>
              <a:rPr lang="es-MX" dirty="0" smtClean="0">
                <a:latin typeface="Arial" pitchFamily="34" charset="0"/>
                <a:cs typeface="Arial" pitchFamily="34" charset="0"/>
              </a:rPr>
              <a:t>ORG $8000</a:t>
            </a:r>
          </a:p>
          <a:p>
            <a:r>
              <a:rPr lang="es-MX" dirty="0" smtClean="0">
                <a:latin typeface="Arial" pitchFamily="34" charset="0"/>
                <a:cs typeface="Arial" pitchFamily="34" charset="0"/>
              </a:rPr>
              <a:t>                   INICIO</a:t>
            </a:r>
          </a:p>
          <a:p>
            <a:r>
              <a:rPr lang="es-MX" dirty="0" smtClean="0">
                <a:latin typeface="Arial" pitchFamily="34" charset="0"/>
                <a:cs typeface="Arial" pitchFamily="34" charset="0"/>
              </a:rPr>
              <a:t>  8000 CE 17 89           LDX #$1789</a:t>
            </a:r>
          </a:p>
          <a:p>
            <a:r>
              <a:rPr lang="es-MX" dirty="0" smtClean="0">
                <a:latin typeface="Arial" pitchFamily="34" charset="0"/>
                <a:cs typeface="Arial" pitchFamily="34" charset="0"/>
              </a:rPr>
              <a:t>                   LOOP</a:t>
            </a:r>
          </a:p>
          <a:p>
            <a:r>
              <a:rPr lang="es-MX" dirty="0" smtClean="0">
                <a:latin typeface="Arial" pitchFamily="34" charset="0"/>
                <a:cs typeface="Arial" pitchFamily="34" charset="0"/>
              </a:rPr>
              <a:t>  8003 01                 NOP</a:t>
            </a:r>
          </a:p>
          <a:p>
            <a:r>
              <a:rPr lang="es-MX" dirty="0" smtClean="0">
                <a:latin typeface="Arial" pitchFamily="34" charset="0"/>
                <a:cs typeface="Arial" pitchFamily="34" charset="0"/>
              </a:rPr>
              <a:t>  8004 01                 NOP</a:t>
            </a:r>
          </a:p>
          <a:p>
            <a:r>
              <a:rPr lang="es-MX" dirty="0" smtClean="0">
                <a:latin typeface="Arial" pitchFamily="34" charset="0"/>
                <a:cs typeface="Arial" pitchFamily="34" charset="0"/>
              </a:rPr>
              <a:t>  8005 01                 NOP</a:t>
            </a:r>
          </a:p>
          <a:p>
            <a:r>
              <a:rPr lang="es-MX" dirty="0" smtClean="0">
                <a:latin typeface="Arial" pitchFamily="34" charset="0"/>
                <a:cs typeface="Arial" pitchFamily="34" charset="0"/>
              </a:rPr>
              <a:t>  8006 01                 NOP</a:t>
            </a:r>
          </a:p>
          <a:p>
            <a:r>
              <a:rPr lang="es-MX" dirty="0" smtClean="0">
                <a:latin typeface="Arial" pitchFamily="34" charset="0"/>
                <a:cs typeface="Arial" pitchFamily="34" charset="0"/>
              </a:rPr>
              <a:t>  8007 01                 NOP</a:t>
            </a:r>
          </a:p>
          <a:p>
            <a:r>
              <a:rPr lang="es-MX" dirty="0" smtClean="0">
                <a:latin typeface="Arial" pitchFamily="34" charset="0"/>
                <a:cs typeface="Arial" pitchFamily="34" charset="0"/>
              </a:rPr>
              <a:t>  8008 09                 DEX</a:t>
            </a:r>
          </a:p>
          <a:p>
            <a:r>
              <a:rPr lang="es-MX" dirty="0" smtClean="0">
                <a:latin typeface="Arial" pitchFamily="34" charset="0"/>
                <a:cs typeface="Arial" pitchFamily="34" charset="0"/>
              </a:rPr>
              <a:t>  8009 26 F8              BNE LOOP</a:t>
            </a:r>
          </a:p>
          <a:p>
            <a:r>
              <a:rPr lang="es-MX" dirty="0" smtClean="0">
                <a:latin typeface="Arial" pitchFamily="34" charset="0"/>
                <a:cs typeface="Arial" pitchFamily="34" charset="0"/>
              </a:rPr>
              <a:t>  800B 7E 80 00           JMP INICIO</a:t>
            </a:r>
          </a:p>
          <a:p>
            <a:r>
              <a:rPr lang="es-MX" dirty="0" smtClean="0">
                <a:latin typeface="Arial" pitchFamily="34" charset="0"/>
                <a:cs typeface="Arial" pitchFamily="34" charset="0"/>
              </a:rPr>
              <a:t>                          END</a:t>
            </a:r>
            <a:endParaRPr lang="es-MX" dirty="0">
              <a:latin typeface="Arial" pitchFamily="34" charset="0"/>
              <a:cs typeface="Arial" pitchFamily="34" charset="0"/>
            </a:endParaRPr>
          </a:p>
        </p:txBody>
      </p:sp>
      <p:pic>
        <p:nvPicPr>
          <p:cNvPr id="2050" name="Picture 2"/>
          <p:cNvPicPr>
            <a:picLocks noChangeAspect="1" noChangeArrowheads="1"/>
          </p:cNvPicPr>
          <p:nvPr/>
        </p:nvPicPr>
        <p:blipFill>
          <a:blip r:embed="rId2"/>
          <a:srcRect/>
          <a:stretch>
            <a:fillRect/>
          </a:stretch>
        </p:blipFill>
        <p:spPr bwMode="auto">
          <a:xfrm>
            <a:off x="6072198" y="1857364"/>
            <a:ext cx="1866900" cy="4048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42910" y="0"/>
            <a:ext cx="8715404" cy="1275608"/>
          </a:xfrm>
        </p:spPr>
        <p:txBody>
          <a:bodyPr>
            <a:normAutofit/>
          </a:bodyPr>
          <a:lstStyle/>
          <a:p>
            <a:r>
              <a:rPr lang="es-MX" sz="3200" dirty="0" smtClean="0"/>
              <a:t>La serie de números que se debe transmitir es:</a:t>
            </a:r>
            <a:endParaRPr lang="es-MX" sz="3200" dirty="0"/>
          </a:p>
        </p:txBody>
      </p:sp>
      <p:pic>
        <p:nvPicPr>
          <p:cNvPr id="3074" name="Picture 2"/>
          <p:cNvPicPr>
            <a:picLocks noChangeAspect="1" noChangeArrowheads="1"/>
          </p:cNvPicPr>
          <p:nvPr/>
        </p:nvPicPr>
        <p:blipFill>
          <a:blip r:embed="rId2"/>
          <a:srcRect/>
          <a:stretch>
            <a:fillRect/>
          </a:stretch>
        </p:blipFill>
        <p:spPr bwMode="auto">
          <a:xfrm>
            <a:off x="3000364" y="1500174"/>
            <a:ext cx="2619375" cy="4829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928670"/>
            <a:ext cx="8715404" cy="1275608"/>
          </a:xfrm>
        </p:spPr>
        <p:txBody>
          <a:bodyPr>
            <a:normAutofit fontScale="90000"/>
          </a:bodyPr>
          <a:lstStyle/>
          <a:p>
            <a:r>
              <a:rPr lang="es-MX" sz="3200" dirty="0" smtClean="0"/>
              <a:t>El formato de números que soporta el simulador es decimal  por lo que  se convierte el contenido a su equivalente :</a:t>
            </a:r>
            <a:endParaRPr lang="es-MX" sz="3200" dirty="0"/>
          </a:p>
        </p:txBody>
      </p:sp>
      <p:pic>
        <p:nvPicPr>
          <p:cNvPr id="4098" name="Picture 2"/>
          <p:cNvPicPr>
            <a:picLocks noChangeAspect="1" noChangeArrowheads="1"/>
          </p:cNvPicPr>
          <p:nvPr/>
        </p:nvPicPr>
        <p:blipFill>
          <a:blip r:embed="rId3"/>
          <a:srcRect/>
          <a:stretch>
            <a:fillRect/>
          </a:stretch>
        </p:blipFill>
        <p:spPr bwMode="auto">
          <a:xfrm>
            <a:off x="2500298" y="2000240"/>
            <a:ext cx="3905250"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1714488"/>
            <a:ext cx="8229600" cy="1275608"/>
          </a:xfrm>
        </p:spPr>
        <p:txBody>
          <a:bodyPr>
            <a:normAutofit fontScale="90000"/>
          </a:bodyPr>
          <a:lstStyle/>
          <a:p>
            <a:r>
              <a:rPr lang="es-MX" dirty="0" smtClean="0"/>
              <a:t>Programa para descargar código objeto a través del puerto serial (</a:t>
            </a:r>
            <a:r>
              <a:rPr lang="es-MX" dirty="0" err="1" smtClean="0"/>
              <a:t>downloader</a:t>
            </a:r>
            <a:r>
              <a:rPr lang="es-MX" dirty="0" smtClean="0"/>
              <a:t>)</a:t>
            </a:r>
            <a:endParaRPr lang="es-MX" dirty="0"/>
          </a:p>
        </p:txBody>
      </p:sp>
      <p:sp>
        <p:nvSpPr>
          <p:cNvPr id="3" name="2 Marcador de contenido"/>
          <p:cNvSpPr>
            <a:spLocks noGrp="1"/>
          </p:cNvSpPr>
          <p:nvPr>
            <p:ph idx="1"/>
          </p:nvPr>
        </p:nvSpPr>
        <p:spPr>
          <a:xfrm>
            <a:off x="285720" y="3500438"/>
            <a:ext cx="8358246" cy="2571768"/>
          </a:xfrm>
        </p:spPr>
        <p:txBody>
          <a:bodyPr>
            <a:normAutofit/>
          </a:bodyPr>
          <a:lstStyle/>
          <a:p>
            <a:pPr algn="just">
              <a:buNone/>
            </a:pPr>
            <a:r>
              <a:rPr lang="es-MX" dirty="0" smtClean="0">
                <a:latin typeface="Arial" pitchFamily="34" charset="0"/>
                <a:cs typeface="Arial" pitchFamily="34" charset="0"/>
              </a:rPr>
              <a:t>Comúnmente los programas suelen grabarse en  una memoria ROM, con el fin de conservarlos cuando se suspende el suministro eléctrico. Recordemos que un programa residente en RAM se pierde cuando la memoria no tiene suministro eléctrico.</a:t>
            </a:r>
          </a:p>
          <a:p>
            <a:pPr>
              <a:buNone/>
            </a:pPr>
            <a:endParaRPr lang="es-MX" dirty="0" smtClean="0">
              <a:latin typeface="Arial" pitchFamily="34" charset="0"/>
              <a:cs typeface="Arial" pitchFamily="34" charset="0"/>
            </a:endParaRPr>
          </a:p>
          <a:p>
            <a:pPr>
              <a:buNone/>
            </a:pPr>
            <a:endParaRPr lang="es-MX" dirty="0" smtClean="0">
              <a:latin typeface="Arial" pitchFamily="34" charset="0"/>
              <a:cs typeface="Arial" pitchFamily="34" charset="0"/>
            </a:endParaRPr>
          </a:p>
          <a:p>
            <a:pPr>
              <a:buNone/>
            </a:pPr>
            <a:endParaRPr lang="es-MX"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srcRect/>
          <a:stretch>
            <a:fillRect/>
          </a:stretch>
        </p:blipFill>
        <p:spPr bwMode="auto">
          <a:xfrm>
            <a:off x="285720" y="3357562"/>
            <a:ext cx="8458200" cy="2209800"/>
          </a:xfrm>
          <a:prstGeom prst="rect">
            <a:avLst/>
          </a:prstGeom>
          <a:noFill/>
          <a:ln w="9525">
            <a:noFill/>
            <a:miter lim="800000"/>
            <a:headEnd/>
            <a:tailEnd/>
          </a:ln>
          <a:effectLst/>
        </p:spPr>
      </p:pic>
      <p:sp>
        <p:nvSpPr>
          <p:cNvPr id="2" name="1 Título"/>
          <p:cNvSpPr>
            <a:spLocks noGrp="1"/>
          </p:cNvSpPr>
          <p:nvPr>
            <p:ph type="title"/>
          </p:nvPr>
        </p:nvSpPr>
        <p:spPr>
          <a:xfrm>
            <a:off x="428596" y="571480"/>
            <a:ext cx="8715404" cy="1275608"/>
          </a:xfrm>
        </p:spPr>
        <p:txBody>
          <a:bodyPr>
            <a:normAutofit/>
          </a:bodyPr>
          <a:lstStyle/>
          <a:p>
            <a:r>
              <a:rPr lang="es-MX" sz="3200" dirty="0" smtClean="0"/>
              <a:t>Esta es la cadena que se debe introducir en la ventana de “Serial </a:t>
            </a:r>
            <a:r>
              <a:rPr lang="es-MX" sz="3200" dirty="0" err="1" smtClean="0"/>
              <a:t>Transmitter</a:t>
            </a:r>
            <a:r>
              <a:rPr lang="es-MX" sz="3200" dirty="0" smtClean="0"/>
              <a:t>”</a:t>
            </a:r>
            <a:endParaRPr lang="es-MX" sz="3200" dirty="0"/>
          </a:p>
        </p:txBody>
      </p:sp>
      <p:pic>
        <p:nvPicPr>
          <p:cNvPr id="5122" name="Picture 2"/>
          <p:cNvPicPr>
            <a:picLocks noChangeAspect="1" noChangeArrowheads="1"/>
          </p:cNvPicPr>
          <p:nvPr/>
        </p:nvPicPr>
        <p:blipFill>
          <a:blip r:embed="rId4"/>
          <a:srcRect/>
          <a:stretch>
            <a:fillRect/>
          </a:stretch>
        </p:blipFill>
        <p:spPr bwMode="auto">
          <a:xfrm>
            <a:off x="0" y="2214554"/>
            <a:ext cx="8878922" cy="1000132"/>
          </a:xfrm>
          <a:prstGeom prst="rect">
            <a:avLst/>
          </a:prstGeom>
          <a:noFill/>
          <a:ln w="9525">
            <a:noFill/>
            <a:miter lim="800000"/>
            <a:headEnd/>
            <a:tailEnd/>
          </a:ln>
          <a:effectLst/>
        </p:spPr>
      </p:pic>
      <p:sp>
        <p:nvSpPr>
          <p:cNvPr id="5" name="4 Rectángulo"/>
          <p:cNvSpPr/>
          <p:nvPr/>
        </p:nvSpPr>
        <p:spPr>
          <a:xfrm>
            <a:off x="571472" y="6000768"/>
            <a:ext cx="7858180" cy="369332"/>
          </a:xfrm>
          <a:prstGeom prst="rect">
            <a:avLst/>
          </a:prstGeom>
        </p:spPr>
        <p:txBody>
          <a:bodyPr wrap="square">
            <a:spAutoFit/>
          </a:bodyPr>
          <a:lstStyle/>
          <a:p>
            <a:r>
              <a:rPr lang="es-MX" dirty="0" smtClean="0">
                <a:solidFill>
                  <a:srgbClr val="FF0000"/>
                </a:solidFill>
                <a:latin typeface="Arial" pitchFamily="34" charset="0"/>
                <a:cs typeface="Arial" pitchFamily="34" charset="0"/>
              </a:rPr>
              <a:t>Es de suma importancia poner los símbolos &lt;&gt;  para cada cifra en decimal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642918"/>
            <a:ext cx="8715404" cy="1275608"/>
          </a:xfrm>
        </p:spPr>
        <p:txBody>
          <a:bodyPr>
            <a:normAutofit/>
          </a:bodyPr>
          <a:lstStyle/>
          <a:p>
            <a:r>
              <a:rPr lang="es-MX" sz="3200" dirty="0" smtClean="0"/>
              <a:t>Proceso de  simulación:  Paso 1 cargar el programa down.asc  en el simulador THRSIM11</a:t>
            </a:r>
            <a:endParaRPr lang="es-MX" sz="3200" dirty="0"/>
          </a:p>
        </p:txBody>
      </p:sp>
      <p:pic>
        <p:nvPicPr>
          <p:cNvPr id="6146" name="Picture 2"/>
          <p:cNvPicPr>
            <a:picLocks noChangeAspect="1" noChangeArrowheads="1"/>
          </p:cNvPicPr>
          <p:nvPr/>
        </p:nvPicPr>
        <p:blipFill>
          <a:blip r:embed="rId2"/>
          <a:srcRect/>
          <a:stretch>
            <a:fillRect/>
          </a:stretch>
        </p:blipFill>
        <p:spPr bwMode="auto">
          <a:xfrm>
            <a:off x="1362060" y="1962964"/>
            <a:ext cx="6496088" cy="46375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642918"/>
            <a:ext cx="8715404" cy="1275608"/>
          </a:xfrm>
        </p:spPr>
        <p:txBody>
          <a:bodyPr>
            <a:normAutofit fontScale="90000"/>
          </a:bodyPr>
          <a:lstStyle/>
          <a:p>
            <a:r>
              <a:rPr lang="es-MX" sz="3200" dirty="0" smtClean="0"/>
              <a:t>Proceso de  simulación:  Paso 2 abrir ventanas de DUMP (a partir de la dirección $0000) y Serial </a:t>
            </a:r>
            <a:r>
              <a:rPr lang="es-MX" sz="3200" dirty="0" err="1" smtClean="0"/>
              <a:t>Transmitter</a:t>
            </a:r>
            <a:endParaRPr lang="es-MX" sz="3200" dirty="0"/>
          </a:p>
        </p:txBody>
      </p:sp>
      <p:pic>
        <p:nvPicPr>
          <p:cNvPr id="7171" name="Picture 3"/>
          <p:cNvPicPr>
            <a:picLocks noChangeAspect="1" noChangeArrowheads="1"/>
          </p:cNvPicPr>
          <p:nvPr/>
        </p:nvPicPr>
        <p:blipFill>
          <a:blip r:embed="rId2"/>
          <a:srcRect/>
          <a:stretch>
            <a:fillRect/>
          </a:stretch>
        </p:blipFill>
        <p:spPr bwMode="auto">
          <a:xfrm>
            <a:off x="1285852" y="2000240"/>
            <a:ext cx="6143668" cy="46557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642918"/>
            <a:ext cx="8715404" cy="1275608"/>
          </a:xfrm>
        </p:spPr>
        <p:txBody>
          <a:bodyPr>
            <a:normAutofit/>
          </a:bodyPr>
          <a:lstStyle/>
          <a:p>
            <a:r>
              <a:rPr lang="es-MX" sz="3200" dirty="0" smtClean="0"/>
              <a:t>Proceso de  simulación:  Paso 3 escribir la cadena a transmitir en la ventana “Serial </a:t>
            </a:r>
            <a:r>
              <a:rPr lang="es-MX" sz="3200" dirty="0" err="1" smtClean="0"/>
              <a:t>Transmitter</a:t>
            </a:r>
            <a:r>
              <a:rPr lang="es-MX" sz="3200" dirty="0" smtClean="0"/>
              <a:t>”</a:t>
            </a:r>
            <a:endParaRPr lang="es-MX" sz="3200" dirty="0"/>
          </a:p>
        </p:txBody>
      </p:sp>
      <p:pic>
        <p:nvPicPr>
          <p:cNvPr id="8194" name="Picture 2"/>
          <p:cNvPicPr>
            <a:picLocks noChangeAspect="1" noChangeArrowheads="1"/>
          </p:cNvPicPr>
          <p:nvPr/>
        </p:nvPicPr>
        <p:blipFill>
          <a:blip r:embed="rId2"/>
          <a:srcRect/>
          <a:stretch>
            <a:fillRect/>
          </a:stretch>
        </p:blipFill>
        <p:spPr bwMode="auto">
          <a:xfrm>
            <a:off x="1500166" y="2000240"/>
            <a:ext cx="6143668" cy="46509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642918"/>
            <a:ext cx="8715404" cy="1275608"/>
          </a:xfrm>
        </p:spPr>
        <p:txBody>
          <a:bodyPr>
            <a:normAutofit/>
          </a:bodyPr>
          <a:lstStyle/>
          <a:p>
            <a:r>
              <a:rPr lang="es-MX" sz="3200" dirty="0" smtClean="0"/>
              <a:t>Proceso de  simulación:  Paso 4 ejecutar el programa down.asc</a:t>
            </a:r>
            <a:endParaRPr lang="es-MX" sz="3200" dirty="0"/>
          </a:p>
        </p:txBody>
      </p:sp>
      <p:pic>
        <p:nvPicPr>
          <p:cNvPr id="9218" name="Picture 2"/>
          <p:cNvPicPr>
            <a:picLocks noChangeAspect="1" noChangeArrowheads="1"/>
          </p:cNvPicPr>
          <p:nvPr/>
        </p:nvPicPr>
        <p:blipFill>
          <a:blip r:embed="rId2"/>
          <a:srcRect/>
          <a:stretch>
            <a:fillRect/>
          </a:stretch>
        </p:blipFill>
        <p:spPr bwMode="auto">
          <a:xfrm>
            <a:off x="1500166" y="1928802"/>
            <a:ext cx="6286544" cy="47640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642918"/>
            <a:ext cx="8715404" cy="1275608"/>
          </a:xfrm>
        </p:spPr>
        <p:txBody>
          <a:bodyPr>
            <a:normAutofit/>
          </a:bodyPr>
          <a:lstStyle/>
          <a:p>
            <a:r>
              <a:rPr lang="es-MX" sz="3200" dirty="0" smtClean="0"/>
              <a:t>Proceso de  simulación:  Paso 5 oprimir el botón “</a:t>
            </a:r>
            <a:r>
              <a:rPr lang="es-MX" sz="3200" dirty="0" err="1" smtClean="0"/>
              <a:t>Send</a:t>
            </a:r>
            <a:r>
              <a:rPr lang="es-MX" sz="3200" dirty="0" smtClean="0"/>
              <a:t>”  para transmitir la cadena.</a:t>
            </a:r>
            <a:endParaRPr lang="es-MX" sz="3200" dirty="0"/>
          </a:p>
        </p:txBody>
      </p:sp>
      <p:pic>
        <p:nvPicPr>
          <p:cNvPr id="10244" name="Picture 4"/>
          <p:cNvPicPr>
            <a:picLocks noChangeAspect="1" noChangeArrowheads="1"/>
          </p:cNvPicPr>
          <p:nvPr/>
        </p:nvPicPr>
        <p:blipFill>
          <a:blip r:embed="rId2"/>
          <a:srcRect/>
          <a:stretch>
            <a:fillRect/>
          </a:stretch>
        </p:blipFill>
        <p:spPr bwMode="auto">
          <a:xfrm>
            <a:off x="1285852" y="2000240"/>
            <a:ext cx="6143668" cy="4622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642918"/>
            <a:ext cx="8715404" cy="1275608"/>
          </a:xfrm>
        </p:spPr>
        <p:txBody>
          <a:bodyPr>
            <a:normAutofit/>
          </a:bodyPr>
          <a:lstStyle/>
          <a:p>
            <a:r>
              <a:rPr lang="es-MX" sz="3200" dirty="0" smtClean="0"/>
              <a:t>Proceso de  simulación:  Paso 6 oprimir el botón “aceptar” en la ventana de </a:t>
            </a:r>
            <a:r>
              <a:rPr lang="es-MX" sz="3200" dirty="0" err="1" smtClean="0"/>
              <a:t>warning</a:t>
            </a:r>
            <a:r>
              <a:rPr lang="es-MX" sz="3200" dirty="0" smtClean="0"/>
              <a:t>.</a:t>
            </a:r>
            <a:endParaRPr lang="es-MX" sz="3200" dirty="0"/>
          </a:p>
        </p:txBody>
      </p:sp>
      <p:pic>
        <p:nvPicPr>
          <p:cNvPr id="11269" name="Picture 5"/>
          <p:cNvPicPr>
            <a:picLocks noChangeAspect="1" noChangeArrowheads="1"/>
          </p:cNvPicPr>
          <p:nvPr/>
        </p:nvPicPr>
        <p:blipFill>
          <a:blip r:embed="rId2"/>
          <a:srcRect/>
          <a:stretch>
            <a:fillRect/>
          </a:stretch>
        </p:blipFill>
        <p:spPr bwMode="auto">
          <a:xfrm>
            <a:off x="1571604" y="2000240"/>
            <a:ext cx="5860386" cy="45005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642918"/>
            <a:ext cx="8715404" cy="1275608"/>
          </a:xfrm>
        </p:spPr>
        <p:txBody>
          <a:bodyPr>
            <a:normAutofit/>
          </a:bodyPr>
          <a:lstStyle/>
          <a:p>
            <a:r>
              <a:rPr lang="es-MX" sz="3200" dirty="0" smtClean="0"/>
              <a:t>Proceso de  simulación:  Paso 7 puede observarse que el programa transmitido se ejecuta en RAM</a:t>
            </a:r>
            <a:endParaRPr lang="es-MX" sz="3200" dirty="0"/>
          </a:p>
        </p:txBody>
      </p:sp>
      <p:pic>
        <p:nvPicPr>
          <p:cNvPr id="12290" name="Picture 2"/>
          <p:cNvPicPr>
            <a:picLocks noChangeAspect="1" noChangeArrowheads="1"/>
          </p:cNvPicPr>
          <p:nvPr/>
        </p:nvPicPr>
        <p:blipFill>
          <a:blip r:embed="rId2"/>
          <a:srcRect/>
          <a:stretch>
            <a:fillRect/>
          </a:stretch>
        </p:blipFill>
        <p:spPr bwMode="auto">
          <a:xfrm>
            <a:off x="1428728" y="2071678"/>
            <a:ext cx="5786478" cy="4452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357322"/>
          </a:xfrm>
        </p:spPr>
        <p:txBody>
          <a:bodyPr>
            <a:normAutofit fontScale="90000"/>
          </a:bodyPr>
          <a:lstStyle/>
          <a:p>
            <a:r>
              <a:rPr lang="es-MX" dirty="0" smtClean="0"/>
              <a:t/>
            </a:r>
            <a:br>
              <a:rPr lang="es-MX" dirty="0" smtClean="0"/>
            </a:br>
            <a:r>
              <a:rPr lang="es-MX" sz="4000" dirty="0" smtClean="0"/>
              <a:t>EJERCICIOS</a:t>
            </a:r>
            <a:endParaRPr lang="es-MX" sz="4000" dirty="0"/>
          </a:p>
        </p:txBody>
      </p:sp>
      <p:sp>
        <p:nvSpPr>
          <p:cNvPr id="6" name="5 Marcador de contenido"/>
          <p:cNvSpPr>
            <a:spLocks noGrp="1"/>
          </p:cNvSpPr>
          <p:nvPr>
            <p:ph idx="1"/>
          </p:nvPr>
        </p:nvSpPr>
        <p:spPr>
          <a:xfrm>
            <a:off x="500034" y="1500174"/>
            <a:ext cx="8001056" cy="4000528"/>
          </a:xfrm>
        </p:spPr>
        <p:txBody>
          <a:bodyPr>
            <a:normAutofit/>
          </a:bodyPr>
          <a:lstStyle/>
          <a:p>
            <a:pPr marL="457200" indent="-457200" algn="just">
              <a:buNone/>
            </a:pPr>
            <a:r>
              <a:rPr lang="es-MX" sz="2000" dirty="0" smtClean="0">
                <a:latin typeface="Arial" pitchFamily="34" charset="0"/>
                <a:cs typeface="Arial" pitchFamily="34" charset="0"/>
              </a:rPr>
              <a:t>1)   Compare el diagrama de flujo que aparece en esta presentación, con el código del programa denominado “down.asc”  que se anexó en el correo electrónico. </a:t>
            </a:r>
          </a:p>
          <a:p>
            <a:pPr marL="457200" indent="-457200">
              <a:buNone/>
            </a:pPr>
            <a:r>
              <a:rPr lang="es-MX" sz="2000" dirty="0" smtClean="0">
                <a:latin typeface="Arial" pitchFamily="34" charset="0"/>
                <a:cs typeface="Arial" pitchFamily="34" charset="0"/>
              </a:rPr>
              <a:t>         </a:t>
            </a:r>
          </a:p>
          <a:p>
            <a:pPr marL="457200" indent="-457200" algn="just">
              <a:buNone/>
            </a:pPr>
            <a:r>
              <a:rPr lang="es-MX" sz="2000" dirty="0" smtClean="0">
                <a:latin typeface="Arial" pitchFamily="34" charset="0"/>
                <a:cs typeface="Arial" pitchFamily="34" charset="0"/>
              </a:rPr>
              <a:t>2)  Simule el programa down.asc  haciendo uso del simulador visto en clase THRsim11.exe. (Para ello es necesario  simular la transmisión de una cadena de caracteres, a  través de la función “Serial transfer” que se encuentra en el menú de memoria. Y describa el comportamiento del programa brevemente.)</a:t>
            </a:r>
          </a:p>
          <a:p>
            <a:pPr marL="457200" indent="-457200" algn="just">
              <a:buNone/>
            </a:pPr>
            <a:endParaRPr lang="es-MX" sz="2000" dirty="0" smtClean="0">
              <a:latin typeface="Arial" pitchFamily="34" charset="0"/>
              <a:cs typeface="Arial" pitchFamily="34" charset="0"/>
            </a:endParaRPr>
          </a:p>
          <a:p>
            <a:pPr marL="457200" indent="-457200" algn="just">
              <a:buNone/>
            </a:pPr>
            <a:r>
              <a:rPr lang="es-MX" sz="2000" dirty="0" smtClean="0">
                <a:latin typeface="Arial" pitchFamily="34" charset="0"/>
                <a:cs typeface="Arial" pitchFamily="34" charset="0"/>
              </a:rPr>
              <a:t>3)   Modifique la secuencia del programa que se transmite de modo que se quede permanentemente funcionando en RAM.</a:t>
            </a:r>
          </a:p>
          <a:p>
            <a:pPr marL="457200" indent="-457200" algn="just">
              <a:buAutoNum type="arabicParenR" startAt="2"/>
            </a:pPr>
            <a:endParaRPr lang="es-MX" sz="2000" dirty="0" smtClean="0">
              <a:latin typeface="Arial" pitchFamily="34" charset="0"/>
              <a:cs typeface="Arial" pitchFamily="34" charset="0"/>
            </a:endParaRPr>
          </a:p>
          <a:p>
            <a:pPr marL="457200" indent="-457200">
              <a:buAutoNum type="arabicParenR"/>
            </a:pPr>
            <a:endParaRPr lang="es-MX" sz="2000" dirty="0" smtClean="0">
              <a:latin typeface="Arial" pitchFamily="34" charset="0"/>
              <a:cs typeface="Arial" pitchFamily="34" charset="0"/>
            </a:endParaRPr>
          </a:p>
          <a:p>
            <a:pPr marL="457200" indent="-457200">
              <a:buNone/>
            </a:pPr>
            <a:endParaRPr lang="es-MX" sz="2000" dirty="0" smtClean="0">
              <a:latin typeface="Arial" pitchFamily="34" charset="0"/>
              <a:cs typeface="Arial" pitchFamily="34" charset="0"/>
            </a:endParaRPr>
          </a:p>
          <a:p>
            <a:pPr>
              <a:buNone/>
            </a:pPr>
            <a:endParaRPr lang="es-MX" sz="2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1142976" y="5572140"/>
            <a:ext cx="6072230" cy="646331"/>
          </a:xfrm>
          <a:prstGeom prst="rect">
            <a:avLst/>
          </a:prstGeom>
        </p:spPr>
        <p:txBody>
          <a:bodyPr wrap="square">
            <a:spAutoFit/>
          </a:bodyPr>
          <a:lstStyle/>
          <a:p>
            <a:r>
              <a:rPr lang="es-MX" dirty="0" smtClean="0">
                <a:solidFill>
                  <a:srgbClr val="FF0000"/>
                </a:solidFill>
              </a:rPr>
              <a:t>Nota : si tienen dudas para resolver los ejercicios, con gusto los puedo </a:t>
            </a:r>
            <a:r>
              <a:rPr lang="es-MX" dirty="0" err="1" smtClean="0">
                <a:solidFill>
                  <a:srgbClr val="FF0000"/>
                </a:solidFill>
              </a:rPr>
              <a:t>sasesorar</a:t>
            </a:r>
            <a:r>
              <a:rPr lang="es-MX" dirty="0" smtClean="0">
                <a:solidFill>
                  <a:srgbClr val="FF0000"/>
                </a:solidFill>
              </a:rPr>
              <a:t>  a través de mensajes.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www.tekno-market.com/smartprog2-programlama-cihazlar-elnec-982-13-B.jpg"/>
          <p:cNvPicPr>
            <a:picLocks noChangeAspect="1" noChangeArrowheads="1"/>
          </p:cNvPicPr>
          <p:nvPr/>
        </p:nvPicPr>
        <p:blipFill>
          <a:blip r:embed="rId2"/>
          <a:srcRect/>
          <a:stretch>
            <a:fillRect/>
          </a:stretch>
        </p:blipFill>
        <p:spPr bwMode="auto">
          <a:xfrm>
            <a:off x="2071670" y="3634717"/>
            <a:ext cx="4572032" cy="3223283"/>
          </a:xfrm>
          <a:prstGeom prst="rect">
            <a:avLst/>
          </a:prstGeom>
          <a:noFill/>
        </p:spPr>
      </p:pic>
      <p:sp>
        <p:nvSpPr>
          <p:cNvPr id="3" name="2 Marcador de contenido"/>
          <p:cNvSpPr>
            <a:spLocks noGrp="1"/>
          </p:cNvSpPr>
          <p:nvPr>
            <p:ph idx="1"/>
          </p:nvPr>
        </p:nvSpPr>
        <p:spPr>
          <a:xfrm>
            <a:off x="285720" y="857232"/>
            <a:ext cx="8229600" cy="3214710"/>
          </a:xfrm>
        </p:spPr>
        <p:txBody>
          <a:bodyPr>
            <a:normAutofit/>
          </a:bodyPr>
          <a:lstStyle/>
          <a:p>
            <a:pPr algn="just">
              <a:buNone/>
            </a:pPr>
            <a:r>
              <a:rPr lang="es-MX" sz="2400" dirty="0" smtClean="0">
                <a:latin typeface="Arial" pitchFamily="34" charset="0"/>
                <a:cs typeface="Arial" pitchFamily="34" charset="0"/>
              </a:rPr>
              <a:t>Sin embargo, cuando se desarrolla un programa en  lenguaje ensamblador  el proceso de grabación y depuración  del código puede ser costoso, tedioso y poco práctico.</a:t>
            </a:r>
          </a:p>
          <a:p>
            <a:pPr algn="just">
              <a:buNone/>
            </a:pPr>
            <a:endParaRPr lang="es-MX" sz="2400" dirty="0" smtClean="0">
              <a:latin typeface="Arial" pitchFamily="34" charset="0"/>
              <a:cs typeface="Arial" pitchFamily="34" charset="0"/>
            </a:endParaRPr>
          </a:p>
          <a:p>
            <a:pPr algn="just">
              <a:buNone/>
            </a:pPr>
            <a:r>
              <a:rPr lang="es-MX" sz="2400" dirty="0" smtClean="0">
                <a:latin typeface="Arial" pitchFamily="34" charset="0"/>
                <a:cs typeface="Arial" pitchFamily="34" charset="0"/>
              </a:rPr>
              <a:t>Recordemos que para grabar información  en una memoria ROM se requiere de un grabador de memorias que suele ser bastante costoso.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785786" y="571480"/>
            <a:ext cx="7000924" cy="2308324"/>
          </a:xfrm>
          <a:prstGeom prst="rect">
            <a:avLst/>
          </a:prstGeom>
        </p:spPr>
        <p:txBody>
          <a:bodyPr wrap="square">
            <a:spAutoFit/>
          </a:bodyPr>
          <a:lstStyle/>
          <a:p>
            <a:pPr>
              <a:buNone/>
            </a:pPr>
            <a:endParaRPr lang="es-MX" dirty="0" smtClean="0">
              <a:latin typeface="Arial" pitchFamily="34" charset="0"/>
              <a:cs typeface="Arial" pitchFamily="34" charset="0"/>
            </a:endParaRPr>
          </a:p>
          <a:p>
            <a:pPr>
              <a:buNone/>
            </a:pPr>
            <a:endParaRPr lang="es-MX" dirty="0" smtClean="0">
              <a:latin typeface="Arial" pitchFamily="34" charset="0"/>
              <a:cs typeface="Arial" pitchFamily="34" charset="0"/>
            </a:endParaRPr>
          </a:p>
          <a:p>
            <a:pPr>
              <a:buNone/>
            </a:pPr>
            <a:endParaRPr lang="es-MX" dirty="0" smtClean="0">
              <a:latin typeface="Arial" pitchFamily="34" charset="0"/>
              <a:cs typeface="Arial" pitchFamily="34" charset="0"/>
            </a:endParaRPr>
          </a:p>
          <a:p>
            <a:pPr>
              <a:buNone/>
            </a:pPr>
            <a:endParaRPr lang="es-MX" dirty="0" smtClean="0">
              <a:latin typeface="Arial" pitchFamily="34" charset="0"/>
              <a:cs typeface="Arial" pitchFamily="34" charset="0"/>
            </a:endParaRPr>
          </a:p>
          <a:p>
            <a:pPr>
              <a:buNone/>
            </a:pPr>
            <a:endParaRPr lang="es-MX" dirty="0" smtClean="0">
              <a:latin typeface="Arial" pitchFamily="34" charset="0"/>
              <a:cs typeface="Arial" pitchFamily="34" charset="0"/>
            </a:endParaRPr>
          </a:p>
          <a:p>
            <a:pPr>
              <a:buNone/>
            </a:pPr>
            <a:endParaRPr lang="es-MX" dirty="0" smtClean="0">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p:txBody>
      </p:sp>
      <p:pic>
        <p:nvPicPr>
          <p:cNvPr id="6146" name="Picture 2" descr="Borrador de memoria EPROM con Luz ultravioleta"/>
          <p:cNvPicPr>
            <a:picLocks noChangeAspect="1" noChangeArrowheads="1"/>
          </p:cNvPicPr>
          <p:nvPr/>
        </p:nvPicPr>
        <p:blipFill>
          <a:blip r:embed="rId2"/>
          <a:srcRect/>
          <a:stretch>
            <a:fillRect/>
          </a:stretch>
        </p:blipFill>
        <p:spPr bwMode="auto">
          <a:xfrm>
            <a:off x="2786050" y="3952908"/>
            <a:ext cx="2905092" cy="2905092"/>
          </a:xfrm>
          <a:prstGeom prst="rect">
            <a:avLst/>
          </a:prstGeom>
          <a:noFill/>
        </p:spPr>
      </p:pic>
      <p:sp>
        <p:nvSpPr>
          <p:cNvPr id="4" name="3 Rectángulo"/>
          <p:cNvSpPr/>
          <p:nvPr/>
        </p:nvSpPr>
        <p:spPr>
          <a:xfrm>
            <a:off x="428596" y="714356"/>
            <a:ext cx="8072494" cy="4154984"/>
          </a:xfrm>
          <a:prstGeom prst="rect">
            <a:avLst/>
          </a:prstGeom>
        </p:spPr>
        <p:txBody>
          <a:bodyPr wrap="square">
            <a:spAutoFit/>
          </a:bodyPr>
          <a:lstStyle/>
          <a:p>
            <a:pPr algn="just"/>
            <a:r>
              <a:rPr lang="es-MX" sz="2400" dirty="0" smtClean="0">
                <a:latin typeface="Arial" pitchFamily="34" charset="0"/>
                <a:cs typeface="Arial" pitchFamily="34" charset="0"/>
              </a:rPr>
              <a:t>Una vez que una memoria se graba,  debe de probarse el funcionamiento del programa. Si éste no funciona como se esperaba, el dispositivo debe borrarse mediante la exposición  a luz ultravioleta.</a:t>
            </a:r>
          </a:p>
          <a:p>
            <a:pPr algn="just"/>
            <a:endParaRPr lang="es-MX" sz="2400" dirty="0" smtClean="0">
              <a:latin typeface="Arial" pitchFamily="34" charset="0"/>
              <a:cs typeface="Arial" pitchFamily="34" charset="0"/>
            </a:endParaRPr>
          </a:p>
          <a:p>
            <a:pPr algn="just"/>
            <a:r>
              <a:rPr lang="es-MX" sz="2400" dirty="0" smtClean="0">
                <a:latin typeface="Arial" pitchFamily="34" charset="0"/>
                <a:cs typeface="Arial" pitchFamily="34" charset="0"/>
              </a:rPr>
              <a:t>En  la imagen de abajo se aprecia un borrador de memorias de luz ultravioleta. Dada la peligrosidad que implica la exposición de este tipo de luz a la vista, el borrador cuenta con un compartimiento  donde se colocan las memorias que serán  borradas.</a:t>
            </a:r>
          </a:p>
          <a:p>
            <a:endParaRPr lang="es-MX"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PROM Memory Integrated Circuit, Memory Size: 256-1000mb, Rs 30 ..."/>
          <p:cNvPicPr>
            <a:picLocks noChangeAspect="1" noChangeArrowheads="1"/>
          </p:cNvPicPr>
          <p:nvPr/>
        </p:nvPicPr>
        <p:blipFill>
          <a:blip r:embed="rId2"/>
          <a:srcRect/>
          <a:stretch>
            <a:fillRect/>
          </a:stretch>
        </p:blipFill>
        <p:spPr bwMode="auto">
          <a:xfrm>
            <a:off x="500034" y="1142984"/>
            <a:ext cx="4762500" cy="4762500"/>
          </a:xfrm>
          <a:prstGeom prst="rect">
            <a:avLst/>
          </a:prstGeom>
          <a:noFill/>
        </p:spPr>
      </p:pic>
      <p:sp>
        <p:nvSpPr>
          <p:cNvPr id="3" name="2 Marcador de contenido"/>
          <p:cNvSpPr>
            <a:spLocks noGrp="1"/>
          </p:cNvSpPr>
          <p:nvPr>
            <p:ph idx="1"/>
          </p:nvPr>
        </p:nvSpPr>
        <p:spPr>
          <a:xfrm>
            <a:off x="5500694" y="785794"/>
            <a:ext cx="3357586" cy="5357850"/>
          </a:xfrm>
        </p:spPr>
        <p:txBody>
          <a:bodyPr>
            <a:normAutofit/>
          </a:bodyPr>
          <a:lstStyle/>
          <a:p>
            <a:pPr algn="just">
              <a:buNone/>
            </a:pPr>
            <a:r>
              <a:rPr lang="es-MX" sz="2000" dirty="0" smtClean="0">
                <a:latin typeface="Arial" pitchFamily="34" charset="0"/>
                <a:cs typeface="Arial" pitchFamily="34" charset="0"/>
              </a:rPr>
              <a:t>Los dispositivos que son susceptibles de borrar mediante la exposición a luz ultravioleta, suelen presentar una pequeña ventana de vidrio que permite ver el interior del circuito integrado.</a:t>
            </a:r>
          </a:p>
          <a:p>
            <a:pPr algn="just">
              <a:buNone/>
            </a:pPr>
            <a:endParaRPr lang="es-MX" sz="2000" dirty="0" smtClean="0">
              <a:latin typeface="Arial" pitchFamily="34" charset="0"/>
              <a:cs typeface="Arial" pitchFamily="34" charset="0"/>
            </a:endParaRPr>
          </a:p>
          <a:p>
            <a:pPr algn="just">
              <a:buNone/>
            </a:pPr>
            <a:r>
              <a:rPr lang="es-MX" sz="2000" dirty="0" smtClean="0">
                <a:latin typeface="Arial" pitchFamily="34" charset="0"/>
                <a:cs typeface="Arial" pitchFamily="34" charset="0"/>
              </a:rPr>
              <a:t>Además están elaborados mediante una tecnología conocida como </a:t>
            </a:r>
            <a:r>
              <a:rPr lang="es-MX" sz="2000" dirty="0" err="1" smtClean="0">
                <a:latin typeface="Arial" pitchFamily="34" charset="0"/>
                <a:cs typeface="Arial" pitchFamily="34" charset="0"/>
              </a:rPr>
              <a:t>Cmos</a:t>
            </a:r>
            <a:r>
              <a:rPr lang="es-MX" sz="2000" dirty="0" smtClean="0">
                <a:latin typeface="Arial" pitchFamily="34" charset="0"/>
                <a:cs typeface="Arial" pitchFamily="34" charset="0"/>
              </a:rPr>
              <a:t>, que se daña muy fácilmente al exponerse a  electricidad estática.</a:t>
            </a:r>
          </a:p>
          <a:p>
            <a:pPr>
              <a:buNone/>
            </a:pPr>
            <a:endParaRPr lang="es-MX"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4.bp.blogspot.com/-Vf9TTNps8Dw/USyiVimp3OI/AAAAAAAAA9Q/DvEYYpbFJMs/s1600/PCArduinoTM1638.png"/>
          <p:cNvPicPr>
            <a:picLocks noChangeAspect="1" noChangeArrowheads="1"/>
          </p:cNvPicPr>
          <p:nvPr/>
        </p:nvPicPr>
        <p:blipFill>
          <a:blip r:embed="rId2"/>
          <a:srcRect/>
          <a:stretch>
            <a:fillRect/>
          </a:stretch>
        </p:blipFill>
        <p:spPr bwMode="auto">
          <a:xfrm>
            <a:off x="1714480" y="4429132"/>
            <a:ext cx="6038850" cy="2190750"/>
          </a:xfrm>
          <a:prstGeom prst="rect">
            <a:avLst/>
          </a:prstGeom>
          <a:noFill/>
        </p:spPr>
      </p:pic>
      <p:sp>
        <p:nvSpPr>
          <p:cNvPr id="3" name="2 Marcador de contenido"/>
          <p:cNvSpPr>
            <a:spLocks noGrp="1"/>
          </p:cNvSpPr>
          <p:nvPr>
            <p:ph idx="1"/>
          </p:nvPr>
        </p:nvSpPr>
        <p:spPr>
          <a:xfrm>
            <a:off x="0" y="857232"/>
            <a:ext cx="8358246" cy="4786346"/>
          </a:xfrm>
        </p:spPr>
        <p:txBody>
          <a:bodyPr>
            <a:normAutofit/>
          </a:bodyPr>
          <a:lstStyle/>
          <a:p>
            <a:pPr algn="just">
              <a:buNone/>
            </a:pPr>
            <a:r>
              <a:rPr lang="es-MX" dirty="0" smtClean="0">
                <a:latin typeface="Arial" pitchFamily="34" charset="0"/>
                <a:cs typeface="Arial" pitchFamily="34" charset="0"/>
              </a:rPr>
              <a:t>Una forma más práctica para el desarrollo de programas consiste en descargarlos desde una computadora personal hacia un  </a:t>
            </a:r>
            <a:r>
              <a:rPr lang="es-MX" dirty="0" err="1" smtClean="0">
                <a:latin typeface="Arial" pitchFamily="34" charset="0"/>
                <a:cs typeface="Arial" pitchFamily="34" charset="0"/>
              </a:rPr>
              <a:t>microcontrolador</a:t>
            </a:r>
            <a:r>
              <a:rPr lang="es-MX" dirty="0" smtClean="0">
                <a:latin typeface="Arial" pitchFamily="34" charset="0"/>
                <a:cs typeface="Arial" pitchFamily="34" charset="0"/>
              </a:rPr>
              <a:t> a través de  un puerto serial, mediante un software conocido como </a:t>
            </a:r>
            <a:r>
              <a:rPr lang="es-MX" dirty="0" err="1" smtClean="0">
                <a:latin typeface="Arial" pitchFamily="34" charset="0"/>
                <a:cs typeface="Arial" pitchFamily="34" charset="0"/>
              </a:rPr>
              <a:t>downloader</a:t>
            </a:r>
            <a:r>
              <a:rPr lang="es-MX" dirty="0" smtClean="0">
                <a:latin typeface="Arial" pitchFamily="34" charset="0"/>
                <a:cs typeface="Arial" pitchFamily="34" charset="0"/>
              </a:rPr>
              <a:t>. </a:t>
            </a:r>
          </a:p>
          <a:p>
            <a:pPr algn="just">
              <a:buNone/>
            </a:pPr>
            <a:r>
              <a:rPr lang="es-MX" dirty="0" smtClean="0">
                <a:latin typeface="Arial" pitchFamily="34" charset="0"/>
                <a:cs typeface="Arial" pitchFamily="34" charset="0"/>
              </a:rPr>
              <a:t>El programa se aloja en un área de memoria RAM disponible  y si se desea borrar, simplemente se debe interrumpir el suministro eléctrico de la memoria RAM del  </a:t>
            </a:r>
            <a:r>
              <a:rPr lang="es-MX" dirty="0" err="1" smtClean="0">
                <a:latin typeface="Arial" pitchFamily="34" charset="0"/>
                <a:cs typeface="Arial" pitchFamily="34" charset="0"/>
              </a:rPr>
              <a:t>microcontrolador</a:t>
            </a:r>
            <a:r>
              <a:rPr lang="es-MX" dirty="0" smtClean="0">
                <a:latin typeface="Arial" pitchFamily="34" charset="0"/>
                <a:cs typeface="Arial" pitchFamily="34" charset="0"/>
              </a:rPr>
              <a:t>.</a:t>
            </a:r>
          </a:p>
          <a:p>
            <a:pPr>
              <a:buNone/>
            </a:pPr>
            <a:endParaRPr lang="es-MX"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3"/>
          <p:cNvPicPr>
            <a:picLocks noChangeAspect="1" noChangeArrowheads="1"/>
          </p:cNvPicPr>
          <p:nvPr/>
        </p:nvPicPr>
        <p:blipFill>
          <a:blip r:embed="rId2"/>
          <a:srcRect/>
          <a:stretch>
            <a:fillRect/>
          </a:stretch>
        </p:blipFill>
        <p:spPr bwMode="auto">
          <a:xfrm>
            <a:off x="928662" y="4357694"/>
            <a:ext cx="7077075" cy="1771650"/>
          </a:xfrm>
          <a:prstGeom prst="rect">
            <a:avLst/>
          </a:prstGeom>
          <a:noFill/>
          <a:ln w="9525">
            <a:noFill/>
            <a:miter lim="800000"/>
            <a:headEnd/>
            <a:tailEnd/>
          </a:ln>
          <a:effectLst/>
        </p:spPr>
      </p:pic>
      <p:sp>
        <p:nvSpPr>
          <p:cNvPr id="2" name="1 Título"/>
          <p:cNvSpPr>
            <a:spLocks noGrp="1"/>
          </p:cNvSpPr>
          <p:nvPr>
            <p:ph type="title"/>
          </p:nvPr>
        </p:nvSpPr>
        <p:spPr>
          <a:xfrm>
            <a:off x="285720" y="785794"/>
            <a:ext cx="8229600" cy="1275608"/>
          </a:xfrm>
        </p:spPr>
        <p:txBody>
          <a:bodyPr>
            <a:normAutofit fontScale="90000"/>
          </a:bodyPr>
          <a:lstStyle/>
          <a:p>
            <a:r>
              <a:rPr lang="es-MX" dirty="0" smtClean="0"/>
              <a:t>Estrategia  para  programar un </a:t>
            </a:r>
            <a:r>
              <a:rPr lang="es-MX" dirty="0" err="1" smtClean="0"/>
              <a:t>downloader</a:t>
            </a:r>
            <a:r>
              <a:rPr lang="es-MX" dirty="0" smtClean="0"/>
              <a:t>.</a:t>
            </a:r>
            <a:endParaRPr lang="es-MX" dirty="0"/>
          </a:p>
        </p:txBody>
      </p:sp>
      <p:sp>
        <p:nvSpPr>
          <p:cNvPr id="3" name="2 Marcador de contenido"/>
          <p:cNvSpPr>
            <a:spLocks noGrp="1"/>
          </p:cNvSpPr>
          <p:nvPr>
            <p:ph idx="1"/>
          </p:nvPr>
        </p:nvSpPr>
        <p:spPr>
          <a:xfrm>
            <a:off x="357158" y="2071654"/>
            <a:ext cx="8358246" cy="4786346"/>
          </a:xfrm>
        </p:spPr>
        <p:txBody>
          <a:bodyPr>
            <a:normAutofit/>
          </a:bodyPr>
          <a:lstStyle/>
          <a:p>
            <a:pPr algn="just">
              <a:buNone/>
            </a:pPr>
            <a:r>
              <a:rPr lang="es-MX" dirty="0" smtClean="0">
                <a:latin typeface="Arial" pitchFamily="34" charset="0"/>
                <a:cs typeface="Arial" pitchFamily="34" charset="0"/>
              </a:rPr>
              <a:t>Se utilizará el programa de START visto la semana pasada y sólo se modificará la parte correspondiente a  EXITO, ya que se considerará que lo que se transmite después de la última T de START es una secuencia numérica correspondiente a un programa. </a:t>
            </a:r>
          </a:p>
          <a:p>
            <a:pPr>
              <a:buNone/>
            </a:pPr>
            <a:endParaRPr lang="es-MX" dirty="0" smtClean="0">
              <a:latin typeface="Arial" pitchFamily="34" charset="0"/>
              <a:cs typeface="Arial" pitchFamily="34" charset="0"/>
            </a:endParaRPr>
          </a:p>
          <a:p>
            <a:pPr>
              <a:buNone/>
            </a:pPr>
            <a:endParaRPr lang="es-MX" dirty="0" smtClean="0">
              <a:latin typeface="Arial" pitchFamily="34" charset="0"/>
              <a:cs typeface="Arial" pitchFamily="34" charset="0"/>
            </a:endParaRPr>
          </a:p>
          <a:p>
            <a:pPr>
              <a:buNone/>
            </a:pPr>
            <a:endParaRPr lang="es-MX" dirty="0" smtClean="0">
              <a:latin typeface="Arial" pitchFamily="34" charset="0"/>
              <a:cs typeface="Arial" pitchFamily="34" charset="0"/>
            </a:endParaRPr>
          </a:p>
          <a:p>
            <a:pPr>
              <a:buNone/>
            </a:pPr>
            <a:endParaRPr lang="es-MX" dirty="0" smtClean="0">
              <a:latin typeface="Arial" pitchFamily="34" charset="0"/>
              <a:cs typeface="Arial" pitchFamily="34" charset="0"/>
            </a:endParaRPr>
          </a:p>
          <a:p>
            <a:pPr>
              <a:buNone/>
            </a:pPr>
            <a:endParaRPr lang="es-MX"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3"/>
          <p:cNvPicPr>
            <a:picLocks noChangeAspect="1" noChangeArrowheads="1"/>
          </p:cNvPicPr>
          <p:nvPr/>
        </p:nvPicPr>
        <p:blipFill>
          <a:blip r:embed="rId2"/>
          <a:srcRect/>
          <a:stretch>
            <a:fillRect/>
          </a:stretch>
        </p:blipFill>
        <p:spPr bwMode="auto">
          <a:xfrm>
            <a:off x="857224" y="3286124"/>
            <a:ext cx="7077075" cy="1771650"/>
          </a:xfrm>
          <a:prstGeom prst="rect">
            <a:avLst/>
          </a:prstGeom>
          <a:noFill/>
          <a:ln w="9525">
            <a:noFill/>
            <a:miter lim="800000"/>
            <a:headEnd/>
            <a:tailEnd/>
          </a:ln>
          <a:effectLst/>
        </p:spPr>
      </p:pic>
      <p:sp>
        <p:nvSpPr>
          <p:cNvPr id="2" name="1 Título"/>
          <p:cNvSpPr>
            <a:spLocks noGrp="1"/>
          </p:cNvSpPr>
          <p:nvPr>
            <p:ph type="title"/>
          </p:nvPr>
        </p:nvSpPr>
        <p:spPr>
          <a:xfrm>
            <a:off x="142844" y="1643050"/>
            <a:ext cx="8229600" cy="1275608"/>
          </a:xfrm>
        </p:spPr>
        <p:txBody>
          <a:bodyPr>
            <a:normAutofit fontScale="90000"/>
          </a:bodyPr>
          <a:lstStyle/>
          <a:p>
            <a:r>
              <a:rPr lang="es-MX" dirty="0" smtClean="0"/>
              <a:t/>
            </a:r>
            <a:br>
              <a:rPr lang="es-MX" dirty="0" smtClean="0"/>
            </a:br>
            <a:endParaRPr lang="es-MX" dirty="0"/>
          </a:p>
        </p:txBody>
      </p:sp>
      <p:sp>
        <p:nvSpPr>
          <p:cNvPr id="3" name="2 Marcador de contenido"/>
          <p:cNvSpPr>
            <a:spLocks noGrp="1"/>
          </p:cNvSpPr>
          <p:nvPr>
            <p:ph idx="1"/>
          </p:nvPr>
        </p:nvSpPr>
        <p:spPr>
          <a:xfrm>
            <a:off x="142844" y="2643182"/>
            <a:ext cx="8358246" cy="4786346"/>
          </a:xfrm>
        </p:spPr>
        <p:txBody>
          <a:bodyPr>
            <a:normAutofit/>
          </a:bodyPr>
          <a:lstStyle/>
          <a:p>
            <a:pPr algn="just">
              <a:buNone/>
            </a:pPr>
            <a:r>
              <a:rPr lang="es-MX" dirty="0" smtClean="0">
                <a:latin typeface="Arial" pitchFamily="34" charset="0"/>
                <a:cs typeface="Arial" pitchFamily="34" charset="0"/>
              </a:rPr>
              <a:t>Donde cada término XX es un  byte del código objeto </a:t>
            </a:r>
          </a:p>
          <a:p>
            <a:pPr>
              <a:buNone/>
            </a:pPr>
            <a:endParaRPr lang="es-MX" dirty="0" smtClean="0">
              <a:latin typeface="Arial" pitchFamily="34" charset="0"/>
              <a:cs typeface="Arial" pitchFamily="34" charset="0"/>
            </a:endParaRPr>
          </a:p>
          <a:p>
            <a:pPr>
              <a:buNone/>
            </a:pPr>
            <a:endParaRPr lang="es-MX" dirty="0" smtClean="0">
              <a:latin typeface="Arial" pitchFamily="34" charset="0"/>
              <a:cs typeface="Arial" pitchFamily="34" charset="0"/>
            </a:endParaRPr>
          </a:p>
          <a:p>
            <a:pPr>
              <a:buNone/>
            </a:pPr>
            <a:endParaRPr lang="es-MX"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6643702" y="1928802"/>
            <a:ext cx="2095500" cy="3705225"/>
          </a:xfrm>
          <a:prstGeom prst="rect">
            <a:avLst/>
          </a:prstGeom>
          <a:noFill/>
          <a:ln w="9525">
            <a:noFill/>
            <a:miter lim="800000"/>
            <a:headEnd/>
            <a:tailEnd/>
          </a:ln>
          <a:effectLst/>
        </p:spPr>
      </p:pic>
      <p:pic>
        <p:nvPicPr>
          <p:cNvPr id="23555" name="Picture 3"/>
          <p:cNvPicPr>
            <a:picLocks noChangeAspect="1" noChangeArrowheads="1"/>
          </p:cNvPicPr>
          <p:nvPr/>
        </p:nvPicPr>
        <p:blipFill>
          <a:blip r:embed="rId3"/>
          <a:srcRect/>
          <a:stretch>
            <a:fillRect/>
          </a:stretch>
        </p:blipFill>
        <p:spPr bwMode="auto">
          <a:xfrm>
            <a:off x="214282" y="4000504"/>
            <a:ext cx="7077075" cy="1771650"/>
          </a:xfrm>
          <a:prstGeom prst="rect">
            <a:avLst/>
          </a:prstGeom>
          <a:noFill/>
          <a:ln w="9525">
            <a:noFill/>
            <a:miter lim="800000"/>
            <a:headEnd/>
            <a:tailEnd/>
          </a:ln>
          <a:effectLst/>
        </p:spPr>
      </p:pic>
      <p:sp>
        <p:nvSpPr>
          <p:cNvPr id="3" name="2 Marcador de contenido"/>
          <p:cNvSpPr>
            <a:spLocks noGrp="1"/>
          </p:cNvSpPr>
          <p:nvPr>
            <p:ph idx="1"/>
          </p:nvPr>
        </p:nvSpPr>
        <p:spPr>
          <a:xfrm>
            <a:off x="214282" y="785794"/>
            <a:ext cx="8358246" cy="4786346"/>
          </a:xfrm>
        </p:spPr>
        <p:txBody>
          <a:bodyPr>
            <a:normAutofit/>
          </a:bodyPr>
          <a:lstStyle/>
          <a:p>
            <a:pPr algn="just">
              <a:buNone/>
            </a:pPr>
            <a:r>
              <a:rPr lang="es-MX" dirty="0" smtClean="0">
                <a:latin typeface="Arial" pitchFamily="34" charset="0"/>
                <a:cs typeface="Arial" pitchFamily="34" charset="0"/>
              </a:rPr>
              <a:t>Cada término XX será guardado en memoria RAM  a partir de una dirección  arbitraria. </a:t>
            </a:r>
          </a:p>
          <a:p>
            <a:pPr algn="just">
              <a:buNone/>
            </a:pPr>
            <a:r>
              <a:rPr lang="es-MX" dirty="0" smtClean="0">
                <a:latin typeface="Arial" pitchFamily="34" charset="0"/>
                <a:cs typeface="Arial" pitchFamily="34" charset="0"/>
              </a:rPr>
              <a:t>Para el programa que usaremos será $0030</a:t>
            </a:r>
          </a:p>
          <a:p>
            <a:pPr>
              <a:buNone/>
            </a:pPr>
            <a:endParaRPr lang="es-MX" dirty="0" smtClean="0">
              <a:latin typeface="Arial" pitchFamily="34" charset="0"/>
              <a:cs typeface="Arial" pitchFamily="34" charset="0"/>
            </a:endParaRPr>
          </a:p>
          <a:p>
            <a:pPr>
              <a:buNone/>
            </a:pPr>
            <a:endParaRPr lang="es-MX" dirty="0" smtClean="0">
              <a:latin typeface="Arial" pitchFamily="34" charset="0"/>
              <a:cs typeface="Arial" pitchFamily="34" charset="0"/>
            </a:endParaRPr>
          </a:p>
          <a:p>
            <a:pPr>
              <a:buNone/>
            </a:pPr>
            <a:endParaRPr lang="es-MX"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2604</TotalTime>
  <Words>1212</Words>
  <Application>Microsoft Office PowerPoint</Application>
  <PresentationFormat>Presentación en pantalla (4:3)</PresentationFormat>
  <Paragraphs>117</Paragraphs>
  <Slides>28</Slides>
  <Notes>3</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Flujo</vt:lpstr>
      <vt:lpstr>Programa para descargar código objeto a través del puerto serial (downloader)</vt:lpstr>
      <vt:lpstr>Programa para descargar código objeto a través del puerto serial (downloader)</vt:lpstr>
      <vt:lpstr>Diapositiva 3</vt:lpstr>
      <vt:lpstr>Diapositiva 4</vt:lpstr>
      <vt:lpstr>Diapositiva 5</vt:lpstr>
      <vt:lpstr>Diapositiva 6</vt:lpstr>
      <vt:lpstr>Estrategia  para  programar un downloader.</vt:lpstr>
      <vt:lpstr> </vt:lpstr>
      <vt:lpstr>Diapositiva 9</vt:lpstr>
      <vt:lpstr>Estrategia  para  programar un downloader. </vt:lpstr>
      <vt:lpstr>Diapositiva 11</vt:lpstr>
      <vt:lpstr>Diapositiva 12</vt:lpstr>
      <vt:lpstr>Consideraciones  para  programar un downloader. </vt:lpstr>
      <vt:lpstr>Consideraciones  para  programar un downloader. </vt:lpstr>
      <vt:lpstr>Diagrama de flujo                 de EXITO</vt:lpstr>
      <vt:lpstr>Para simular el programa downloader se requiere tener un programa de ejemplo, previamente compilado (Que será el programa a descargar)</vt:lpstr>
      <vt:lpstr>Compilando el programa se tiene:</vt:lpstr>
      <vt:lpstr>La serie de números que se debe transmitir es:</vt:lpstr>
      <vt:lpstr>El formato de números que soporta el simulador es decimal  por lo que  se convierte el contenido a su equivalente :</vt:lpstr>
      <vt:lpstr>Esta es la cadena que se debe introducir en la ventana de “Serial Transmitter”</vt:lpstr>
      <vt:lpstr>Proceso de  simulación:  Paso 1 cargar el programa down.asc  en el simulador THRSIM11</vt:lpstr>
      <vt:lpstr>Proceso de  simulación:  Paso 2 abrir ventanas de DUMP (a partir de la dirección $0000) y Serial Transmitter</vt:lpstr>
      <vt:lpstr>Proceso de  simulación:  Paso 3 escribir la cadena a transmitir en la ventana “Serial Transmitter”</vt:lpstr>
      <vt:lpstr>Proceso de  simulación:  Paso 4 ejecutar el programa down.asc</vt:lpstr>
      <vt:lpstr>Proceso de  simulación:  Paso 5 oprimir el botón “Send”  para transmitir la cadena.</vt:lpstr>
      <vt:lpstr>Proceso de  simulación:  Paso 6 oprimir el botón “aceptar” en la ventana de warning.</vt:lpstr>
      <vt:lpstr>Proceso de  simulación:  Paso 7 puede observarse que el programa transmitido se ejecuta en RAM</vt:lpstr>
      <vt:lpstr> EJERCICIOS</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de instrucciones del MC68HC11</dc:title>
  <dc:creator>Becario4</dc:creator>
  <cp:lastModifiedBy>PETER</cp:lastModifiedBy>
  <cp:revision>281</cp:revision>
  <dcterms:created xsi:type="dcterms:W3CDTF">2017-06-21T15:41:54Z</dcterms:created>
  <dcterms:modified xsi:type="dcterms:W3CDTF">2021-10-26T17:45:37Z</dcterms:modified>
</cp:coreProperties>
</file>