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90" r:id="rId4"/>
    <p:sldId id="293" r:id="rId5"/>
    <p:sldId id="294" r:id="rId6"/>
    <p:sldId id="292" r:id="rId7"/>
    <p:sldId id="295" r:id="rId8"/>
    <p:sldId id="296" r:id="rId9"/>
    <p:sldId id="297" r:id="rId10"/>
    <p:sldId id="298" r:id="rId11"/>
    <p:sldId id="299" r:id="rId12"/>
    <p:sldId id="300" r:id="rId13"/>
    <p:sldId id="301" r:id="rId14"/>
    <p:sldId id="302" r:id="rId15"/>
    <p:sldId id="303" r:id="rId16"/>
    <p:sldId id="304"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15/03/2022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14</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15</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16</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 tomada de la página  262 del </a:t>
            </a:r>
            <a:r>
              <a:rPr lang="es-MX" dirty="0" err="1" smtClean="0"/>
              <a:t>pdf</a:t>
            </a:r>
            <a:r>
              <a:rPr lang="es-MX" dirty="0" smtClean="0"/>
              <a:t>  68hc11rm.pdf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Tabla</a:t>
            </a:r>
            <a:r>
              <a:rPr lang="es-MX" baseline="0" dirty="0" smtClean="0"/>
              <a:t> tomada de la página 65 del </a:t>
            </a:r>
            <a:r>
              <a:rPr lang="es-MX" baseline="0" dirty="0" err="1" smtClean="0"/>
              <a:t>pdf</a:t>
            </a:r>
            <a:r>
              <a:rPr lang="es-MX" baseline="0" dirty="0" smtClean="0"/>
              <a:t>  hc11rm.pdf</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Diagrama</a:t>
            </a:r>
            <a:r>
              <a:rPr lang="es-MX" baseline="0" dirty="0" smtClean="0"/>
              <a:t> tomado de la pagina 19 del </a:t>
            </a:r>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15/03/2022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15/03/2022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MX" dirty="0" smtClean="0"/>
              <a:t>Configuración del puerto serial asíncrono del MC68HC11</a:t>
            </a:r>
            <a:endParaRPr lang="es-MX" dirty="0"/>
          </a:p>
        </p:txBody>
      </p:sp>
      <p:sp>
        <p:nvSpPr>
          <p:cNvPr id="3" name="2 Subtítulo"/>
          <p:cNvSpPr>
            <a:spLocks noGrp="1"/>
          </p:cNvSpPr>
          <p:nvPr>
            <p:ph type="subTitle" idx="1"/>
          </p:nvPr>
        </p:nvSpPr>
        <p:spPr/>
        <p:txBody>
          <a:bodyPr>
            <a:normAutofit lnSpcReduction="10000"/>
          </a:bodyPr>
          <a:lstStyle/>
          <a:p>
            <a:r>
              <a:rPr lang="es-MX" smtClean="0"/>
              <a:t>15 de marzo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1071546"/>
            <a:ext cx="8229600" cy="1357322"/>
          </a:xfrm>
        </p:spPr>
        <p:txBody>
          <a:bodyPr>
            <a:normAutofit fontScale="90000"/>
          </a:bodyPr>
          <a:lstStyle/>
          <a:p>
            <a:r>
              <a:rPr lang="es-MX" dirty="0" smtClean="0"/>
              <a:t/>
            </a:r>
            <a:br>
              <a:rPr lang="es-MX" dirty="0" smtClean="0"/>
            </a:br>
            <a:r>
              <a:rPr lang="es-MX" sz="4000" dirty="0" smtClean="0"/>
              <a:t>3- configuración del formato de palabra </a:t>
            </a:r>
            <a:br>
              <a:rPr lang="es-MX" sz="4000" dirty="0" smtClean="0"/>
            </a:br>
            <a:r>
              <a:rPr lang="es-MX" sz="4000" dirty="0" smtClean="0"/>
              <a:t>(8 ó 9 bits)</a:t>
            </a:r>
            <a:endParaRPr lang="es-MX" sz="4000" dirty="0"/>
          </a:p>
        </p:txBody>
      </p:sp>
      <p:sp>
        <p:nvSpPr>
          <p:cNvPr id="6" name="5 Marcador de contenido"/>
          <p:cNvSpPr>
            <a:spLocks noGrp="1"/>
          </p:cNvSpPr>
          <p:nvPr>
            <p:ph idx="1"/>
          </p:nvPr>
        </p:nvSpPr>
        <p:spPr>
          <a:xfrm>
            <a:off x="428596" y="2571744"/>
            <a:ext cx="8115328" cy="1500198"/>
          </a:xfrm>
        </p:spPr>
        <p:txBody>
          <a:bodyPr>
            <a:normAutofit/>
          </a:bodyPr>
          <a:lstStyle/>
          <a:p>
            <a:r>
              <a:rPr lang="es-MX" dirty="0" smtClean="0"/>
              <a:t>Para especificar el formato de palabra que se utilizará del puerto serial asíncrono se emplea el registro de control SCCR1 con número $102C</a:t>
            </a:r>
          </a:p>
          <a:p>
            <a:pPr>
              <a:buNone/>
            </a:pPr>
            <a:endParaRPr lang="es-MX" dirty="0"/>
          </a:p>
        </p:txBody>
      </p:sp>
      <p:pic>
        <p:nvPicPr>
          <p:cNvPr id="8194" name="Picture 2"/>
          <p:cNvPicPr>
            <a:picLocks noChangeAspect="1" noChangeArrowheads="1"/>
          </p:cNvPicPr>
          <p:nvPr/>
        </p:nvPicPr>
        <p:blipFill>
          <a:blip r:embed="rId3"/>
          <a:srcRect/>
          <a:stretch>
            <a:fillRect/>
          </a:stretch>
        </p:blipFill>
        <p:spPr bwMode="auto">
          <a:xfrm>
            <a:off x="1142976" y="4286256"/>
            <a:ext cx="6172200" cy="8858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71472" y="3000372"/>
            <a:ext cx="8115328" cy="2428892"/>
          </a:xfrm>
        </p:spPr>
        <p:txBody>
          <a:bodyPr>
            <a:normAutofit fontScale="92500" lnSpcReduction="20000"/>
          </a:bodyPr>
          <a:lstStyle/>
          <a:p>
            <a:r>
              <a:rPr lang="es-MX" dirty="0" smtClean="0"/>
              <a:t>Cuando el bit 4 (M) tiene un valor lógico de cero, el ancho de la palabra que se utilizará es de 8bits.</a:t>
            </a:r>
          </a:p>
          <a:p>
            <a:endParaRPr lang="es-MX" dirty="0" smtClean="0"/>
          </a:p>
          <a:p>
            <a:r>
              <a:rPr lang="es-MX" dirty="0" smtClean="0"/>
              <a:t>Cuando el bit 4 (M) tiene un valor lógico de  uno, el ancho de la palabra que se utilizará es de 9bits. Se utilizan nueve bits para implementar el “bit de paridad”  en situaciones donde el ruido electromagnético es excesivo.</a:t>
            </a:r>
          </a:p>
          <a:p>
            <a:endParaRPr lang="es-MX" dirty="0" smtClean="0"/>
          </a:p>
          <a:p>
            <a:pPr>
              <a:buNone/>
            </a:pPr>
            <a:endParaRPr lang="es-MX" dirty="0"/>
          </a:p>
        </p:txBody>
      </p:sp>
      <p:pic>
        <p:nvPicPr>
          <p:cNvPr id="9218" name="Picture 2"/>
          <p:cNvPicPr>
            <a:picLocks noChangeAspect="1" noChangeArrowheads="1"/>
          </p:cNvPicPr>
          <p:nvPr/>
        </p:nvPicPr>
        <p:blipFill>
          <a:blip r:embed="rId3"/>
          <a:srcRect/>
          <a:stretch>
            <a:fillRect/>
          </a:stretch>
        </p:blipFill>
        <p:spPr bwMode="auto">
          <a:xfrm>
            <a:off x="1214414" y="1428736"/>
            <a:ext cx="6048375" cy="923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4- configuración del puerto paralelo “D”</a:t>
            </a:r>
            <a:endParaRPr lang="es-MX" sz="4000" dirty="0"/>
          </a:p>
        </p:txBody>
      </p:sp>
      <p:sp>
        <p:nvSpPr>
          <p:cNvPr id="6" name="5 Marcador de contenido"/>
          <p:cNvSpPr>
            <a:spLocks noGrp="1"/>
          </p:cNvSpPr>
          <p:nvPr>
            <p:ph idx="1"/>
          </p:nvPr>
        </p:nvSpPr>
        <p:spPr>
          <a:xfrm>
            <a:off x="500034" y="1428736"/>
            <a:ext cx="2143140" cy="4786346"/>
          </a:xfrm>
        </p:spPr>
        <p:txBody>
          <a:bodyPr>
            <a:normAutofit/>
          </a:bodyPr>
          <a:lstStyle/>
          <a:p>
            <a:r>
              <a:rPr lang="es-MX" sz="2000" dirty="0" smtClean="0">
                <a:latin typeface="Arial" pitchFamily="34" charset="0"/>
                <a:cs typeface="Arial" pitchFamily="34" charset="0"/>
              </a:rPr>
              <a:t>En el MC68HC11 el puerto serial (SCI) tiene salidas y entradas físicas a través dos terminales del puerto paralelo bidireccional  “D”</a:t>
            </a:r>
            <a:endParaRPr lang="es-MX" sz="2000" dirty="0"/>
          </a:p>
        </p:txBody>
      </p:sp>
      <p:pic>
        <p:nvPicPr>
          <p:cNvPr id="10242" name="Picture 2"/>
          <p:cNvPicPr>
            <a:picLocks noChangeAspect="1" noChangeArrowheads="1"/>
          </p:cNvPicPr>
          <p:nvPr/>
        </p:nvPicPr>
        <p:blipFill>
          <a:blip r:embed="rId3"/>
          <a:srcRect/>
          <a:stretch>
            <a:fillRect/>
          </a:stretch>
        </p:blipFill>
        <p:spPr bwMode="auto">
          <a:xfrm>
            <a:off x="2667000" y="1500174"/>
            <a:ext cx="6477000" cy="44672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4- configuración del puerto paralelo “D”</a:t>
            </a:r>
            <a:endParaRPr lang="es-MX" sz="4000" dirty="0"/>
          </a:p>
        </p:txBody>
      </p:sp>
      <p:sp>
        <p:nvSpPr>
          <p:cNvPr id="6" name="5 Marcador de contenido"/>
          <p:cNvSpPr>
            <a:spLocks noGrp="1"/>
          </p:cNvSpPr>
          <p:nvPr>
            <p:ph idx="1"/>
          </p:nvPr>
        </p:nvSpPr>
        <p:spPr>
          <a:xfrm>
            <a:off x="428596" y="2071678"/>
            <a:ext cx="4286280" cy="3571900"/>
          </a:xfrm>
        </p:spPr>
        <p:txBody>
          <a:bodyPr>
            <a:normAutofit lnSpcReduction="10000"/>
          </a:bodyPr>
          <a:lstStyle/>
          <a:p>
            <a:r>
              <a:rPr lang="es-MX" sz="2000" dirty="0" smtClean="0">
                <a:latin typeface="Arial" pitchFamily="34" charset="0"/>
                <a:cs typeface="Arial" pitchFamily="34" charset="0"/>
              </a:rPr>
              <a:t>El pin PD0  debe configurarse como entrada.(Para recepción </a:t>
            </a:r>
            <a:r>
              <a:rPr lang="es-MX" sz="2000" dirty="0" err="1" smtClean="0">
                <a:latin typeface="Arial" pitchFamily="34" charset="0"/>
                <a:cs typeface="Arial" pitchFamily="34" charset="0"/>
              </a:rPr>
              <a:t>RxD</a:t>
            </a:r>
            <a:r>
              <a:rPr lang="es-MX" sz="2000" dirty="0" smtClean="0">
                <a:latin typeface="Arial" pitchFamily="34" charset="0"/>
                <a:cs typeface="Arial" pitchFamily="34" charset="0"/>
              </a:rPr>
              <a:t>)</a:t>
            </a:r>
          </a:p>
          <a:p>
            <a:r>
              <a:rPr lang="es-MX" sz="2000" dirty="0" smtClean="0">
                <a:latin typeface="Arial" pitchFamily="34" charset="0"/>
                <a:cs typeface="Arial" pitchFamily="34" charset="0"/>
              </a:rPr>
              <a:t>El pin PD1 debe configurarse como salida. (Para transmisión </a:t>
            </a:r>
            <a:r>
              <a:rPr lang="es-MX" sz="2000" dirty="0" err="1" smtClean="0">
                <a:latin typeface="Arial" pitchFamily="34" charset="0"/>
                <a:cs typeface="Arial" pitchFamily="34" charset="0"/>
              </a:rPr>
              <a:t>TxD</a:t>
            </a:r>
            <a:r>
              <a:rPr lang="es-MX" sz="2000" dirty="0" smtClean="0">
                <a:latin typeface="Arial" pitchFamily="34" charset="0"/>
                <a:cs typeface="Arial" pitchFamily="34" charset="0"/>
              </a:rPr>
              <a:t>)</a:t>
            </a:r>
          </a:p>
          <a:p>
            <a:endParaRPr lang="es-MX" sz="2000" dirty="0" smtClean="0">
              <a:latin typeface="Arial" pitchFamily="34" charset="0"/>
              <a:cs typeface="Arial" pitchFamily="34" charset="0"/>
            </a:endParaRPr>
          </a:p>
          <a:p>
            <a:pPr>
              <a:buNone/>
            </a:pPr>
            <a:r>
              <a:rPr lang="es-MX" sz="2000" dirty="0" smtClean="0">
                <a:latin typeface="Arial" pitchFamily="34" charset="0"/>
                <a:cs typeface="Arial" pitchFamily="34" charset="0"/>
              </a:rPr>
              <a:t>Si no se configura el puerto D la información no podrá entrar o salir  del puerto serial asíncrono (SCI) hacia el exterior.</a:t>
            </a:r>
          </a:p>
          <a:p>
            <a:endParaRPr lang="es-MX" sz="2000" dirty="0" smtClean="0">
              <a:latin typeface="Arial" pitchFamily="34" charset="0"/>
              <a:cs typeface="Arial" pitchFamily="34" charset="0"/>
            </a:endParaRPr>
          </a:p>
          <a:p>
            <a:endParaRPr lang="es-MX" sz="2000" dirty="0" smtClean="0">
              <a:latin typeface="Arial" pitchFamily="34" charset="0"/>
              <a:cs typeface="Arial" pitchFamily="34" charset="0"/>
            </a:endParaRPr>
          </a:p>
          <a:p>
            <a:pPr>
              <a:buNone/>
            </a:pPr>
            <a:endParaRPr lang="es-MX" sz="2000" dirty="0"/>
          </a:p>
        </p:txBody>
      </p:sp>
      <p:pic>
        <p:nvPicPr>
          <p:cNvPr id="11266" name="Picture 2"/>
          <p:cNvPicPr>
            <a:picLocks noChangeAspect="1" noChangeArrowheads="1"/>
          </p:cNvPicPr>
          <p:nvPr/>
        </p:nvPicPr>
        <p:blipFill>
          <a:blip r:embed="rId3"/>
          <a:srcRect/>
          <a:stretch>
            <a:fillRect/>
          </a:stretch>
        </p:blipFill>
        <p:spPr bwMode="auto">
          <a:xfrm>
            <a:off x="5286380" y="1357298"/>
            <a:ext cx="2270084" cy="49053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4- configuración del puerto paralelo “D”</a:t>
            </a:r>
            <a:endParaRPr lang="es-MX" sz="4000" dirty="0"/>
          </a:p>
        </p:txBody>
      </p:sp>
      <p:sp>
        <p:nvSpPr>
          <p:cNvPr id="6" name="5 Marcador de contenido"/>
          <p:cNvSpPr>
            <a:spLocks noGrp="1"/>
          </p:cNvSpPr>
          <p:nvPr>
            <p:ph idx="1"/>
          </p:nvPr>
        </p:nvSpPr>
        <p:spPr>
          <a:xfrm>
            <a:off x="428596" y="2428868"/>
            <a:ext cx="4286280" cy="3214710"/>
          </a:xfrm>
        </p:spPr>
        <p:txBody>
          <a:bodyPr>
            <a:normAutofit/>
          </a:bodyPr>
          <a:lstStyle/>
          <a:p>
            <a:r>
              <a:rPr lang="es-MX" sz="2000" dirty="0" smtClean="0">
                <a:latin typeface="Arial" pitchFamily="34" charset="0"/>
                <a:cs typeface="Arial" pitchFamily="34" charset="0"/>
              </a:rPr>
              <a:t>Si se escribe $FE en el registro DDRD configuramos todos los pines del puerto D como salidas con excepción  del menos significativo que sería una entrada.</a:t>
            </a:r>
          </a:p>
          <a:p>
            <a:endParaRPr lang="es-MX" sz="2000" dirty="0" smtClean="0">
              <a:latin typeface="Arial" pitchFamily="34" charset="0"/>
              <a:cs typeface="Arial" pitchFamily="34" charset="0"/>
            </a:endParaRPr>
          </a:p>
          <a:p>
            <a:pPr>
              <a:buNone/>
            </a:pPr>
            <a:r>
              <a:rPr lang="es-MX" sz="2000" dirty="0" smtClean="0">
                <a:latin typeface="Arial" pitchFamily="34" charset="0"/>
                <a:cs typeface="Arial" pitchFamily="34" charset="0"/>
              </a:rPr>
              <a:t>     $FE=  1111 1110  </a:t>
            </a:r>
          </a:p>
          <a:p>
            <a:endParaRPr lang="es-MX" sz="2000" dirty="0" smtClean="0">
              <a:latin typeface="Arial" pitchFamily="34" charset="0"/>
              <a:cs typeface="Arial" pitchFamily="34" charset="0"/>
            </a:endParaRPr>
          </a:p>
          <a:p>
            <a:pPr>
              <a:buNone/>
            </a:pPr>
            <a:endParaRPr lang="es-MX" sz="2000" dirty="0"/>
          </a:p>
        </p:txBody>
      </p:sp>
      <p:pic>
        <p:nvPicPr>
          <p:cNvPr id="12290" name="Picture 2"/>
          <p:cNvPicPr>
            <a:picLocks noChangeAspect="1" noChangeArrowheads="1"/>
          </p:cNvPicPr>
          <p:nvPr/>
        </p:nvPicPr>
        <p:blipFill>
          <a:blip r:embed="rId3"/>
          <a:srcRect/>
          <a:stretch>
            <a:fillRect/>
          </a:stretch>
        </p:blipFill>
        <p:spPr bwMode="auto">
          <a:xfrm>
            <a:off x="500034" y="1500174"/>
            <a:ext cx="8420100" cy="390525"/>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5357818" y="1895475"/>
            <a:ext cx="2428875" cy="49625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EJERCICIOS</a:t>
            </a:r>
            <a:endParaRPr lang="es-MX" sz="4000" dirty="0"/>
          </a:p>
        </p:txBody>
      </p:sp>
      <p:sp>
        <p:nvSpPr>
          <p:cNvPr id="6" name="5 Marcador de contenido"/>
          <p:cNvSpPr>
            <a:spLocks noGrp="1"/>
          </p:cNvSpPr>
          <p:nvPr>
            <p:ph idx="1"/>
          </p:nvPr>
        </p:nvSpPr>
        <p:spPr>
          <a:xfrm>
            <a:off x="428596" y="2428868"/>
            <a:ext cx="3000396" cy="3214710"/>
          </a:xfrm>
        </p:spPr>
        <p:txBody>
          <a:bodyPr>
            <a:normAutofit fontScale="92500" lnSpcReduction="10000"/>
          </a:bodyPr>
          <a:lstStyle/>
          <a:p>
            <a:pPr>
              <a:buNone/>
            </a:pPr>
            <a:r>
              <a:rPr lang="es-MX" sz="2000" dirty="0" smtClean="0">
                <a:latin typeface="Arial" pitchFamily="34" charset="0"/>
                <a:cs typeface="Arial" pitchFamily="34" charset="0"/>
              </a:rPr>
              <a:t>1) Reconfigure  el puerto serial asíncrono a una velocidad diferente de 9600 baudios (seleccionada por usted) considerando que el cristal de cuarzo es de 4.0MHz.</a:t>
            </a:r>
          </a:p>
          <a:p>
            <a:pPr>
              <a:buNone/>
            </a:pPr>
            <a:r>
              <a:rPr lang="es-MX" sz="2000" dirty="0" smtClean="0">
                <a:latin typeface="Arial" pitchFamily="34" charset="0"/>
                <a:cs typeface="Arial" pitchFamily="34" charset="0"/>
              </a:rPr>
              <a:t>     Suponga que debe emplear 9 bits en lugar de 8. </a:t>
            </a:r>
          </a:p>
          <a:p>
            <a:endParaRPr lang="es-MX" sz="2000" dirty="0" smtClean="0">
              <a:latin typeface="Arial" pitchFamily="34" charset="0"/>
              <a:cs typeface="Arial" pitchFamily="34" charset="0"/>
            </a:endParaRP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4339" name="Picture 3"/>
          <p:cNvPicPr>
            <a:picLocks noChangeAspect="1" noChangeArrowheads="1"/>
          </p:cNvPicPr>
          <p:nvPr/>
        </p:nvPicPr>
        <p:blipFill>
          <a:blip r:embed="rId3"/>
          <a:srcRect/>
          <a:stretch>
            <a:fillRect/>
          </a:stretch>
        </p:blipFill>
        <p:spPr bwMode="auto">
          <a:xfrm>
            <a:off x="3786182" y="1714488"/>
            <a:ext cx="5072098" cy="351959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357322"/>
          </a:xfrm>
        </p:spPr>
        <p:txBody>
          <a:bodyPr>
            <a:normAutofit fontScale="90000"/>
          </a:bodyPr>
          <a:lstStyle/>
          <a:p>
            <a:r>
              <a:rPr lang="es-MX" dirty="0" smtClean="0"/>
              <a:t/>
            </a:r>
            <a:br>
              <a:rPr lang="es-MX" dirty="0" smtClean="0"/>
            </a:br>
            <a:r>
              <a:rPr lang="es-MX" sz="4000" dirty="0" smtClean="0"/>
              <a:t>EJERCICIOS</a:t>
            </a:r>
            <a:endParaRPr lang="es-MX" sz="4000" dirty="0"/>
          </a:p>
        </p:txBody>
      </p:sp>
      <p:sp>
        <p:nvSpPr>
          <p:cNvPr id="6" name="5 Marcador de contenido"/>
          <p:cNvSpPr>
            <a:spLocks noGrp="1"/>
          </p:cNvSpPr>
          <p:nvPr>
            <p:ph idx="1"/>
          </p:nvPr>
        </p:nvSpPr>
        <p:spPr>
          <a:xfrm>
            <a:off x="428596" y="2428868"/>
            <a:ext cx="3000396" cy="3214710"/>
          </a:xfrm>
        </p:spPr>
        <p:txBody>
          <a:bodyPr>
            <a:normAutofit fontScale="85000" lnSpcReduction="10000"/>
          </a:bodyPr>
          <a:lstStyle/>
          <a:p>
            <a:pPr>
              <a:buNone/>
            </a:pPr>
            <a:r>
              <a:rPr lang="es-MX" sz="2000" dirty="0" smtClean="0">
                <a:latin typeface="Arial" pitchFamily="34" charset="0"/>
                <a:cs typeface="Arial" pitchFamily="34" charset="0"/>
              </a:rPr>
              <a:t>2)En la tabla de la derecha se observa la equivalencia de un GB a Bytes.  </a:t>
            </a:r>
          </a:p>
          <a:p>
            <a:pPr>
              <a:buNone/>
            </a:pPr>
            <a:r>
              <a:rPr lang="es-MX" sz="2000" dirty="0" smtClean="0">
                <a:latin typeface="Arial" pitchFamily="34" charset="0"/>
                <a:cs typeface="Arial" pitchFamily="34" charset="0"/>
              </a:rPr>
              <a:t>     Si se desea transmitir un GB a 9600 baudios</a:t>
            </a:r>
          </a:p>
          <a:p>
            <a:pPr>
              <a:buNone/>
            </a:pPr>
            <a:r>
              <a:rPr lang="es-MX" sz="2000" dirty="0" smtClean="0">
                <a:latin typeface="Arial" pitchFamily="34" charset="0"/>
                <a:cs typeface="Arial" pitchFamily="34" charset="0"/>
              </a:rPr>
              <a:t>     utilizando el puerto serial asíncrono del MC68HC11  y se sabe que utiliza un cristal de cuarzo de 4MHz,  ¿Cuánto tiempo demoraría este proceso?</a:t>
            </a:r>
          </a:p>
          <a:p>
            <a:pPr>
              <a:buNone/>
            </a:pPr>
            <a:endParaRPr lang="es-MX" sz="2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43010" name="Picture 2"/>
          <p:cNvPicPr>
            <a:picLocks noChangeAspect="1" noChangeArrowheads="1"/>
          </p:cNvPicPr>
          <p:nvPr/>
        </p:nvPicPr>
        <p:blipFill>
          <a:blip r:embed="rId3"/>
          <a:srcRect/>
          <a:stretch>
            <a:fillRect/>
          </a:stretch>
        </p:blipFill>
        <p:spPr bwMode="auto">
          <a:xfrm>
            <a:off x="3643306" y="2500306"/>
            <a:ext cx="5153025" cy="2705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275608"/>
          </a:xfrm>
        </p:spPr>
        <p:txBody>
          <a:bodyPr/>
          <a:lstStyle/>
          <a:p>
            <a:r>
              <a:rPr lang="es-MX" dirty="0" smtClean="0"/>
              <a:t>PROCESO  DE CONFIGURACIÓN</a:t>
            </a:r>
            <a:endParaRPr lang="es-MX" dirty="0"/>
          </a:p>
        </p:txBody>
      </p:sp>
      <p:sp>
        <p:nvSpPr>
          <p:cNvPr id="3" name="2 Marcador de contenido"/>
          <p:cNvSpPr>
            <a:spLocks noGrp="1"/>
          </p:cNvSpPr>
          <p:nvPr>
            <p:ph idx="1"/>
          </p:nvPr>
        </p:nvSpPr>
        <p:spPr>
          <a:xfrm>
            <a:off x="428596" y="1928802"/>
            <a:ext cx="8358246" cy="1571635"/>
          </a:xfrm>
        </p:spPr>
        <p:txBody>
          <a:bodyPr/>
          <a:lstStyle/>
          <a:p>
            <a:pPr>
              <a:buNone/>
            </a:pPr>
            <a:r>
              <a:rPr lang="es-MX" dirty="0" smtClean="0">
                <a:latin typeface="Arial" pitchFamily="34" charset="0"/>
                <a:cs typeface="Arial" pitchFamily="34" charset="0"/>
              </a:rPr>
              <a:t>En el listado del programa “exemplo.lst” se muestra la secuencia de instrucciones para configurar el puerto serial asíncrono:</a:t>
            </a:r>
            <a:endParaRPr lang="es-MX"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285720" y="3357562"/>
            <a:ext cx="8543925"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480"/>
            <a:ext cx="8229600" cy="1275608"/>
          </a:xfrm>
        </p:spPr>
        <p:txBody>
          <a:bodyPr>
            <a:normAutofit/>
          </a:bodyPr>
          <a:lstStyle/>
          <a:p>
            <a:r>
              <a:rPr lang="es-MX" dirty="0" smtClean="0"/>
              <a:t>Proceso de configuración</a:t>
            </a:r>
            <a:endParaRPr lang="es-MX" dirty="0"/>
          </a:p>
        </p:txBody>
      </p:sp>
      <p:sp>
        <p:nvSpPr>
          <p:cNvPr id="3" name="2 Marcador de contenido"/>
          <p:cNvSpPr>
            <a:spLocks noGrp="1"/>
          </p:cNvSpPr>
          <p:nvPr>
            <p:ph idx="1"/>
          </p:nvPr>
        </p:nvSpPr>
        <p:spPr>
          <a:xfrm>
            <a:off x="457200" y="2000240"/>
            <a:ext cx="8229600" cy="3214710"/>
          </a:xfrm>
        </p:spPr>
        <p:txBody>
          <a:bodyPr>
            <a:normAutofit fontScale="92500" lnSpcReduction="10000"/>
          </a:bodyPr>
          <a:lstStyle/>
          <a:p>
            <a:pPr>
              <a:buNone/>
            </a:pPr>
            <a:r>
              <a:rPr lang="es-MX" sz="2400" dirty="0" smtClean="0">
                <a:latin typeface="Arial" pitchFamily="34" charset="0"/>
                <a:cs typeface="Arial" pitchFamily="34" charset="0"/>
              </a:rPr>
              <a:t>El puerto serial asíncrono es un dispositivo muy versátil al que se le debe especificar básicamente lo siguiente:</a:t>
            </a:r>
          </a:p>
          <a:p>
            <a:pPr>
              <a:buNone/>
            </a:pPr>
            <a:endParaRPr lang="es-MX" sz="2400" dirty="0" smtClean="0">
              <a:latin typeface="Arial" pitchFamily="34" charset="0"/>
              <a:cs typeface="Arial" pitchFamily="34" charset="0"/>
            </a:endParaRPr>
          </a:p>
          <a:p>
            <a:pPr>
              <a:buNone/>
            </a:pPr>
            <a:r>
              <a:rPr lang="es-MX" sz="2400" dirty="0" smtClean="0">
                <a:latin typeface="Arial" pitchFamily="34" charset="0"/>
                <a:cs typeface="Arial" pitchFamily="34" charset="0"/>
              </a:rPr>
              <a:t>1 -Velocidad de </a:t>
            </a:r>
            <a:r>
              <a:rPr lang="es-MX" sz="2400" dirty="0" err="1" smtClean="0">
                <a:latin typeface="Arial" pitchFamily="34" charset="0"/>
                <a:cs typeface="Arial" pitchFamily="34" charset="0"/>
              </a:rPr>
              <a:t>baud</a:t>
            </a:r>
            <a:r>
              <a:rPr lang="es-MX" sz="2400" dirty="0" smtClean="0">
                <a:latin typeface="Arial" pitchFamily="34" charset="0"/>
                <a:cs typeface="Arial" pitchFamily="34" charset="0"/>
              </a:rPr>
              <a:t> </a:t>
            </a:r>
            <a:r>
              <a:rPr lang="es-MX" sz="2400" dirty="0" err="1" smtClean="0">
                <a:latin typeface="Arial" pitchFamily="34" charset="0"/>
                <a:cs typeface="Arial" pitchFamily="34" charset="0"/>
              </a:rPr>
              <a:t>rate</a:t>
            </a:r>
            <a:endParaRPr lang="es-MX" sz="2400" dirty="0" smtClean="0">
              <a:latin typeface="Arial" pitchFamily="34" charset="0"/>
              <a:cs typeface="Arial" pitchFamily="34" charset="0"/>
            </a:endParaRPr>
          </a:p>
          <a:p>
            <a:pPr>
              <a:buNone/>
            </a:pPr>
            <a:r>
              <a:rPr lang="es-MX" sz="2400" dirty="0" smtClean="0">
                <a:latin typeface="Arial" pitchFamily="34" charset="0"/>
                <a:cs typeface="Arial" pitchFamily="34" charset="0"/>
              </a:rPr>
              <a:t>2 -Habilitar capacidad de transmisión/recepción e interrupciones</a:t>
            </a:r>
          </a:p>
          <a:p>
            <a:pPr>
              <a:buNone/>
            </a:pPr>
            <a:r>
              <a:rPr lang="es-MX" sz="2400" dirty="0" smtClean="0">
                <a:latin typeface="Arial" pitchFamily="34" charset="0"/>
                <a:cs typeface="Arial" pitchFamily="34" charset="0"/>
              </a:rPr>
              <a:t>3 –Formato de palabra que se utilizará (8 ó 9 bits)</a:t>
            </a:r>
          </a:p>
          <a:p>
            <a:pPr>
              <a:buNone/>
            </a:pPr>
            <a:r>
              <a:rPr lang="es-MX" sz="2400" dirty="0" smtClean="0">
                <a:latin typeface="Arial" pitchFamily="34" charset="0"/>
                <a:cs typeface="Arial" pitchFamily="34" charset="0"/>
              </a:rPr>
              <a:t>4 – En el MC68HC11 el puerto serial tiene salidas y entradas físicas a través dos terminales del puerto paralelo bidireccional  “D” por lo que deben de configurarse.</a:t>
            </a:r>
            <a:endParaRPr lang="es-MX" sz="24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1-Configuración de la velocidad  BAUD RATE</a:t>
            </a:r>
            <a:endParaRPr lang="es-MX" dirty="0"/>
          </a:p>
        </p:txBody>
      </p:sp>
      <p:pic>
        <p:nvPicPr>
          <p:cNvPr id="2051" name="Picture 3"/>
          <p:cNvPicPr>
            <a:picLocks noChangeAspect="1" noChangeArrowheads="1"/>
          </p:cNvPicPr>
          <p:nvPr/>
        </p:nvPicPr>
        <p:blipFill>
          <a:blip r:embed="rId3"/>
          <a:srcRect/>
          <a:stretch>
            <a:fillRect/>
          </a:stretch>
        </p:blipFill>
        <p:spPr bwMode="auto">
          <a:xfrm>
            <a:off x="1214414" y="4143380"/>
            <a:ext cx="6105525" cy="923925"/>
          </a:xfrm>
          <a:prstGeom prst="rect">
            <a:avLst/>
          </a:prstGeom>
          <a:noFill/>
          <a:ln w="9525">
            <a:noFill/>
            <a:miter lim="800000"/>
            <a:headEnd/>
            <a:tailEnd/>
          </a:ln>
          <a:effectLst/>
        </p:spPr>
      </p:pic>
      <p:sp>
        <p:nvSpPr>
          <p:cNvPr id="6" name="5 Marcador de contenido"/>
          <p:cNvSpPr>
            <a:spLocks noGrp="1"/>
          </p:cNvSpPr>
          <p:nvPr>
            <p:ph idx="1"/>
          </p:nvPr>
        </p:nvSpPr>
        <p:spPr>
          <a:xfrm>
            <a:off x="428596" y="2071678"/>
            <a:ext cx="8115328" cy="1500198"/>
          </a:xfrm>
        </p:spPr>
        <p:txBody>
          <a:bodyPr>
            <a:normAutofit fontScale="92500" lnSpcReduction="10000"/>
          </a:bodyPr>
          <a:lstStyle/>
          <a:p>
            <a:r>
              <a:rPr lang="es-MX" dirty="0" smtClean="0"/>
              <a:t>La configuración de la velocidad se especifica en el registro de control “BAUD” con número $102D.</a:t>
            </a:r>
          </a:p>
          <a:p>
            <a:r>
              <a:rPr lang="es-MX" dirty="0" smtClean="0"/>
              <a:t>En el MC68HC11  depende del cristal de cuarzo que se utilice para generar el reloj interno.</a:t>
            </a: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428596" y="857232"/>
            <a:ext cx="8115328" cy="1500198"/>
          </a:xfrm>
        </p:spPr>
        <p:txBody>
          <a:bodyPr>
            <a:normAutofit fontScale="92500" lnSpcReduction="10000"/>
          </a:bodyPr>
          <a:lstStyle/>
          <a:p>
            <a:r>
              <a:rPr lang="es-MX" dirty="0" smtClean="0"/>
              <a:t>Ejemplo:  si escribimos el número $30 en el registro BAUD. Y se sabe que estamos utilizando un  cristal de 8MHz. Entonces estamos configurando el dispositivo Para trabajar a una velocidad de 9600 baudios.</a:t>
            </a:r>
            <a:endParaRPr lang="es-MX" dirty="0"/>
          </a:p>
        </p:txBody>
      </p:sp>
      <p:pic>
        <p:nvPicPr>
          <p:cNvPr id="4098" name="Picture 2"/>
          <p:cNvPicPr>
            <a:picLocks noChangeAspect="1" noChangeArrowheads="1"/>
          </p:cNvPicPr>
          <p:nvPr/>
        </p:nvPicPr>
        <p:blipFill>
          <a:blip r:embed="rId3"/>
          <a:srcRect/>
          <a:stretch>
            <a:fillRect/>
          </a:stretch>
        </p:blipFill>
        <p:spPr bwMode="auto">
          <a:xfrm>
            <a:off x="1285852" y="2500306"/>
            <a:ext cx="6248400" cy="1752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428728" y="4143380"/>
            <a:ext cx="6096000" cy="21621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071546"/>
            <a:ext cx="2043098" cy="2500330"/>
          </a:xfrm>
        </p:spPr>
        <p:txBody>
          <a:bodyPr>
            <a:normAutofit/>
          </a:bodyPr>
          <a:lstStyle/>
          <a:p>
            <a:r>
              <a:rPr lang="es-MX" sz="2400" dirty="0" smtClean="0"/>
              <a:t>En esta tabla se aprecian una variedad de velocidades que el MC68HC11 soporta</a:t>
            </a:r>
            <a:endParaRPr lang="es-MX" sz="2400" dirty="0"/>
          </a:p>
        </p:txBody>
      </p:sp>
      <p:pic>
        <p:nvPicPr>
          <p:cNvPr id="3075" name="Picture 3"/>
          <p:cNvPicPr>
            <a:picLocks noGrp="1" noChangeAspect="1" noChangeArrowheads="1"/>
          </p:cNvPicPr>
          <p:nvPr>
            <p:ph idx="1"/>
          </p:nvPr>
        </p:nvPicPr>
        <p:blipFill>
          <a:blip r:embed="rId3"/>
          <a:srcRect/>
          <a:stretch>
            <a:fillRect/>
          </a:stretch>
        </p:blipFill>
        <p:spPr bwMode="auto">
          <a:xfrm>
            <a:off x="2643173" y="142852"/>
            <a:ext cx="5568497" cy="650085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1071546"/>
            <a:ext cx="8229600" cy="1143000"/>
          </a:xfrm>
        </p:spPr>
        <p:txBody>
          <a:bodyPr>
            <a:normAutofit fontScale="90000"/>
          </a:bodyPr>
          <a:lstStyle/>
          <a:p>
            <a:r>
              <a:rPr lang="es-MX" dirty="0" smtClean="0"/>
              <a:t/>
            </a:r>
            <a:br>
              <a:rPr lang="es-MX" dirty="0" smtClean="0"/>
            </a:br>
            <a:r>
              <a:rPr lang="es-MX" sz="4000" dirty="0" smtClean="0"/>
              <a:t>2- Habilitación de capacidad de transmisión/recepción  e interrupciones</a:t>
            </a:r>
            <a:endParaRPr lang="es-MX" sz="4000" dirty="0"/>
          </a:p>
        </p:txBody>
      </p:sp>
      <p:sp>
        <p:nvSpPr>
          <p:cNvPr id="6" name="5 Marcador de contenido"/>
          <p:cNvSpPr>
            <a:spLocks noGrp="1"/>
          </p:cNvSpPr>
          <p:nvPr>
            <p:ph idx="1"/>
          </p:nvPr>
        </p:nvSpPr>
        <p:spPr>
          <a:xfrm>
            <a:off x="428596" y="2571744"/>
            <a:ext cx="8115328" cy="1500198"/>
          </a:xfrm>
        </p:spPr>
        <p:txBody>
          <a:bodyPr>
            <a:normAutofit fontScale="92500"/>
          </a:bodyPr>
          <a:lstStyle/>
          <a:p>
            <a:r>
              <a:rPr lang="es-MX" dirty="0" smtClean="0"/>
              <a:t>Para habilitar la capacidad de transmisión/recepción así como las interrupciones del puerto serial asíncrono se emplea el registro de control SCCR2 con número $102D</a:t>
            </a:r>
          </a:p>
          <a:p>
            <a:pPr>
              <a:buNone/>
            </a:pPr>
            <a:endParaRPr lang="es-MX" dirty="0"/>
          </a:p>
        </p:txBody>
      </p:sp>
      <p:pic>
        <p:nvPicPr>
          <p:cNvPr id="5122" name="Picture 2"/>
          <p:cNvPicPr>
            <a:picLocks noChangeAspect="1" noChangeArrowheads="1"/>
          </p:cNvPicPr>
          <p:nvPr/>
        </p:nvPicPr>
        <p:blipFill>
          <a:blip r:embed="rId3"/>
          <a:srcRect/>
          <a:stretch>
            <a:fillRect/>
          </a:stretch>
        </p:blipFill>
        <p:spPr bwMode="auto">
          <a:xfrm>
            <a:off x="1285852" y="4429132"/>
            <a:ext cx="6172200" cy="91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571472" y="3000372"/>
            <a:ext cx="8115328" cy="2428892"/>
          </a:xfrm>
        </p:spPr>
        <p:txBody>
          <a:bodyPr>
            <a:normAutofit fontScale="92500" lnSpcReduction="20000"/>
          </a:bodyPr>
          <a:lstStyle/>
          <a:p>
            <a:r>
              <a:rPr lang="es-MX" dirty="0" smtClean="0"/>
              <a:t>El bit 3 (TE) se utiliza para habilitar la transmisión si colocamos en su interior un uno lógico.</a:t>
            </a:r>
          </a:p>
          <a:p>
            <a:r>
              <a:rPr lang="es-MX" dirty="0" smtClean="0"/>
              <a:t>El bit 2 (RE) se utiliza para habilitar la recepción si colocamos en su interior un uno lógico.</a:t>
            </a:r>
          </a:p>
          <a:p>
            <a:r>
              <a:rPr lang="es-MX" dirty="0" smtClean="0"/>
              <a:t>El bit 5 (RIE) se utiliza para habilitar la capacidad de ser interrumpido por causa de una recepción en el puerto, si colocamos en su interior un uno lógico.</a:t>
            </a:r>
          </a:p>
          <a:p>
            <a:endParaRPr lang="es-MX" dirty="0" smtClean="0"/>
          </a:p>
          <a:p>
            <a:endParaRPr lang="es-MX" dirty="0" smtClean="0"/>
          </a:p>
          <a:p>
            <a:pPr>
              <a:buNone/>
            </a:pPr>
            <a:endParaRPr lang="es-MX" dirty="0"/>
          </a:p>
        </p:txBody>
      </p:sp>
      <p:pic>
        <p:nvPicPr>
          <p:cNvPr id="6146" name="Picture 2"/>
          <p:cNvPicPr>
            <a:picLocks noChangeAspect="1" noChangeArrowheads="1"/>
          </p:cNvPicPr>
          <p:nvPr/>
        </p:nvPicPr>
        <p:blipFill>
          <a:blip r:embed="rId3"/>
          <a:srcRect/>
          <a:stretch>
            <a:fillRect/>
          </a:stretch>
        </p:blipFill>
        <p:spPr bwMode="auto">
          <a:xfrm>
            <a:off x="357158" y="1071546"/>
            <a:ext cx="7953009" cy="142876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a:xfrm>
            <a:off x="428596" y="857232"/>
            <a:ext cx="8115328" cy="2428892"/>
          </a:xfrm>
        </p:spPr>
        <p:txBody>
          <a:bodyPr>
            <a:normAutofit/>
          </a:bodyPr>
          <a:lstStyle/>
          <a:p>
            <a:r>
              <a:rPr lang="es-MX" dirty="0" smtClean="0"/>
              <a:t>Ejemplo:  si escribimos el número $2C en el registro SCCR2. Se habilita al puerto serial para que tenga capacidad de transmitir y recibir información, así como la capacidad para interrumpir al CPU en caso de recepción de información por este medio.</a:t>
            </a:r>
            <a:endParaRPr lang="es-MX" dirty="0"/>
          </a:p>
        </p:txBody>
      </p:sp>
      <p:pic>
        <p:nvPicPr>
          <p:cNvPr id="7170" name="Picture 2"/>
          <p:cNvPicPr>
            <a:picLocks noChangeAspect="1" noChangeArrowheads="1"/>
          </p:cNvPicPr>
          <p:nvPr/>
        </p:nvPicPr>
        <p:blipFill>
          <a:blip r:embed="rId3"/>
          <a:srcRect/>
          <a:stretch>
            <a:fillRect/>
          </a:stretch>
        </p:blipFill>
        <p:spPr bwMode="auto">
          <a:xfrm>
            <a:off x="1071538" y="3286124"/>
            <a:ext cx="6438900" cy="21240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1176</TotalTime>
  <Words>760</Words>
  <Application>Microsoft Office PowerPoint</Application>
  <PresentationFormat>Presentación en pantalla (4:3)</PresentationFormat>
  <Paragraphs>71</Paragraphs>
  <Slides>16</Slides>
  <Notes>13</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Flujo</vt:lpstr>
      <vt:lpstr>Configuración del puerto serial asíncrono del MC68HC11</vt:lpstr>
      <vt:lpstr>PROCESO  DE CONFIGURACIÓN</vt:lpstr>
      <vt:lpstr>Proceso de configuración</vt:lpstr>
      <vt:lpstr>1-Configuración de la velocidad  BAUD RATE</vt:lpstr>
      <vt:lpstr>Diapositiva 5</vt:lpstr>
      <vt:lpstr>En esta tabla se aprecian una variedad de velocidades que el MC68HC11 soporta</vt:lpstr>
      <vt:lpstr> 2- Habilitación de capacidad de transmisión/recepción  e interrupciones</vt:lpstr>
      <vt:lpstr>Diapositiva 8</vt:lpstr>
      <vt:lpstr>Diapositiva 9</vt:lpstr>
      <vt:lpstr> 3- configuración del formato de palabra  (8 ó 9 bits)</vt:lpstr>
      <vt:lpstr>Diapositiva 11</vt:lpstr>
      <vt:lpstr> 4- configuración del puerto paralelo “D”</vt:lpstr>
      <vt:lpstr> 4- configuración del puerto paralelo “D”</vt:lpstr>
      <vt:lpstr> 4- configuración del puerto paralelo “D”</vt:lpstr>
      <vt:lpstr> EJERCICIOS</vt:lpstr>
      <vt:lpstr> EJERCICIOS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160</cp:revision>
  <dcterms:created xsi:type="dcterms:W3CDTF">2017-06-21T15:41:54Z</dcterms:created>
  <dcterms:modified xsi:type="dcterms:W3CDTF">2022-03-15T15:16:00Z</dcterms:modified>
</cp:coreProperties>
</file>