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375" r:id="rId3"/>
    <p:sldId id="376" r:id="rId4"/>
    <p:sldId id="377" r:id="rId5"/>
    <p:sldId id="378" r:id="rId6"/>
    <p:sldId id="379" r:id="rId7"/>
    <p:sldId id="380" r:id="rId8"/>
    <p:sldId id="381" r:id="rId9"/>
    <p:sldId id="383" r:id="rId10"/>
    <p:sldId id="384" r:id="rId11"/>
    <p:sldId id="385" r:id="rId12"/>
    <p:sldId id="386" r:id="rId13"/>
    <p:sldId id="389" r:id="rId14"/>
    <p:sldId id="388" r:id="rId1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27" autoAdjust="0"/>
    <p:restoredTop sz="94660"/>
  </p:normalViewPr>
  <p:slideViewPr>
    <p:cSldViewPr>
      <p:cViewPr>
        <p:scale>
          <a:sx n="75" d="100"/>
          <a:sy n="75" d="100"/>
        </p:scale>
        <p:origin x="-906" y="-60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37B1D0-8653-47B1-B270-BC92E85CA8F0}" type="datetimeFigureOut">
              <a:rPr lang="es-MX" smtClean="0"/>
              <a:pPr/>
              <a:t>22/02/2022</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23A155-392F-441E-B6F8-8D46D468ED60}" type="slidenum">
              <a:rPr lang="es-MX" smtClean="0"/>
              <a:pPr/>
              <a:t>‹Nº›</a:t>
            </a:fld>
            <a:endParaRPr lang="es-MX"/>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2</a:t>
            </a:fld>
            <a:endParaRPr lang="es-MX"/>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11</a:t>
            </a:fld>
            <a:endParaRPr lang="es-MX"/>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12</a:t>
            </a:fld>
            <a:endParaRPr lang="es-MX"/>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13</a:t>
            </a:fld>
            <a:endParaRPr lang="es-MX"/>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14</a:t>
            </a:fld>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3</a:t>
            </a:fld>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4</a:t>
            </a:fld>
            <a:endParaRPr 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5</a:t>
            </a:fld>
            <a:endParaRPr 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6</a:t>
            </a:fld>
            <a:endParaRPr lang="es-MX"/>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7</a:t>
            </a:fld>
            <a:endParaRPr lang="es-MX"/>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8</a:t>
            </a:fld>
            <a:endParaRPr lang="es-MX"/>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9</a:t>
            </a:fld>
            <a:endParaRPr lang="es-MX"/>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3923A155-392F-441E-B6F8-8D46D468ED60}" type="slidenum">
              <a:rPr lang="es-MX" smtClean="0"/>
              <a:pPr/>
              <a:t>10</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B395E837-68E4-41A3-B7B8-8B5231538380}" type="datetimeFigureOut">
              <a:rPr lang="es-MX" smtClean="0"/>
              <a:pPr/>
              <a:t>22/02/2022</a:t>
            </a:fld>
            <a:endParaRPr lang="es-MX"/>
          </a:p>
        </p:txBody>
      </p:sp>
      <p:sp>
        <p:nvSpPr>
          <p:cNvPr id="19" name="18 Marcador de pie de página"/>
          <p:cNvSpPr>
            <a:spLocks noGrp="1"/>
          </p:cNvSpPr>
          <p:nvPr>
            <p:ph type="ftr" sz="quarter" idx="11"/>
          </p:nvPr>
        </p:nvSpPr>
        <p:spPr/>
        <p:txBody>
          <a:bodyPr/>
          <a:lstStyle/>
          <a:p>
            <a:endParaRPr lang="es-MX"/>
          </a:p>
        </p:txBody>
      </p:sp>
      <p:sp>
        <p:nvSpPr>
          <p:cNvPr id="27" name="2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22/02/2022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22/02/2022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5E837-68E4-41A3-B7B8-8B5231538380}" type="datetimeFigureOut">
              <a:rPr lang="es-MX" smtClean="0"/>
              <a:pPr/>
              <a:t>22/02/2022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B395E837-68E4-41A3-B7B8-8B5231538380}" type="datetimeFigureOut">
              <a:rPr lang="es-MX" smtClean="0"/>
              <a:pPr/>
              <a:t>22/02/2022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22/02/2022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B395E837-68E4-41A3-B7B8-8B5231538380}" type="datetimeFigureOut">
              <a:rPr lang="es-MX" smtClean="0"/>
              <a:pPr/>
              <a:t>22/02/2022</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B395E837-68E4-41A3-B7B8-8B5231538380}" type="datetimeFigureOut">
              <a:rPr lang="es-MX" smtClean="0"/>
              <a:pPr/>
              <a:t>22/02/2022</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95E837-68E4-41A3-B7B8-8B5231538380}" type="datetimeFigureOut">
              <a:rPr lang="es-MX" smtClean="0"/>
              <a:pPr/>
              <a:t>22/02/2022</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B395E837-68E4-41A3-B7B8-8B5231538380}" type="datetimeFigureOut">
              <a:rPr lang="es-MX" smtClean="0"/>
              <a:pPr/>
              <a:t>22/02/2022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263A170B-7662-4B4C-8522-0308F1FB9915}" type="slidenum">
              <a:rPr lang="es-MX" smtClean="0"/>
              <a:pPr/>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B395E837-68E4-41A3-B7B8-8B5231538380}" type="datetimeFigureOut">
              <a:rPr lang="es-MX" smtClean="0"/>
              <a:pPr/>
              <a:t>22/02/2022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a:xfrm>
            <a:off x="8077200" y="6356350"/>
            <a:ext cx="609600" cy="365125"/>
          </a:xfrm>
        </p:spPr>
        <p:txBody>
          <a:bodyPr/>
          <a:lstStyle/>
          <a:p>
            <a:fld id="{263A170B-7662-4B4C-8522-0308F1FB9915}" type="slidenum">
              <a:rPr lang="es-MX" smtClean="0"/>
              <a:pPr/>
              <a:t>‹Nº›</a:t>
            </a:fld>
            <a:endParaRPr lang="es-MX"/>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95E837-68E4-41A3-B7B8-8B5231538380}" type="datetimeFigureOut">
              <a:rPr lang="es-MX" smtClean="0"/>
              <a:pPr/>
              <a:t>22/02/2022</a:t>
            </a:fld>
            <a:endParaRPr lang="es-MX"/>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63A170B-7662-4B4C-8522-0308F1FB9915}" type="slidenum">
              <a:rPr lang="es-MX" smtClean="0"/>
              <a:pPr/>
              <a:t>‹Nº›</a:t>
            </a:fld>
            <a:endParaRPr lang="es-MX"/>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00034" y="2000240"/>
            <a:ext cx="7851648" cy="1828800"/>
          </a:xfrm>
        </p:spPr>
        <p:txBody>
          <a:bodyPr>
            <a:noAutofit/>
          </a:bodyPr>
          <a:lstStyle/>
          <a:p>
            <a:pPr algn="just"/>
            <a:r>
              <a:rPr lang="es-MX" sz="4400" dirty="0" smtClean="0"/>
              <a:t>Requisitos del primer proyecto: Compilador básico para el MC68HC11  de Motorola.</a:t>
            </a:r>
            <a:endParaRPr lang="es-MX" sz="4400" dirty="0"/>
          </a:p>
        </p:txBody>
      </p:sp>
      <p:sp>
        <p:nvSpPr>
          <p:cNvPr id="3" name="2 Subtítulo"/>
          <p:cNvSpPr>
            <a:spLocks noGrp="1"/>
          </p:cNvSpPr>
          <p:nvPr>
            <p:ph type="subTitle" idx="1"/>
          </p:nvPr>
        </p:nvSpPr>
        <p:spPr>
          <a:xfrm>
            <a:off x="357158" y="4857760"/>
            <a:ext cx="7854696" cy="1752600"/>
          </a:xfrm>
        </p:spPr>
        <p:txBody>
          <a:bodyPr>
            <a:normAutofit lnSpcReduction="10000"/>
          </a:bodyPr>
          <a:lstStyle/>
          <a:p>
            <a:r>
              <a:rPr lang="es-MX" dirty="0" smtClean="0"/>
              <a:t> </a:t>
            </a:r>
            <a:r>
              <a:rPr lang="es-MX" dirty="0" smtClean="0"/>
              <a:t>24 de febrero de 2022</a:t>
            </a:r>
            <a:endParaRPr lang="es-MX" dirty="0" smtClean="0"/>
          </a:p>
          <a:p>
            <a:r>
              <a:rPr lang="es-MX" dirty="0" smtClean="0"/>
              <a:t>M.I. Pedro Ignacio Rincón Gómez</a:t>
            </a:r>
          </a:p>
          <a:p>
            <a:r>
              <a:rPr lang="es-MX" dirty="0" smtClean="0"/>
              <a:t>ESTRUCTURA Y PROGRAMACIÓN   DE   COMPUTADORAS</a:t>
            </a:r>
          </a:p>
          <a:p>
            <a:endParaRPr lang="es-MX" dirty="0" smtClean="0"/>
          </a:p>
          <a:p>
            <a:endParaRPr lang="es-MX"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2285992"/>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200" dirty="0" smtClean="0"/>
              <a:t> </a:t>
            </a:r>
            <a:r>
              <a:rPr lang="es-ES" sz="2800" dirty="0" smtClean="0"/>
              <a:t>IX. El compilador generará un archivo de texto con extensión “*.S19”   que contenga el código objeto correspondiente empleando el siguiente formato propuesto:</a:t>
            </a:r>
            <a:r>
              <a:rPr lang="es-MX" sz="2800" dirty="0" smtClean="0"/>
              <a:t/>
            </a:r>
            <a:br>
              <a:rPr lang="es-MX" sz="2800" dirty="0" smtClean="0"/>
            </a:b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27650" name="Picture 2"/>
          <p:cNvPicPr>
            <a:picLocks noChangeAspect="1" noChangeArrowheads="1"/>
          </p:cNvPicPr>
          <p:nvPr/>
        </p:nvPicPr>
        <p:blipFill>
          <a:blip r:embed="rId3"/>
          <a:srcRect/>
          <a:stretch>
            <a:fillRect/>
          </a:stretch>
        </p:blipFill>
        <p:spPr bwMode="auto">
          <a:xfrm>
            <a:off x="214877" y="2571744"/>
            <a:ext cx="8929123" cy="3267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5715016"/>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200" dirty="0" smtClean="0"/>
              <a:t> </a:t>
            </a:r>
            <a:r>
              <a:rPr lang="es-ES" sz="2800" dirty="0" smtClean="0"/>
              <a:t>X. </a:t>
            </a:r>
            <a:r>
              <a:rPr lang="es-ES" sz="2400" b="1" dirty="0" smtClean="0"/>
              <a:t>CRITERIO DE CALIFICACIÓN: </a:t>
            </a:r>
            <a:r>
              <a:rPr lang="es-ES" sz="2400" dirty="0" smtClean="0"/>
              <a:t>Para tener derecho a una calificación  cada equipo debe presentar un programa </a:t>
            </a:r>
            <a:r>
              <a:rPr lang="es-ES" sz="2400" u="sng" dirty="0" smtClean="0">
                <a:solidFill>
                  <a:srgbClr val="FF0000"/>
                </a:solidFill>
              </a:rPr>
              <a:t>ORIGINAL</a:t>
            </a:r>
            <a:r>
              <a:rPr lang="es-ES" sz="2400" dirty="0" smtClean="0">
                <a:solidFill>
                  <a:srgbClr val="FF0000"/>
                </a:solidFill>
              </a:rPr>
              <a:t>.</a:t>
            </a:r>
            <a:r>
              <a:rPr lang="es-MX" sz="2400" dirty="0" smtClean="0"/>
              <a:t/>
            </a:r>
            <a:br>
              <a:rPr lang="es-MX" sz="2400" dirty="0" smtClean="0"/>
            </a:br>
            <a:r>
              <a:rPr lang="es-ES" sz="2400" dirty="0" smtClean="0"/>
              <a:t> </a:t>
            </a:r>
            <a:r>
              <a:rPr lang="es-MX" sz="2400" dirty="0" smtClean="0"/>
              <a:t/>
            </a:r>
            <a:br>
              <a:rPr lang="es-MX" sz="2400" dirty="0" smtClean="0"/>
            </a:br>
            <a:r>
              <a:rPr lang="es-ES" sz="2000" dirty="0" smtClean="0"/>
              <a:t>Un punto por cada modo de direccionamiento compilado correctamente…….6 puntos.</a:t>
            </a:r>
            <a:r>
              <a:rPr lang="es-MX" sz="2000" dirty="0" smtClean="0"/>
              <a:t/>
            </a:r>
            <a:br>
              <a:rPr lang="es-MX" sz="2000" dirty="0" smtClean="0"/>
            </a:br>
            <a:r>
              <a:rPr lang="es-ES" sz="2000" dirty="0" smtClean="0"/>
              <a:t>Generación del archivo con el listado en el formato propuesto……………………...1 punto.</a:t>
            </a:r>
            <a:r>
              <a:rPr lang="es-MX" sz="2000" dirty="0" smtClean="0"/>
              <a:t/>
            </a:r>
            <a:br>
              <a:rPr lang="es-MX" sz="2000" dirty="0" smtClean="0"/>
            </a:br>
            <a:r>
              <a:rPr lang="es-ES" sz="2000" dirty="0" smtClean="0"/>
              <a:t>Generación del archivo con el código objeto en el formato propuesto…………..1 punto.</a:t>
            </a:r>
            <a:r>
              <a:rPr lang="es-MX" sz="2000" dirty="0" smtClean="0"/>
              <a:t/>
            </a:r>
            <a:br>
              <a:rPr lang="es-MX" sz="2000" dirty="0" smtClean="0"/>
            </a:br>
            <a:r>
              <a:rPr lang="es-ES" sz="2000" dirty="0" smtClean="0"/>
              <a:t>Detección de errores correctamente codificados e  indicando la  línea  donde</a:t>
            </a:r>
            <a:r>
              <a:rPr lang="es-MX" sz="2000" dirty="0" smtClean="0"/>
              <a:t/>
            </a:r>
            <a:br>
              <a:rPr lang="es-MX" sz="2000" dirty="0" smtClean="0"/>
            </a:br>
            <a:r>
              <a:rPr lang="es-ES" sz="2000" dirty="0" smtClean="0"/>
              <a:t>se encuentran ……………………………………………………………………………………………...2 puntos.</a:t>
            </a:r>
            <a:r>
              <a:rPr lang="es-MX" sz="2000" dirty="0" smtClean="0"/>
              <a:t/>
            </a:r>
            <a:br>
              <a:rPr lang="es-MX" sz="2000" dirty="0" smtClean="0"/>
            </a:br>
            <a:r>
              <a:rPr lang="es-ES" sz="2000" dirty="0" smtClean="0"/>
              <a:t>                                                                                                  TOTAL :   10 puntos.</a:t>
            </a:r>
            <a:r>
              <a:rPr lang="es-MX" sz="2400" dirty="0" smtClean="0"/>
              <a:t/>
            </a:r>
            <a:br>
              <a:rPr lang="es-MX" sz="2400" dirty="0" smtClean="0"/>
            </a:br>
            <a:r>
              <a:rPr lang="es-MX" sz="2400" dirty="0" smtClean="0"/>
              <a:t/>
            </a:r>
            <a:br>
              <a:rPr lang="es-MX" sz="2400" dirty="0" smtClean="0"/>
            </a:br>
            <a:r>
              <a:rPr lang="es-ES" sz="2400" dirty="0" smtClean="0"/>
              <a:t>Si el sistema NO soporta mayúsculas y minúsculas se RESTA un punto a la calificación.</a:t>
            </a:r>
            <a:r>
              <a:rPr lang="es-MX" sz="2400" dirty="0" smtClean="0"/>
              <a:t/>
            </a:r>
            <a:br>
              <a:rPr lang="es-MX" sz="2400" dirty="0" smtClean="0"/>
            </a:br>
            <a:r>
              <a:rPr lang="es-MX" sz="2400" dirty="0" smtClean="0"/>
              <a:t> </a:t>
            </a:r>
            <a:br>
              <a:rPr lang="es-MX" sz="2400" dirty="0" smtClean="0"/>
            </a:br>
            <a:r>
              <a:rPr lang="es-MX" sz="2800" dirty="0" smtClean="0"/>
              <a:t/>
            </a:r>
            <a:br>
              <a:rPr lang="es-MX" sz="2800" dirty="0" smtClean="0"/>
            </a:b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5715016"/>
            <a:ext cx="8229600" cy="857256"/>
          </a:xfrm>
        </p:spPr>
        <p:txBody>
          <a:bodyPr>
            <a:normAutofit fontScale="90000"/>
          </a:bodyPr>
          <a:lstStyle/>
          <a:p>
            <a:pPr lvl="0"/>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2700" dirty="0" smtClean="0"/>
              <a:t/>
            </a:r>
            <a:br>
              <a:rPr lang="es-ES" sz="2700" dirty="0" smtClean="0"/>
            </a:br>
            <a:r>
              <a:rPr lang="es-MX" sz="2700" dirty="0" smtClean="0"/>
              <a:t/>
            </a:r>
            <a:br>
              <a:rPr lang="es-MX" sz="2700" dirty="0" smtClean="0"/>
            </a:br>
            <a:r>
              <a:rPr lang="es-MX" sz="2700" dirty="0" smtClean="0"/>
              <a:t/>
            </a:r>
            <a:br>
              <a:rPr lang="es-MX" sz="2700" dirty="0" smtClean="0"/>
            </a:br>
            <a:r>
              <a:rPr lang="es-MX" sz="2700" dirty="0" smtClean="0"/>
              <a:t> </a:t>
            </a:r>
            <a:r>
              <a:rPr lang="es-MX" sz="2400" dirty="0" smtClean="0"/>
              <a:t/>
            </a:r>
            <a:br>
              <a:rPr lang="es-MX" sz="2400" dirty="0" smtClean="0"/>
            </a:br>
            <a:r>
              <a:rPr lang="es-MX" sz="2800" dirty="0" smtClean="0"/>
              <a:t/>
            </a:r>
            <a:br>
              <a:rPr lang="es-MX" sz="2800" dirty="0" smtClean="0"/>
            </a:b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1026" name="Picture 2"/>
          <p:cNvPicPr>
            <a:picLocks noChangeAspect="1" noChangeArrowheads="1"/>
          </p:cNvPicPr>
          <p:nvPr/>
        </p:nvPicPr>
        <p:blipFill>
          <a:blip r:embed="rId3"/>
          <a:srcRect/>
          <a:stretch>
            <a:fillRect/>
          </a:stretch>
        </p:blipFill>
        <p:spPr bwMode="auto">
          <a:xfrm>
            <a:off x="4857752" y="1071546"/>
            <a:ext cx="3729043" cy="5237556"/>
          </a:xfrm>
          <a:prstGeom prst="rect">
            <a:avLst/>
          </a:prstGeom>
          <a:noFill/>
          <a:ln w="9525">
            <a:noFill/>
            <a:miter lim="800000"/>
            <a:headEnd/>
            <a:tailEnd/>
          </a:ln>
          <a:effectLst/>
        </p:spPr>
      </p:pic>
      <p:sp>
        <p:nvSpPr>
          <p:cNvPr id="5" name="4 Rectángulo"/>
          <p:cNvSpPr/>
          <p:nvPr/>
        </p:nvSpPr>
        <p:spPr>
          <a:xfrm>
            <a:off x="357158" y="1357298"/>
            <a:ext cx="4572000" cy="2277547"/>
          </a:xfrm>
          <a:prstGeom prst="rect">
            <a:avLst/>
          </a:prstGeom>
        </p:spPr>
        <p:txBody>
          <a:bodyPr>
            <a:spAutoFit/>
          </a:bodyPr>
          <a:lstStyle/>
          <a:p>
            <a:r>
              <a:rPr lang="es-ES" sz="2000" dirty="0" smtClean="0"/>
              <a:t> </a:t>
            </a:r>
            <a:r>
              <a:rPr lang="es-ES" dirty="0" smtClean="0"/>
              <a:t>X. </a:t>
            </a:r>
            <a:r>
              <a:rPr lang="es-ES" sz="1600" b="1" dirty="0" smtClean="0"/>
              <a:t>CRITERIO DE CALIFICACIÓN  (Continuación): </a:t>
            </a:r>
            <a:r>
              <a:rPr lang="es-MX" sz="1600" dirty="0" smtClean="0"/>
              <a:t/>
            </a:r>
            <a:br>
              <a:rPr lang="es-MX" sz="1600" dirty="0" smtClean="0"/>
            </a:br>
            <a:r>
              <a:rPr lang="es-ES" sz="1600" dirty="0" smtClean="0"/>
              <a:t> </a:t>
            </a:r>
            <a:r>
              <a:rPr lang="es-MX" sz="1600" dirty="0" smtClean="0"/>
              <a:t/>
            </a:r>
            <a:br>
              <a:rPr lang="es-MX" sz="1600" dirty="0" smtClean="0"/>
            </a:br>
            <a:r>
              <a:rPr lang="es-ES" dirty="0" smtClean="0"/>
              <a:t>OPCIONAL: generar  un archivo con el listado mostrando una </a:t>
            </a:r>
            <a:r>
              <a:rPr lang="es-ES" i="1" dirty="0" smtClean="0"/>
              <a:t>diferencia de color entre los códigos de instrucción y los </a:t>
            </a:r>
            <a:r>
              <a:rPr lang="es-ES" i="1" dirty="0" err="1" smtClean="0"/>
              <a:t>operandos</a:t>
            </a:r>
            <a:r>
              <a:rPr lang="es-ES" i="1" dirty="0" smtClean="0"/>
              <a:t>  que conforman el código objeto……………………………………….1 punto</a:t>
            </a:r>
            <a:endParaRPr lang="es-MX"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5715016"/>
            <a:ext cx="8229600" cy="857256"/>
          </a:xfrm>
        </p:spPr>
        <p:txBody>
          <a:bodyPr>
            <a:normAutofit fontScale="90000"/>
          </a:bodyPr>
          <a:lstStyle/>
          <a:p>
            <a:pPr lvl="0"/>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200" dirty="0" smtClean="0"/>
              <a:t> </a:t>
            </a:r>
            <a:r>
              <a:rPr lang="es-MX" sz="2700" dirty="0" smtClean="0"/>
              <a:t/>
            </a:r>
            <a:br>
              <a:rPr lang="es-MX" sz="2700" dirty="0" smtClean="0"/>
            </a:br>
            <a:r>
              <a:rPr lang="es-MX" sz="2700" dirty="0" smtClean="0"/>
              <a:t> </a:t>
            </a:r>
            <a:r>
              <a:rPr lang="es-MX" sz="2400" dirty="0" smtClean="0"/>
              <a:t/>
            </a:r>
            <a:br>
              <a:rPr lang="es-MX" sz="2400" dirty="0" smtClean="0"/>
            </a:br>
            <a:r>
              <a:rPr lang="es-MX" sz="2800" dirty="0" smtClean="0"/>
              <a:t/>
            </a:r>
            <a:br>
              <a:rPr lang="es-MX" sz="2800" dirty="0" smtClean="0"/>
            </a:b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2050" name="Picture 2"/>
          <p:cNvPicPr>
            <a:picLocks noChangeAspect="1" noChangeArrowheads="1"/>
          </p:cNvPicPr>
          <p:nvPr/>
        </p:nvPicPr>
        <p:blipFill>
          <a:blip r:embed="rId3"/>
          <a:srcRect/>
          <a:stretch>
            <a:fillRect/>
          </a:stretch>
        </p:blipFill>
        <p:spPr bwMode="auto">
          <a:xfrm>
            <a:off x="2786050" y="1285860"/>
            <a:ext cx="6134100" cy="4038600"/>
          </a:xfrm>
          <a:prstGeom prst="rect">
            <a:avLst/>
          </a:prstGeom>
          <a:noFill/>
          <a:ln w="9525">
            <a:noFill/>
            <a:miter lim="800000"/>
            <a:headEnd/>
            <a:tailEnd/>
          </a:ln>
          <a:effectLst/>
        </p:spPr>
      </p:pic>
      <p:sp>
        <p:nvSpPr>
          <p:cNvPr id="6" name="5 Rectángulo"/>
          <p:cNvSpPr/>
          <p:nvPr/>
        </p:nvSpPr>
        <p:spPr>
          <a:xfrm>
            <a:off x="0" y="1357298"/>
            <a:ext cx="2714612" cy="3877985"/>
          </a:xfrm>
          <a:prstGeom prst="rect">
            <a:avLst/>
          </a:prstGeom>
        </p:spPr>
        <p:txBody>
          <a:bodyPr wrap="square">
            <a:spAutoFit/>
          </a:bodyPr>
          <a:lstStyle/>
          <a:p>
            <a:r>
              <a:rPr lang="es-ES" dirty="0" smtClean="0"/>
              <a:t>X. </a:t>
            </a:r>
            <a:r>
              <a:rPr lang="es-ES" sz="1600" b="1" dirty="0" smtClean="0"/>
              <a:t>CRITERIO DE CALIFICACIÓN  (Continuación): </a:t>
            </a:r>
            <a:r>
              <a:rPr lang="es-MX" sz="1600" dirty="0" smtClean="0"/>
              <a:t/>
            </a:r>
            <a:br>
              <a:rPr lang="es-MX" sz="1600" dirty="0" smtClean="0"/>
            </a:br>
            <a:r>
              <a:rPr lang="es-ES" sz="1600" dirty="0" smtClean="0"/>
              <a:t> </a:t>
            </a:r>
            <a:r>
              <a:rPr lang="es-MX" sz="1600" dirty="0" smtClean="0"/>
              <a:t/>
            </a:r>
            <a:br>
              <a:rPr lang="es-MX" sz="1600" dirty="0" smtClean="0"/>
            </a:br>
            <a:r>
              <a:rPr lang="es-ES" dirty="0" smtClean="0"/>
              <a:t>OPCIONAL  Generación del archivo del código objeto con el formato oficial de Motorola mostrando una diferencia de color entre los códigos de instrucción y los </a:t>
            </a:r>
            <a:r>
              <a:rPr lang="es-ES" dirty="0" err="1" smtClean="0"/>
              <a:t>operandos</a:t>
            </a:r>
            <a:r>
              <a:rPr lang="es-ES" dirty="0" smtClean="0"/>
              <a:t>  que conforman el código ……………….1 punto</a:t>
            </a:r>
            <a:endParaRPr lang="es-MX"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7858156"/>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200" dirty="0" smtClean="0"/>
              <a:t> </a:t>
            </a:r>
            <a:br>
              <a:rPr lang="es-ES" sz="3200" dirty="0" smtClean="0"/>
            </a:br>
            <a:r>
              <a:rPr lang="es-ES" sz="3200" dirty="0" smtClean="0"/>
              <a:t/>
            </a:r>
            <a:br>
              <a:rPr lang="es-ES" sz="3200" dirty="0" smtClean="0"/>
            </a:br>
            <a:r>
              <a:rPr lang="es-ES" sz="2800" dirty="0" smtClean="0"/>
              <a:t>X. </a:t>
            </a:r>
            <a:r>
              <a:rPr lang="es-ES" sz="2400" b="1" dirty="0" smtClean="0"/>
              <a:t>CRITERIO DE CALIFICACIÓN  (Continuación): </a:t>
            </a:r>
            <a:r>
              <a:rPr lang="es-MX" sz="2400" dirty="0" smtClean="0"/>
              <a:t/>
            </a:r>
            <a:br>
              <a:rPr lang="es-MX" sz="2400" dirty="0" smtClean="0"/>
            </a:br>
            <a:r>
              <a:rPr lang="es-ES" sz="2400" dirty="0" smtClean="0"/>
              <a:t> </a:t>
            </a:r>
            <a:r>
              <a:rPr lang="es-MX" sz="2400" dirty="0" smtClean="0"/>
              <a:t/>
            </a:r>
            <a:br>
              <a:rPr lang="es-MX" sz="2400" dirty="0" smtClean="0"/>
            </a:br>
            <a:r>
              <a:rPr lang="es-ES" sz="2200" dirty="0" smtClean="0"/>
              <a:t>Es requisito indispensable presentar un reporte en </a:t>
            </a:r>
            <a:r>
              <a:rPr lang="es-ES" sz="2200" b="1" u="sng" dirty="0" smtClean="0"/>
              <a:t>formato digital</a:t>
            </a:r>
            <a:r>
              <a:rPr lang="es-ES" sz="2200" dirty="0" smtClean="0"/>
              <a:t> con la siguiente información:</a:t>
            </a:r>
            <a:r>
              <a:rPr lang="es-MX" sz="2200" dirty="0" smtClean="0"/>
              <a:t/>
            </a:r>
            <a:br>
              <a:rPr lang="es-MX" sz="2200" dirty="0" smtClean="0"/>
            </a:br>
            <a:r>
              <a:rPr lang="es-ES" sz="2200" dirty="0" smtClean="0"/>
              <a:t> </a:t>
            </a:r>
            <a:r>
              <a:rPr lang="es-MX" sz="2200" dirty="0" smtClean="0"/>
              <a:t/>
            </a:r>
            <a:br>
              <a:rPr lang="es-MX" sz="2200" dirty="0" smtClean="0"/>
            </a:br>
            <a:r>
              <a:rPr lang="es-ES" sz="2200" dirty="0" smtClean="0"/>
              <a:t>a) Copia legible de una identificación con fotografía en formato digital  -preferentemente la credencial de estudiante- de cada uno de los miembros del equipo. </a:t>
            </a:r>
            <a:r>
              <a:rPr lang="es-MX" sz="2200" dirty="0" smtClean="0"/>
              <a:t/>
            </a:r>
            <a:br>
              <a:rPr lang="es-MX" sz="2200" dirty="0" smtClean="0"/>
            </a:br>
            <a:r>
              <a:rPr lang="es-ES" sz="2200" dirty="0" smtClean="0"/>
              <a:t>b) Breve reporte donde se expliquen los criterios de diseño y la estructura que guarda el compilador.  </a:t>
            </a:r>
            <a:r>
              <a:rPr lang="es-ES" sz="2200" u="sng" dirty="0" smtClean="0"/>
              <a:t>Se debe indicar que aportó cada elemento del equipo</a:t>
            </a:r>
            <a:r>
              <a:rPr lang="es-ES" sz="2200" dirty="0" smtClean="0"/>
              <a:t>.</a:t>
            </a:r>
            <a:r>
              <a:rPr lang="es-MX" sz="2200" dirty="0" smtClean="0"/>
              <a:t/>
            </a:r>
            <a:br>
              <a:rPr lang="es-MX" sz="2200" dirty="0" smtClean="0"/>
            </a:br>
            <a:r>
              <a:rPr lang="es-ES" sz="2200" dirty="0" smtClean="0"/>
              <a:t>c) Adjuntar el código completo del compilador  y  los archivos generados por el compilador de un  programa  de ejemplo.</a:t>
            </a:r>
            <a:br>
              <a:rPr lang="es-ES" sz="2200" dirty="0" smtClean="0"/>
            </a:br>
            <a:r>
              <a:rPr lang="es-ES" sz="2200" dirty="0" smtClean="0"/>
              <a:t>d)Evidencias de cada uno de los puntos que sustentan la calificación (Archivos, capturas de pantalla, etc.)</a:t>
            </a:r>
            <a:r>
              <a:rPr lang="es-MX" sz="1600" dirty="0" smtClean="0"/>
              <a:t/>
            </a:r>
            <a:br>
              <a:rPr lang="es-MX" sz="1600" dirty="0" smtClean="0"/>
            </a:br>
            <a:r>
              <a:rPr lang="es-ES" sz="1600" dirty="0" smtClean="0"/>
              <a:t> </a:t>
            </a:r>
            <a:r>
              <a:rPr lang="es-MX" sz="1600" dirty="0" smtClean="0"/>
              <a:t/>
            </a:r>
            <a:br>
              <a:rPr lang="es-MX" sz="1600" dirty="0" smtClean="0"/>
            </a:br>
            <a:r>
              <a:rPr lang="es-ES" sz="1600" b="1" dirty="0" smtClean="0"/>
              <a:t>NOTA: NO SE RECIBEN PROYECTOS SIN REPORTE.</a:t>
            </a:r>
            <a:br>
              <a:rPr lang="es-ES" sz="1600" b="1" dirty="0" smtClean="0"/>
            </a:br>
            <a:r>
              <a:rPr lang="es-ES" sz="2000" b="1" dirty="0" smtClean="0"/>
              <a:t/>
            </a:r>
            <a:br>
              <a:rPr lang="es-ES" sz="2000" b="1" dirty="0" smtClean="0"/>
            </a:br>
            <a:r>
              <a:rPr lang="es-ES" sz="2000" b="1" dirty="0" smtClean="0">
                <a:solidFill>
                  <a:srgbClr val="FF0000"/>
                </a:solidFill>
              </a:rPr>
              <a:t>FECHA  DE ENTREGA:   JUEVES  </a:t>
            </a:r>
            <a:r>
              <a:rPr lang="es-ES" sz="2000" b="1" dirty="0" smtClean="0">
                <a:solidFill>
                  <a:srgbClr val="FF0000"/>
                </a:solidFill>
              </a:rPr>
              <a:t>24 </a:t>
            </a:r>
            <a:r>
              <a:rPr lang="es-ES" sz="2000" b="1" smtClean="0">
                <a:solidFill>
                  <a:srgbClr val="FF0000"/>
                </a:solidFill>
              </a:rPr>
              <a:t>de marzo de 2022</a:t>
            </a:r>
            <a:r>
              <a:rPr lang="es-ES" sz="2000" b="1" dirty="0" smtClean="0">
                <a:solidFill>
                  <a:srgbClr val="FF0000"/>
                </a:solidFill>
              </a:rPr>
              <a:t/>
            </a:r>
            <a:br>
              <a:rPr lang="es-ES" sz="2000" b="1" dirty="0" smtClean="0">
                <a:solidFill>
                  <a:srgbClr val="FF0000"/>
                </a:solidFill>
              </a:rPr>
            </a:br>
            <a:r>
              <a:rPr lang="es-ES" sz="3600" b="1" dirty="0" smtClean="0">
                <a:solidFill>
                  <a:srgbClr val="FF0000"/>
                </a:solidFill>
              </a:rPr>
              <a:t>pirg@unam.mx</a:t>
            </a:r>
            <a:r>
              <a:rPr lang="es-ES" sz="2000" b="1" dirty="0" smtClean="0">
                <a:solidFill>
                  <a:srgbClr val="FF0000"/>
                </a:solidFill>
              </a:rPr>
              <a:t/>
            </a:r>
            <a:br>
              <a:rPr lang="es-ES" sz="2000" b="1" dirty="0" smtClean="0">
                <a:solidFill>
                  <a:srgbClr val="FF0000"/>
                </a:solidFill>
              </a:rPr>
            </a:br>
            <a:r>
              <a:rPr lang="es-ES" sz="2000" b="1" dirty="0" smtClean="0">
                <a:solidFill>
                  <a:srgbClr val="FF0000"/>
                </a:solidFill>
              </a:rPr>
              <a:t/>
            </a:r>
            <a:br>
              <a:rPr lang="es-ES" sz="2000" b="1" dirty="0" smtClean="0">
                <a:solidFill>
                  <a:srgbClr val="FF0000"/>
                </a:solidFill>
              </a:rPr>
            </a:br>
            <a:r>
              <a:rPr lang="es-ES" sz="2000" b="1" dirty="0" smtClean="0">
                <a:solidFill>
                  <a:srgbClr val="FF0000"/>
                </a:solidFill>
              </a:rPr>
              <a:t>   </a:t>
            </a:r>
            <a:r>
              <a:rPr lang="es-MX" sz="1600" dirty="0" smtClean="0"/>
              <a:t/>
            </a:r>
            <a:br>
              <a:rPr lang="es-MX" sz="1600" dirty="0" smtClean="0"/>
            </a:br>
            <a:r>
              <a:rPr lang="es-MX" sz="2400" dirty="0" smtClean="0"/>
              <a:t/>
            </a:r>
            <a:br>
              <a:rPr lang="es-MX" sz="2400" dirty="0" smtClean="0"/>
            </a:br>
            <a:r>
              <a:rPr lang="es-MX" sz="2800" dirty="0" smtClean="0"/>
              <a:t/>
            </a:r>
            <a:br>
              <a:rPr lang="es-MX" sz="2800" dirty="0" smtClean="0"/>
            </a:b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2500306"/>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600" dirty="0" smtClean="0"/>
              <a:t>I. Formar un equipo preferentemente de hasta 4 elementos. Quienes deseen trabajar solos podrán hacerlo. </a:t>
            </a: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3571876"/>
            <a:ext cx="8229600" cy="857256"/>
          </a:xfrm>
        </p:spPr>
        <p:txBody>
          <a:bodyPr>
            <a:normAutofit fontScale="90000"/>
          </a:bodyPr>
          <a:lstStyle/>
          <a:p>
            <a:pPr algn="just"/>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200" dirty="0" smtClean="0"/>
              <a:t>II. Los miembros del equipo deben programar un compilador básico del MC68HC11 en algún lenguaje de programación de alto nivel u entorno de programación  (</a:t>
            </a:r>
            <a:r>
              <a:rPr lang="es-ES" sz="3200" dirty="0" err="1" smtClean="0"/>
              <a:t>P.ej</a:t>
            </a:r>
            <a:r>
              <a:rPr lang="es-ES" sz="3200" dirty="0" smtClean="0"/>
              <a:t>: </a:t>
            </a:r>
            <a:r>
              <a:rPr lang="es-ES" sz="3200" dirty="0" err="1" smtClean="0"/>
              <a:t>Lab</a:t>
            </a:r>
            <a:r>
              <a:rPr lang="es-ES" sz="3200" dirty="0" smtClean="0"/>
              <a:t>-View de </a:t>
            </a:r>
            <a:r>
              <a:rPr lang="es-ES" sz="3200" dirty="0" err="1" smtClean="0"/>
              <a:t>National</a:t>
            </a:r>
            <a:r>
              <a:rPr lang="es-ES" sz="3200" dirty="0" smtClean="0"/>
              <a:t> Instruments).</a:t>
            </a: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10241" name="Picture 1"/>
          <p:cNvPicPr>
            <a:picLocks noChangeAspect="1" noChangeArrowheads="1"/>
          </p:cNvPicPr>
          <p:nvPr/>
        </p:nvPicPr>
        <p:blipFill>
          <a:blip r:embed="rId3"/>
          <a:srcRect/>
          <a:stretch>
            <a:fillRect/>
          </a:stretch>
        </p:blipFill>
        <p:spPr bwMode="auto">
          <a:xfrm>
            <a:off x="4714876" y="4357694"/>
            <a:ext cx="3086100" cy="2095500"/>
          </a:xfrm>
          <a:prstGeom prst="rect">
            <a:avLst/>
          </a:prstGeom>
          <a:noFill/>
          <a:ln w="9525">
            <a:noFill/>
            <a:miter lim="800000"/>
            <a:headEnd/>
            <a:tailEnd/>
          </a:ln>
          <a:effectLst/>
        </p:spPr>
      </p:pic>
      <p:pic>
        <p:nvPicPr>
          <p:cNvPr id="10242" name="Picture 2"/>
          <p:cNvPicPr>
            <a:picLocks noChangeAspect="1" noChangeArrowheads="1"/>
          </p:cNvPicPr>
          <p:nvPr/>
        </p:nvPicPr>
        <p:blipFill>
          <a:blip r:embed="rId4"/>
          <a:srcRect/>
          <a:stretch>
            <a:fillRect/>
          </a:stretch>
        </p:blipFill>
        <p:spPr bwMode="auto">
          <a:xfrm>
            <a:off x="1000100" y="4143380"/>
            <a:ext cx="2850898" cy="22002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720" y="4643446"/>
            <a:ext cx="8229600" cy="857256"/>
          </a:xfrm>
        </p:spPr>
        <p:txBody>
          <a:bodyPr>
            <a:normAutofit fontScale="90000"/>
          </a:bodyPr>
          <a:lstStyle/>
          <a:p>
            <a:pPr algn="just"/>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200" dirty="0" smtClean="0"/>
              <a:t> III. El  compilador programado deberá reconocer </a:t>
            </a:r>
            <a:r>
              <a:rPr lang="es-ES" sz="3200" b="1" dirty="0" smtClean="0"/>
              <a:t>todos</a:t>
            </a:r>
            <a:r>
              <a:rPr lang="es-ES" sz="3200" dirty="0" smtClean="0"/>
              <a:t> los mnemónicos del set de instrucciones del MC68HC11 tanto en letras mayúsculas como minúsculas, así como </a:t>
            </a:r>
            <a:r>
              <a:rPr lang="es-ES" sz="3200" smtClean="0"/>
              <a:t>la sintaxis </a:t>
            </a:r>
            <a:r>
              <a:rPr lang="es-ES" sz="3200" dirty="0" smtClean="0"/>
              <a:t>correspondiente a cada uno de los seis modos de direccionamiento que soporta el CPU de dicho </a:t>
            </a:r>
            <a:r>
              <a:rPr lang="es-ES" sz="3200" dirty="0" err="1" smtClean="0"/>
              <a:t>microcontrolador</a:t>
            </a:r>
            <a:r>
              <a:rPr lang="es-ES" sz="3200" dirty="0" smtClean="0"/>
              <a:t>.</a:t>
            </a:r>
            <a:r>
              <a:rPr lang="es-MX" sz="3200" dirty="0" smtClean="0"/>
              <a:t/>
            </a:r>
            <a:br>
              <a:rPr lang="es-MX" sz="3200" dirty="0" smtClean="0"/>
            </a:br>
            <a:r>
              <a:rPr lang="es-ES" sz="3200" dirty="0" smtClean="0"/>
              <a:t> </a:t>
            </a: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1785926"/>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200" dirty="0" smtClean="0"/>
              <a:t>IV. El compilador deberá soportar archivos documentados con comentarios, los cuales tendrá que ignorar.</a:t>
            </a: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6145" name="Picture 1"/>
          <p:cNvPicPr>
            <a:picLocks noChangeAspect="1" noChangeArrowheads="1"/>
          </p:cNvPicPr>
          <p:nvPr/>
        </p:nvPicPr>
        <p:blipFill>
          <a:blip r:embed="rId3"/>
          <a:srcRect/>
          <a:stretch>
            <a:fillRect/>
          </a:stretch>
        </p:blipFill>
        <p:spPr bwMode="auto">
          <a:xfrm>
            <a:off x="1142976" y="2214554"/>
            <a:ext cx="6781800" cy="3781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2500306"/>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200" dirty="0" smtClean="0"/>
              <a:t>V. El compilador deberá reconocer las directivas de ensamblador “ORG”, “EQU”, FCB” y “END”.</a:t>
            </a: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4429132"/>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200" dirty="0" smtClean="0"/>
              <a:t> VI. El compilador será capaz de abrir un archivo de texto codificado en ANSI, con extensión “*.asc”, que contenga el código fuente en lenguaje ensamblador. Después procederá a hacer un análisis del mismo, línea por línea (hasta llegar al END), para determinar el código objeto correspondiente. </a:t>
            </a: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1785926"/>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200" dirty="0" smtClean="0"/>
              <a:t> </a:t>
            </a:r>
            <a:r>
              <a:rPr lang="es-ES" sz="2800" dirty="0" smtClean="0"/>
              <a:t>VII. El compilador generará un archivo de texto con extensión “*.LST”   que contenga el código fuente y el código objeto correspondiente empleando el siguiente formato </a:t>
            </a:r>
            <a:r>
              <a:rPr lang="es-MX" sz="2800" dirty="0" smtClean="0"/>
              <a:t>propuesto</a:t>
            </a: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1026" name="Picture 2"/>
          <p:cNvPicPr>
            <a:picLocks noChangeAspect="1" noChangeArrowheads="1"/>
          </p:cNvPicPr>
          <p:nvPr/>
        </p:nvPicPr>
        <p:blipFill>
          <a:blip r:embed="rId3"/>
          <a:srcRect/>
          <a:stretch>
            <a:fillRect/>
          </a:stretch>
        </p:blipFill>
        <p:spPr bwMode="auto">
          <a:xfrm>
            <a:off x="0" y="2643182"/>
            <a:ext cx="8858280" cy="25969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6643710"/>
            <a:ext cx="8229600" cy="857256"/>
          </a:xfrm>
        </p:spPr>
        <p:txBody>
          <a:bodyPr>
            <a:normAutofit fontScale="90000"/>
          </a:bodyPr>
          <a:lstStyle/>
          <a:p>
            <a:r>
              <a:rPr lang="es-MX" sz="4000" dirty="0" smtClean="0"/>
              <a:t/>
            </a:r>
            <a:br>
              <a:rPr lang="es-MX" sz="4000" dirty="0" smtClean="0"/>
            </a:br>
            <a:r>
              <a:rPr lang="es-MX" sz="4000" dirty="0" smtClean="0"/>
              <a:t/>
            </a:r>
            <a:br>
              <a:rPr lang="es-MX" sz="4000" dirty="0" smtClean="0"/>
            </a:br>
            <a:r>
              <a:rPr lang="es-MX" sz="4000" dirty="0" smtClean="0"/>
              <a:t/>
            </a:r>
            <a:br>
              <a:rPr lang="es-MX" sz="4000" dirty="0" smtClean="0"/>
            </a:br>
            <a:r>
              <a:rPr lang="es-ES" sz="3200" dirty="0" smtClean="0"/>
              <a:t> </a:t>
            </a:r>
            <a:r>
              <a:rPr lang="es-ES" sz="2400" dirty="0" smtClean="0"/>
              <a:t>VIII. El compilador será capaz de detectar errores de diferente índole y lo indicará en el listado agregando  mensajes dependiendo del tipo de error.</a:t>
            </a:r>
            <a:r>
              <a:rPr lang="es-MX" sz="2400" dirty="0" smtClean="0"/>
              <a:t/>
            </a:r>
            <a:br>
              <a:rPr lang="es-MX" sz="2400" dirty="0" smtClean="0"/>
            </a:br>
            <a:r>
              <a:rPr lang="es-ES" sz="2400" dirty="0" smtClean="0"/>
              <a:t> </a:t>
            </a:r>
            <a:r>
              <a:rPr lang="es-MX" sz="2400" dirty="0" smtClean="0"/>
              <a:t/>
            </a:r>
            <a:br>
              <a:rPr lang="es-MX" sz="2400" dirty="0" smtClean="0"/>
            </a:br>
            <a:r>
              <a:rPr lang="es-ES" sz="2400" dirty="0" smtClean="0"/>
              <a:t>001   CONSTANTE INEXISTENTE</a:t>
            </a:r>
            <a:r>
              <a:rPr lang="es-MX" sz="2400" dirty="0" smtClean="0"/>
              <a:t/>
            </a:r>
            <a:br>
              <a:rPr lang="es-MX" sz="2400" dirty="0" smtClean="0"/>
            </a:br>
            <a:r>
              <a:rPr lang="es-ES" sz="2400" dirty="0" smtClean="0"/>
              <a:t>002   VARIABLE INEXISTENTE</a:t>
            </a:r>
            <a:r>
              <a:rPr lang="es-MX" sz="2400" dirty="0" smtClean="0"/>
              <a:t/>
            </a:r>
            <a:br>
              <a:rPr lang="es-MX" sz="2400" dirty="0" smtClean="0"/>
            </a:br>
            <a:r>
              <a:rPr lang="es-ES" sz="2400" dirty="0" smtClean="0"/>
              <a:t>003   ETIQUETA INEXISTENTE</a:t>
            </a:r>
            <a:r>
              <a:rPr lang="es-MX" sz="2400" dirty="0" smtClean="0"/>
              <a:t/>
            </a:r>
            <a:br>
              <a:rPr lang="es-MX" sz="2400" dirty="0" smtClean="0"/>
            </a:br>
            <a:r>
              <a:rPr lang="es-ES" sz="2400" dirty="0" smtClean="0"/>
              <a:t>004   MNEMÓNICO INEXISTENTE</a:t>
            </a:r>
            <a:r>
              <a:rPr lang="es-MX" sz="2400" dirty="0" smtClean="0"/>
              <a:t/>
            </a:r>
            <a:br>
              <a:rPr lang="es-MX" sz="2400" dirty="0" smtClean="0"/>
            </a:br>
            <a:r>
              <a:rPr lang="es-ES" sz="2400" dirty="0" smtClean="0"/>
              <a:t>005   INSTRUCCIÓN CARECE DE  OPERANDO(S)</a:t>
            </a:r>
            <a:r>
              <a:rPr lang="es-MX" sz="2400" dirty="0" smtClean="0"/>
              <a:t/>
            </a:r>
            <a:br>
              <a:rPr lang="es-MX" sz="2400" dirty="0" smtClean="0"/>
            </a:br>
            <a:r>
              <a:rPr lang="es-ES" sz="2400" dirty="0" smtClean="0"/>
              <a:t>006   INSTRUCCIÓN NO LLEVA OPERANDO(S)</a:t>
            </a:r>
            <a:r>
              <a:rPr lang="es-MX" sz="2400" dirty="0" smtClean="0"/>
              <a:t/>
            </a:r>
            <a:br>
              <a:rPr lang="es-MX" sz="2400" dirty="0" smtClean="0"/>
            </a:br>
            <a:r>
              <a:rPr lang="es-ES" sz="2400" dirty="0" smtClean="0"/>
              <a:t>007   MAGNITUD DE  OPERANDO ERRONEA</a:t>
            </a:r>
            <a:r>
              <a:rPr lang="es-MX" sz="2400" dirty="0" smtClean="0"/>
              <a:t/>
            </a:r>
            <a:br>
              <a:rPr lang="es-MX" sz="2400" dirty="0" smtClean="0"/>
            </a:br>
            <a:r>
              <a:rPr lang="es-ES" sz="2400" dirty="0" smtClean="0"/>
              <a:t>008   SALTO RELATIVO MUY LEJANO</a:t>
            </a:r>
            <a:r>
              <a:rPr lang="es-MX" sz="2400" dirty="0" smtClean="0"/>
              <a:t/>
            </a:r>
            <a:br>
              <a:rPr lang="es-MX" sz="2400" dirty="0" smtClean="0"/>
            </a:br>
            <a:r>
              <a:rPr lang="es-ES" sz="2400" dirty="0" smtClean="0"/>
              <a:t>009   INSTRUCCIÓN CARECE DE ALMENOS UN ESPACIO RELATIVO AL MARGEN</a:t>
            </a:r>
            <a:r>
              <a:rPr lang="es-MX" sz="2400" dirty="0" smtClean="0"/>
              <a:t/>
            </a:r>
            <a:br>
              <a:rPr lang="es-MX" sz="2400" dirty="0" smtClean="0"/>
            </a:br>
            <a:r>
              <a:rPr lang="es-ES" sz="2400" dirty="0" smtClean="0"/>
              <a:t>010   NO SE ENCUENTRA END</a:t>
            </a:r>
            <a:r>
              <a:rPr lang="es-MX" sz="2400" dirty="0" smtClean="0"/>
              <a:t/>
            </a:r>
            <a:br>
              <a:rPr lang="es-MX" sz="2400" dirty="0" smtClean="0"/>
            </a:br>
            <a:r>
              <a:rPr lang="es-MX" sz="2800" dirty="0" smtClean="0"/>
              <a:t/>
            </a:r>
            <a:br>
              <a:rPr lang="es-MX" sz="2800" dirty="0" smtClean="0"/>
            </a:br>
            <a:r>
              <a:rPr lang="es-MX" sz="3200" dirty="0" smtClean="0"/>
              <a:t/>
            </a:r>
            <a:br>
              <a:rPr lang="es-MX" sz="3200" dirty="0" smtClean="0"/>
            </a:br>
            <a:endParaRPr lang="es-MX" sz="4000" dirty="0"/>
          </a:p>
        </p:txBody>
      </p:sp>
      <p:sp>
        <p:nvSpPr>
          <p:cNvPr id="14338" name="AutoShape 2" descr="https://http2.mlstatic.com/cristal-de-cuarzo-de-4-mhz-c40-D_NQ_NP_647404-MLM31222186682_062019-F.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2761</TotalTime>
  <Words>51</Words>
  <Application>Microsoft Office PowerPoint</Application>
  <PresentationFormat>Presentación en pantalla (4:3)</PresentationFormat>
  <Paragraphs>32</Paragraphs>
  <Slides>14</Slides>
  <Notes>13</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Flujo</vt:lpstr>
      <vt:lpstr>Requisitos del primer proyecto: Compilador básico para el MC68HC11  de Motorola.</vt:lpstr>
      <vt:lpstr>   I. Formar un equipo preferentemente de hasta 4 elementos. Quienes deseen trabajar solos podrán hacerlo. </vt:lpstr>
      <vt:lpstr>   II. Los miembros del equipo deben programar un compilador básico del MC68HC11 en algún lenguaje de programación de alto nivel u entorno de programación  (P.ej: Lab-View de National Instruments). </vt:lpstr>
      <vt:lpstr>    III. El  compilador programado deberá reconocer todos los mnemónicos del set de instrucciones del MC68HC11 tanto en letras mayúsculas como minúsculas, así como la sintaxis correspondiente a cada uno de los seis modos de direccionamiento que soporta el CPU de dicho microcontrolador.   </vt:lpstr>
      <vt:lpstr>   IV. El compilador deberá soportar archivos documentados con comentarios, los cuales tendrá que ignorar. </vt:lpstr>
      <vt:lpstr>   V. El compilador deberá reconocer las directivas de ensamblador “ORG”, “EQU”, FCB” y “END”. </vt:lpstr>
      <vt:lpstr>    VI. El compilador será capaz de abrir un archivo de texto codificado en ANSI, con extensión “*.asc”, que contenga el código fuente en lenguaje ensamblador. Después procederá a hacer un análisis del mismo, línea por línea (hasta llegar al END), para determinar el código objeto correspondiente.  </vt:lpstr>
      <vt:lpstr>    VII. El compilador generará un archivo de texto con extensión “*.LST”   que contenga el código fuente y el código objeto correspondiente empleando el siguiente formato propuesto </vt:lpstr>
      <vt:lpstr>    VIII. El compilador será capaz de detectar errores de diferente índole y lo indicará en el listado agregando  mensajes dependiendo del tipo de error.   001   CONSTANTE INEXISTENTE 002   VARIABLE INEXISTENTE 003   ETIQUETA INEXISTENTE 004   MNEMÓNICO INEXISTENTE 005   INSTRUCCIÓN CARECE DE  OPERANDO(S) 006   INSTRUCCIÓN NO LLEVA OPERANDO(S) 007   MAGNITUD DE  OPERANDO ERRONEA 008   SALTO RELATIVO MUY LEJANO 009   INSTRUCCIÓN CARECE DE ALMENOS UN ESPACIO RELATIVO AL MARGEN 010   NO SE ENCUENTRA END   </vt:lpstr>
      <vt:lpstr>    IX. El compilador generará un archivo de texto con extensión “*.S19”   que contenga el código objeto correspondiente empleando el siguiente formato propuesto:  </vt:lpstr>
      <vt:lpstr>    X. CRITERIO DE CALIFICACIÓN: Para tener derecho a una calificación  cada equipo debe presentar un programa ORIGINAL.   Un punto por cada modo de direccionamiento compilado correctamente…….6 puntos. Generación del archivo con el listado en el formato propuesto……………………...1 punto. Generación del archivo con el código objeto en el formato propuesto…………..1 punto. Detección de errores correctamente codificados e  indicando la  línea  donde se encuentran ……………………………………………………………………………………………...2 puntos.                                                                                                   TOTAL :   10 puntos.  Si el sistema NO soporta mayúsculas y minúsculas se RESTA un punto a la calificación.     </vt:lpstr>
      <vt:lpstr>          </vt:lpstr>
      <vt:lpstr>         </vt:lpstr>
      <vt:lpstr>      X. CRITERIO DE CALIFICACIÓN  (Continuación):    Es requisito indispensable presentar un reporte en formato digital con la siguiente información:   a) Copia legible de una identificación con fotografía en formato digital  -preferentemente la credencial de estudiante- de cada uno de los miembros del equipo.  b) Breve reporte donde se expliquen los criterios de diseño y la estructura que guarda el compilador.  Se debe indicar que aportó cada elemento del equipo. c) Adjuntar el código completo del compilador  y  los archivos generados por el compilador de un  programa  de ejemplo. d)Evidencias de cada uno de los puntos que sustentan la calificación (Archivos, capturas de pantalla, etc.)   NOTA: NO SE RECIBEN PROYECTOS SIN REPORTE.  FECHA  DE ENTREGA:   JUEVES  24 de marzo de 2022 pirg@unam.mx         </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de instrucciones del MC68HC11</dc:title>
  <dc:creator>Becario4</dc:creator>
  <cp:lastModifiedBy>PETER</cp:lastModifiedBy>
  <cp:revision>346</cp:revision>
  <dcterms:created xsi:type="dcterms:W3CDTF">2017-06-21T15:41:54Z</dcterms:created>
  <dcterms:modified xsi:type="dcterms:W3CDTF">2022-02-22T23:53:32Z</dcterms:modified>
</cp:coreProperties>
</file>