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307" r:id="rId4"/>
    <p:sldId id="308" r:id="rId5"/>
    <p:sldId id="309" r:id="rId6"/>
    <p:sldId id="315" r:id="rId7"/>
    <p:sldId id="316" r:id="rId8"/>
    <p:sldId id="317" r:id="rId9"/>
    <p:sldId id="318" r:id="rId10"/>
    <p:sldId id="319" r:id="rId11"/>
    <p:sldId id="320" r:id="rId12"/>
    <p:sldId id="321" r:id="rId13"/>
    <p:sldId id="322" r:id="rId14"/>
    <p:sldId id="323" r:id="rId15"/>
    <p:sldId id="324" r:id="rId16"/>
    <p:sldId id="325" r:id="rId17"/>
    <p:sldId id="326" r:id="rId18"/>
    <p:sldId id="327" r:id="rId19"/>
    <p:sldId id="328" r:id="rId20"/>
    <p:sldId id="329" r:id="rId21"/>
    <p:sldId id="330" r:id="rId22"/>
    <p:sldId id="331" r:id="rId23"/>
    <p:sldId id="332" r:id="rId24"/>
    <p:sldId id="333" r:id="rId25"/>
    <p:sldId id="334" r:id="rId26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99" autoAdjust="0"/>
    <p:restoredTop sz="94660"/>
  </p:normalViewPr>
  <p:slideViewPr>
    <p:cSldViewPr>
      <p:cViewPr varScale="1">
        <p:scale>
          <a:sx n="97" d="100"/>
          <a:sy n="97" d="100"/>
        </p:scale>
        <p:origin x="-30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5E837-68E4-41A3-B7B8-8B5231538380}" type="datetimeFigureOut">
              <a:rPr lang="es-MX" smtClean="0"/>
              <a:pPr/>
              <a:t>05/10/2021</a:t>
            </a:fld>
            <a:endParaRPr lang="es-MX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A170B-7662-4B4C-8522-0308F1FB991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5E837-68E4-41A3-B7B8-8B5231538380}" type="datetimeFigureOut">
              <a:rPr lang="es-MX" smtClean="0"/>
              <a:pPr/>
              <a:t>05/10/2021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A170B-7662-4B4C-8522-0308F1FB991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5E837-68E4-41A3-B7B8-8B5231538380}" type="datetimeFigureOut">
              <a:rPr lang="es-MX" smtClean="0"/>
              <a:pPr/>
              <a:t>05/10/2021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A170B-7662-4B4C-8522-0308F1FB991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5E837-68E4-41A3-B7B8-8B5231538380}" type="datetimeFigureOut">
              <a:rPr lang="es-MX" smtClean="0"/>
              <a:pPr/>
              <a:t>05/10/2021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A170B-7662-4B4C-8522-0308F1FB991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5E837-68E4-41A3-B7B8-8B5231538380}" type="datetimeFigureOut">
              <a:rPr lang="es-MX" smtClean="0"/>
              <a:pPr/>
              <a:t>05/10/2021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A170B-7662-4B4C-8522-0308F1FB991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5E837-68E4-41A3-B7B8-8B5231538380}" type="datetimeFigureOut">
              <a:rPr lang="es-MX" smtClean="0"/>
              <a:pPr/>
              <a:t>05/10/2021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A170B-7662-4B4C-8522-0308F1FB991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5E837-68E4-41A3-B7B8-8B5231538380}" type="datetimeFigureOut">
              <a:rPr lang="es-MX" smtClean="0"/>
              <a:pPr/>
              <a:t>05/10/2021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A170B-7662-4B4C-8522-0308F1FB991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5E837-68E4-41A3-B7B8-8B5231538380}" type="datetimeFigureOut">
              <a:rPr lang="es-MX" smtClean="0"/>
              <a:pPr/>
              <a:t>05/10/2021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A170B-7662-4B4C-8522-0308F1FB991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5E837-68E4-41A3-B7B8-8B5231538380}" type="datetimeFigureOut">
              <a:rPr lang="es-MX" smtClean="0"/>
              <a:pPr/>
              <a:t>05/10/2021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A170B-7662-4B4C-8522-0308F1FB991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5E837-68E4-41A3-B7B8-8B5231538380}" type="datetimeFigureOut">
              <a:rPr lang="es-MX" smtClean="0"/>
              <a:pPr/>
              <a:t>05/10/2021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A170B-7662-4B4C-8522-0308F1FB991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ortar y redondear rectángulo de esquina sencilla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Triángulo rectángulo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5E837-68E4-41A3-B7B8-8B5231538380}" type="datetimeFigureOut">
              <a:rPr lang="es-MX" smtClean="0"/>
              <a:pPr/>
              <a:t>05/10/2021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263A170B-7662-4B4C-8522-0308F1FB9915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10" name="9 Forma libre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10 Forma libre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Forma libre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395E837-68E4-41A3-B7B8-8B5231538380}" type="datetimeFigureOut">
              <a:rPr lang="es-MX" smtClean="0"/>
              <a:pPr/>
              <a:t>05/10/2021</a:t>
            </a:fld>
            <a:endParaRPr lang="es-MX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63A170B-7662-4B4C-8522-0308F1FB9915}" type="slidenum">
              <a:rPr lang="es-MX" smtClean="0"/>
              <a:pPr/>
              <a:t>‹Nº›</a:t>
            </a:fld>
            <a:endParaRPr lang="es-MX"/>
          </a:p>
        </p:txBody>
      </p:sp>
      <p:grpSp>
        <p:nvGrpSpPr>
          <p:cNvPr id="2" name="1 Grupo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11 Forma libre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12 Forma libre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Set de instrucciones del MC68HC11</a:t>
            </a: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Instrucciones aritméticas  de suma y resta</a:t>
            </a:r>
            <a:endParaRPr lang="es-MX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571480"/>
            <a:ext cx="8229600" cy="1275608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SBCA </a:t>
            </a:r>
            <a:r>
              <a:rPr lang="es-MX" dirty="0" smtClean="0">
                <a:solidFill>
                  <a:srgbClr val="FF0000"/>
                </a:solidFill>
              </a:rPr>
              <a:t>#</a:t>
            </a:r>
            <a:r>
              <a:rPr lang="es-MX" dirty="0" smtClean="0">
                <a:solidFill>
                  <a:schemeClr val="accent3">
                    <a:lumMod val="75000"/>
                  </a:schemeClr>
                </a:solidFill>
              </a:rPr>
              <a:t>$</a:t>
            </a:r>
            <a:r>
              <a:rPr lang="es-MX" dirty="0" smtClean="0">
                <a:solidFill>
                  <a:schemeClr val="accent2"/>
                </a:solidFill>
              </a:rPr>
              <a:t>4C</a:t>
            </a:r>
            <a:r>
              <a:rPr lang="es-MX" dirty="0" smtClean="0"/>
              <a:t>                    A-M-C’→ A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000240"/>
            <a:ext cx="8229600" cy="2500331"/>
          </a:xfrm>
        </p:spPr>
        <p:txBody>
          <a:bodyPr>
            <a:normAutofit lnSpcReduction="10000"/>
          </a:bodyPr>
          <a:lstStyle/>
          <a:p>
            <a:r>
              <a:rPr lang="es-MX" dirty="0" smtClean="0"/>
              <a:t>Modo de direccionamiento  </a:t>
            </a:r>
            <a:r>
              <a:rPr lang="es-MX" dirty="0" smtClean="0">
                <a:solidFill>
                  <a:srgbClr val="FF0000"/>
                </a:solidFill>
              </a:rPr>
              <a:t>inmediato</a:t>
            </a:r>
            <a:r>
              <a:rPr lang="es-MX" dirty="0" smtClean="0"/>
              <a:t> (</a:t>
            </a:r>
            <a:r>
              <a:rPr lang="es-MX" dirty="0" smtClean="0">
                <a:solidFill>
                  <a:srgbClr val="FF0000"/>
                </a:solidFill>
              </a:rPr>
              <a:t>#</a:t>
            </a:r>
            <a:r>
              <a:rPr lang="es-MX" dirty="0" smtClean="0"/>
              <a:t>)</a:t>
            </a:r>
          </a:p>
          <a:p>
            <a:r>
              <a:rPr lang="es-MX" b="1" i="1" dirty="0" err="1" smtClean="0"/>
              <a:t>Opcode</a:t>
            </a:r>
            <a:r>
              <a:rPr lang="es-MX" dirty="0" smtClean="0"/>
              <a:t>: 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$82        </a:t>
            </a:r>
            <a:r>
              <a:rPr lang="es-MX" b="1" dirty="0" smtClean="0"/>
              <a:t>Ciclo</a:t>
            </a:r>
            <a:r>
              <a:rPr lang="es-MX" dirty="0" smtClean="0"/>
              <a:t>: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es-MX" dirty="0" smtClean="0"/>
              <a:t>      </a:t>
            </a:r>
            <a:r>
              <a:rPr lang="es-MX" b="1" i="1" dirty="0" smtClean="0"/>
              <a:t>Byte</a:t>
            </a:r>
            <a:r>
              <a:rPr lang="es-MX" dirty="0" smtClean="0"/>
              <a:t>: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2</a:t>
            </a:r>
          </a:p>
          <a:p>
            <a:r>
              <a:rPr lang="es-MX" dirty="0" smtClean="0"/>
              <a:t>Resta del contenido del acumulador “A”  el operando de 8 bits de forma inmediata y el contenido de la bandera del acarreo negado.</a:t>
            </a:r>
          </a:p>
          <a:p>
            <a:r>
              <a:rPr lang="es-MX" dirty="0" smtClean="0"/>
              <a:t>Actualiza banderas N, Z, V, C </a:t>
            </a:r>
            <a:endParaRPr lang="es-MX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4500570"/>
            <a:ext cx="6248400" cy="217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3900180"/>
            <a:ext cx="6072230" cy="2957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0034" y="285728"/>
            <a:ext cx="8229600" cy="1275608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SBCA </a:t>
            </a:r>
            <a:r>
              <a:rPr lang="es-MX" dirty="0" smtClean="0">
                <a:solidFill>
                  <a:srgbClr val="FF0000"/>
                </a:solidFill>
              </a:rPr>
              <a:t>$</a:t>
            </a:r>
            <a:r>
              <a:rPr lang="es-MX" dirty="0" smtClean="0">
                <a:solidFill>
                  <a:schemeClr val="accent2"/>
                </a:solidFill>
              </a:rPr>
              <a:t>4C</a:t>
            </a:r>
            <a:r>
              <a:rPr lang="es-MX" dirty="0" smtClean="0"/>
              <a:t>                    A-M-C’→ A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00034" y="1714488"/>
            <a:ext cx="8229600" cy="2500331"/>
          </a:xfrm>
        </p:spPr>
        <p:txBody>
          <a:bodyPr>
            <a:normAutofit lnSpcReduction="10000"/>
          </a:bodyPr>
          <a:lstStyle/>
          <a:p>
            <a:r>
              <a:rPr lang="es-MX" dirty="0" smtClean="0"/>
              <a:t>Modo de direccionamiento  </a:t>
            </a:r>
            <a:r>
              <a:rPr lang="es-MX" dirty="0" smtClean="0">
                <a:solidFill>
                  <a:srgbClr val="FF0000"/>
                </a:solidFill>
              </a:rPr>
              <a:t>directo</a:t>
            </a:r>
            <a:endParaRPr lang="es-MX" dirty="0" smtClean="0"/>
          </a:p>
          <a:p>
            <a:r>
              <a:rPr lang="es-MX" b="1" i="1" dirty="0" err="1" smtClean="0"/>
              <a:t>Opcode</a:t>
            </a:r>
            <a:r>
              <a:rPr lang="es-MX" dirty="0" smtClean="0"/>
              <a:t>: 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$92        </a:t>
            </a:r>
            <a:r>
              <a:rPr lang="es-MX" b="1" dirty="0" smtClean="0"/>
              <a:t>Ciclo</a:t>
            </a:r>
            <a:r>
              <a:rPr lang="es-MX" dirty="0" smtClean="0"/>
              <a:t>: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3</a:t>
            </a:r>
            <a:r>
              <a:rPr lang="es-MX" dirty="0" smtClean="0"/>
              <a:t>      </a:t>
            </a:r>
            <a:r>
              <a:rPr lang="es-MX" b="1" i="1" dirty="0" smtClean="0"/>
              <a:t>Byte</a:t>
            </a:r>
            <a:r>
              <a:rPr lang="es-MX" dirty="0" smtClean="0"/>
              <a:t>: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2</a:t>
            </a:r>
          </a:p>
          <a:p>
            <a:r>
              <a:rPr lang="es-MX" dirty="0" smtClean="0"/>
              <a:t>Resta del contenido del acumulador “A”. el contenido de la dirección dada por el operando de 8 bits y el valor de la bandera de acarreo negado.</a:t>
            </a:r>
          </a:p>
          <a:p>
            <a:r>
              <a:rPr lang="es-MX" dirty="0" smtClean="0"/>
              <a:t>Actualiza banderas N, Z, V y C </a:t>
            </a:r>
            <a:endParaRPr lang="es-MX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0034" y="142852"/>
            <a:ext cx="8229600" cy="1275608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SBCA </a:t>
            </a:r>
            <a:r>
              <a:rPr lang="es-MX" dirty="0" smtClean="0">
                <a:solidFill>
                  <a:srgbClr val="FF0000"/>
                </a:solidFill>
              </a:rPr>
              <a:t>$</a:t>
            </a:r>
            <a:r>
              <a:rPr lang="es-MX" dirty="0" smtClean="0">
                <a:solidFill>
                  <a:schemeClr val="accent2"/>
                </a:solidFill>
              </a:rPr>
              <a:t>4C5A</a:t>
            </a:r>
            <a:r>
              <a:rPr lang="es-MX" dirty="0" smtClean="0"/>
              <a:t>                    A-M-C’→ A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71472" y="1500174"/>
            <a:ext cx="8229600" cy="2500331"/>
          </a:xfrm>
        </p:spPr>
        <p:txBody>
          <a:bodyPr>
            <a:normAutofit lnSpcReduction="10000"/>
          </a:bodyPr>
          <a:lstStyle/>
          <a:p>
            <a:r>
              <a:rPr lang="es-MX" dirty="0" smtClean="0"/>
              <a:t>Modo de direccionamiento  </a:t>
            </a:r>
            <a:r>
              <a:rPr lang="es-MX" dirty="0" smtClean="0">
                <a:solidFill>
                  <a:srgbClr val="FF0000"/>
                </a:solidFill>
              </a:rPr>
              <a:t>extendido</a:t>
            </a:r>
            <a:endParaRPr lang="es-MX" dirty="0" smtClean="0"/>
          </a:p>
          <a:p>
            <a:r>
              <a:rPr lang="es-MX" b="1" i="1" dirty="0" err="1" smtClean="0"/>
              <a:t>Opcode</a:t>
            </a:r>
            <a:r>
              <a:rPr lang="es-MX" dirty="0" smtClean="0"/>
              <a:t>: 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$B2        </a:t>
            </a:r>
            <a:r>
              <a:rPr lang="es-MX" b="1" dirty="0" smtClean="0"/>
              <a:t>Ciclo</a:t>
            </a:r>
            <a:r>
              <a:rPr lang="es-MX" dirty="0" smtClean="0"/>
              <a:t>: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4</a:t>
            </a:r>
            <a:r>
              <a:rPr lang="es-MX" dirty="0" smtClean="0"/>
              <a:t>      </a:t>
            </a:r>
            <a:r>
              <a:rPr lang="es-MX" b="1" i="1" dirty="0" smtClean="0"/>
              <a:t>Byte</a:t>
            </a:r>
            <a:r>
              <a:rPr lang="es-MX" dirty="0" smtClean="0"/>
              <a:t>: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3</a:t>
            </a:r>
          </a:p>
          <a:p>
            <a:r>
              <a:rPr lang="es-MX" dirty="0" smtClean="0"/>
              <a:t>Resta del contenido del acumulador “A”, el contenido de la memoria dada por el </a:t>
            </a:r>
            <a:r>
              <a:rPr lang="es-MX" dirty="0" err="1" smtClean="0"/>
              <a:t>operanado</a:t>
            </a:r>
            <a:r>
              <a:rPr lang="es-MX" dirty="0" smtClean="0"/>
              <a:t> de 16 bits y el valor de la bandera de acarreo negado .</a:t>
            </a:r>
          </a:p>
          <a:p>
            <a:r>
              <a:rPr lang="es-MX" dirty="0" smtClean="0"/>
              <a:t>Actualiza banderas N, Z, V y C </a:t>
            </a:r>
            <a:endParaRPr lang="es-MX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4000500"/>
            <a:ext cx="6334125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628" y="6357958"/>
            <a:ext cx="600075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14876" y="4572008"/>
            <a:ext cx="1162050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0034" y="214290"/>
            <a:ext cx="8229600" cy="1275608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SBCA </a:t>
            </a:r>
            <a:r>
              <a:rPr lang="es-MX" dirty="0" smtClean="0">
                <a:solidFill>
                  <a:srgbClr val="FF0000"/>
                </a:solidFill>
              </a:rPr>
              <a:t>$</a:t>
            </a:r>
            <a:r>
              <a:rPr lang="es-MX" dirty="0" smtClean="0">
                <a:solidFill>
                  <a:schemeClr val="accent2"/>
                </a:solidFill>
              </a:rPr>
              <a:t>4C,X</a:t>
            </a:r>
            <a:r>
              <a:rPr lang="es-MX" dirty="0" smtClean="0"/>
              <a:t>                    A-M-C’→ A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00034" y="1643050"/>
            <a:ext cx="8229600" cy="2500331"/>
          </a:xfrm>
        </p:spPr>
        <p:txBody>
          <a:bodyPr>
            <a:normAutofit fontScale="92500" lnSpcReduction="10000"/>
          </a:bodyPr>
          <a:lstStyle/>
          <a:p>
            <a:r>
              <a:rPr lang="es-MX" dirty="0" smtClean="0"/>
              <a:t>Modo de direccionamiento  </a:t>
            </a:r>
            <a:r>
              <a:rPr lang="es-MX" dirty="0" smtClean="0">
                <a:solidFill>
                  <a:srgbClr val="FF0000"/>
                </a:solidFill>
              </a:rPr>
              <a:t>Indexado</a:t>
            </a:r>
            <a:endParaRPr lang="es-MX" dirty="0" smtClean="0"/>
          </a:p>
          <a:p>
            <a:r>
              <a:rPr lang="es-MX" b="1" i="1" dirty="0" err="1" smtClean="0"/>
              <a:t>Opcode</a:t>
            </a:r>
            <a:r>
              <a:rPr lang="es-MX" dirty="0" smtClean="0"/>
              <a:t>: 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$A2        </a:t>
            </a:r>
            <a:r>
              <a:rPr lang="es-MX" b="1" dirty="0" smtClean="0"/>
              <a:t>Ciclo</a:t>
            </a:r>
            <a:r>
              <a:rPr lang="es-MX" dirty="0" smtClean="0"/>
              <a:t>: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4</a:t>
            </a:r>
            <a:r>
              <a:rPr lang="es-MX" dirty="0" smtClean="0"/>
              <a:t>      </a:t>
            </a:r>
            <a:r>
              <a:rPr lang="es-MX" b="1" i="1" dirty="0" smtClean="0"/>
              <a:t>Byte</a:t>
            </a:r>
            <a:r>
              <a:rPr lang="es-MX" dirty="0" smtClean="0"/>
              <a:t>: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2</a:t>
            </a:r>
          </a:p>
          <a:p>
            <a:r>
              <a:rPr lang="es-MX" dirty="0" smtClean="0"/>
              <a:t>Resta del contenido del acumulador “A”,  el contenido de la localidad de memoria dada por la suma del operando con el registro X y el valor de la bandera de acarreo negado.</a:t>
            </a:r>
          </a:p>
          <a:p>
            <a:r>
              <a:rPr lang="es-MX" dirty="0" smtClean="0"/>
              <a:t>Actualiza banderas N, Z, V y C </a:t>
            </a:r>
            <a:endParaRPr lang="es-MX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4071942"/>
            <a:ext cx="7929586" cy="26077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57158" y="285728"/>
            <a:ext cx="8229600" cy="1275608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ADDD </a:t>
            </a:r>
            <a:r>
              <a:rPr lang="es-MX" dirty="0" smtClean="0">
                <a:solidFill>
                  <a:srgbClr val="FF0000"/>
                </a:solidFill>
              </a:rPr>
              <a:t>#</a:t>
            </a:r>
            <a:r>
              <a:rPr lang="es-MX" dirty="0" smtClean="0">
                <a:solidFill>
                  <a:schemeClr val="accent3">
                    <a:lumMod val="75000"/>
                  </a:schemeClr>
                </a:solidFill>
              </a:rPr>
              <a:t>$</a:t>
            </a:r>
            <a:r>
              <a:rPr lang="es-MX" dirty="0" smtClean="0">
                <a:solidFill>
                  <a:schemeClr val="accent2"/>
                </a:solidFill>
              </a:rPr>
              <a:t>4C35</a:t>
            </a:r>
            <a:r>
              <a:rPr lang="es-MX" dirty="0" smtClean="0"/>
              <a:t>         D+{M:M+1}→ D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000240"/>
            <a:ext cx="8229600" cy="2500331"/>
          </a:xfrm>
        </p:spPr>
        <p:txBody>
          <a:bodyPr/>
          <a:lstStyle/>
          <a:p>
            <a:r>
              <a:rPr lang="es-MX" dirty="0" smtClean="0"/>
              <a:t>Modo de direccionamiento  </a:t>
            </a:r>
            <a:r>
              <a:rPr lang="es-MX" dirty="0" smtClean="0">
                <a:solidFill>
                  <a:srgbClr val="FF0000"/>
                </a:solidFill>
              </a:rPr>
              <a:t>inmediato</a:t>
            </a:r>
            <a:r>
              <a:rPr lang="es-MX" dirty="0" smtClean="0"/>
              <a:t> (</a:t>
            </a:r>
            <a:r>
              <a:rPr lang="es-MX" dirty="0" smtClean="0">
                <a:solidFill>
                  <a:srgbClr val="FF0000"/>
                </a:solidFill>
              </a:rPr>
              <a:t>#</a:t>
            </a:r>
            <a:r>
              <a:rPr lang="es-MX" dirty="0" smtClean="0"/>
              <a:t>)</a:t>
            </a:r>
          </a:p>
          <a:p>
            <a:r>
              <a:rPr lang="es-MX" b="1" i="1" dirty="0" err="1" smtClean="0"/>
              <a:t>Opcode</a:t>
            </a:r>
            <a:r>
              <a:rPr lang="es-MX" dirty="0" smtClean="0"/>
              <a:t>: 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$C3        </a:t>
            </a:r>
            <a:r>
              <a:rPr lang="es-MX" b="1" dirty="0" smtClean="0"/>
              <a:t>Ciclo</a:t>
            </a:r>
            <a:r>
              <a:rPr lang="es-MX" dirty="0" smtClean="0"/>
              <a:t>: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4</a:t>
            </a:r>
            <a:r>
              <a:rPr lang="es-MX" dirty="0" smtClean="0"/>
              <a:t>      </a:t>
            </a:r>
            <a:r>
              <a:rPr lang="es-MX" b="1" i="1" dirty="0" smtClean="0"/>
              <a:t>Byte</a:t>
            </a:r>
            <a:r>
              <a:rPr lang="es-MX" dirty="0" smtClean="0"/>
              <a:t>: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3</a:t>
            </a:r>
          </a:p>
          <a:p>
            <a:r>
              <a:rPr lang="es-MX" dirty="0" smtClean="0"/>
              <a:t>Suma el contenido del acumulador “D” con el operando de 16 bits de forma inmediata.</a:t>
            </a:r>
          </a:p>
          <a:p>
            <a:r>
              <a:rPr lang="es-MX" dirty="0" smtClean="0"/>
              <a:t>Actualiza banderas N, Z, V, C </a:t>
            </a:r>
            <a:endParaRPr lang="es-MX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04" y="4286256"/>
            <a:ext cx="5553075" cy="240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0034" y="285728"/>
            <a:ext cx="8229600" cy="1275608"/>
          </a:xfrm>
        </p:spPr>
        <p:txBody>
          <a:bodyPr>
            <a:normAutofit/>
          </a:bodyPr>
          <a:lstStyle/>
          <a:p>
            <a:r>
              <a:rPr lang="es-MX" dirty="0" smtClean="0"/>
              <a:t>ADDD </a:t>
            </a:r>
            <a:r>
              <a:rPr lang="es-MX" dirty="0" smtClean="0">
                <a:solidFill>
                  <a:srgbClr val="FF0000"/>
                </a:solidFill>
              </a:rPr>
              <a:t>$</a:t>
            </a:r>
            <a:r>
              <a:rPr lang="es-MX" dirty="0" smtClean="0">
                <a:solidFill>
                  <a:schemeClr val="accent2"/>
                </a:solidFill>
              </a:rPr>
              <a:t>4C</a:t>
            </a:r>
            <a:r>
              <a:rPr lang="es-MX" dirty="0" smtClean="0"/>
              <a:t>         D+{M:M+1}→ D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00034" y="1714488"/>
            <a:ext cx="8229600" cy="2500331"/>
          </a:xfrm>
        </p:spPr>
        <p:txBody>
          <a:bodyPr>
            <a:normAutofit lnSpcReduction="10000"/>
          </a:bodyPr>
          <a:lstStyle/>
          <a:p>
            <a:r>
              <a:rPr lang="es-MX" dirty="0" smtClean="0"/>
              <a:t>Modo de direccionamiento  </a:t>
            </a:r>
            <a:r>
              <a:rPr lang="es-MX" dirty="0" smtClean="0">
                <a:solidFill>
                  <a:srgbClr val="FF0000"/>
                </a:solidFill>
              </a:rPr>
              <a:t>directo</a:t>
            </a:r>
            <a:endParaRPr lang="es-MX" dirty="0" smtClean="0"/>
          </a:p>
          <a:p>
            <a:r>
              <a:rPr lang="es-MX" b="1" i="1" dirty="0" err="1" smtClean="0"/>
              <a:t>Opcode</a:t>
            </a:r>
            <a:r>
              <a:rPr lang="es-MX" dirty="0" smtClean="0"/>
              <a:t>: 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$D3        </a:t>
            </a:r>
            <a:r>
              <a:rPr lang="es-MX" b="1" dirty="0" smtClean="0"/>
              <a:t>Ciclo</a:t>
            </a:r>
            <a:r>
              <a:rPr lang="es-MX" dirty="0" smtClean="0"/>
              <a:t>: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5</a:t>
            </a:r>
            <a:r>
              <a:rPr lang="es-MX" dirty="0" smtClean="0"/>
              <a:t>      </a:t>
            </a:r>
            <a:r>
              <a:rPr lang="es-MX" b="1" i="1" dirty="0" smtClean="0"/>
              <a:t>Byte</a:t>
            </a:r>
            <a:r>
              <a:rPr lang="es-MX" dirty="0" smtClean="0"/>
              <a:t>: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2</a:t>
            </a:r>
          </a:p>
          <a:p>
            <a:r>
              <a:rPr lang="es-MX" dirty="0" smtClean="0"/>
              <a:t>Suma el contenido del acumulador “D” con el contenido de 16 bits que se encuentran a partir de la dirección dada por el operando de 8 bits.</a:t>
            </a:r>
          </a:p>
          <a:p>
            <a:r>
              <a:rPr lang="es-MX" dirty="0" smtClean="0"/>
              <a:t>Actualiza banderas N, Z, V, C </a:t>
            </a:r>
            <a:endParaRPr lang="es-MX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3108" y="4143380"/>
            <a:ext cx="4614876" cy="2552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0034" y="285728"/>
            <a:ext cx="8229600" cy="1275608"/>
          </a:xfrm>
        </p:spPr>
        <p:txBody>
          <a:bodyPr>
            <a:normAutofit/>
          </a:bodyPr>
          <a:lstStyle/>
          <a:p>
            <a:r>
              <a:rPr lang="es-MX" dirty="0" smtClean="0"/>
              <a:t>ADDD </a:t>
            </a:r>
            <a:r>
              <a:rPr lang="es-MX" dirty="0" smtClean="0">
                <a:solidFill>
                  <a:srgbClr val="FF0000"/>
                </a:solidFill>
              </a:rPr>
              <a:t>$</a:t>
            </a:r>
            <a:r>
              <a:rPr lang="es-MX" dirty="0" smtClean="0">
                <a:solidFill>
                  <a:schemeClr val="accent2"/>
                </a:solidFill>
              </a:rPr>
              <a:t>4C5A     </a:t>
            </a:r>
            <a:r>
              <a:rPr lang="es-MX" dirty="0" smtClean="0"/>
              <a:t>D+{M:M+1}→ D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00034" y="1714488"/>
            <a:ext cx="8229600" cy="2500331"/>
          </a:xfrm>
        </p:spPr>
        <p:txBody>
          <a:bodyPr>
            <a:normAutofit lnSpcReduction="10000"/>
          </a:bodyPr>
          <a:lstStyle/>
          <a:p>
            <a:r>
              <a:rPr lang="es-MX" dirty="0" smtClean="0"/>
              <a:t>Modo de direccionamiento  </a:t>
            </a:r>
            <a:r>
              <a:rPr lang="es-MX" dirty="0" smtClean="0">
                <a:solidFill>
                  <a:srgbClr val="FF0000"/>
                </a:solidFill>
              </a:rPr>
              <a:t>extendido</a:t>
            </a:r>
            <a:endParaRPr lang="es-MX" dirty="0" smtClean="0"/>
          </a:p>
          <a:p>
            <a:r>
              <a:rPr lang="es-MX" b="1" i="1" dirty="0" err="1" smtClean="0"/>
              <a:t>Opcode</a:t>
            </a:r>
            <a:r>
              <a:rPr lang="es-MX" dirty="0" smtClean="0"/>
              <a:t>: 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$F3        </a:t>
            </a:r>
            <a:r>
              <a:rPr lang="es-MX" b="1" dirty="0" smtClean="0"/>
              <a:t>Ciclo</a:t>
            </a:r>
            <a:r>
              <a:rPr lang="es-MX" dirty="0" smtClean="0"/>
              <a:t>: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6</a:t>
            </a:r>
            <a:r>
              <a:rPr lang="es-MX" dirty="0" smtClean="0"/>
              <a:t>      </a:t>
            </a:r>
            <a:r>
              <a:rPr lang="es-MX" b="1" i="1" dirty="0" smtClean="0"/>
              <a:t>Byte</a:t>
            </a:r>
            <a:r>
              <a:rPr lang="es-MX" dirty="0" smtClean="0"/>
              <a:t>: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3</a:t>
            </a:r>
          </a:p>
          <a:p>
            <a:r>
              <a:rPr lang="es-MX" dirty="0" smtClean="0"/>
              <a:t>Suma el contenido del acumulador “D” con el contenido de 16 bits que se encuentran a partir de la dirección dada por el operando de 16 bits.</a:t>
            </a:r>
          </a:p>
          <a:p>
            <a:r>
              <a:rPr lang="es-MX" dirty="0" smtClean="0"/>
              <a:t>Actualiza banderas N, Z, V, C y H</a:t>
            </a:r>
            <a:endParaRPr lang="es-MX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3" y="4148682"/>
            <a:ext cx="5357849" cy="2709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4191749"/>
            <a:ext cx="6357982" cy="266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0034" y="214290"/>
            <a:ext cx="8229600" cy="1275608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ADDD </a:t>
            </a:r>
            <a:r>
              <a:rPr lang="es-MX" dirty="0" smtClean="0">
                <a:solidFill>
                  <a:srgbClr val="FF0000"/>
                </a:solidFill>
              </a:rPr>
              <a:t>$</a:t>
            </a:r>
            <a:r>
              <a:rPr lang="es-MX" dirty="0" smtClean="0">
                <a:solidFill>
                  <a:schemeClr val="accent2"/>
                </a:solidFill>
              </a:rPr>
              <a:t>4C,X       </a:t>
            </a:r>
            <a:r>
              <a:rPr lang="es-MX" dirty="0" smtClean="0"/>
              <a:t>D+{M:M+1}→ D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00034" y="1643050"/>
            <a:ext cx="8229600" cy="2500331"/>
          </a:xfrm>
        </p:spPr>
        <p:txBody>
          <a:bodyPr>
            <a:normAutofit fontScale="92500" lnSpcReduction="10000"/>
          </a:bodyPr>
          <a:lstStyle/>
          <a:p>
            <a:r>
              <a:rPr lang="es-MX" dirty="0" smtClean="0"/>
              <a:t>Modo de direccionamiento  </a:t>
            </a:r>
            <a:r>
              <a:rPr lang="es-MX" dirty="0" smtClean="0">
                <a:solidFill>
                  <a:srgbClr val="FF0000"/>
                </a:solidFill>
              </a:rPr>
              <a:t>Indexado</a:t>
            </a:r>
            <a:endParaRPr lang="es-MX" dirty="0" smtClean="0"/>
          </a:p>
          <a:p>
            <a:r>
              <a:rPr lang="es-MX" b="1" i="1" dirty="0" err="1" smtClean="0"/>
              <a:t>Opcode</a:t>
            </a:r>
            <a:r>
              <a:rPr lang="es-MX" dirty="0" smtClean="0"/>
              <a:t>: 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$E3        </a:t>
            </a:r>
            <a:r>
              <a:rPr lang="es-MX" b="1" dirty="0" smtClean="0"/>
              <a:t>Ciclo</a:t>
            </a:r>
            <a:r>
              <a:rPr lang="es-MX" dirty="0" smtClean="0"/>
              <a:t>: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6</a:t>
            </a:r>
            <a:r>
              <a:rPr lang="es-MX" dirty="0" smtClean="0"/>
              <a:t>      </a:t>
            </a:r>
            <a:r>
              <a:rPr lang="es-MX" b="1" i="1" dirty="0" smtClean="0"/>
              <a:t>Byte</a:t>
            </a:r>
            <a:r>
              <a:rPr lang="es-MX" dirty="0" smtClean="0"/>
              <a:t>: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2</a:t>
            </a:r>
          </a:p>
          <a:p>
            <a:r>
              <a:rPr lang="es-MX" dirty="0" smtClean="0"/>
              <a:t>Suma el contenido del acumulador “D” con el contenido de 16 bits que se encuentran a partir de la localidad de memoria dada por la suma del operando con el registro X.</a:t>
            </a:r>
          </a:p>
          <a:p>
            <a:r>
              <a:rPr lang="es-MX" dirty="0" smtClean="0"/>
              <a:t>Actualiza banderas N, Z, V, C </a:t>
            </a:r>
            <a:endParaRPr lang="es-MX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571480"/>
            <a:ext cx="8229600" cy="1275608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SUBD </a:t>
            </a:r>
            <a:r>
              <a:rPr lang="es-MX" dirty="0" smtClean="0">
                <a:solidFill>
                  <a:srgbClr val="FF0000"/>
                </a:solidFill>
              </a:rPr>
              <a:t>#</a:t>
            </a:r>
            <a:r>
              <a:rPr lang="es-MX" dirty="0" smtClean="0">
                <a:solidFill>
                  <a:schemeClr val="accent3">
                    <a:lumMod val="75000"/>
                  </a:schemeClr>
                </a:solidFill>
              </a:rPr>
              <a:t>$</a:t>
            </a:r>
            <a:r>
              <a:rPr lang="es-MX" dirty="0" smtClean="0">
                <a:solidFill>
                  <a:schemeClr val="accent2"/>
                </a:solidFill>
              </a:rPr>
              <a:t>4C5A</a:t>
            </a:r>
            <a:r>
              <a:rPr lang="es-MX" dirty="0" smtClean="0"/>
              <a:t>        D-{M:M+1}→ D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000240"/>
            <a:ext cx="8229600" cy="2500331"/>
          </a:xfrm>
        </p:spPr>
        <p:txBody>
          <a:bodyPr/>
          <a:lstStyle/>
          <a:p>
            <a:r>
              <a:rPr lang="es-MX" dirty="0" smtClean="0"/>
              <a:t>Modo de direccionamiento  </a:t>
            </a:r>
            <a:r>
              <a:rPr lang="es-MX" dirty="0" smtClean="0">
                <a:solidFill>
                  <a:srgbClr val="FF0000"/>
                </a:solidFill>
              </a:rPr>
              <a:t>inmediato</a:t>
            </a:r>
            <a:r>
              <a:rPr lang="es-MX" dirty="0" smtClean="0"/>
              <a:t> (</a:t>
            </a:r>
            <a:r>
              <a:rPr lang="es-MX" dirty="0" smtClean="0">
                <a:solidFill>
                  <a:srgbClr val="FF0000"/>
                </a:solidFill>
              </a:rPr>
              <a:t>#</a:t>
            </a:r>
            <a:r>
              <a:rPr lang="es-MX" dirty="0" smtClean="0"/>
              <a:t>)</a:t>
            </a:r>
          </a:p>
          <a:p>
            <a:r>
              <a:rPr lang="es-MX" b="1" i="1" dirty="0" err="1" smtClean="0"/>
              <a:t>Opcode</a:t>
            </a:r>
            <a:r>
              <a:rPr lang="es-MX" dirty="0" smtClean="0"/>
              <a:t>: 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$83        </a:t>
            </a:r>
            <a:r>
              <a:rPr lang="es-MX" b="1" dirty="0" smtClean="0"/>
              <a:t>Ciclo</a:t>
            </a:r>
            <a:r>
              <a:rPr lang="es-MX" dirty="0" smtClean="0"/>
              <a:t>: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4</a:t>
            </a:r>
            <a:r>
              <a:rPr lang="es-MX" dirty="0" smtClean="0"/>
              <a:t>      </a:t>
            </a:r>
            <a:r>
              <a:rPr lang="es-MX" b="1" i="1" dirty="0" smtClean="0"/>
              <a:t>Byte</a:t>
            </a:r>
            <a:r>
              <a:rPr lang="es-MX" dirty="0" smtClean="0"/>
              <a:t>: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3</a:t>
            </a:r>
          </a:p>
          <a:p>
            <a:r>
              <a:rPr lang="es-MX" dirty="0" smtClean="0"/>
              <a:t>Resta el contenido del acumulador “D” menos el operando de 16 bits de forma inmediata.</a:t>
            </a:r>
          </a:p>
          <a:p>
            <a:r>
              <a:rPr lang="es-MX" dirty="0" smtClean="0"/>
              <a:t>Actualiza banderas N, Z, V y C </a:t>
            </a:r>
            <a:endParaRPr lang="es-MX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480" y="4429132"/>
            <a:ext cx="5429250" cy="223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0034" y="285728"/>
            <a:ext cx="8229600" cy="1275608"/>
          </a:xfrm>
        </p:spPr>
        <p:txBody>
          <a:bodyPr>
            <a:normAutofit/>
          </a:bodyPr>
          <a:lstStyle/>
          <a:p>
            <a:r>
              <a:rPr lang="es-MX" dirty="0" smtClean="0"/>
              <a:t>SUBD </a:t>
            </a:r>
            <a:r>
              <a:rPr lang="es-MX" dirty="0" smtClean="0">
                <a:solidFill>
                  <a:srgbClr val="FF0000"/>
                </a:solidFill>
              </a:rPr>
              <a:t>$</a:t>
            </a:r>
            <a:r>
              <a:rPr lang="es-MX" dirty="0" smtClean="0">
                <a:solidFill>
                  <a:schemeClr val="accent2"/>
                </a:solidFill>
              </a:rPr>
              <a:t>4C</a:t>
            </a:r>
            <a:r>
              <a:rPr lang="es-MX" dirty="0" smtClean="0"/>
              <a:t>           D-{M:M+1}→ D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00034" y="1643050"/>
            <a:ext cx="8229600" cy="2500331"/>
          </a:xfrm>
        </p:spPr>
        <p:txBody>
          <a:bodyPr>
            <a:normAutofit lnSpcReduction="10000"/>
          </a:bodyPr>
          <a:lstStyle/>
          <a:p>
            <a:r>
              <a:rPr lang="es-MX" dirty="0" smtClean="0"/>
              <a:t>Modo de direccionamiento  </a:t>
            </a:r>
            <a:r>
              <a:rPr lang="es-MX" dirty="0" smtClean="0">
                <a:solidFill>
                  <a:srgbClr val="FF0000"/>
                </a:solidFill>
              </a:rPr>
              <a:t>directo</a:t>
            </a:r>
            <a:endParaRPr lang="es-MX" dirty="0" smtClean="0"/>
          </a:p>
          <a:p>
            <a:r>
              <a:rPr lang="es-MX" b="1" i="1" dirty="0" err="1" smtClean="0"/>
              <a:t>Opcode</a:t>
            </a:r>
            <a:r>
              <a:rPr lang="es-MX" dirty="0" smtClean="0"/>
              <a:t>: 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$93        </a:t>
            </a:r>
            <a:r>
              <a:rPr lang="es-MX" b="1" dirty="0" smtClean="0"/>
              <a:t>Ciclo</a:t>
            </a:r>
            <a:r>
              <a:rPr lang="es-MX" dirty="0" smtClean="0"/>
              <a:t>: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5</a:t>
            </a:r>
            <a:r>
              <a:rPr lang="es-MX" dirty="0" smtClean="0"/>
              <a:t>      </a:t>
            </a:r>
            <a:r>
              <a:rPr lang="es-MX" b="1" i="1" dirty="0" smtClean="0"/>
              <a:t>Byte</a:t>
            </a:r>
            <a:r>
              <a:rPr lang="es-MX" dirty="0" smtClean="0"/>
              <a:t>: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2</a:t>
            </a:r>
          </a:p>
          <a:p>
            <a:r>
              <a:rPr lang="es-MX" dirty="0" smtClean="0"/>
              <a:t>Resta al contenido del acumulador “D”  LA CIFRA DE 16 bits alojadas a partir de la dirección dada por el operando de 8 bits.</a:t>
            </a:r>
          </a:p>
          <a:p>
            <a:r>
              <a:rPr lang="es-MX" dirty="0" smtClean="0"/>
              <a:t>Actualiza banderas N, Z, V y C </a:t>
            </a:r>
            <a:endParaRPr lang="es-MX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00232" y="4162425"/>
            <a:ext cx="4762500" cy="269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71670" y="4286256"/>
            <a:ext cx="1038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571480"/>
            <a:ext cx="8229600" cy="1275608"/>
          </a:xfrm>
        </p:spPr>
        <p:txBody>
          <a:bodyPr/>
          <a:lstStyle/>
          <a:p>
            <a:r>
              <a:rPr lang="es-MX" dirty="0" smtClean="0"/>
              <a:t>ADDA </a:t>
            </a:r>
            <a:r>
              <a:rPr lang="es-MX" dirty="0" smtClean="0">
                <a:solidFill>
                  <a:srgbClr val="FF0000"/>
                </a:solidFill>
              </a:rPr>
              <a:t>#</a:t>
            </a:r>
            <a:r>
              <a:rPr lang="es-MX" dirty="0" smtClean="0">
                <a:solidFill>
                  <a:schemeClr val="accent3">
                    <a:lumMod val="75000"/>
                  </a:schemeClr>
                </a:solidFill>
              </a:rPr>
              <a:t>$</a:t>
            </a:r>
            <a:r>
              <a:rPr lang="es-MX" dirty="0" smtClean="0">
                <a:solidFill>
                  <a:schemeClr val="accent2"/>
                </a:solidFill>
              </a:rPr>
              <a:t>4C</a:t>
            </a:r>
            <a:r>
              <a:rPr lang="es-MX" dirty="0" smtClean="0"/>
              <a:t>                    A+M→ A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000240"/>
            <a:ext cx="8229600" cy="2500331"/>
          </a:xfrm>
        </p:spPr>
        <p:txBody>
          <a:bodyPr/>
          <a:lstStyle/>
          <a:p>
            <a:r>
              <a:rPr lang="es-MX" dirty="0" smtClean="0"/>
              <a:t>Modo de direccionamiento  </a:t>
            </a:r>
            <a:r>
              <a:rPr lang="es-MX" dirty="0" smtClean="0">
                <a:solidFill>
                  <a:srgbClr val="FF0000"/>
                </a:solidFill>
              </a:rPr>
              <a:t>inmediato</a:t>
            </a:r>
            <a:r>
              <a:rPr lang="es-MX" dirty="0" smtClean="0"/>
              <a:t> (</a:t>
            </a:r>
            <a:r>
              <a:rPr lang="es-MX" dirty="0" smtClean="0">
                <a:solidFill>
                  <a:srgbClr val="FF0000"/>
                </a:solidFill>
              </a:rPr>
              <a:t>#</a:t>
            </a:r>
            <a:r>
              <a:rPr lang="es-MX" dirty="0" smtClean="0"/>
              <a:t>)</a:t>
            </a:r>
          </a:p>
          <a:p>
            <a:r>
              <a:rPr lang="es-MX" b="1" i="1" dirty="0" err="1" smtClean="0"/>
              <a:t>Opcode</a:t>
            </a:r>
            <a:r>
              <a:rPr lang="es-MX" dirty="0" smtClean="0"/>
              <a:t>: 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$8B        </a:t>
            </a:r>
            <a:r>
              <a:rPr lang="es-MX" b="1" dirty="0" smtClean="0"/>
              <a:t>Ciclo</a:t>
            </a:r>
            <a:r>
              <a:rPr lang="es-MX" dirty="0" smtClean="0"/>
              <a:t>: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es-MX" dirty="0" smtClean="0"/>
              <a:t>      </a:t>
            </a:r>
            <a:r>
              <a:rPr lang="es-MX" b="1" i="1" dirty="0" smtClean="0"/>
              <a:t>Byte</a:t>
            </a:r>
            <a:r>
              <a:rPr lang="es-MX" dirty="0" smtClean="0"/>
              <a:t>: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2</a:t>
            </a:r>
          </a:p>
          <a:p>
            <a:r>
              <a:rPr lang="es-MX" dirty="0" smtClean="0"/>
              <a:t>Suma el contenido del acumulador “A” con el operando de 8 bits de forma inmediata.</a:t>
            </a:r>
          </a:p>
          <a:p>
            <a:r>
              <a:rPr lang="es-MX" dirty="0" smtClean="0"/>
              <a:t>Actualiza banderas N, Z, V, C y H</a:t>
            </a:r>
            <a:endParaRPr lang="es-MX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4357694"/>
            <a:ext cx="5191125" cy="224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0034" y="285728"/>
            <a:ext cx="8229600" cy="1275608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SUBD </a:t>
            </a:r>
            <a:r>
              <a:rPr lang="es-MX" dirty="0" smtClean="0">
                <a:solidFill>
                  <a:srgbClr val="FF0000"/>
                </a:solidFill>
              </a:rPr>
              <a:t>$</a:t>
            </a:r>
            <a:r>
              <a:rPr lang="es-MX" dirty="0" smtClean="0">
                <a:solidFill>
                  <a:schemeClr val="accent2"/>
                </a:solidFill>
              </a:rPr>
              <a:t>4C5A</a:t>
            </a:r>
            <a:r>
              <a:rPr lang="es-MX" dirty="0" smtClean="0"/>
              <a:t>       D-{M:M+1}→ D        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00034" y="1714488"/>
            <a:ext cx="8229600" cy="2500331"/>
          </a:xfrm>
        </p:spPr>
        <p:txBody>
          <a:bodyPr>
            <a:normAutofit lnSpcReduction="10000"/>
          </a:bodyPr>
          <a:lstStyle/>
          <a:p>
            <a:r>
              <a:rPr lang="es-MX" dirty="0" smtClean="0"/>
              <a:t>Modo de direccionamiento  </a:t>
            </a:r>
            <a:r>
              <a:rPr lang="es-MX" dirty="0" smtClean="0">
                <a:solidFill>
                  <a:srgbClr val="FF0000"/>
                </a:solidFill>
              </a:rPr>
              <a:t>extendido</a:t>
            </a:r>
            <a:endParaRPr lang="es-MX" dirty="0" smtClean="0"/>
          </a:p>
          <a:p>
            <a:r>
              <a:rPr lang="es-MX" b="1" i="1" dirty="0" err="1" smtClean="0"/>
              <a:t>Opcode</a:t>
            </a:r>
            <a:r>
              <a:rPr lang="es-MX" dirty="0" smtClean="0"/>
              <a:t>: 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$B3        </a:t>
            </a:r>
            <a:r>
              <a:rPr lang="es-MX" b="1" dirty="0" smtClean="0"/>
              <a:t>Ciclo</a:t>
            </a:r>
            <a:r>
              <a:rPr lang="es-MX" dirty="0" smtClean="0"/>
              <a:t>: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6</a:t>
            </a:r>
            <a:r>
              <a:rPr lang="es-MX" dirty="0" smtClean="0"/>
              <a:t>      </a:t>
            </a:r>
            <a:r>
              <a:rPr lang="es-MX" b="1" i="1" dirty="0" smtClean="0"/>
              <a:t>Byte</a:t>
            </a:r>
            <a:r>
              <a:rPr lang="es-MX" dirty="0" smtClean="0"/>
              <a:t>: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3</a:t>
            </a:r>
          </a:p>
          <a:p>
            <a:r>
              <a:rPr lang="es-MX" dirty="0" smtClean="0"/>
              <a:t>Resta al contenido del acumulador “D”  la cifra de 16 bits alojadas a partir de la dirección dada por el operando de 16 bits.</a:t>
            </a:r>
          </a:p>
          <a:p>
            <a:r>
              <a:rPr lang="es-MX" dirty="0" smtClean="0"/>
              <a:t>Actualiza banderas N, Z, V y C </a:t>
            </a:r>
            <a:endParaRPr lang="es-MX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57356" y="4095750"/>
            <a:ext cx="5276850" cy="276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3971278"/>
            <a:ext cx="6357982" cy="2886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0034" y="214290"/>
            <a:ext cx="8229600" cy="1143008"/>
          </a:xfrm>
        </p:spPr>
        <p:txBody>
          <a:bodyPr>
            <a:normAutofit/>
          </a:bodyPr>
          <a:lstStyle/>
          <a:p>
            <a:r>
              <a:rPr lang="es-MX" dirty="0" smtClean="0"/>
              <a:t>SUBD </a:t>
            </a:r>
            <a:r>
              <a:rPr lang="es-MX" dirty="0" smtClean="0">
                <a:solidFill>
                  <a:srgbClr val="FF0000"/>
                </a:solidFill>
              </a:rPr>
              <a:t>$</a:t>
            </a:r>
            <a:r>
              <a:rPr lang="es-MX" dirty="0" smtClean="0">
                <a:solidFill>
                  <a:schemeClr val="accent2"/>
                </a:solidFill>
              </a:rPr>
              <a:t>4C,X</a:t>
            </a:r>
            <a:r>
              <a:rPr lang="es-MX" dirty="0" smtClean="0"/>
              <a:t>       D-{M:M+1}→ D     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00034" y="1500174"/>
            <a:ext cx="8229600" cy="2500331"/>
          </a:xfrm>
        </p:spPr>
        <p:txBody>
          <a:bodyPr>
            <a:normAutofit lnSpcReduction="10000"/>
          </a:bodyPr>
          <a:lstStyle/>
          <a:p>
            <a:r>
              <a:rPr lang="es-MX" dirty="0" smtClean="0"/>
              <a:t>Modo de direccionamiento  </a:t>
            </a:r>
            <a:r>
              <a:rPr lang="es-MX" dirty="0" smtClean="0">
                <a:solidFill>
                  <a:srgbClr val="FF0000"/>
                </a:solidFill>
              </a:rPr>
              <a:t>Indexado</a:t>
            </a:r>
            <a:endParaRPr lang="es-MX" dirty="0" smtClean="0"/>
          </a:p>
          <a:p>
            <a:r>
              <a:rPr lang="es-MX" b="1" i="1" dirty="0" err="1" smtClean="0"/>
              <a:t>Opcode</a:t>
            </a:r>
            <a:r>
              <a:rPr lang="es-MX" dirty="0" smtClean="0"/>
              <a:t>: 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$A3        </a:t>
            </a:r>
            <a:r>
              <a:rPr lang="es-MX" b="1" dirty="0" smtClean="0"/>
              <a:t>Ciclo</a:t>
            </a:r>
            <a:r>
              <a:rPr lang="es-MX" dirty="0" smtClean="0"/>
              <a:t>: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6</a:t>
            </a:r>
            <a:r>
              <a:rPr lang="es-MX" dirty="0" smtClean="0"/>
              <a:t>      </a:t>
            </a:r>
            <a:r>
              <a:rPr lang="es-MX" b="1" i="1" dirty="0" smtClean="0"/>
              <a:t>Byte</a:t>
            </a:r>
            <a:r>
              <a:rPr lang="es-MX" dirty="0" smtClean="0"/>
              <a:t>: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2</a:t>
            </a:r>
          </a:p>
          <a:p>
            <a:r>
              <a:rPr lang="es-MX" dirty="0" smtClean="0"/>
              <a:t>Resta el contenido del acumulador “D” del contenido de 16 bits que se encuentra a partir de la dirección dada por el operando mas el contenido de X.</a:t>
            </a:r>
          </a:p>
          <a:p>
            <a:r>
              <a:rPr lang="es-MX" dirty="0" smtClean="0"/>
              <a:t>Actualiza banderas N, Z, V y C </a:t>
            </a:r>
            <a:endParaRPr lang="es-MX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0034" y="214290"/>
            <a:ext cx="8229600" cy="1143008"/>
          </a:xfrm>
        </p:spPr>
        <p:txBody>
          <a:bodyPr>
            <a:normAutofit/>
          </a:bodyPr>
          <a:lstStyle/>
          <a:p>
            <a:r>
              <a:rPr lang="es-MX" dirty="0" smtClean="0"/>
              <a:t>ABA                                  A+B→ A     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00034" y="1500174"/>
            <a:ext cx="8229600" cy="2500331"/>
          </a:xfrm>
        </p:spPr>
        <p:txBody>
          <a:bodyPr>
            <a:normAutofit/>
          </a:bodyPr>
          <a:lstStyle/>
          <a:p>
            <a:r>
              <a:rPr lang="es-MX" dirty="0" smtClean="0"/>
              <a:t>Modo de direccionamiento  </a:t>
            </a:r>
            <a:r>
              <a:rPr lang="es-MX" dirty="0" smtClean="0">
                <a:solidFill>
                  <a:srgbClr val="FF0000"/>
                </a:solidFill>
              </a:rPr>
              <a:t>Inherente</a:t>
            </a:r>
            <a:endParaRPr lang="es-MX" dirty="0" smtClean="0"/>
          </a:p>
          <a:p>
            <a:r>
              <a:rPr lang="es-MX" b="1" i="1" dirty="0" err="1" smtClean="0"/>
              <a:t>Opcode</a:t>
            </a:r>
            <a:r>
              <a:rPr lang="es-MX" dirty="0" smtClean="0"/>
              <a:t>: 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$1B        </a:t>
            </a:r>
            <a:r>
              <a:rPr lang="es-MX" b="1" dirty="0" smtClean="0"/>
              <a:t>Ciclo</a:t>
            </a:r>
            <a:r>
              <a:rPr lang="es-MX" dirty="0" smtClean="0"/>
              <a:t>: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es-MX" dirty="0" smtClean="0"/>
              <a:t>      </a:t>
            </a:r>
            <a:r>
              <a:rPr lang="es-MX" b="1" i="1" dirty="0" smtClean="0"/>
              <a:t>Byte</a:t>
            </a:r>
            <a:r>
              <a:rPr lang="es-MX" dirty="0" smtClean="0"/>
              <a:t>: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1</a:t>
            </a:r>
          </a:p>
          <a:p>
            <a:r>
              <a:rPr lang="es-MX" dirty="0" smtClean="0"/>
              <a:t>Suma el contenido de los registros acumuladores A y B, el resultado lo deja en el registro acumulador A.</a:t>
            </a:r>
          </a:p>
          <a:p>
            <a:r>
              <a:rPr lang="es-MX" dirty="0" smtClean="0"/>
              <a:t>Actualiza banderas N, Z, V, C y H </a:t>
            </a:r>
            <a:endParaRPr lang="es-MX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14612" y="4714884"/>
            <a:ext cx="3009900" cy="97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0034" y="214290"/>
            <a:ext cx="8229600" cy="1143008"/>
          </a:xfrm>
        </p:spPr>
        <p:txBody>
          <a:bodyPr>
            <a:normAutofit/>
          </a:bodyPr>
          <a:lstStyle/>
          <a:p>
            <a:r>
              <a:rPr lang="es-MX" dirty="0" smtClean="0"/>
              <a:t>SBA                                  A-B→ A     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00034" y="1500174"/>
            <a:ext cx="8229600" cy="2500331"/>
          </a:xfrm>
        </p:spPr>
        <p:txBody>
          <a:bodyPr>
            <a:normAutofit lnSpcReduction="10000"/>
          </a:bodyPr>
          <a:lstStyle/>
          <a:p>
            <a:r>
              <a:rPr lang="es-MX" dirty="0" smtClean="0"/>
              <a:t>Modo de direccionamiento  </a:t>
            </a:r>
            <a:r>
              <a:rPr lang="es-MX" dirty="0" smtClean="0">
                <a:solidFill>
                  <a:srgbClr val="FF0000"/>
                </a:solidFill>
              </a:rPr>
              <a:t>Inherente</a:t>
            </a:r>
            <a:endParaRPr lang="es-MX" dirty="0" smtClean="0"/>
          </a:p>
          <a:p>
            <a:r>
              <a:rPr lang="es-MX" b="1" i="1" dirty="0" err="1" smtClean="0"/>
              <a:t>Opcode</a:t>
            </a:r>
            <a:r>
              <a:rPr lang="es-MX" dirty="0" smtClean="0"/>
              <a:t>: 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$1B        </a:t>
            </a:r>
            <a:r>
              <a:rPr lang="es-MX" b="1" dirty="0" smtClean="0"/>
              <a:t>Ciclo</a:t>
            </a:r>
            <a:r>
              <a:rPr lang="es-MX" dirty="0" smtClean="0"/>
              <a:t>: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es-MX" dirty="0" smtClean="0"/>
              <a:t>      </a:t>
            </a:r>
            <a:r>
              <a:rPr lang="es-MX" b="1" i="1" dirty="0" smtClean="0"/>
              <a:t>Byte</a:t>
            </a:r>
            <a:r>
              <a:rPr lang="es-MX" dirty="0" smtClean="0"/>
              <a:t>: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1</a:t>
            </a:r>
          </a:p>
          <a:p>
            <a:r>
              <a:rPr lang="es-MX" dirty="0" smtClean="0"/>
              <a:t>Resta el contenido del registro acumulador B, del contenido del registro acumulador A. El resultado lo deja en el registro acumulador A.</a:t>
            </a:r>
          </a:p>
          <a:p>
            <a:r>
              <a:rPr lang="es-MX" dirty="0" smtClean="0"/>
              <a:t>Actualiza banderas N, Z, V, C  </a:t>
            </a:r>
            <a:endParaRPr lang="es-MX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14546" y="4357694"/>
            <a:ext cx="3954604" cy="142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0034" y="214290"/>
            <a:ext cx="8229600" cy="1143008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ABX                                  X+(00:B)→ X     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00034" y="1500174"/>
            <a:ext cx="8229600" cy="2500331"/>
          </a:xfrm>
        </p:spPr>
        <p:txBody>
          <a:bodyPr>
            <a:normAutofit/>
          </a:bodyPr>
          <a:lstStyle/>
          <a:p>
            <a:r>
              <a:rPr lang="es-MX" dirty="0" smtClean="0"/>
              <a:t>Modo de direccionamiento  </a:t>
            </a:r>
            <a:r>
              <a:rPr lang="es-MX" dirty="0" smtClean="0">
                <a:solidFill>
                  <a:srgbClr val="FF0000"/>
                </a:solidFill>
              </a:rPr>
              <a:t>Inherente</a:t>
            </a:r>
            <a:endParaRPr lang="es-MX" dirty="0" smtClean="0"/>
          </a:p>
          <a:p>
            <a:r>
              <a:rPr lang="es-MX" b="1" i="1" dirty="0" err="1" smtClean="0"/>
              <a:t>Opcode</a:t>
            </a:r>
            <a:r>
              <a:rPr lang="es-MX" dirty="0" smtClean="0"/>
              <a:t>: 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$3A        </a:t>
            </a:r>
            <a:r>
              <a:rPr lang="es-MX" b="1" dirty="0" smtClean="0"/>
              <a:t>Ciclo</a:t>
            </a:r>
            <a:r>
              <a:rPr lang="es-MX" dirty="0" smtClean="0"/>
              <a:t>: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3</a:t>
            </a:r>
            <a:r>
              <a:rPr lang="es-MX" dirty="0" smtClean="0"/>
              <a:t>      </a:t>
            </a:r>
            <a:r>
              <a:rPr lang="es-MX" b="1" i="1" dirty="0" smtClean="0"/>
              <a:t>Byte</a:t>
            </a:r>
            <a:r>
              <a:rPr lang="es-MX" dirty="0" smtClean="0"/>
              <a:t>: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1</a:t>
            </a:r>
          </a:p>
          <a:p>
            <a:r>
              <a:rPr lang="es-MX" dirty="0" smtClean="0"/>
              <a:t>Suma el contenido del </a:t>
            </a:r>
            <a:r>
              <a:rPr lang="es-MX" dirty="0" err="1" smtClean="0"/>
              <a:t>regrisro</a:t>
            </a:r>
            <a:r>
              <a:rPr lang="es-MX" dirty="0" smtClean="0"/>
              <a:t> B con el contenido del registro X, el resultado lo deja en el registro X.</a:t>
            </a:r>
          </a:p>
          <a:p>
            <a:r>
              <a:rPr lang="es-MX" dirty="0" smtClean="0"/>
              <a:t>No actualiza banderas</a:t>
            </a:r>
            <a:endParaRPr lang="es-MX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28860" y="4143380"/>
            <a:ext cx="3914775" cy="150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0034" y="214290"/>
            <a:ext cx="8229600" cy="1143008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ABY                                  Y+(00:B)→ Y     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00034" y="1500174"/>
            <a:ext cx="8229600" cy="2500331"/>
          </a:xfrm>
        </p:spPr>
        <p:txBody>
          <a:bodyPr>
            <a:normAutofit/>
          </a:bodyPr>
          <a:lstStyle/>
          <a:p>
            <a:r>
              <a:rPr lang="es-MX" dirty="0" smtClean="0"/>
              <a:t>Modo de direccionamiento  </a:t>
            </a:r>
            <a:r>
              <a:rPr lang="es-MX" dirty="0" smtClean="0">
                <a:solidFill>
                  <a:srgbClr val="FF0000"/>
                </a:solidFill>
              </a:rPr>
              <a:t>Inherente</a:t>
            </a:r>
            <a:endParaRPr lang="es-MX" dirty="0" smtClean="0"/>
          </a:p>
          <a:p>
            <a:r>
              <a:rPr lang="es-MX" b="1" i="1" dirty="0" err="1" smtClean="0"/>
              <a:t>Opcode</a:t>
            </a:r>
            <a:r>
              <a:rPr lang="es-MX" dirty="0" smtClean="0"/>
              <a:t>: 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$183A        </a:t>
            </a:r>
            <a:r>
              <a:rPr lang="es-MX" b="1" dirty="0" smtClean="0"/>
              <a:t>Ciclo</a:t>
            </a:r>
            <a:r>
              <a:rPr lang="es-MX" dirty="0" smtClean="0"/>
              <a:t>: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4</a:t>
            </a:r>
            <a:r>
              <a:rPr lang="es-MX" dirty="0" smtClean="0"/>
              <a:t>      </a:t>
            </a:r>
            <a:r>
              <a:rPr lang="es-MX" b="1" i="1" dirty="0" smtClean="0"/>
              <a:t>Byte</a:t>
            </a:r>
            <a:r>
              <a:rPr lang="es-MX" dirty="0" smtClean="0"/>
              <a:t>: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2</a:t>
            </a:r>
          </a:p>
          <a:p>
            <a:r>
              <a:rPr lang="es-MX" dirty="0" smtClean="0"/>
              <a:t>Suma el contenido del </a:t>
            </a:r>
            <a:r>
              <a:rPr lang="es-MX" dirty="0" err="1" smtClean="0"/>
              <a:t>regrisro</a:t>
            </a:r>
            <a:r>
              <a:rPr lang="es-MX" dirty="0" smtClean="0"/>
              <a:t> B con el contenido del registro Y, el resultado lo deja en el registro Y.</a:t>
            </a:r>
          </a:p>
          <a:p>
            <a:r>
              <a:rPr lang="es-MX" dirty="0" smtClean="0"/>
              <a:t>No actualiza banderas</a:t>
            </a:r>
            <a:endParaRPr lang="es-MX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00298" y="4286256"/>
            <a:ext cx="4029075" cy="158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0034" y="285728"/>
            <a:ext cx="8229600" cy="1275608"/>
          </a:xfrm>
        </p:spPr>
        <p:txBody>
          <a:bodyPr>
            <a:normAutofit/>
          </a:bodyPr>
          <a:lstStyle/>
          <a:p>
            <a:r>
              <a:rPr lang="es-MX" dirty="0" smtClean="0"/>
              <a:t>ADDA </a:t>
            </a:r>
            <a:r>
              <a:rPr lang="es-MX" dirty="0" smtClean="0">
                <a:solidFill>
                  <a:srgbClr val="FF0000"/>
                </a:solidFill>
              </a:rPr>
              <a:t>$</a:t>
            </a:r>
            <a:r>
              <a:rPr lang="es-MX" dirty="0" smtClean="0">
                <a:solidFill>
                  <a:schemeClr val="accent2"/>
                </a:solidFill>
              </a:rPr>
              <a:t>4C</a:t>
            </a:r>
            <a:r>
              <a:rPr lang="es-MX" dirty="0" smtClean="0"/>
              <a:t>                    A+M→ A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00034" y="1714488"/>
            <a:ext cx="8229600" cy="2500331"/>
          </a:xfrm>
        </p:spPr>
        <p:txBody>
          <a:bodyPr>
            <a:normAutofit lnSpcReduction="10000"/>
          </a:bodyPr>
          <a:lstStyle/>
          <a:p>
            <a:r>
              <a:rPr lang="es-MX" dirty="0" smtClean="0"/>
              <a:t>Modo de direccionamiento  </a:t>
            </a:r>
            <a:r>
              <a:rPr lang="es-MX" dirty="0" smtClean="0">
                <a:solidFill>
                  <a:srgbClr val="FF0000"/>
                </a:solidFill>
              </a:rPr>
              <a:t>directo</a:t>
            </a:r>
            <a:endParaRPr lang="es-MX" dirty="0" smtClean="0"/>
          </a:p>
          <a:p>
            <a:r>
              <a:rPr lang="es-MX" b="1" i="1" dirty="0" err="1" smtClean="0"/>
              <a:t>Opcode</a:t>
            </a:r>
            <a:r>
              <a:rPr lang="es-MX" dirty="0" smtClean="0"/>
              <a:t>: 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$9B        </a:t>
            </a:r>
            <a:r>
              <a:rPr lang="es-MX" b="1" dirty="0" smtClean="0"/>
              <a:t>Ciclo</a:t>
            </a:r>
            <a:r>
              <a:rPr lang="es-MX" dirty="0" smtClean="0"/>
              <a:t>: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3</a:t>
            </a:r>
            <a:r>
              <a:rPr lang="es-MX" dirty="0" smtClean="0"/>
              <a:t>      </a:t>
            </a:r>
            <a:r>
              <a:rPr lang="es-MX" b="1" i="1" dirty="0" smtClean="0"/>
              <a:t>Byte</a:t>
            </a:r>
            <a:r>
              <a:rPr lang="es-MX" dirty="0" smtClean="0"/>
              <a:t>: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2</a:t>
            </a:r>
          </a:p>
          <a:p>
            <a:r>
              <a:rPr lang="es-MX" dirty="0" smtClean="0"/>
              <a:t>Suma el contenido del acumulador “A” con el contenido de la dirección dada por el operando de 8 bits.</a:t>
            </a:r>
          </a:p>
          <a:p>
            <a:r>
              <a:rPr lang="es-MX" dirty="0" smtClean="0"/>
              <a:t>Actualiza banderas N, Z, V, C y H</a:t>
            </a:r>
            <a:endParaRPr lang="es-MX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4166764"/>
            <a:ext cx="6215074" cy="26912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0034" y="285728"/>
            <a:ext cx="8229600" cy="1275608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ADDA </a:t>
            </a:r>
            <a:r>
              <a:rPr lang="es-MX" dirty="0" smtClean="0">
                <a:solidFill>
                  <a:srgbClr val="FF0000"/>
                </a:solidFill>
              </a:rPr>
              <a:t>$</a:t>
            </a:r>
            <a:r>
              <a:rPr lang="es-MX" dirty="0" smtClean="0">
                <a:solidFill>
                  <a:schemeClr val="accent2"/>
                </a:solidFill>
              </a:rPr>
              <a:t>4C5A</a:t>
            </a:r>
            <a:r>
              <a:rPr lang="es-MX" dirty="0" smtClean="0"/>
              <a:t>                    A+M→ A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00034" y="1714488"/>
            <a:ext cx="8229600" cy="2500331"/>
          </a:xfrm>
        </p:spPr>
        <p:txBody>
          <a:bodyPr>
            <a:normAutofit lnSpcReduction="10000"/>
          </a:bodyPr>
          <a:lstStyle/>
          <a:p>
            <a:r>
              <a:rPr lang="es-MX" dirty="0" smtClean="0"/>
              <a:t>Modo de direccionamiento  </a:t>
            </a:r>
            <a:r>
              <a:rPr lang="es-MX" dirty="0" smtClean="0">
                <a:solidFill>
                  <a:srgbClr val="FF0000"/>
                </a:solidFill>
              </a:rPr>
              <a:t>extendido</a:t>
            </a:r>
            <a:endParaRPr lang="es-MX" dirty="0" smtClean="0"/>
          </a:p>
          <a:p>
            <a:r>
              <a:rPr lang="es-MX" b="1" i="1" dirty="0" err="1" smtClean="0"/>
              <a:t>Opcode</a:t>
            </a:r>
            <a:r>
              <a:rPr lang="es-MX" dirty="0" smtClean="0"/>
              <a:t>: 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$BB        </a:t>
            </a:r>
            <a:r>
              <a:rPr lang="es-MX" b="1" dirty="0" smtClean="0"/>
              <a:t>Ciclo</a:t>
            </a:r>
            <a:r>
              <a:rPr lang="es-MX" dirty="0" smtClean="0"/>
              <a:t>: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4</a:t>
            </a:r>
            <a:r>
              <a:rPr lang="es-MX" dirty="0" smtClean="0"/>
              <a:t>      </a:t>
            </a:r>
            <a:r>
              <a:rPr lang="es-MX" b="1" i="1" dirty="0" smtClean="0"/>
              <a:t>Byte</a:t>
            </a:r>
            <a:r>
              <a:rPr lang="es-MX" dirty="0" smtClean="0"/>
              <a:t>: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3</a:t>
            </a:r>
          </a:p>
          <a:p>
            <a:r>
              <a:rPr lang="es-MX" dirty="0" smtClean="0"/>
              <a:t>Suma el contenido del acumulador “A” con el contenido de la memoria dada por el operando de 16 bits.</a:t>
            </a:r>
          </a:p>
          <a:p>
            <a:r>
              <a:rPr lang="es-MX" dirty="0" smtClean="0"/>
              <a:t>Actualiza banderas N, Z, V, C y H</a:t>
            </a:r>
            <a:endParaRPr lang="es-MX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66" y="4129754"/>
            <a:ext cx="4572032" cy="258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3981450"/>
            <a:ext cx="7134225" cy="287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0034" y="214290"/>
            <a:ext cx="8229600" cy="1275608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ADDA </a:t>
            </a:r>
            <a:r>
              <a:rPr lang="es-MX" dirty="0" smtClean="0">
                <a:solidFill>
                  <a:srgbClr val="FF0000"/>
                </a:solidFill>
              </a:rPr>
              <a:t>$</a:t>
            </a:r>
            <a:r>
              <a:rPr lang="es-MX" dirty="0" smtClean="0">
                <a:solidFill>
                  <a:schemeClr val="accent2"/>
                </a:solidFill>
              </a:rPr>
              <a:t>4C,X</a:t>
            </a:r>
            <a:r>
              <a:rPr lang="es-MX" dirty="0" smtClean="0"/>
              <a:t>                    A+M→ A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00034" y="1643050"/>
            <a:ext cx="8229600" cy="2500331"/>
          </a:xfrm>
        </p:spPr>
        <p:txBody>
          <a:bodyPr>
            <a:normAutofit lnSpcReduction="10000"/>
          </a:bodyPr>
          <a:lstStyle/>
          <a:p>
            <a:r>
              <a:rPr lang="es-MX" dirty="0" smtClean="0"/>
              <a:t>Modo de direccionamiento  </a:t>
            </a:r>
            <a:r>
              <a:rPr lang="es-MX" dirty="0" smtClean="0">
                <a:solidFill>
                  <a:srgbClr val="FF0000"/>
                </a:solidFill>
              </a:rPr>
              <a:t>Indexado</a:t>
            </a:r>
            <a:endParaRPr lang="es-MX" dirty="0" smtClean="0"/>
          </a:p>
          <a:p>
            <a:r>
              <a:rPr lang="es-MX" b="1" i="1" dirty="0" err="1" smtClean="0"/>
              <a:t>Opcode</a:t>
            </a:r>
            <a:r>
              <a:rPr lang="es-MX" dirty="0" smtClean="0"/>
              <a:t>: 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$AB        </a:t>
            </a:r>
            <a:r>
              <a:rPr lang="es-MX" b="1" dirty="0" smtClean="0"/>
              <a:t>Ciclo</a:t>
            </a:r>
            <a:r>
              <a:rPr lang="es-MX" dirty="0" smtClean="0"/>
              <a:t>: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4</a:t>
            </a:r>
            <a:r>
              <a:rPr lang="es-MX" dirty="0" smtClean="0"/>
              <a:t>      </a:t>
            </a:r>
            <a:r>
              <a:rPr lang="es-MX" b="1" i="1" dirty="0" smtClean="0"/>
              <a:t>Byte</a:t>
            </a:r>
            <a:r>
              <a:rPr lang="es-MX" dirty="0" smtClean="0"/>
              <a:t>: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2</a:t>
            </a:r>
          </a:p>
          <a:p>
            <a:r>
              <a:rPr lang="es-MX" dirty="0" smtClean="0"/>
              <a:t>Suma el contenido del acumulador “A” con el contenido de la localidad de memoria dada por la suma del operando con el registro X.</a:t>
            </a:r>
          </a:p>
          <a:p>
            <a:r>
              <a:rPr lang="es-MX" dirty="0" smtClean="0"/>
              <a:t>Actualiza banderas N, Z, V, C y H</a:t>
            </a:r>
            <a:endParaRPr lang="es-MX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571480"/>
            <a:ext cx="8229600" cy="1275608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ADCA </a:t>
            </a:r>
            <a:r>
              <a:rPr lang="es-MX" dirty="0" smtClean="0">
                <a:solidFill>
                  <a:srgbClr val="FF0000"/>
                </a:solidFill>
              </a:rPr>
              <a:t>#</a:t>
            </a:r>
            <a:r>
              <a:rPr lang="es-MX" dirty="0" smtClean="0">
                <a:solidFill>
                  <a:schemeClr val="accent3">
                    <a:lumMod val="75000"/>
                  </a:schemeClr>
                </a:solidFill>
              </a:rPr>
              <a:t>$</a:t>
            </a:r>
            <a:r>
              <a:rPr lang="es-MX" dirty="0" smtClean="0">
                <a:solidFill>
                  <a:schemeClr val="accent2"/>
                </a:solidFill>
              </a:rPr>
              <a:t>4C</a:t>
            </a:r>
            <a:r>
              <a:rPr lang="es-MX" dirty="0" smtClean="0"/>
              <a:t>                    A+M+C→ A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000240"/>
            <a:ext cx="8229600" cy="2500331"/>
          </a:xfrm>
        </p:spPr>
        <p:txBody>
          <a:bodyPr>
            <a:normAutofit lnSpcReduction="10000"/>
          </a:bodyPr>
          <a:lstStyle/>
          <a:p>
            <a:r>
              <a:rPr lang="es-MX" dirty="0" smtClean="0"/>
              <a:t>Modo de direccionamiento  </a:t>
            </a:r>
            <a:r>
              <a:rPr lang="es-MX" dirty="0" smtClean="0">
                <a:solidFill>
                  <a:srgbClr val="FF0000"/>
                </a:solidFill>
              </a:rPr>
              <a:t>inmediato</a:t>
            </a:r>
            <a:r>
              <a:rPr lang="es-MX" dirty="0" smtClean="0"/>
              <a:t> (</a:t>
            </a:r>
            <a:r>
              <a:rPr lang="es-MX" dirty="0" smtClean="0">
                <a:solidFill>
                  <a:srgbClr val="FF0000"/>
                </a:solidFill>
              </a:rPr>
              <a:t>#</a:t>
            </a:r>
            <a:r>
              <a:rPr lang="es-MX" dirty="0" smtClean="0"/>
              <a:t>)</a:t>
            </a:r>
          </a:p>
          <a:p>
            <a:r>
              <a:rPr lang="es-MX" b="1" i="1" dirty="0" err="1" smtClean="0"/>
              <a:t>Opcode</a:t>
            </a:r>
            <a:r>
              <a:rPr lang="es-MX" dirty="0" smtClean="0"/>
              <a:t>: 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$89        </a:t>
            </a:r>
            <a:r>
              <a:rPr lang="es-MX" b="1" dirty="0" smtClean="0"/>
              <a:t>Ciclo</a:t>
            </a:r>
            <a:r>
              <a:rPr lang="es-MX" dirty="0" smtClean="0"/>
              <a:t>: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es-MX" dirty="0" smtClean="0"/>
              <a:t>      </a:t>
            </a:r>
            <a:r>
              <a:rPr lang="es-MX" b="1" i="1" dirty="0" smtClean="0"/>
              <a:t>Byte</a:t>
            </a:r>
            <a:r>
              <a:rPr lang="es-MX" dirty="0" smtClean="0"/>
              <a:t>: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2</a:t>
            </a:r>
          </a:p>
          <a:p>
            <a:r>
              <a:rPr lang="es-MX" dirty="0" smtClean="0"/>
              <a:t>Suma el contenido del acumulador “A” con el operando de 8 bits de forma inmediata y el contenido de la bandera del acarreo.</a:t>
            </a:r>
          </a:p>
          <a:p>
            <a:r>
              <a:rPr lang="es-MX" dirty="0" smtClean="0"/>
              <a:t>Actualiza banderas N, Z, V, C y H</a:t>
            </a:r>
            <a:endParaRPr lang="es-MX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4572008"/>
            <a:ext cx="6219825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0034" y="285728"/>
            <a:ext cx="8229600" cy="1275608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ADCA </a:t>
            </a:r>
            <a:r>
              <a:rPr lang="es-MX" dirty="0" smtClean="0">
                <a:solidFill>
                  <a:srgbClr val="FF0000"/>
                </a:solidFill>
              </a:rPr>
              <a:t>$</a:t>
            </a:r>
            <a:r>
              <a:rPr lang="es-MX" dirty="0" smtClean="0">
                <a:solidFill>
                  <a:schemeClr val="accent2"/>
                </a:solidFill>
              </a:rPr>
              <a:t>4C</a:t>
            </a:r>
            <a:r>
              <a:rPr lang="es-MX" dirty="0" smtClean="0"/>
              <a:t>                    A+M+C→ A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00034" y="1714488"/>
            <a:ext cx="8229600" cy="2500331"/>
          </a:xfrm>
        </p:spPr>
        <p:txBody>
          <a:bodyPr>
            <a:normAutofit lnSpcReduction="10000"/>
          </a:bodyPr>
          <a:lstStyle/>
          <a:p>
            <a:r>
              <a:rPr lang="es-MX" dirty="0" smtClean="0"/>
              <a:t>Modo de direccionamiento  </a:t>
            </a:r>
            <a:r>
              <a:rPr lang="es-MX" dirty="0" smtClean="0">
                <a:solidFill>
                  <a:srgbClr val="FF0000"/>
                </a:solidFill>
              </a:rPr>
              <a:t>directo</a:t>
            </a:r>
            <a:endParaRPr lang="es-MX" dirty="0" smtClean="0"/>
          </a:p>
          <a:p>
            <a:r>
              <a:rPr lang="es-MX" b="1" i="1" dirty="0" err="1" smtClean="0"/>
              <a:t>Opcode</a:t>
            </a:r>
            <a:r>
              <a:rPr lang="es-MX" dirty="0" smtClean="0"/>
              <a:t>: 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$99        </a:t>
            </a:r>
            <a:r>
              <a:rPr lang="es-MX" b="1" dirty="0" smtClean="0"/>
              <a:t>Ciclo</a:t>
            </a:r>
            <a:r>
              <a:rPr lang="es-MX" dirty="0" smtClean="0"/>
              <a:t>: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3</a:t>
            </a:r>
            <a:r>
              <a:rPr lang="es-MX" dirty="0" smtClean="0"/>
              <a:t>      </a:t>
            </a:r>
            <a:r>
              <a:rPr lang="es-MX" b="1" i="1" dirty="0" smtClean="0"/>
              <a:t>Byte</a:t>
            </a:r>
            <a:r>
              <a:rPr lang="es-MX" dirty="0" smtClean="0"/>
              <a:t>: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2</a:t>
            </a:r>
          </a:p>
          <a:p>
            <a:r>
              <a:rPr lang="es-MX" dirty="0" smtClean="0"/>
              <a:t>Suma el contenido del acumulador “A” con el contenido de la dirección dada por el operando de 8 bits y el valor de la bandera de acarreo.</a:t>
            </a:r>
          </a:p>
          <a:p>
            <a:r>
              <a:rPr lang="es-MX" dirty="0" smtClean="0"/>
              <a:t>Actualiza banderas N, Z, V, C y H</a:t>
            </a:r>
            <a:endParaRPr lang="es-MX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4095750"/>
            <a:ext cx="6143625" cy="276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0034" y="142852"/>
            <a:ext cx="8229600" cy="1275608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ADCA </a:t>
            </a:r>
            <a:r>
              <a:rPr lang="es-MX" dirty="0" smtClean="0">
                <a:solidFill>
                  <a:srgbClr val="FF0000"/>
                </a:solidFill>
              </a:rPr>
              <a:t>$</a:t>
            </a:r>
            <a:r>
              <a:rPr lang="es-MX" dirty="0" smtClean="0">
                <a:solidFill>
                  <a:schemeClr val="accent2"/>
                </a:solidFill>
              </a:rPr>
              <a:t>4C5A</a:t>
            </a:r>
            <a:r>
              <a:rPr lang="es-MX" dirty="0" smtClean="0"/>
              <a:t>                    A+M+C→ A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71472" y="1500174"/>
            <a:ext cx="8229600" cy="2500331"/>
          </a:xfrm>
        </p:spPr>
        <p:txBody>
          <a:bodyPr>
            <a:normAutofit lnSpcReduction="10000"/>
          </a:bodyPr>
          <a:lstStyle/>
          <a:p>
            <a:r>
              <a:rPr lang="es-MX" dirty="0" smtClean="0"/>
              <a:t>Modo de direccionamiento  </a:t>
            </a:r>
            <a:r>
              <a:rPr lang="es-MX" dirty="0" smtClean="0">
                <a:solidFill>
                  <a:srgbClr val="FF0000"/>
                </a:solidFill>
              </a:rPr>
              <a:t>extendido</a:t>
            </a:r>
            <a:endParaRPr lang="es-MX" dirty="0" smtClean="0"/>
          </a:p>
          <a:p>
            <a:r>
              <a:rPr lang="es-MX" b="1" i="1" dirty="0" err="1" smtClean="0"/>
              <a:t>Opcode</a:t>
            </a:r>
            <a:r>
              <a:rPr lang="es-MX" dirty="0" smtClean="0"/>
              <a:t>: 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$B9        </a:t>
            </a:r>
            <a:r>
              <a:rPr lang="es-MX" b="1" dirty="0" smtClean="0"/>
              <a:t>Ciclo</a:t>
            </a:r>
            <a:r>
              <a:rPr lang="es-MX" dirty="0" smtClean="0"/>
              <a:t>: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4</a:t>
            </a:r>
            <a:r>
              <a:rPr lang="es-MX" dirty="0" smtClean="0"/>
              <a:t>      </a:t>
            </a:r>
            <a:r>
              <a:rPr lang="es-MX" b="1" i="1" dirty="0" smtClean="0"/>
              <a:t>Byte</a:t>
            </a:r>
            <a:r>
              <a:rPr lang="es-MX" dirty="0" smtClean="0"/>
              <a:t>: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3</a:t>
            </a:r>
          </a:p>
          <a:p>
            <a:r>
              <a:rPr lang="es-MX" dirty="0" smtClean="0"/>
              <a:t>Suma el contenido del acumulador “A” con el contenido de la memoria dada por el </a:t>
            </a:r>
            <a:r>
              <a:rPr lang="es-MX" dirty="0" err="1" smtClean="0"/>
              <a:t>operanado</a:t>
            </a:r>
            <a:r>
              <a:rPr lang="es-MX" dirty="0" smtClean="0"/>
              <a:t> de 16 bits y el valor de la bandera de acarreo .</a:t>
            </a:r>
          </a:p>
          <a:p>
            <a:r>
              <a:rPr lang="es-MX" dirty="0" smtClean="0"/>
              <a:t>Actualiza banderas N, Z, V, C y H</a:t>
            </a:r>
            <a:endParaRPr lang="es-MX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7290" y="4019550"/>
            <a:ext cx="6229350" cy="283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0034" y="214290"/>
            <a:ext cx="8229600" cy="1275608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ADCA </a:t>
            </a:r>
            <a:r>
              <a:rPr lang="es-MX" dirty="0" smtClean="0">
                <a:solidFill>
                  <a:srgbClr val="FF0000"/>
                </a:solidFill>
              </a:rPr>
              <a:t>$</a:t>
            </a:r>
            <a:r>
              <a:rPr lang="es-MX" dirty="0" smtClean="0">
                <a:solidFill>
                  <a:schemeClr val="accent2"/>
                </a:solidFill>
              </a:rPr>
              <a:t>4C,X</a:t>
            </a:r>
            <a:r>
              <a:rPr lang="es-MX" dirty="0" smtClean="0"/>
              <a:t>                    A+M+C→ A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00034" y="1643050"/>
            <a:ext cx="8229600" cy="2500331"/>
          </a:xfrm>
        </p:spPr>
        <p:txBody>
          <a:bodyPr>
            <a:normAutofit fontScale="92500" lnSpcReduction="10000"/>
          </a:bodyPr>
          <a:lstStyle/>
          <a:p>
            <a:r>
              <a:rPr lang="es-MX" dirty="0" smtClean="0"/>
              <a:t>Modo de direccionamiento  </a:t>
            </a:r>
            <a:r>
              <a:rPr lang="es-MX" dirty="0" smtClean="0">
                <a:solidFill>
                  <a:srgbClr val="FF0000"/>
                </a:solidFill>
              </a:rPr>
              <a:t>Indexado</a:t>
            </a:r>
            <a:endParaRPr lang="es-MX" dirty="0" smtClean="0"/>
          </a:p>
          <a:p>
            <a:r>
              <a:rPr lang="es-MX" b="1" i="1" dirty="0" err="1" smtClean="0"/>
              <a:t>Opcode</a:t>
            </a:r>
            <a:r>
              <a:rPr lang="es-MX" dirty="0" smtClean="0"/>
              <a:t>: 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$A9        </a:t>
            </a:r>
            <a:r>
              <a:rPr lang="es-MX" b="1" dirty="0" smtClean="0"/>
              <a:t>Ciclo</a:t>
            </a:r>
            <a:r>
              <a:rPr lang="es-MX" dirty="0" smtClean="0"/>
              <a:t>: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4</a:t>
            </a:r>
            <a:r>
              <a:rPr lang="es-MX" dirty="0" smtClean="0"/>
              <a:t>      </a:t>
            </a:r>
            <a:r>
              <a:rPr lang="es-MX" b="1" i="1" dirty="0" smtClean="0"/>
              <a:t>Byte</a:t>
            </a:r>
            <a:r>
              <a:rPr lang="es-MX" dirty="0" smtClean="0"/>
              <a:t>: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2</a:t>
            </a:r>
          </a:p>
          <a:p>
            <a:r>
              <a:rPr lang="es-MX" dirty="0" smtClean="0"/>
              <a:t>Suma el contenido del acumulador “A” con el contenido de la localidad de memoria dada por la suma del operando con el registro X ,mas el valor de la bandera de acarreo.</a:t>
            </a:r>
          </a:p>
          <a:p>
            <a:r>
              <a:rPr lang="es-MX" dirty="0" smtClean="0"/>
              <a:t>Actualiza banderas N, Z, V, C y H</a:t>
            </a:r>
            <a:endParaRPr lang="es-MX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3962400"/>
            <a:ext cx="84963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jo">
  <a:themeElements>
    <a:clrScheme name="Fluj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uj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j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1466</TotalTime>
  <Words>1288</Words>
  <Application>Microsoft Office PowerPoint</Application>
  <PresentationFormat>Presentación en pantalla (4:3)</PresentationFormat>
  <Paragraphs>122</Paragraphs>
  <Slides>25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25</vt:i4>
      </vt:variant>
    </vt:vector>
  </HeadingPairs>
  <TitlesOfParts>
    <vt:vector size="26" baseType="lpstr">
      <vt:lpstr>Flujo</vt:lpstr>
      <vt:lpstr>Set de instrucciones del MC68HC11</vt:lpstr>
      <vt:lpstr>ADDA #$4C                    A+M→ A</vt:lpstr>
      <vt:lpstr>ADDA $4C                    A+M→ A</vt:lpstr>
      <vt:lpstr>ADDA $4C5A                    A+M→ A</vt:lpstr>
      <vt:lpstr>ADDA $4C,X                    A+M→ A</vt:lpstr>
      <vt:lpstr>ADCA #$4C                    A+M+C→ A</vt:lpstr>
      <vt:lpstr>ADCA $4C                    A+M+C→ A</vt:lpstr>
      <vt:lpstr>ADCA $4C5A                    A+M+C→ A</vt:lpstr>
      <vt:lpstr>ADCA $4C,X                    A+M+C→ A</vt:lpstr>
      <vt:lpstr>SBCA #$4C                    A-M-C’→ A</vt:lpstr>
      <vt:lpstr>SBCA $4C                    A-M-C’→ A</vt:lpstr>
      <vt:lpstr>SBCA $4C5A                    A-M-C’→ A</vt:lpstr>
      <vt:lpstr>SBCA $4C,X                    A-M-C’→ A</vt:lpstr>
      <vt:lpstr>ADDD #$4C35         D+{M:M+1}→ D</vt:lpstr>
      <vt:lpstr>ADDD $4C         D+{M:M+1}→ D</vt:lpstr>
      <vt:lpstr>ADDD $4C5A     D+{M:M+1}→ D</vt:lpstr>
      <vt:lpstr>ADDD $4C,X       D+{M:M+1}→ D</vt:lpstr>
      <vt:lpstr>SUBD #$4C5A        D-{M:M+1}→ D</vt:lpstr>
      <vt:lpstr>SUBD $4C           D-{M:M+1}→ D</vt:lpstr>
      <vt:lpstr>SUBD $4C5A       D-{M:M+1}→ D        </vt:lpstr>
      <vt:lpstr>SUBD $4C,X       D-{M:M+1}→ D     </vt:lpstr>
      <vt:lpstr>ABA                                  A+B→ A     </vt:lpstr>
      <vt:lpstr>SBA                                  A-B→ A     </vt:lpstr>
      <vt:lpstr>ABX                                  X+(00:B)→ X     </vt:lpstr>
      <vt:lpstr>ABY                                  Y+(00:B)→ Y     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 de instrucciones del MC68HC11</dc:title>
  <dc:creator>Becario4</dc:creator>
  <cp:lastModifiedBy>PETER</cp:lastModifiedBy>
  <cp:revision>188</cp:revision>
  <dcterms:created xsi:type="dcterms:W3CDTF">2017-06-21T15:41:54Z</dcterms:created>
  <dcterms:modified xsi:type="dcterms:W3CDTF">2021-10-05T18:05:57Z</dcterms:modified>
</cp:coreProperties>
</file>