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18" r:id="rId22"/>
    <p:sldId id="353" r:id="rId23"/>
    <p:sldId id="323" r:id="rId24"/>
    <p:sldId id="354" r:id="rId25"/>
    <p:sldId id="357" r:id="rId26"/>
    <p:sldId id="355" r:id="rId27"/>
    <p:sldId id="356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99" autoAdjust="0"/>
    <p:restoredTop sz="94660"/>
  </p:normalViewPr>
  <p:slideViewPr>
    <p:cSldViewPr>
      <p:cViewPr>
        <p:scale>
          <a:sx n="66" d="100"/>
          <a:sy n="66" d="100"/>
        </p:scale>
        <p:origin x="-1200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24/11/2020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Set de instrucciones del MC68HC11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Instrucciones  de  comparación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CPD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D-{M:M+1}   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$1AB3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s-MX" dirty="0" smtClean="0"/>
              <a:t>Resta al contenido del acumulador “D”  la cifra de 16 bits alojadas a partir de la dirección dada por el operando de 16 bits. El registro D no se modifica.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067175"/>
            <a:ext cx="38290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8"/>
          </a:xfrm>
        </p:spPr>
        <p:txBody>
          <a:bodyPr>
            <a:normAutofit/>
          </a:bodyPr>
          <a:lstStyle/>
          <a:p>
            <a:r>
              <a:rPr lang="es-MX" dirty="0" smtClean="0"/>
              <a:t>  CPD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D-{M:M+1}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$1AA3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Resta el contenido del acumulador “D” del contenido de 16 bits que se encuentra a partir de la dirección dada por el operando mas el contenido de X.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981450"/>
            <a:ext cx="51149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CPX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X-{M:M+1}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$8C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Resta el contenido del acumulador “X” menos el operando de 16 bits de forma inmediata. El registro X no se modifica.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629150"/>
            <a:ext cx="36099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CPX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X-{M:M+1}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$9C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    </a:t>
            </a:r>
          </a:p>
          <a:p>
            <a:r>
              <a:rPr lang="es-MX" dirty="0" smtClean="0"/>
              <a:t>Resta al contenido del acumulador “X”  la cifra de 16 bits alojadas a partir de la dirección dada por el operando de 8 bits. El registro X no se modifica.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152900"/>
            <a:ext cx="36766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CPX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X-{M:M+1}   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$BC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Resta al contenido del acumulador “X”  la cifra de 16 bits alojadas a partir de la dirección dada por el operando de 16 bits. El registro X no se modifica.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162425"/>
            <a:ext cx="37909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8"/>
          </a:xfrm>
        </p:spPr>
        <p:txBody>
          <a:bodyPr>
            <a:normAutofit/>
          </a:bodyPr>
          <a:lstStyle/>
          <a:p>
            <a:r>
              <a:rPr lang="es-MX" dirty="0" smtClean="0"/>
              <a:t>  CPX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X-{M:M+1}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1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$AC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Resta el contenido del acumulador “X” del contenido de 16 bits que se encuentra a partir de la dirección dada por el operando mas el contenido de X. El contenido de X no se afecta.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924300"/>
            <a:ext cx="51816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CPY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Y-{M:M+1}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$188C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s-MX" dirty="0" smtClean="0"/>
              <a:t>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s-MX" dirty="0" smtClean="0"/>
              <a:t>Resta el contenido del acumulador “Y” menos el operando de 16 bits de forma inmediata. El registro Y no se modifica.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533900"/>
            <a:ext cx="3457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CPY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X-{M:M+1}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$189C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    </a:t>
            </a:r>
          </a:p>
          <a:p>
            <a:r>
              <a:rPr lang="es-MX" dirty="0" smtClean="0"/>
              <a:t>Resta al contenido del acumulador “X”  la cifra de 16 bits alojadas a partir de la dirección dada por el operando de 8 bits. El registro X no se modifica.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152900"/>
            <a:ext cx="36766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CPY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Y-{M:M+1}   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$18BC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s-MX" dirty="0" smtClean="0"/>
              <a:t>Resta al contenido del acumulador “X”  la cifra de 16 bits alojadas a partir de la dirección dada por el operando de 16 bits. El registro Y no se modifica.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105275"/>
            <a:ext cx="37528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8"/>
          </a:xfrm>
        </p:spPr>
        <p:txBody>
          <a:bodyPr>
            <a:normAutofit/>
          </a:bodyPr>
          <a:lstStyle/>
          <a:p>
            <a:r>
              <a:rPr lang="es-MX" dirty="0" smtClean="0"/>
              <a:t>  CPY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Y-{M:M+1}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$1AAC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Resta el contenido del acumulador “Y” del contenido de 16 bits que se encuentra a partir de la dirección dada por el operando mas el contenido de Y.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952875"/>
            <a:ext cx="51149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BITA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    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$85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Ejecuta la función  lógica de AND entre el contenido del acumulador “A” con el operando de 8 bits de forma inmediata.</a:t>
            </a:r>
          </a:p>
          <a:p>
            <a:r>
              <a:rPr lang="es-MX" dirty="0" smtClean="0"/>
              <a:t>Actualiza banderas N, Z, V =0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285860"/>
            <a:ext cx="304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3786190"/>
            <a:ext cx="287180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613021"/>
            <a:ext cx="5786478" cy="224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8"/>
          </a:xfrm>
        </p:spPr>
        <p:txBody>
          <a:bodyPr>
            <a:normAutofit/>
          </a:bodyPr>
          <a:lstStyle/>
          <a:p>
            <a:r>
              <a:rPr lang="es-MX" dirty="0" smtClean="0"/>
              <a:t>TSTA                                  A-$00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$4D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Resta el número cero del contenido del registro acumulador A.  El registro acumulador  A no se modifica.</a:t>
            </a:r>
          </a:p>
          <a:p>
            <a:r>
              <a:rPr lang="es-MX" dirty="0" smtClean="0"/>
              <a:t>Actualiza banderas N, Z, V, C 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500570"/>
            <a:ext cx="28098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Set de instrucciones del MC68HC11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Instrucciones de salto y bifurcación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215" y="928670"/>
            <a:ext cx="8834785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BRCLR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4C,#80 etiqueta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s-MX" dirty="0" smtClean="0"/>
              <a:t>Salta  a  la  etiqueta  si los </a:t>
            </a:r>
            <a:r>
              <a:rPr lang="es-MX" dirty="0" smtClean="0"/>
              <a:t>bits en alto  </a:t>
            </a:r>
            <a:r>
              <a:rPr lang="es-MX" dirty="0" smtClean="0"/>
              <a:t>indicados por la </a:t>
            </a:r>
            <a:r>
              <a:rPr lang="es-MX" dirty="0" smtClean="0"/>
              <a:t>máscara (operando inmediato) </a:t>
            </a:r>
            <a:r>
              <a:rPr lang="es-MX" dirty="0" smtClean="0"/>
              <a:t>en el contenido de la localidad de memoria son  iguales a cero.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3904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$4C 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ANDA     #$80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BEQ        etiqueta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[ 3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2 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[ 7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</a:t>
            </a:r>
            <a:r>
              <a:rPr lang="es-MX" sz="4400" dirty="0" smtClean="0"/>
              <a:t>BRCLR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4C,X,#80 </a:t>
            </a:r>
            <a:r>
              <a:rPr lang="es-MX" sz="4400" dirty="0" smtClean="0">
                <a:solidFill>
                  <a:schemeClr val="accent2"/>
                </a:solidFill>
              </a:rPr>
              <a:t>etiqueta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1F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s-MX" dirty="0" smtClean="0"/>
              <a:t>Salta  a  la  etiqueta  si los </a:t>
            </a:r>
            <a:r>
              <a:rPr lang="es-MX" dirty="0" smtClean="0"/>
              <a:t>bits en alto  </a:t>
            </a:r>
            <a:r>
              <a:rPr lang="es-MX" dirty="0" smtClean="0"/>
              <a:t>indicados por la </a:t>
            </a:r>
            <a:r>
              <a:rPr lang="es-MX" dirty="0" smtClean="0"/>
              <a:t>máscara (operando inmediato) </a:t>
            </a:r>
            <a:r>
              <a:rPr lang="es-MX" dirty="0" smtClean="0"/>
              <a:t>en el contenido de la localidad de memoria son  iguales a cero.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3904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$4C,X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[ 4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ANDA     #$80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BEQ        etiqueta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[ 3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2 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[ 9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</a:t>
            </a:r>
            <a:r>
              <a:rPr lang="es-MX" sz="4400" dirty="0" smtClean="0"/>
              <a:t>BRCLR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4C,Y,#80 </a:t>
            </a:r>
            <a:r>
              <a:rPr lang="es-MX" sz="4400" dirty="0" smtClean="0">
                <a:solidFill>
                  <a:schemeClr val="accent2"/>
                </a:solidFill>
              </a:rPr>
              <a:t>etiqueta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$181F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5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Salta  a  la  etiqueta  si los </a:t>
            </a:r>
            <a:r>
              <a:rPr lang="es-MX" dirty="0" smtClean="0"/>
              <a:t>bits en alto  </a:t>
            </a:r>
            <a:r>
              <a:rPr lang="es-MX" dirty="0" smtClean="0"/>
              <a:t>indicados por la </a:t>
            </a:r>
            <a:r>
              <a:rPr lang="es-MX" dirty="0" smtClean="0"/>
              <a:t>máscara (operando inmediato) </a:t>
            </a:r>
            <a:r>
              <a:rPr lang="es-MX" dirty="0" smtClean="0"/>
              <a:t>en el contenido de la localidad de memoria son  iguales a cero.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5331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$4C,Y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[ 5 ciclos  ,  3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ANDA     #$80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BEQ        etiqueta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[ 3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2 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[ 10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7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</a:t>
            </a:r>
            <a:r>
              <a:rPr lang="es-MX" sz="4400" dirty="0" smtClean="0"/>
              <a:t>BRSET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</a:t>
            </a:r>
            <a:r>
              <a:rPr lang="es-MX" sz="4400" dirty="0" smtClean="0">
                <a:solidFill>
                  <a:schemeClr val="accent2"/>
                </a:solidFill>
              </a:rPr>
              <a:t>,#80 etiqueta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12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s-MX" dirty="0" smtClean="0"/>
              <a:t>Salta  a  la  etiqueta  si los </a:t>
            </a:r>
            <a:r>
              <a:rPr lang="es-MX" dirty="0" smtClean="0"/>
              <a:t>bits en alto  </a:t>
            </a:r>
            <a:r>
              <a:rPr lang="es-MX" dirty="0" smtClean="0"/>
              <a:t>indicados por la </a:t>
            </a:r>
            <a:r>
              <a:rPr lang="es-MX" dirty="0" smtClean="0"/>
              <a:t>máscara (operando inmediato) </a:t>
            </a:r>
            <a:r>
              <a:rPr lang="es-MX" dirty="0" smtClean="0"/>
              <a:t>en el contenido de la localidad de memoria son  iguales a </a:t>
            </a:r>
            <a:r>
              <a:rPr lang="es-MX" dirty="0" smtClean="0"/>
              <a:t>uno.</a:t>
            </a:r>
            <a:endParaRPr lang="es-MX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57128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$4C 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[ 2 ciclos  ,  2 bytes  ]</a:t>
            </a: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COMA           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ANDA     #$80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BEQ        etiqueta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[ 3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2 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[ 9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7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</a:t>
            </a:r>
            <a:r>
              <a:rPr lang="es-MX" sz="4400" dirty="0" smtClean="0"/>
              <a:t>BRSET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4C,X,#80 </a:t>
            </a:r>
            <a:r>
              <a:rPr lang="es-MX" sz="4400" dirty="0" smtClean="0">
                <a:solidFill>
                  <a:schemeClr val="accent2"/>
                </a:solidFill>
              </a:rPr>
              <a:t>etiqueta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1E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s-MX" dirty="0" smtClean="0"/>
              <a:t>Salta  a  la  etiqueta  si los </a:t>
            </a:r>
            <a:r>
              <a:rPr lang="es-MX" dirty="0" smtClean="0"/>
              <a:t>bits en alto  </a:t>
            </a:r>
            <a:r>
              <a:rPr lang="es-MX" dirty="0" smtClean="0"/>
              <a:t>indicados por la </a:t>
            </a:r>
            <a:r>
              <a:rPr lang="es-MX" dirty="0" smtClean="0"/>
              <a:t>máscara (operando inmediato) </a:t>
            </a:r>
            <a:r>
              <a:rPr lang="es-MX" dirty="0" smtClean="0"/>
              <a:t>en el contenido de la localidad de memoria son  iguales a </a:t>
            </a:r>
            <a:r>
              <a:rPr lang="es-MX" dirty="0" smtClean="0"/>
              <a:t>uno.</a:t>
            </a:r>
            <a:endParaRPr lang="es-MX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51896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$4C,X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[ 4 ciclos  ,  2 bytes  ]</a:t>
            </a: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COMA           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[ 2 ciclos  ,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ANDA     #$80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BEQ        etiqueta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[ 3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2 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[ 11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7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</a:t>
            </a:r>
            <a:r>
              <a:rPr lang="es-MX" sz="4400" dirty="0" smtClean="0"/>
              <a:t>BRSET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4C,Y,#80 </a:t>
            </a:r>
            <a:r>
              <a:rPr lang="es-MX" sz="4400" dirty="0" smtClean="0">
                <a:solidFill>
                  <a:schemeClr val="accent2"/>
                </a:solidFill>
              </a:rPr>
              <a:t>etiqueta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$181E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5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Salta  a  la  etiqueta  si los </a:t>
            </a:r>
            <a:r>
              <a:rPr lang="es-MX" dirty="0" smtClean="0"/>
              <a:t>bits en alto  </a:t>
            </a:r>
            <a:r>
              <a:rPr lang="es-MX" dirty="0" smtClean="0"/>
              <a:t>indicados por la </a:t>
            </a:r>
            <a:r>
              <a:rPr lang="es-MX" dirty="0" smtClean="0"/>
              <a:t>máscara (operando inmediato) </a:t>
            </a:r>
            <a:r>
              <a:rPr lang="es-MX" dirty="0" smtClean="0"/>
              <a:t>en el contenido de la localidad de memoria son  iguales a </a:t>
            </a:r>
            <a:r>
              <a:rPr lang="es-MX" dirty="0" smtClean="0"/>
              <a:t>uno.</a:t>
            </a:r>
            <a:endParaRPr lang="es-MX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51896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$4C,Y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[ 5 ciclos  ,  3 bytes  ]</a:t>
            </a: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COMA           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[ 2 ciclos  ,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ANDA     #$80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BEQ        etiqueta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[ 3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2 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[ 12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Set de instrucciones del MC68HC11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Instrucciones </a:t>
            </a:r>
            <a:r>
              <a:rPr lang="es-MX" dirty="0" smtClean="0"/>
              <a:t>de control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8"/>
          </a:xfrm>
        </p:spPr>
        <p:txBody>
          <a:bodyPr>
            <a:normAutofit/>
          </a:bodyPr>
          <a:lstStyle/>
          <a:p>
            <a:r>
              <a:rPr lang="es-MX" dirty="0" smtClean="0"/>
              <a:t>CBA                                  A-B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$1B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Resta el contenido del registro acumulador B, del contenido del registro acumulador A. Ni el registro acumulador  A ni el B se modifican.</a:t>
            </a:r>
          </a:p>
          <a:p>
            <a:r>
              <a:rPr lang="es-MX" dirty="0" smtClean="0"/>
              <a:t>Actualiza banderas N, Z, V, C 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286256"/>
            <a:ext cx="320042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714620"/>
            <a:ext cx="9149048" cy="244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</a:t>
            </a:r>
            <a:r>
              <a:rPr lang="es-MX" sz="4400" dirty="0" smtClean="0"/>
              <a:t>BCLR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</a:t>
            </a:r>
            <a:r>
              <a:rPr lang="es-MX" sz="4400" dirty="0" smtClean="0">
                <a:solidFill>
                  <a:schemeClr val="accent2"/>
                </a:solidFill>
              </a:rPr>
              <a:t>,#80 </a:t>
            </a:r>
            <a:r>
              <a:rPr lang="es-MX" sz="4400" dirty="0" smtClean="0">
                <a:solidFill>
                  <a:schemeClr val="accent2"/>
                </a:solidFill>
              </a:rPr>
              <a:t>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16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Pone en cero los 	bits  indicados con  uno por la máscara (operando inmediato) en el contenido de la localidad de memoria.</a:t>
            </a:r>
            <a:endParaRPr lang="es-MX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53313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#$80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COMA            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ANDA    $4C 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STAA      $4C 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2 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[ 10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7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</a:t>
            </a:r>
            <a:r>
              <a:rPr lang="es-MX" sz="4400" dirty="0" smtClean="0"/>
              <a:t>BCLR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4C,X,#80 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1F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s-MX" dirty="0" smtClean="0"/>
              <a:t>Pone en cero </a:t>
            </a:r>
            <a:r>
              <a:rPr lang="es-MX" dirty="0" smtClean="0"/>
              <a:t>los 	bits  indicados con  uno </a:t>
            </a:r>
            <a:r>
              <a:rPr lang="es-MX" dirty="0" smtClean="0"/>
              <a:t>por la máscara (operando inmediato) en el contenido de la localidad de memoria.</a:t>
            </a:r>
            <a:endParaRPr lang="es-MX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3904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#80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COMA           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[ 2 ciclos  ,  1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ANDA     $4C,X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STAA      $4C,X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2 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[ 9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</a:t>
            </a:r>
            <a:r>
              <a:rPr lang="es-MX" sz="4400" dirty="0" smtClean="0"/>
              <a:t>BCLR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4C,Y,#80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$181F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5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Pone en cero los 	bits  indicados con  uno por la máscara (operando inmediato) en el contenido de la localidad de memoria.</a:t>
            </a:r>
            <a:endParaRPr lang="es-MX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53313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#$80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[ 2 ciclos  ,  2 bytes  ]</a:t>
            </a: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COMA            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[ 2 ciclos  ,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ANDA     $4C,Y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[ 5 ciclos  ,  3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STAA      $4C,Y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[ 14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</a:t>
            </a:r>
            <a:r>
              <a:rPr lang="es-MX" sz="4400" dirty="0" smtClean="0"/>
              <a:t>BSET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</a:t>
            </a:r>
            <a:r>
              <a:rPr lang="es-MX" sz="4400" dirty="0" smtClean="0">
                <a:solidFill>
                  <a:schemeClr val="accent2"/>
                </a:solidFill>
              </a:rPr>
              <a:t>,#</a:t>
            </a:r>
            <a:r>
              <a:rPr lang="es-MX" sz="4400" dirty="0" smtClean="0">
                <a:solidFill>
                  <a:schemeClr val="accent2"/>
                </a:solidFill>
              </a:rPr>
              <a:t>80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14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Pone en </a:t>
            </a:r>
            <a:r>
              <a:rPr lang="es-MX" dirty="0" smtClean="0"/>
              <a:t>alto </a:t>
            </a:r>
            <a:r>
              <a:rPr lang="es-MX" dirty="0" smtClean="0"/>
              <a:t>los 	bits  indicados con  uno por la máscara (operando inmediato) en el contenido de la localidad de memoria.</a:t>
            </a:r>
            <a:endParaRPr lang="es-MX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3904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$4C  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[ 2 ciclos  ,  2 bytes  ]</a:t>
            </a: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ORAA     #$80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STAA       $4C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2 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[ 7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</a:t>
            </a:r>
            <a:r>
              <a:rPr lang="es-MX" sz="4400" dirty="0" smtClean="0"/>
              <a:t>BSET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4C,X,#80 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1C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Pone en </a:t>
            </a:r>
            <a:r>
              <a:rPr lang="es-MX" dirty="0" smtClean="0"/>
              <a:t>alto </a:t>
            </a:r>
            <a:r>
              <a:rPr lang="es-MX" dirty="0" smtClean="0"/>
              <a:t>los 	bits  indicados con  uno por la máscara (operando inmediato) en el contenido de la localidad de memoria.</a:t>
            </a:r>
            <a:endParaRPr lang="es-MX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5189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$4C,X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[ 4 ciclos  ,  2 bytes  ]</a:t>
            </a: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ORAA     #$80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STAA      $4C,X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[ 4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2 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[ 10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       </a:t>
            </a:r>
            <a:r>
              <a:rPr lang="es-MX" sz="4400" dirty="0" smtClean="0"/>
              <a:t>BSET</a:t>
            </a:r>
            <a:r>
              <a:rPr lang="es-MX" sz="4400" dirty="0" smtClean="0">
                <a:solidFill>
                  <a:srgbClr val="FF0000"/>
                </a:solidFill>
              </a:rPr>
              <a:t>$</a:t>
            </a:r>
            <a:r>
              <a:rPr lang="es-MX" sz="4400" dirty="0" smtClean="0">
                <a:solidFill>
                  <a:schemeClr val="accent2"/>
                </a:solidFill>
              </a:rPr>
              <a:t>4C,Y,#80</a:t>
            </a:r>
            <a:endParaRPr lang="es-MX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$181E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5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r>
              <a:rPr lang="es-MX" dirty="0" smtClean="0"/>
              <a:t>Pone en </a:t>
            </a:r>
            <a:r>
              <a:rPr lang="es-MX" dirty="0" smtClean="0"/>
              <a:t>alto </a:t>
            </a:r>
            <a:r>
              <a:rPr lang="es-MX" dirty="0" smtClean="0"/>
              <a:t>los 	bits  indicados con  uno por la máscara (operando inmediato) en el contenido de la localidad de memoria.</a:t>
            </a:r>
            <a:endParaRPr lang="es-MX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428728" y="5000636"/>
            <a:ext cx="65331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LDAA     $4C,Y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[ 5 ciclos  ,  3 bytes  ]</a:t>
            </a: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ORAA     #$80  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ciclos  ,  2 bytes  ] 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STAA      $4C,Y                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 </a:t>
            </a:r>
            <a:endParaRPr lang="es-MX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                               [ 12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ciclos  , 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  ]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42976" y="4214818"/>
            <a:ext cx="28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Arial" pitchFamily="34" charset="0"/>
                <a:cs typeface="Arial" pitchFamily="34" charset="0"/>
              </a:rPr>
              <a:t>CÓDIGO EQUIVALENTE: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/>
          <a:lstStyle/>
          <a:p>
            <a:r>
              <a:rPr lang="es-MX" dirty="0" smtClean="0"/>
              <a:t>CMPA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A-M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$81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Resta el contenido del acumulador “A” menos el operando de 8 bits de forma inmediata. El acumulador A no se modifica.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714875"/>
            <a:ext cx="31527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CMPA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A-M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$91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Resta al contenido del acumulador “A”  el contenido de la dirección dada por el operando de 8 bits.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071942"/>
            <a:ext cx="30194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CMPA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A-M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$B1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Resta del contenido del acumulador “A”  el contenido de la dirección dada por el operando de 16 bits. El acumulador A no se modifica.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181475"/>
            <a:ext cx="3200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8"/>
          </a:xfrm>
        </p:spPr>
        <p:txBody>
          <a:bodyPr>
            <a:normAutofit/>
          </a:bodyPr>
          <a:lstStyle/>
          <a:p>
            <a:r>
              <a:rPr lang="es-MX" dirty="0" smtClean="0"/>
              <a:t>CMPA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A-M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$A1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Resta del contenido del acumulador “A” , el contenido de la localidad de memoria dada por la suma del operando con el registro X.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914775"/>
            <a:ext cx="58007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CPD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D-{M:M+1}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$1A83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s-MX" dirty="0" smtClean="0"/>
              <a:t>Resta el contenido del acumulador “D” menos el operando de 16 bits de forma inmediata. El registro D no se modifica.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533900"/>
            <a:ext cx="33909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CPD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D-{M:M+1}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$1A93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Resta al contenido del acumulador “D”  LA CIFRA DE 16 bits alojadas a partir de la dirección dada por el operando de 8 bits.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171950"/>
            <a:ext cx="34766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1914</TotalTime>
  <Words>1962</Words>
  <Application>Microsoft Office PowerPoint</Application>
  <PresentationFormat>Presentación en pantalla (4:3)</PresentationFormat>
  <Paragraphs>215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Flujo</vt:lpstr>
      <vt:lpstr>Set de instrucciones del MC68HC11</vt:lpstr>
      <vt:lpstr>BITA #$4C                    A    M</vt:lpstr>
      <vt:lpstr>CBA                                  A-B     </vt:lpstr>
      <vt:lpstr>CMPA #$4C                    A-M</vt:lpstr>
      <vt:lpstr>CMPA $4C                    A-M</vt:lpstr>
      <vt:lpstr>CMPA $4C5A                    A-M</vt:lpstr>
      <vt:lpstr>CMPA $4C,X                    A-M</vt:lpstr>
      <vt:lpstr>CPD #$4C5A        D-{M:M+1}</vt:lpstr>
      <vt:lpstr>CPD $4C           D-{M:M+1}</vt:lpstr>
      <vt:lpstr>CPD $4C5A       D-{M:M+1}        </vt:lpstr>
      <vt:lpstr>  CPD $4C,X       D-{M:M+1}     </vt:lpstr>
      <vt:lpstr>CPX #$4C5A        X-{M:M+1}</vt:lpstr>
      <vt:lpstr>CPX $4C           X-{M:M+1}</vt:lpstr>
      <vt:lpstr>CPX $4C5A       X-{M:M+1}        </vt:lpstr>
      <vt:lpstr>  CPX $4C,X       X-{M:M+1}     </vt:lpstr>
      <vt:lpstr>CPY #$4C5A        Y-{M:M+1}</vt:lpstr>
      <vt:lpstr>CPY $4C           X-{M:M+1}</vt:lpstr>
      <vt:lpstr>CPY $4C5A       Y-{M:M+1}        </vt:lpstr>
      <vt:lpstr>  CPY $4C,X       Y-{M:M+1}     </vt:lpstr>
      <vt:lpstr>TSTA                                  A-$00     </vt:lpstr>
      <vt:lpstr>Set de instrucciones del MC68HC11</vt:lpstr>
      <vt:lpstr>Diapositiva 22</vt:lpstr>
      <vt:lpstr>       BRCLR$4C,#80 etiqueta </vt:lpstr>
      <vt:lpstr>       BRCLR$4C,X,#80 etiqueta </vt:lpstr>
      <vt:lpstr>       BRCLR$4C,Y,#80 etiqueta </vt:lpstr>
      <vt:lpstr>       BRSET$4C,#80 etiqueta </vt:lpstr>
      <vt:lpstr>       BRSET$4C,X,#80 etiqueta </vt:lpstr>
      <vt:lpstr>       BRSET$4C,Y,#80 etiqueta </vt:lpstr>
      <vt:lpstr>Set de instrucciones del MC68HC11</vt:lpstr>
      <vt:lpstr>Diapositiva 30</vt:lpstr>
      <vt:lpstr>       BCLR$4C,#80  </vt:lpstr>
      <vt:lpstr>       BCLR$4C,X,#80  </vt:lpstr>
      <vt:lpstr>       BCLR$4C,Y,#80</vt:lpstr>
      <vt:lpstr>       BSET$4C,#80</vt:lpstr>
      <vt:lpstr>       BSET$4C,X,#80 </vt:lpstr>
      <vt:lpstr>       BSET$4C,Y,#80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260</cp:revision>
  <dcterms:created xsi:type="dcterms:W3CDTF">2017-06-21T15:41:54Z</dcterms:created>
  <dcterms:modified xsi:type="dcterms:W3CDTF">2020-11-24T17:48:22Z</dcterms:modified>
</cp:coreProperties>
</file>