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82" r:id="rId11"/>
    <p:sldId id="283" r:id="rId12"/>
    <p:sldId id="284" r:id="rId13"/>
    <p:sldId id="285" r:id="rId14"/>
    <p:sldId id="286" r:id="rId15"/>
    <p:sldId id="287" r:id="rId16"/>
    <p:sldId id="265" r:id="rId17"/>
    <p:sldId id="266" r:id="rId18"/>
    <p:sldId id="267" r:id="rId19"/>
    <p:sldId id="268" r:id="rId20"/>
    <p:sldId id="289" r:id="rId21"/>
    <p:sldId id="290" r:id="rId22"/>
    <p:sldId id="291"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7" r:id="rId49"/>
    <p:sldId id="305" r:id="rId50"/>
    <p:sldId id="306" r:id="rId5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99" autoAdjust="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28/09/2021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28/09/2021</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Set de instrucciones del MC68HC11</a:t>
            </a:r>
            <a:endParaRPr lang="es-MX" dirty="0"/>
          </a:p>
        </p:txBody>
      </p:sp>
      <p:sp>
        <p:nvSpPr>
          <p:cNvPr id="3" name="2 Subtítulo"/>
          <p:cNvSpPr>
            <a:spLocks noGrp="1"/>
          </p:cNvSpPr>
          <p:nvPr>
            <p:ph type="subTitle" idx="1"/>
          </p:nvPr>
        </p:nvSpPr>
        <p:spPr/>
        <p:txBody>
          <a:bodyPr/>
          <a:lstStyle/>
          <a:p>
            <a:r>
              <a:rPr lang="es-MX" dirty="0" smtClean="0"/>
              <a:t>Instrucciones de transferencia</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AA</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A→ M</a:t>
            </a:r>
            <a:endParaRPr lang="es-MX" dirty="0"/>
          </a:p>
        </p:txBody>
      </p:sp>
      <p:sp>
        <p:nvSpPr>
          <p:cNvPr id="3" name="2 Marcador de contenido"/>
          <p:cNvSpPr>
            <a:spLocks noGrp="1"/>
          </p:cNvSpPr>
          <p:nvPr>
            <p:ph idx="1"/>
          </p:nvPr>
        </p:nvSpPr>
        <p:spPr>
          <a:xfrm>
            <a:off x="457200" y="2000240"/>
            <a:ext cx="8229600" cy="2500331"/>
          </a:xfrm>
        </p:spPr>
        <p:txBody>
          <a:bodyPr>
            <a:normAutofit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$97</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“A” de forma directa. El operando es la dirección de 8 bits, donde se guarda el contenido del registro acumulador “A”.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4" name="Picture 6"/>
          <p:cNvPicPr>
            <a:picLocks noChangeAspect="1" noChangeArrowheads="1"/>
          </p:cNvPicPr>
          <p:nvPr/>
        </p:nvPicPr>
        <p:blipFill>
          <a:blip r:embed="rId2"/>
          <a:srcRect/>
          <a:stretch>
            <a:fillRect/>
          </a:stretch>
        </p:blipFill>
        <p:spPr bwMode="auto">
          <a:xfrm>
            <a:off x="5786446" y="4786322"/>
            <a:ext cx="2495550" cy="1495425"/>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857224" y="4500570"/>
            <a:ext cx="4448175" cy="2009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STAA</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A→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$B7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Guarda el contenido del acumulador “A” de forma extendida. El operando es la dirección de 16 bits, donde se guarda el contenido del registro acumulador “A”.</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643570" y="4857760"/>
            <a:ext cx="2390775" cy="14668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785786" y="4572008"/>
            <a:ext cx="4700601" cy="1793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AA</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A→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$A7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“A”  de  forma  indexada respecto  al  registro  “X”.  El operando se suma con el contenido del registro “X” para determinar la dirección del dato efectivo.</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endParaRPr lang="es-MX" dirty="0" smtClean="0"/>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6429388" y="5072074"/>
            <a:ext cx="1928826" cy="1183423"/>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srcRect/>
          <a:stretch>
            <a:fillRect/>
          </a:stretch>
        </p:blipFill>
        <p:spPr bwMode="auto">
          <a:xfrm>
            <a:off x="428595" y="4572008"/>
            <a:ext cx="5863490" cy="19294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AB</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B→ M</a:t>
            </a:r>
            <a:endParaRPr lang="es-MX" dirty="0"/>
          </a:p>
        </p:txBody>
      </p:sp>
      <p:sp>
        <p:nvSpPr>
          <p:cNvPr id="3" name="2 Marcador de contenido"/>
          <p:cNvSpPr>
            <a:spLocks noGrp="1"/>
          </p:cNvSpPr>
          <p:nvPr>
            <p:ph idx="1"/>
          </p:nvPr>
        </p:nvSpPr>
        <p:spPr>
          <a:xfrm>
            <a:off x="457200" y="2000240"/>
            <a:ext cx="8229600" cy="2500331"/>
          </a:xfrm>
        </p:spPr>
        <p:txBody>
          <a:bodyPr>
            <a:normAutofit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$D7</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“B” de forma directa. El operando es la dirección de 8 bits, donde se guarda el contenido del registro acumulador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4" name="Picture 6"/>
          <p:cNvPicPr>
            <a:picLocks noChangeAspect="1" noChangeArrowheads="1"/>
          </p:cNvPicPr>
          <p:nvPr/>
        </p:nvPicPr>
        <p:blipFill>
          <a:blip r:embed="rId2"/>
          <a:srcRect/>
          <a:stretch>
            <a:fillRect/>
          </a:stretch>
        </p:blipFill>
        <p:spPr bwMode="auto">
          <a:xfrm>
            <a:off x="5786446" y="4786322"/>
            <a:ext cx="2495550" cy="149542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a:srcRect/>
          <a:stretch>
            <a:fillRect/>
          </a:stretch>
        </p:blipFill>
        <p:spPr bwMode="auto">
          <a:xfrm>
            <a:off x="857224" y="4429132"/>
            <a:ext cx="452437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STAB</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B→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Guarda el contenido del acumulador “B” de forma extendida. El operando es la dirección de 16 bits, donde se guarda el contenido del registro acumulador “B”.</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643570" y="4857760"/>
            <a:ext cx="2390775" cy="1466850"/>
          </a:xfrm>
          <a:prstGeom prst="rect">
            <a:avLst/>
          </a:prstGeom>
          <a:noFill/>
          <a:ln w="9525">
            <a:noFill/>
            <a:miter lim="800000"/>
            <a:headEnd/>
            <a:tailEnd/>
          </a:ln>
          <a:effectLst/>
        </p:spPr>
      </p:pic>
      <p:pic>
        <p:nvPicPr>
          <p:cNvPr id="17410" name="Picture 2"/>
          <p:cNvPicPr>
            <a:picLocks noChangeAspect="1" noChangeArrowheads="1"/>
          </p:cNvPicPr>
          <p:nvPr/>
        </p:nvPicPr>
        <p:blipFill>
          <a:blip r:embed="rId3"/>
          <a:srcRect/>
          <a:stretch>
            <a:fillRect/>
          </a:stretch>
        </p:blipFill>
        <p:spPr bwMode="auto">
          <a:xfrm>
            <a:off x="714348" y="4572008"/>
            <a:ext cx="4695825" cy="177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AB</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B→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“B”  de  forma  indexada respecto  al  registro  “X”.  El operando se suma con el contenido del registro “X” para determinar la dirección del dato efectivo.</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endParaRPr lang="es-MX" dirty="0" smtClean="0"/>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6429388" y="5072074"/>
            <a:ext cx="1928826" cy="1183423"/>
          </a:xfrm>
          <a:prstGeom prst="rect">
            <a:avLst/>
          </a:prstGeom>
          <a:noFill/>
          <a:ln w="9525">
            <a:noFill/>
            <a:miter lim="800000"/>
            <a:headEnd/>
            <a:tailEnd/>
          </a:ln>
          <a:effectLst/>
        </p:spPr>
      </p:pic>
      <p:pic>
        <p:nvPicPr>
          <p:cNvPr id="18434" name="Picture 2"/>
          <p:cNvPicPr>
            <a:picLocks noChangeAspect="1" noChangeArrowheads="1"/>
          </p:cNvPicPr>
          <p:nvPr/>
        </p:nvPicPr>
        <p:blipFill>
          <a:blip r:embed="rId3"/>
          <a:srcRect/>
          <a:stretch>
            <a:fillRect/>
          </a:stretch>
        </p:blipFill>
        <p:spPr bwMode="auto">
          <a:xfrm>
            <a:off x="428596" y="4500570"/>
            <a:ext cx="5924563" cy="19632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fontScale="90000"/>
          </a:bodyPr>
          <a:lstStyle/>
          <a:p>
            <a:r>
              <a:rPr lang="es-MX" dirty="0" smtClean="0">
                <a:solidFill>
                  <a:schemeClr val="tx2"/>
                </a:solidFill>
              </a:rPr>
              <a:t>LDD</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$CC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 los acumuladores “A” y “B”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571472" y="4786322"/>
            <a:ext cx="4714908" cy="1360324"/>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5286380" y="4714884"/>
            <a:ext cx="3686175" cy="145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LDD</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$DC</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 los acumuladores “A” y “B” con el dato de memoria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(A) y en la localidad subsecuente, la parte baja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642910" y="4714884"/>
            <a:ext cx="4480544" cy="1666869"/>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143504" y="4929198"/>
            <a:ext cx="3695700" cy="136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srcRect/>
          <a:stretch>
            <a:fillRect/>
          </a:stretch>
        </p:blipFill>
        <p:spPr bwMode="auto">
          <a:xfrm>
            <a:off x="5500694" y="4857760"/>
            <a:ext cx="3533775" cy="1276350"/>
          </a:xfrm>
          <a:prstGeom prst="rect">
            <a:avLst/>
          </a:prstGeom>
          <a:noFill/>
          <a:ln w="9525">
            <a:noFill/>
            <a:miter lim="800000"/>
            <a:headEnd/>
            <a:tailEnd/>
          </a:ln>
          <a:effectLst/>
        </p:spPr>
      </p:pic>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LDD</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$FC</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 los acumuladores “A” y “B” con el dato de memoria de </a:t>
            </a:r>
            <a:r>
              <a:rPr lang="es-MX" dirty="0" smtClean="0">
                <a:latin typeface="Arial" pitchFamily="34" charset="0"/>
                <a:cs typeface="Arial" pitchFamily="34" charset="0"/>
              </a:rPr>
              <a:t>16</a:t>
            </a:r>
            <a:r>
              <a:rPr lang="es-MX" dirty="0" smtClean="0"/>
              <a:t> bits de forma extendida. El  operando  es  la dirección de </a:t>
            </a:r>
            <a:r>
              <a:rPr lang="es-MX" dirty="0" smtClean="0">
                <a:latin typeface="Arial" pitchFamily="34" charset="0"/>
                <a:cs typeface="Arial" pitchFamily="34" charset="0"/>
              </a:rPr>
              <a:t>16</a:t>
            </a:r>
            <a:r>
              <a:rPr lang="es-MX" dirty="0" smtClean="0"/>
              <a:t> bits, donde se encuentra el dato efectivo alto (A) y en la localidad subsecuente, el dato efectivo bajo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1266" name="Picture 2"/>
          <p:cNvPicPr>
            <a:picLocks noChangeAspect="1" noChangeArrowheads="1"/>
          </p:cNvPicPr>
          <p:nvPr/>
        </p:nvPicPr>
        <p:blipFill>
          <a:blip r:embed="rId3"/>
          <a:srcRect/>
          <a:stretch>
            <a:fillRect/>
          </a:stretch>
        </p:blipFill>
        <p:spPr bwMode="auto">
          <a:xfrm>
            <a:off x="285720" y="4714884"/>
            <a:ext cx="5160172" cy="16766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LDD</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$EC</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 los acumuladores “A” y “B” con el dato de memoria de </a:t>
            </a:r>
            <a:r>
              <a:rPr lang="es-MX" dirty="0" smtClean="0">
                <a:latin typeface="Arial" pitchFamily="34" charset="0"/>
                <a:cs typeface="Arial" pitchFamily="34" charset="0"/>
              </a:rPr>
              <a:t>16</a:t>
            </a:r>
            <a:r>
              <a:rPr lang="es-MX" dirty="0" smtClean="0"/>
              <a:t> bits de forma indexada. Se suma el operando con el contenido del registro “X” para determinar la dirección del dato efectivo alto (A). En la localidad subsecuente  se encuentra el dato efectivo bajo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85720" y="4714884"/>
            <a:ext cx="5500694" cy="182258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786446" y="5214950"/>
            <a:ext cx="3143272" cy="11376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4C</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$86        </a:t>
            </a:r>
            <a:r>
              <a:rPr lang="es-MX" b="1" dirty="0" smtClean="0"/>
              <a:t>Ciclo</a:t>
            </a:r>
            <a:r>
              <a:rPr lang="es-MX" dirty="0" smtClean="0"/>
              <a:t>:</a:t>
            </a:r>
            <a:r>
              <a:rPr lang="es-MX" dirty="0" smtClean="0">
                <a:latin typeface="Arial" pitchFamily="34" charset="0"/>
                <a:cs typeface="Arial" pitchFamily="34" charset="0"/>
              </a:rPr>
              <a:t>2</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“A” con el operando de 8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5" name="Picture 2"/>
          <p:cNvPicPr>
            <a:picLocks noChangeAspect="1" noChangeArrowheads="1"/>
          </p:cNvPicPr>
          <p:nvPr/>
        </p:nvPicPr>
        <p:blipFill>
          <a:blip r:embed="rId2"/>
          <a:srcRect/>
          <a:stretch>
            <a:fillRect/>
          </a:stretch>
        </p:blipFill>
        <p:spPr bwMode="auto">
          <a:xfrm>
            <a:off x="0" y="4357694"/>
            <a:ext cx="5105400" cy="21907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786446" y="4714884"/>
            <a:ext cx="2400300" cy="140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STD</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A→M; B→ M+1</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$DD</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 los acumuladores “A” y “B” de forma directa.     El   operando  es   la dirección de 8 bits, donde se encuentra  la  guarda la parte  alta  del  dato efectivo (A) y en la localidad subsecuente, se guarda la parte baja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8" name="Picture 3"/>
          <p:cNvPicPr>
            <a:picLocks noChangeAspect="1" noChangeArrowheads="1"/>
          </p:cNvPicPr>
          <p:nvPr/>
        </p:nvPicPr>
        <p:blipFill>
          <a:blip r:embed="rId2"/>
          <a:srcRect/>
          <a:stretch>
            <a:fillRect/>
          </a:stretch>
        </p:blipFill>
        <p:spPr bwMode="auto">
          <a:xfrm>
            <a:off x="5343495" y="4786322"/>
            <a:ext cx="3800505" cy="1364284"/>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500034" y="4643446"/>
            <a:ext cx="4714907" cy="1576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D</a:t>
            </a:r>
            <a:r>
              <a:rPr lang="es-MX" dirty="0" smtClean="0"/>
              <a:t> </a:t>
            </a:r>
            <a:r>
              <a:rPr lang="es-MX" dirty="0" smtClean="0">
                <a:solidFill>
                  <a:schemeClr val="accent3">
                    <a:lumMod val="75000"/>
                  </a:schemeClr>
                </a:solidFill>
              </a:rPr>
              <a:t>$</a:t>
            </a:r>
            <a:r>
              <a:rPr lang="es-MX" dirty="0" smtClean="0">
                <a:solidFill>
                  <a:schemeClr val="accent2"/>
                </a:solidFill>
              </a:rPr>
              <a:t>4C5A         </a:t>
            </a:r>
            <a:r>
              <a:rPr lang="es-MX" dirty="0" smtClean="0"/>
              <a:t>A→M; B→ M+1</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$FD</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Guarda el contenido de los acumuladores “A” y “B” de forma extendida.     El   operando  es   la dirección de </a:t>
            </a:r>
            <a:r>
              <a:rPr lang="es-MX" dirty="0" smtClean="0">
                <a:latin typeface="Arial" pitchFamily="34" charset="0"/>
                <a:cs typeface="Arial" pitchFamily="34" charset="0"/>
              </a:rPr>
              <a:t>16</a:t>
            </a:r>
            <a:r>
              <a:rPr lang="es-MX" dirty="0" smtClean="0"/>
              <a:t> bits, donde se encuentra  la  guarda la parte  alta  del  dato efectivo (A) y en la localidad subsecuente, se guarda la parte baja (B).</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endParaRPr lang="es-MX" dirty="0" smtClean="0"/>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142844" y="5000636"/>
            <a:ext cx="5072098" cy="1375075"/>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5214942" y="4857760"/>
            <a:ext cx="3800505" cy="13642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D</a:t>
            </a:r>
            <a:r>
              <a:rPr lang="es-MX" dirty="0" smtClean="0"/>
              <a:t> </a:t>
            </a:r>
            <a:r>
              <a:rPr lang="es-MX" dirty="0" smtClean="0">
                <a:solidFill>
                  <a:schemeClr val="accent3">
                    <a:lumMod val="75000"/>
                  </a:schemeClr>
                </a:solidFill>
              </a:rPr>
              <a:t>$</a:t>
            </a:r>
            <a:r>
              <a:rPr lang="es-MX" dirty="0" smtClean="0">
                <a:solidFill>
                  <a:schemeClr val="accent2"/>
                </a:solidFill>
              </a:rPr>
              <a:t>3D,X          </a:t>
            </a:r>
            <a:r>
              <a:rPr lang="es-MX" dirty="0" smtClean="0"/>
              <a:t>A→M; B→ M+1</a:t>
            </a:r>
            <a:endParaRPr lang="es-MX" dirty="0"/>
          </a:p>
        </p:txBody>
      </p:sp>
      <p:sp>
        <p:nvSpPr>
          <p:cNvPr id="3" name="2 Marcador de contenido"/>
          <p:cNvSpPr>
            <a:spLocks noGrp="1"/>
          </p:cNvSpPr>
          <p:nvPr>
            <p:ph idx="1"/>
          </p:nvPr>
        </p:nvSpPr>
        <p:spPr>
          <a:xfrm>
            <a:off x="457200" y="2000240"/>
            <a:ext cx="8229600" cy="2500331"/>
          </a:xfrm>
        </p:spPr>
        <p:txBody>
          <a:bodyPr>
            <a:normAutofit fontScale="700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$ED</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 los acumuladores “A” y “B” de forma indexada respecto a “X”.  El operando se suma con el contenido del registro “X” para determinar la dirección donde se guarda el contenido del acumulador “A”. En la localidad subsecuente  se guarda el contenido del acumulador “B”.</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786446" y="5214950"/>
            <a:ext cx="3143272" cy="1137645"/>
          </a:xfrm>
          <a:prstGeom prst="rect">
            <a:avLst/>
          </a:prstGeom>
          <a:noFill/>
          <a:ln w="9525">
            <a:noFill/>
            <a:miter lim="800000"/>
            <a:headEnd/>
            <a:tailEnd/>
          </a:ln>
          <a:effectLst/>
        </p:spPr>
      </p:pic>
      <p:pic>
        <p:nvPicPr>
          <p:cNvPr id="21506" name="Picture 2"/>
          <p:cNvPicPr>
            <a:picLocks noChangeAspect="1" noChangeArrowheads="1"/>
          </p:cNvPicPr>
          <p:nvPr/>
        </p:nvPicPr>
        <p:blipFill>
          <a:blip r:embed="rId3"/>
          <a:srcRect/>
          <a:stretch>
            <a:fillRect/>
          </a:stretch>
        </p:blipFill>
        <p:spPr bwMode="auto">
          <a:xfrm>
            <a:off x="0" y="4714884"/>
            <a:ext cx="5786478" cy="17875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a:bodyPr>
          <a:lstStyle/>
          <a:p>
            <a:r>
              <a:rPr lang="es-MX" dirty="0" smtClean="0">
                <a:solidFill>
                  <a:schemeClr val="tx2"/>
                </a:solidFill>
              </a:rPr>
              <a:t>LDS</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M:M+1→ SP</a:t>
            </a:r>
            <a:endParaRPr lang="es-MX" dirty="0"/>
          </a:p>
        </p:txBody>
      </p:sp>
      <p:sp>
        <p:nvSpPr>
          <p:cNvPr id="3" name="2 Marcador de contenido"/>
          <p:cNvSpPr>
            <a:spLocks noGrp="1"/>
          </p:cNvSpPr>
          <p:nvPr>
            <p:ph idx="1"/>
          </p:nvPr>
        </p:nvSpPr>
        <p:spPr>
          <a:xfrm>
            <a:off x="457200" y="2000240"/>
            <a:ext cx="8229600" cy="2500331"/>
          </a:xfrm>
        </p:spPr>
        <p:txBody>
          <a:bodyPr>
            <a:normAutofit lnSpcReduction="10000"/>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$8E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21" name="Picture 5"/>
          <p:cNvPicPr>
            <a:picLocks noChangeAspect="1" noChangeArrowheads="1"/>
          </p:cNvPicPr>
          <p:nvPr/>
        </p:nvPicPr>
        <p:blipFill>
          <a:blip r:embed="rId2"/>
          <a:srcRect/>
          <a:stretch>
            <a:fillRect/>
          </a:stretch>
        </p:blipFill>
        <p:spPr bwMode="auto">
          <a:xfrm>
            <a:off x="5286380" y="4714884"/>
            <a:ext cx="3686175" cy="14573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714348" y="4786322"/>
            <a:ext cx="4638684" cy="1386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LDS</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M:M+1→ SP</a:t>
            </a:r>
            <a:endParaRPr lang="es-MX" dirty="0"/>
          </a:p>
        </p:txBody>
      </p:sp>
      <p:sp>
        <p:nvSpPr>
          <p:cNvPr id="3" name="2 Marcador de contenido"/>
          <p:cNvSpPr>
            <a:spLocks noGrp="1"/>
          </p:cNvSpPr>
          <p:nvPr>
            <p:ph idx="1"/>
          </p:nvPr>
        </p:nvSpPr>
        <p:spPr>
          <a:xfrm>
            <a:off x="357158" y="2000240"/>
            <a:ext cx="8501122" cy="2500331"/>
          </a:xfrm>
        </p:spPr>
        <p:txBody>
          <a:bodyPr>
            <a:normAutofit fontScale="850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$9E</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(SP H)  y  en  la localidad subsecuente, la parte  baja (SP 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357158" y="4786322"/>
            <a:ext cx="4767273" cy="1813788"/>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5357818" y="4857760"/>
            <a:ext cx="3533775"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LDS</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M:M+1→ SP</a:t>
            </a:r>
            <a:endParaRPr lang="es-MX" dirty="0"/>
          </a:p>
        </p:txBody>
      </p:sp>
      <p:sp>
        <p:nvSpPr>
          <p:cNvPr id="3" name="2 Marcador de contenido"/>
          <p:cNvSpPr>
            <a:spLocks noGrp="1"/>
          </p:cNvSpPr>
          <p:nvPr>
            <p:ph idx="1"/>
          </p:nvPr>
        </p:nvSpPr>
        <p:spPr>
          <a:xfrm>
            <a:off x="285720" y="2000240"/>
            <a:ext cx="8643998"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$BE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extendida. </a:t>
            </a:r>
          </a:p>
          <a:p>
            <a:pPr>
              <a:buNone/>
            </a:pPr>
            <a:r>
              <a:rPr lang="es-MX" dirty="0" smtClean="0"/>
              <a:t>     El  operando  es   la dirección de 8 bits, donde  se  encuentra  la  parte   alta   del   dato   efectivo (SP H)   y   en  la  localidad  subsecuente, la  parte   baja (SP 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357158" y="4643446"/>
            <a:ext cx="4724410" cy="161121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57775" y="4572008"/>
            <a:ext cx="4086225" cy="146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LDS</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M:M+1→ SP</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$AE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indexada respecto a “X”. </a:t>
            </a:r>
          </a:p>
          <a:p>
            <a:pPr>
              <a:buNone/>
            </a:pPr>
            <a:r>
              <a:rPr lang="es-MX" dirty="0" smtClean="0"/>
              <a:t>     Se suma el operando con el contenido del registro “X” para determinar la dirección del dato efectivo alto (SP H). En la localidad subsecuente  se encuentra el dato efectivo bajo (SP 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786446" y="5214950"/>
            <a:ext cx="3143272" cy="113764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4572008"/>
            <a:ext cx="5786478" cy="1813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a:bodyPr>
          <a:lstStyle/>
          <a:p>
            <a:r>
              <a:rPr lang="es-MX" dirty="0" smtClean="0">
                <a:solidFill>
                  <a:schemeClr val="tx2"/>
                </a:solidFill>
              </a:rPr>
              <a:t>LDX</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M:M+1→ X</a:t>
            </a:r>
            <a:endParaRPr lang="es-MX" dirty="0"/>
          </a:p>
        </p:txBody>
      </p:sp>
      <p:sp>
        <p:nvSpPr>
          <p:cNvPr id="3" name="2 Marcador de contenido"/>
          <p:cNvSpPr>
            <a:spLocks noGrp="1"/>
          </p:cNvSpPr>
          <p:nvPr>
            <p:ph idx="1"/>
          </p:nvPr>
        </p:nvSpPr>
        <p:spPr>
          <a:xfrm>
            <a:off x="457200" y="2000240"/>
            <a:ext cx="8229600" cy="2500331"/>
          </a:xfrm>
        </p:spPr>
        <p:txBody>
          <a:bodyPr>
            <a:normAutofit/>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$CE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21" name="Picture 5"/>
          <p:cNvPicPr>
            <a:picLocks noChangeAspect="1" noChangeArrowheads="1"/>
          </p:cNvPicPr>
          <p:nvPr/>
        </p:nvPicPr>
        <p:blipFill>
          <a:blip r:embed="rId2"/>
          <a:srcRect/>
          <a:stretch>
            <a:fillRect/>
          </a:stretch>
        </p:blipFill>
        <p:spPr bwMode="auto">
          <a:xfrm>
            <a:off x="5286380" y="4714884"/>
            <a:ext cx="3686175" cy="14573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285720" y="4786322"/>
            <a:ext cx="5037318" cy="15975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LDX</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M:M+1→ X</a:t>
            </a:r>
            <a:endParaRPr lang="es-MX" dirty="0"/>
          </a:p>
        </p:txBody>
      </p:sp>
      <p:sp>
        <p:nvSpPr>
          <p:cNvPr id="3" name="2 Marcador de contenido"/>
          <p:cNvSpPr>
            <a:spLocks noGrp="1"/>
          </p:cNvSpPr>
          <p:nvPr>
            <p:ph idx="1"/>
          </p:nvPr>
        </p:nvSpPr>
        <p:spPr>
          <a:xfrm>
            <a:off x="357158" y="2000240"/>
            <a:ext cx="8501122" cy="2500331"/>
          </a:xfrm>
        </p:spPr>
        <p:txBody>
          <a:bodyPr>
            <a:normAutofit fontScale="925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$DE</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(XH)  y  en  la localidad subsecuente, la parte  baja (XL).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5357818" y="4857760"/>
            <a:ext cx="3533775" cy="1276350"/>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285720" y="4376426"/>
            <a:ext cx="5000660" cy="1844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LDX</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M:M+1→ X</a:t>
            </a:r>
            <a:endParaRPr lang="es-MX" dirty="0"/>
          </a:p>
        </p:txBody>
      </p:sp>
      <p:sp>
        <p:nvSpPr>
          <p:cNvPr id="3" name="2 Marcador de contenido"/>
          <p:cNvSpPr>
            <a:spLocks noGrp="1"/>
          </p:cNvSpPr>
          <p:nvPr>
            <p:ph idx="1"/>
          </p:nvPr>
        </p:nvSpPr>
        <p:spPr>
          <a:xfrm>
            <a:off x="285720" y="2000240"/>
            <a:ext cx="8643998"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extendida. </a:t>
            </a:r>
          </a:p>
          <a:p>
            <a:pPr>
              <a:buNone/>
            </a:pPr>
            <a:r>
              <a:rPr lang="es-MX" dirty="0" smtClean="0"/>
              <a:t>     El  operando  es   la dirección de 8 bits, donde  se  encuentra  la  parte   alta   del   dato   efectivo (XH)   y   en  la  localidad  subsecuente, la  parte   baja (XL).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057775" y="4572008"/>
            <a:ext cx="4086225" cy="146685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428596" y="4572008"/>
            <a:ext cx="4716013" cy="1585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$96</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“A” con el dato de memoria de 8 bits de forma directa. El operando es la dirección de 8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714348" y="4357694"/>
            <a:ext cx="4400550" cy="22098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5786446" y="4786322"/>
            <a:ext cx="2495550" cy="1495425"/>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714348" y="4500570"/>
            <a:ext cx="440055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LDX</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M:M+1→ X</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indexada respecto a “X”. </a:t>
            </a:r>
          </a:p>
          <a:p>
            <a:pPr>
              <a:buNone/>
            </a:pPr>
            <a:r>
              <a:rPr lang="es-MX" dirty="0" smtClean="0"/>
              <a:t>     Se suma el operando con el contenido del registro “X” para determinar la dirección del dato efectivo alto (XH). En la localidad subsecuente  se encuentra el dato efectivo bajo (XL).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857884" y="4929198"/>
            <a:ext cx="3143272" cy="113764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0" y="4572008"/>
            <a:ext cx="5857884" cy="18109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a:bodyPr>
          <a:lstStyle/>
          <a:p>
            <a:r>
              <a:rPr lang="es-MX" dirty="0" smtClean="0">
                <a:solidFill>
                  <a:schemeClr val="tx2"/>
                </a:solidFill>
              </a:rPr>
              <a:t>LDY</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M:M+1→ Y</a:t>
            </a:r>
            <a:endParaRPr lang="es-MX" dirty="0"/>
          </a:p>
        </p:txBody>
      </p:sp>
      <p:sp>
        <p:nvSpPr>
          <p:cNvPr id="3" name="2 Marcador de contenido"/>
          <p:cNvSpPr>
            <a:spLocks noGrp="1"/>
          </p:cNvSpPr>
          <p:nvPr>
            <p:ph idx="1"/>
          </p:nvPr>
        </p:nvSpPr>
        <p:spPr>
          <a:xfrm>
            <a:off x="457200" y="2000240"/>
            <a:ext cx="8229600" cy="2500331"/>
          </a:xfrm>
        </p:spPr>
        <p:txBody>
          <a:bodyPr>
            <a:normAutofit/>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$18CE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4</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21" name="Picture 5"/>
          <p:cNvPicPr>
            <a:picLocks noChangeAspect="1" noChangeArrowheads="1"/>
          </p:cNvPicPr>
          <p:nvPr/>
        </p:nvPicPr>
        <p:blipFill>
          <a:blip r:embed="rId2"/>
          <a:srcRect/>
          <a:stretch>
            <a:fillRect/>
          </a:stretch>
        </p:blipFill>
        <p:spPr bwMode="auto">
          <a:xfrm>
            <a:off x="5286380" y="4714884"/>
            <a:ext cx="3686175" cy="14573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28596" y="4786322"/>
            <a:ext cx="4848235" cy="14275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LDY</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M:M+1→ Y</a:t>
            </a:r>
            <a:endParaRPr lang="es-MX" dirty="0"/>
          </a:p>
        </p:txBody>
      </p:sp>
      <p:sp>
        <p:nvSpPr>
          <p:cNvPr id="3" name="2 Marcador de contenido"/>
          <p:cNvSpPr>
            <a:spLocks noGrp="1"/>
          </p:cNvSpPr>
          <p:nvPr>
            <p:ph idx="1"/>
          </p:nvPr>
        </p:nvSpPr>
        <p:spPr>
          <a:xfrm>
            <a:off x="357158" y="2000240"/>
            <a:ext cx="8501122" cy="2500331"/>
          </a:xfrm>
        </p:spPr>
        <p:txBody>
          <a:bodyPr>
            <a:normAutofit fontScale="925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$18DE</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(YH)  y  en  la localidad subsecuente, la parte  baja (YL).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5357818" y="4857760"/>
            <a:ext cx="3533775" cy="127635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285720" y="4572008"/>
            <a:ext cx="5048263" cy="18083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LDY</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M:M+1→ Y</a:t>
            </a:r>
            <a:endParaRPr lang="es-MX" dirty="0"/>
          </a:p>
        </p:txBody>
      </p:sp>
      <p:sp>
        <p:nvSpPr>
          <p:cNvPr id="3" name="2 Marcador de contenido"/>
          <p:cNvSpPr>
            <a:spLocks noGrp="1"/>
          </p:cNvSpPr>
          <p:nvPr>
            <p:ph idx="1"/>
          </p:nvPr>
        </p:nvSpPr>
        <p:spPr>
          <a:xfrm>
            <a:off x="285720" y="2000240"/>
            <a:ext cx="8643998"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$18FE</a:t>
            </a:r>
            <a:r>
              <a:rPr lang="es-MX" dirty="0" smtClean="0"/>
              <a:t>        </a:t>
            </a:r>
            <a:r>
              <a:rPr lang="es-MX" b="1" dirty="0" smtClean="0"/>
              <a:t>Ciclo</a:t>
            </a:r>
            <a:r>
              <a:rPr lang="es-MX" dirty="0" smtClean="0"/>
              <a:t>:</a:t>
            </a:r>
            <a:r>
              <a:rPr lang="es-MX" dirty="0" smtClean="0">
                <a:latin typeface="Arial" pitchFamily="34" charset="0"/>
                <a:cs typeface="Arial" pitchFamily="34" charset="0"/>
              </a:rPr>
              <a:t>6</a:t>
            </a:r>
            <a:r>
              <a:rPr lang="es-MX" dirty="0" smtClean="0"/>
              <a:t>      </a:t>
            </a:r>
            <a:r>
              <a:rPr lang="es-MX" b="1" i="1" dirty="0" smtClean="0"/>
              <a:t>Byte</a:t>
            </a:r>
            <a:r>
              <a:rPr lang="es-MX" dirty="0" smtClean="0"/>
              <a:t>:</a:t>
            </a:r>
            <a:r>
              <a:rPr lang="es-MX" dirty="0" smtClean="0">
                <a:latin typeface="Arial" pitchFamily="34" charset="0"/>
                <a:cs typeface="Arial" pitchFamily="34" charset="0"/>
              </a:rPr>
              <a:t>4</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extendida. </a:t>
            </a:r>
          </a:p>
          <a:p>
            <a:pPr>
              <a:buNone/>
            </a:pPr>
            <a:r>
              <a:rPr lang="es-MX" dirty="0" smtClean="0"/>
              <a:t>     El  operando  es   la dirección de 8 bits, donde  se  encuentra  la  parte   alta   del   dato   efectivo (YH)   y   en  la  localidad  subsecuente, la  parte   baja (YL).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057775" y="4572008"/>
            <a:ext cx="4086225" cy="146685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0" y="4500570"/>
            <a:ext cx="5019688" cy="1844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LDY</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M:M+1→ Y</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$1AEE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indexada respecto a “X”. </a:t>
            </a:r>
          </a:p>
          <a:p>
            <a:pPr>
              <a:buNone/>
            </a:pPr>
            <a:r>
              <a:rPr lang="es-MX" dirty="0" smtClean="0"/>
              <a:t>     Se suma el operando con el contenido del registro “X” para determinar la dirección del dato efectivo alto (YH). En la localidad subsecuente  se encuentra el dato efectivo bajo (YL).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857884" y="4929198"/>
            <a:ext cx="3143272" cy="1137645"/>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a:srcRect/>
          <a:stretch>
            <a:fillRect/>
          </a:stretch>
        </p:blipFill>
        <p:spPr bwMode="auto">
          <a:xfrm>
            <a:off x="0" y="4572008"/>
            <a:ext cx="5857916" cy="1780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TAB                                 A→B</a:t>
            </a:r>
            <a:endParaRPr lang="es-MX" dirty="0"/>
          </a:p>
        </p:txBody>
      </p:sp>
      <p:sp>
        <p:nvSpPr>
          <p:cNvPr id="3" name="2 Marcador de contenido"/>
          <p:cNvSpPr>
            <a:spLocks noGrp="1"/>
          </p:cNvSpPr>
          <p:nvPr>
            <p:ph idx="1"/>
          </p:nvPr>
        </p:nvSpPr>
        <p:spPr>
          <a:xfrm>
            <a:off x="457200" y="2000241"/>
            <a:ext cx="8229600" cy="1928826"/>
          </a:xfrm>
        </p:spPr>
        <p:txBody>
          <a:bodyPr>
            <a:normAutofit/>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$16</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acumulador “A” hacia el registro acumulador “B”. </a:t>
            </a:r>
          </a:p>
          <a:p>
            <a:r>
              <a:rPr lang="es-MX" sz="2000" dirty="0" smtClean="0"/>
              <a:t>Actualiza banderas N, Z y se fuerza V←</a:t>
            </a:r>
            <a:r>
              <a:rPr lang="es-MX" sz="2000" dirty="0" smtClean="0">
                <a:latin typeface="Arial" pitchFamily="34" charset="0"/>
                <a:cs typeface="Arial" pitchFamily="34" charset="0"/>
              </a:rPr>
              <a:t>0</a:t>
            </a:r>
            <a:endParaRPr lang="es-MX" sz="20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071538" y="4143380"/>
            <a:ext cx="6357981" cy="21659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TBA                                 B→A</a:t>
            </a:r>
            <a:endParaRPr lang="es-MX" dirty="0"/>
          </a:p>
        </p:txBody>
      </p:sp>
      <p:sp>
        <p:nvSpPr>
          <p:cNvPr id="3" name="2 Marcador de contenido"/>
          <p:cNvSpPr>
            <a:spLocks noGrp="1"/>
          </p:cNvSpPr>
          <p:nvPr>
            <p:ph idx="1"/>
          </p:nvPr>
        </p:nvSpPr>
        <p:spPr>
          <a:xfrm>
            <a:off x="457200" y="2000241"/>
            <a:ext cx="8229600" cy="1928826"/>
          </a:xfrm>
        </p:spPr>
        <p:txBody>
          <a:bodyPr>
            <a:normAutofit/>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$17</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acumulador “B” hacia el registro acumulador “A”. </a:t>
            </a:r>
          </a:p>
          <a:p>
            <a:r>
              <a:rPr lang="es-MX" sz="2000" dirty="0" smtClean="0"/>
              <a:t>Actualiza banderas N, Z y se fuerza V←</a:t>
            </a:r>
            <a:r>
              <a:rPr lang="es-MX" sz="2000" dirty="0" smtClean="0">
                <a:latin typeface="Arial" pitchFamily="34" charset="0"/>
                <a:cs typeface="Arial" pitchFamily="34" charset="0"/>
              </a:rPr>
              <a:t>0</a:t>
            </a:r>
            <a:endParaRPr lang="es-MX" sz="2000" dirty="0">
              <a:latin typeface="Arial" pitchFamily="34" charset="0"/>
              <a:cs typeface="Arial" pitchFamily="34" charset="0"/>
            </a:endParaRPr>
          </a:p>
        </p:txBody>
      </p:sp>
      <p:pic>
        <p:nvPicPr>
          <p:cNvPr id="2051" name="Picture 3"/>
          <p:cNvPicPr>
            <a:picLocks noChangeAspect="1" noChangeArrowheads="1"/>
          </p:cNvPicPr>
          <p:nvPr/>
        </p:nvPicPr>
        <p:blipFill>
          <a:blip r:embed="rId2"/>
          <a:srcRect/>
          <a:stretch>
            <a:fillRect/>
          </a:stretch>
        </p:blipFill>
        <p:spPr bwMode="auto">
          <a:xfrm>
            <a:off x="1214414" y="4143380"/>
            <a:ext cx="6048375"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TPA                                 CCR→A</a:t>
            </a:r>
            <a:endParaRPr lang="es-MX" dirty="0"/>
          </a:p>
        </p:txBody>
      </p:sp>
      <p:sp>
        <p:nvSpPr>
          <p:cNvPr id="3" name="2 Marcador de contenido"/>
          <p:cNvSpPr>
            <a:spLocks noGrp="1"/>
          </p:cNvSpPr>
          <p:nvPr>
            <p:ph idx="1"/>
          </p:nvPr>
        </p:nvSpPr>
        <p:spPr>
          <a:xfrm>
            <a:off x="457200" y="2000241"/>
            <a:ext cx="8229600" cy="1928826"/>
          </a:xfrm>
        </p:spPr>
        <p:txBody>
          <a:bodyPr>
            <a:normAutofit/>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$06</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de estados “CCR” hacia el registro acumulador “A”. </a:t>
            </a:r>
          </a:p>
          <a:p>
            <a:r>
              <a:rPr lang="es-MX" sz="2000" dirty="0" smtClean="0"/>
              <a:t>Ninguna bandera del registro de estados se actualiza</a:t>
            </a:r>
          </a:p>
          <a:p>
            <a:endParaRPr lang="es-MX" sz="20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2071670" y="4143380"/>
            <a:ext cx="3824298" cy="2328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TAP                                 A→CCR</a:t>
            </a:r>
            <a:endParaRPr lang="es-MX" dirty="0"/>
          </a:p>
        </p:txBody>
      </p:sp>
      <p:sp>
        <p:nvSpPr>
          <p:cNvPr id="3" name="2 Marcador de contenido"/>
          <p:cNvSpPr>
            <a:spLocks noGrp="1"/>
          </p:cNvSpPr>
          <p:nvPr>
            <p:ph idx="1"/>
          </p:nvPr>
        </p:nvSpPr>
        <p:spPr>
          <a:xfrm>
            <a:off x="457200" y="2000241"/>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$07</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acumulador “A” hacia el registro  de  estados “CCR”. </a:t>
            </a:r>
          </a:p>
          <a:p>
            <a:r>
              <a:rPr lang="es-MX" sz="2000" dirty="0" smtClean="0"/>
              <a:t>Todas las banderas del registro de estado se actualizan, pero si el bit 6 del CCR  tiene un valor lógico de cero, no podrá ponerse en alto.</a:t>
            </a:r>
          </a:p>
          <a:p>
            <a:endParaRPr lang="es-MX" sz="2000"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785786" y="3929066"/>
            <a:ext cx="7100910" cy="2645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TAP                                 A→CCR</a:t>
            </a:r>
            <a:endParaRPr lang="es-MX" dirty="0"/>
          </a:p>
        </p:txBody>
      </p:sp>
      <p:sp>
        <p:nvSpPr>
          <p:cNvPr id="3" name="2 Marcador de contenido"/>
          <p:cNvSpPr>
            <a:spLocks noGrp="1"/>
          </p:cNvSpPr>
          <p:nvPr>
            <p:ph idx="1"/>
          </p:nvPr>
        </p:nvSpPr>
        <p:spPr>
          <a:xfrm>
            <a:off x="457200" y="2000241"/>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$07</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acumulador “A” hacia el registro  de  estados “CCR”. </a:t>
            </a:r>
          </a:p>
          <a:p>
            <a:r>
              <a:rPr lang="es-MX" sz="2000" dirty="0" smtClean="0"/>
              <a:t>Todas las banderas del registro de estado se actualizan, pero si el bit 6 del CCR  tiene un valor lógico de cero, no podrá ponerse en alto.</a:t>
            </a:r>
          </a:p>
          <a:p>
            <a:endParaRPr lang="es-MX" sz="2000"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785786" y="3929066"/>
            <a:ext cx="7100910" cy="2645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$B6</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acumulador “A” con el dato de memoria de 8 bits de forma directa. El operando es la dirección de 16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357158" y="4572000"/>
            <a:ext cx="4772025" cy="2286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643570" y="4857760"/>
            <a:ext cx="2390775" cy="146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42910" y="3286124"/>
            <a:ext cx="7948637" cy="3446679"/>
          </a:xfrm>
          <a:prstGeom prst="rect">
            <a:avLst/>
          </a:prstGeom>
          <a:noFill/>
          <a:ln w="9525">
            <a:noFill/>
            <a:miter lim="800000"/>
            <a:headEnd/>
            <a:tailEnd/>
          </a:ln>
          <a:effectLst/>
        </p:spPr>
      </p:pic>
      <p:sp>
        <p:nvSpPr>
          <p:cNvPr id="2" name="1 Título"/>
          <p:cNvSpPr>
            <a:spLocks noGrp="1"/>
          </p:cNvSpPr>
          <p:nvPr>
            <p:ph type="title"/>
          </p:nvPr>
        </p:nvSpPr>
        <p:spPr>
          <a:xfrm>
            <a:off x="357158" y="0"/>
            <a:ext cx="8229600" cy="1275608"/>
          </a:xfrm>
        </p:spPr>
        <p:txBody>
          <a:bodyPr>
            <a:normAutofit/>
          </a:bodyPr>
          <a:lstStyle/>
          <a:p>
            <a:r>
              <a:rPr lang="es-MX" dirty="0" smtClean="0"/>
              <a:t>PSHA      A→(SP); (SP) -1 → SP</a:t>
            </a:r>
            <a:endParaRPr lang="es-MX" dirty="0"/>
          </a:p>
        </p:txBody>
      </p:sp>
      <p:sp>
        <p:nvSpPr>
          <p:cNvPr id="3" name="2 Marcador de contenido"/>
          <p:cNvSpPr>
            <a:spLocks noGrp="1"/>
          </p:cNvSpPr>
          <p:nvPr>
            <p:ph idx="1"/>
          </p:nvPr>
        </p:nvSpPr>
        <p:spPr>
          <a:xfrm>
            <a:off x="500034" y="1357298"/>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$36</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3</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acumulador “A” en la dirección apuntada por el SP y después  hace  un decremento  del SP en una unidad.</a:t>
            </a:r>
          </a:p>
          <a:p>
            <a:r>
              <a:rPr lang="es-MX" sz="2000" dirty="0" smtClean="0"/>
              <a:t>Ninguna  bandera  del CCR  se actualiza.</a:t>
            </a:r>
          </a:p>
          <a:p>
            <a:endParaRPr lang="es-MX"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8" y="3388906"/>
            <a:ext cx="8001024" cy="3469094"/>
          </a:xfrm>
          <a:prstGeom prst="rect">
            <a:avLst/>
          </a:prstGeom>
          <a:noFill/>
          <a:ln w="9525">
            <a:noFill/>
            <a:miter lim="800000"/>
            <a:headEnd/>
            <a:tailEnd/>
          </a:ln>
          <a:effectLst/>
        </p:spPr>
      </p:pic>
      <p:sp>
        <p:nvSpPr>
          <p:cNvPr id="2" name="1 Título"/>
          <p:cNvSpPr>
            <a:spLocks noGrp="1"/>
          </p:cNvSpPr>
          <p:nvPr>
            <p:ph type="title"/>
          </p:nvPr>
        </p:nvSpPr>
        <p:spPr>
          <a:xfrm>
            <a:off x="357158" y="0"/>
            <a:ext cx="8229600" cy="1275608"/>
          </a:xfrm>
        </p:spPr>
        <p:txBody>
          <a:bodyPr>
            <a:normAutofit/>
          </a:bodyPr>
          <a:lstStyle/>
          <a:p>
            <a:r>
              <a:rPr lang="es-MX" dirty="0" smtClean="0"/>
              <a:t>PSHB      B→(SP); (SP) -1 → SP</a:t>
            </a:r>
            <a:endParaRPr lang="es-MX" dirty="0"/>
          </a:p>
        </p:txBody>
      </p:sp>
      <p:sp>
        <p:nvSpPr>
          <p:cNvPr id="3" name="2 Marcador de contenido"/>
          <p:cNvSpPr>
            <a:spLocks noGrp="1"/>
          </p:cNvSpPr>
          <p:nvPr>
            <p:ph idx="1"/>
          </p:nvPr>
        </p:nvSpPr>
        <p:spPr>
          <a:xfrm>
            <a:off x="500034" y="1357298"/>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$37</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3</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acumulador “B” en la dirección apuntada por el SP y después  hace  un decremento  del SP en una unidad.</a:t>
            </a:r>
          </a:p>
          <a:p>
            <a:r>
              <a:rPr lang="es-MX" sz="2000" dirty="0" smtClean="0"/>
              <a:t>Ninguna  bandera  del CCR  se actualiza.</a:t>
            </a:r>
          </a:p>
          <a:p>
            <a:endParaRPr lang="es-MX"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571472" y="3044357"/>
            <a:ext cx="7862912" cy="3813643"/>
          </a:xfrm>
          <a:prstGeom prst="rect">
            <a:avLst/>
          </a:prstGeom>
          <a:noFill/>
          <a:ln w="9525">
            <a:noFill/>
            <a:miter lim="800000"/>
            <a:headEnd/>
            <a:tailEnd/>
          </a:ln>
          <a:effectLst/>
        </p:spPr>
      </p:pic>
      <p:sp>
        <p:nvSpPr>
          <p:cNvPr id="2" name="1 Título"/>
          <p:cNvSpPr>
            <a:spLocks noGrp="1"/>
          </p:cNvSpPr>
          <p:nvPr>
            <p:ph type="title"/>
          </p:nvPr>
        </p:nvSpPr>
        <p:spPr>
          <a:xfrm>
            <a:off x="357158" y="-142900"/>
            <a:ext cx="8229600" cy="1275608"/>
          </a:xfrm>
        </p:spPr>
        <p:txBody>
          <a:bodyPr>
            <a:normAutofit fontScale="90000"/>
          </a:bodyPr>
          <a:lstStyle/>
          <a:p>
            <a:r>
              <a:rPr lang="es-MX" dirty="0" smtClean="0"/>
              <a:t>PULA      ((SP)+1)→A; (SP) +1 → SP</a:t>
            </a:r>
            <a:endParaRPr lang="es-MX" dirty="0"/>
          </a:p>
        </p:txBody>
      </p:sp>
      <p:sp>
        <p:nvSpPr>
          <p:cNvPr id="3" name="2 Marcador de contenido"/>
          <p:cNvSpPr>
            <a:spLocks noGrp="1"/>
          </p:cNvSpPr>
          <p:nvPr>
            <p:ph idx="1"/>
          </p:nvPr>
        </p:nvSpPr>
        <p:spPr>
          <a:xfrm>
            <a:off x="500034" y="1142984"/>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$32</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4</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 la dirección apuntada por el SP hacia el registro  acumulador “A”  y después  hace  un incremento  del SP en una unidad.</a:t>
            </a:r>
          </a:p>
          <a:p>
            <a:r>
              <a:rPr lang="es-MX" sz="2000" dirty="0" smtClean="0"/>
              <a:t>Ninguna  bandera  del CCR  se actualiza.</a:t>
            </a:r>
          </a:p>
          <a:p>
            <a:endParaRPr lang="es-MX"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14348" y="3000372"/>
            <a:ext cx="7500990" cy="3725657"/>
          </a:xfrm>
          <a:prstGeom prst="rect">
            <a:avLst/>
          </a:prstGeom>
          <a:noFill/>
          <a:ln w="9525">
            <a:noFill/>
            <a:miter lim="800000"/>
            <a:headEnd/>
            <a:tailEnd/>
          </a:ln>
          <a:effectLst/>
        </p:spPr>
      </p:pic>
      <p:sp>
        <p:nvSpPr>
          <p:cNvPr id="2" name="1 Título"/>
          <p:cNvSpPr>
            <a:spLocks noGrp="1"/>
          </p:cNvSpPr>
          <p:nvPr>
            <p:ph type="title"/>
          </p:nvPr>
        </p:nvSpPr>
        <p:spPr>
          <a:xfrm>
            <a:off x="357158" y="-142900"/>
            <a:ext cx="8229600" cy="1275608"/>
          </a:xfrm>
        </p:spPr>
        <p:txBody>
          <a:bodyPr>
            <a:normAutofit fontScale="90000"/>
          </a:bodyPr>
          <a:lstStyle/>
          <a:p>
            <a:r>
              <a:rPr lang="es-MX" dirty="0" smtClean="0"/>
              <a:t>PULB      ((SP)+1)→B; (SP) +1 → SP</a:t>
            </a:r>
            <a:endParaRPr lang="es-MX" dirty="0"/>
          </a:p>
        </p:txBody>
      </p:sp>
      <p:sp>
        <p:nvSpPr>
          <p:cNvPr id="3" name="2 Marcador de contenido"/>
          <p:cNvSpPr>
            <a:spLocks noGrp="1"/>
          </p:cNvSpPr>
          <p:nvPr>
            <p:ph idx="1"/>
          </p:nvPr>
        </p:nvSpPr>
        <p:spPr>
          <a:xfrm>
            <a:off x="500034" y="1142984"/>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$33</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4</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 la dirección apuntada por el SP hacia el registro  acumulador “A”  y después  hace  un incremento  del SP en una unidad.</a:t>
            </a:r>
          </a:p>
          <a:p>
            <a:r>
              <a:rPr lang="es-MX" sz="2000" dirty="0" smtClean="0"/>
              <a:t>Ninguna  bandera  del CCR  se actualiza.</a:t>
            </a:r>
          </a:p>
          <a:p>
            <a:endParaRPr lang="es-MX"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596" y="3188256"/>
            <a:ext cx="7358114" cy="3669743"/>
          </a:xfrm>
          <a:prstGeom prst="rect">
            <a:avLst/>
          </a:prstGeom>
          <a:noFill/>
          <a:ln w="9525">
            <a:noFill/>
            <a:miter lim="800000"/>
            <a:headEnd/>
            <a:tailEnd/>
          </a:ln>
          <a:effectLst/>
        </p:spPr>
      </p:pic>
      <p:sp>
        <p:nvSpPr>
          <p:cNvPr id="2" name="1 Título"/>
          <p:cNvSpPr>
            <a:spLocks noGrp="1"/>
          </p:cNvSpPr>
          <p:nvPr>
            <p:ph type="title"/>
          </p:nvPr>
        </p:nvSpPr>
        <p:spPr>
          <a:xfrm>
            <a:off x="357158" y="0"/>
            <a:ext cx="8229600" cy="1275608"/>
          </a:xfrm>
        </p:spPr>
        <p:txBody>
          <a:bodyPr>
            <a:normAutofit/>
          </a:bodyPr>
          <a:lstStyle/>
          <a:p>
            <a:r>
              <a:rPr lang="es-MX" dirty="0" smtClean="0"/>
              <a:t>PSHX      X→(SP); (SP) -2 → SP</a:t>
            </a:r>
            <a:endParaRPr lang="es-MX" dirty="0"/>
          </a:p>
        </p:txBody>
      </p:sp>
      <p:sp>
        <p:nvSpPr>
          <p:cNvPr id="3" name="2 Marcador de contenido"/>
          <p:cNvSpPr>
            <a:spLocks noGrp="1"/>
          </p:cNvSpPr>
          <p:nvPr>
            <p:ph idx="1"/>
          </p:nvPr>
        </p:nvSpPr>
        <p:spPr>
          <a:xfrm>
            <a:off x="500034" y="1357298"/>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$3C</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4</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del registro  </a:t>
            </a:r>
            <a:r>
              <a:rPr lang="es-MX" sz="2000" dirty="0" err="1" smtClean="0"/>
              <a:t>registro</a:t>
            </a:r>
            <a:r>
              <a:rPr lang="es-MX" sz="2000" dirty="0" smtClean="0"/>
              <a:t> “X” en la dirección apuntada por el SP y después  hace  un decremento  del SP en dos unidades.</a:t>
            </a:r>
          </a:p>
          <a:p>
            <a:r>
              <a:rPr lang="es-MX" sz="2000" dirty="0" smtClean="0"/>
              <a:t>Ninguna  bandera  del CCR  se actualiza.</a:t>
            </a:r>
          </a:p>
          <a:p>
            <a:endParaRPr lang="es-MX"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85787" y="3259941"/>
            <a:ext cx="6357982" cy="3598059"/>
          </a:xfrm>
          <a:prstGeom prst="rect">
            <a:avLst/>
          </a:prstGeom>
          <a:noFill/>
          <a:ln w="9525">
            <a:noFill/>
            <a:miter lim="800000"/>
            <a:headEnd/>
            <a:tailEnd/>
          </a:ln>
          <a:effectLst/>
        </p:spPr>
      </p:pic>
      <p:sp>
        <p:nvSpPr>
          <p:cNvPr id="2" name="1 Título"/>
          <p:cNvSpPr>
            <a:spLocks noGrp="1"/>
          </p:cNvSpPr>
          <p:nvPr>
            <p:ph type="title"/>
          </p:nvPr>
        </p:nvSpPr>
        <p:spPr>
          <a:xfrm>
            <a:off x="357158" y="0"/>
            <a:ext cx="8229600" cy="1275608"/>
          </a:xfrm>
        </p:spPr>
        <p:txBody>
          <a:bodyPr>
            <a:normAutofit/>
          </a:bodyPr>
          <a:lstStyle/>
          <a:p>
            <a:r>
              <a:rPr lang="es-MX" dirty="0" smtClean="0"/>
              <a:t>PULX      (SP)→X; (SP) +2 → SP</a:t>
            </a:r>
            <a:endParaRPr lang="es-MX" dirty="0"/>
          </a:p>
        </p:txBody>
      </p:sp>
      <p:sp>
        <p:nvSpPr>
          <p:cNvPr id="3" name="2 Marcador de contenido"/>
          <p:cNvSpPr>
            <a:spLocks noGrp="1"/>
          </p:cNvSpPr>
          <p:nvPr>
            <p:ph idx="1"/>
          </p:nvPr>
        </p:nvSpPr>
        <p:spPr>
          <a:xfrm>
            <a:off x="500034" y="1357298"/>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$38</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4</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Transfiere (copia) el contenido de las dos localidades de la cúspide del SP  hacia el registro  “X” haciendo  un incremento  del SP en dos unidades.</a:t>
            </a:r>
          </a:p>
          <a:p>
            <a:r>
              <a:rPr lang="es-MX" sz="2000" dirty="0" smtClean="0"/>
              <a:t>Ninguna  bandera  del CCR  se actualiza.</a:t>
            </a:r>
          </a:p>
          <a:p>
            <a:endParaRPr lang="es-MX"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00100" y="3251934"/>
            <a:ext cx="7286676" cy="3606066"/>
          </a:xfrm>
          <a:prstGeom prst="rect">
            <a:avLst/>
          </a:prstGeom>
          <a:noFill/>
          <a:ln w="9525">
            <a:noFill/>
            <a:miter lim="800000"/>
            <a:headEnd/>
            <a:tailEnd/>
          </a:ln>
          <a:effectLst/>
        </p:spPr>
      </p:pic>
      <p:sp>
        <p:nvSpPr>
          <p:cNvPr id="2" name="1 Título"/>
          <p:cNvSpPr>
            <a:spLocks noGrp="1"/>
          </p:cNvSpPr>
          <p:nvPr>
            <p:ph type="title"/>
          </p:nvPr>
        </p:nvSpPr>
        <p:spPr>
          <a:xfrm>
            <a:off x="357158" y="0"/>
            <a:ext cx="8229600" cy="1275608"/>
          </a:xfrm>
        </p:spPr>
        <p:txBody>
          <a:bodyPr>
            <a:normAutofit/>
          </a:bodyPr>
          <a:lstStyle/>
          <a:p>
            <a:r>
              <a:rPr lang="es-MX" dirty="0" smtClean="0"/>
              <a:t>PSHY      Y→(SP); (SP) -2 → SP</a:t>
            </a:r>
            <a:endParaRPr lang="es-MX" dirty="0"/>
          </a:p>
        </p:txBody>
      </p:sp>
      <p:sp>
        <p:nvSpPr>
          <p:cNvPr id="3" name="2 Marcador de contenido"/>
          <p:cNvSpPr>
            <a:spLocks noGrp="1"/>
          </p:cNvSpPr>
          <p:nvPr>
            <p:ph idx="1"/>
          </p:nvPr>
        </p:nvSpPr>
        <p:spPr>
          <a:xfrm>
            <a:off x="500034" y="1357298"/>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$183C</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5</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2</a:t>
            </a:r>
          </a:p>
          <a:p>
            <a:r>
              <a:rPr lang="es-MX" sz="2000" dirty="0" smtClean="0"/>
              <a:t>Transfiere (copia) el contenido del registro  </a:t>
            </a:r>
            <a:r>
              <a:rPr lang="es-MX" sz="2000" dirty="0" err="1" smtClean="0"/>
              <a:t>registro</a:t>
            </a:r>
            <a:r>
              <a:rPr lang="es-MX" sz="2000" dirty="0" smtClean="0"/>
              <a:t> “Y” en la dirección apuntada por el SP y después  hace  un decremento  del SP en dos unidades.</a:t>
            </a:r>
          </a:p>
          <a:p>
            <a:r>
              <a:rPr lang="es-MX" sz="2000" dirty="0" smtClean="0"/>
              <a:t>Ninguna  bandera  del CCR  se actualiza.</a:t>
            </a:r>
          </a:p>
          <a:p>
            <a:endParaRPr lang="es-MX"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275608"/>
          </a:xfrm>
        </p:spPr>
        <p:txBody>
          <a:bodyPr>
            <a:normAutofit/>
          </a:bodyPr>
          <a:lstStyle/>
          <a:p>
            <a:r>
              <a:rPr lang="es-MX" dirty="0" smtClean="0"/>
              <a:t>PULY      (SP)→Y; (SP) +2 → SP</a:t>
            </a:r>
            <a:endParaRPr lang="es-MX" dirty="0"/>
          </a:p>
        </p:txBody>
      </p:sp>
      <p:sp>
        <p:nvSpPr>
          <p:cNvPr id="3" name="2 Marcador de contenido"/>
          <p:cNvSpPr>
            <a:spLocks noGrp="1"/>
          </p:cNvSpPr>
          <p:nvPr>
            <p:ph idx="1"/>
          </p:nvPr>
        </p:nvSpPr>
        <p:spPr>
          <a:xfrm>
            <a:off x="500034" y="1357298"/>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$1838</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5</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2</a:t>
            </a:r>
          </a:p>
          <a:p>
            <a:r>
              <a:rPr lang="es-MX" sz="2000" dirty="0" smtClean="0"/>
              <a:t>Transfiere (copia) el contenido de las dos localidades de la cúspide del SP  hacia el registro  “Y” haciendo  un incremento  del SP en dos unidades.</a:t>
            </a:r>
          </a:p>
          <a:p>
            <a:r>
              <a:rPr lang="es-MX" sz="2000" dirty="0" smtClean="0"/>
              <a:t>Ninguna  bandera  del CCR  se actualiza.</a:t>
            </a:r>
          </a:p>
          <a:p>
            <a:endParaRPr lang="es-MX" sz="2000" dirty="0">
              <a:latin typeface="Arial" pitchFamily="34"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1071538" y="3429000"/>
            <a:ext cx="6334125"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14678" y="857232"/>
            <a:ext cx="3286148" cy="5643578"/>
          </a:xfrm>
        </p:spPr>
        <p:txBody>
          <a:bodyPr>
            <a:normAutofit/>
          </a:bodyPr>
          <a:lstStyle/>
          <a:p>
            <a:r>
              <a:rPr lang="es-MX" sz="2800" dirty="0" smtClean="0"/>
              <a:t/>
            </a:r>
            <a:br>
              <a:rPr lang="es-MX" sz="2800" dirty="0" smtClean="0"/>
            </a:br>
            <a:r>
              <a:rPr lang="es-MX" sz="2800" dirty="0" smtClean="0"/>
              <a:t>PSHA</a:t>
            </a:r>
            <a:br>
              <a:rPr lang="es-MX" sz="2800" dirty="0" smtClean="0"/>
            </a:br>
            <a:r>
              <a:rPr lang="es-MX" sz="2800" dirty="0" smtClean="0"/>
              <a:t>PSHB</a:t>
            </a:r>
            <a:br>
              <a:rPr lang="es-MX" sz="2800" dirty="0" smtClean="0"/>
            </a:br>
            <a:r>
              <a:rPr lang="es-MX" sz="2800" dirty="0" smtClean="0"/>
              <a:t>PSHX</a:t>
            </a:r>
            <a:br>
              <a:rPr lang="es-MX" sz="2800" dirty="0" smtClean="0"/>
            </a:br>
            <a:r>
              <a:rPr lang="es-MX" sz="2800" dirty="0" smtClean="0"/>
              <a:t>PSHY</a:t>
            </a:r>
            <a:br>
              <a:rPr lang="es-MX" sz="2800" dirty="0" smtClean="0"/>
            </a:br>
            <a:r>
              <a:rPr lang="es-MX" sz="2800" dirty="0" smtClean="0"/>
              <a:t/>
            </a:r>
            <a:br>
              <a:rPr lang="es-MX" sz="2800" dirty="0" smtClean="0"/>
            </a:br>
            <a:r>
              <a:rPr lang="es-MX" sz="2800" dirty="0" smtClean="0"/>
              <a:t>PULY</a:t>
            </a:r>
            <a:br>
              <a:rPr lang="es-MX" sz="2800" dirty="0" smtClean="0"/>
            </a:br>
            <a:r>
              <a:rPr lang="es-MX" sz="2800" dirty="0" smtClean="0"/>
              <a:t>PULX</a:t>
            </a:r>
            <a:br>
              <a:rPr lang="es-MX" sz="2800" dirty="0" smtClean="0"/>
            </a:br>
            <a:r>
              <a:rPr lang="es-MX" sz="2800" dirty="0" smtClean="0"/>
              <a:t>PULB</a:t>
            </a:r>
            <a:br>
              <a:rPr lang="es-MX" sz="2800" dirty="0" smtClean="0"/>
            </a:br>
            <a:r>
              <a:rPr lang="es-MX" sz="2800" dirty="0" smtClean="0"/>
              <a:t>PULA</a:t>
            </a:r>
            <a:br>
              <a:rPr lang="es-MX" sz="2800" dirty="0" smtClean="0"/>
            </a:br>
            <a:endParaRPr lang="es-MX" sz="2800" dirty="0"/>
          </a:p>
        </p:txBody>
      </p:sp>
      <p:sp>
        <p:nvSpPr>
          <p:cNvPr id="5" name="4 Rectángulo"/>
          <p:cNvSpPr/>
          <p:nvPr/>
        </p:nvSpPr>
        <p:spPr>
          <a:xfrm>
            <a:off x="1071538" y="1071546"/>
            <a:ext cx="6156557" cy="769441"/>
          </a:xfrm>
          <a:prstGeom prst="rect">
            <a:avLst/>
          </a:prstGeom>
        </p:spPr>
        <p:txBody>
          <a:bodyPr wrap="none">
            <a:spAutoFit/>
          </a:bodyPr>
          <a:lstStyle/>
          <a:p>
            <a:r>
              <a:rPr lang="es-MX" sz="4400" dirty="0" smtClean="0"/>
              <a:t>El orden es importante…</a:t>
            </a:r>
            <a:endParaRPr lang="es-MX" sz="4400" dirty="0"/>
          </a:p>
        </p:txBody>
      </p:sp>
      <p:pic>
        <p:nvPicPr>
          <p:cNvPr id="10242" name="Picture 2"/>
          <p:cNvPicPr>
            <a:picLocks noChangeAspect="1" noChangeArrowheads="1"/>
          </p:cNvPicPr>
          <p:nvPr/>
        </p:nvPicPr>
        <p:blipFill>
          <a:blip r:embed="rId2"/>
          <a:srcRect/>
          <a:stretch>
            <a:fillRect/>
          </a:stretch>
        </p:blipFill>
        <p:spPr bwMode="auto">
          <a:xfrm>
            <a:off x="3500430" y="3857628"/>
            <a:ext cx="300941" cy="609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275608"/>
          </a:xfrm>
        </p:spPr>
        <p:txBody>
          <a:bodyPr>
            <a:normAutofit/>
          </a:bodyPr>
          <a:lstStyle/>
          <a:p>
            <a:r>
              <a:rPr lang="es-MX" dirty="0" smtClean="0"/>
              <a:t>XGDX</a:t>
            </a:r>
            <a:endParaRPr lang="es-MX" dirty="0"/>
          </a:p>
        </p:txBody>
      </p:sp>
      <p:sp>
        <p:nvSpPr>
          <p:cNvPr id="3" name="2 Marcador de contenido"/>
          <p:cNvSpPr>
            <a:spLocks noGrp="1"/>
          </p:cNvSpPr>
          <p:nvPr>
            <p:ph idx="1"/>
          </p:nvPr>
        </p:nvSpPr>
        <p:spPr>
          <a:xfrm>
            <a:off x="500034" y="1357298"/>
            <a:ext cx="8229600" cy="1928826"/>
          </a:xfrm>
        </p:spPr>
        <p:txBody>
          <a:bodyPr>
            <a:normAutofit/>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$8F</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3</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p>
          <a:p>
            <a:r>
              <a:rPr lang="es-MX" sz="2000" dirty="0" smtClean="0"/>
              <a:t>Intercambia el contenido del registro “X” con el contenido del registro “D”</a:t>
            </a:r>
          </a:p>
          <a:p>
            <a:r>
              <a:rPr lang="es-MX" sz="2000" dirty="0" smtClean="0"/>
              <a:t>Ninguna  bandera  del CCR  se actualiza.</a:t>
            </a:r>
          </a:p>
          <a:p>
            <a:endParaRPr lang="es-MX" sz="2000" dirty="0">
              <a:latin typeface="Arial" pitchFamily="34" charset="0"/>
              <a:cs typeface="Arial" pitchFamily="34" charset="0"/>
            </a:endParaRPr>
          </a:p>
        </p:txBody>
      </p:sp>
      <p:pic>
        <p:nvPicPr>
          <p:cNvPr id="8195" name="Picture 3"/>
          <p:cNvPicPr>
            <a:picLocks noChangeAspect="1" noChangeArrowheads="1"/>
          </p:cNvPicPr>
          <p:nvPr/>
        </p:nvPicPr>
        <p:blipFill>
          <a:blip r:embed="rId2"/>
          <a:srcRect/>
          <a:stretch>
            <a:fillRect/>
          </a:stretch>
        </p:blipFill>
        <p:spPr bwMode="auto">
          <a:xfrm>
            <a:off x="2143108" y="3643314"/>
            <a:ext cx="3571875" cy="2181225"/>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6429388" y="4000504"/>
            <a:ext cx="2028825" cy="145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chemeClr val="accent3">
                    <a:lumMod val="75000"/>
                  </a:schemeClr>
                </a:solidFill>
              </a:rPr>
              <a:t>$</a:t>
            </a:r>
            <a:r>
              <a:rPr lang="es-MX" dirty="0" smtClean="0">
                <a:solidFill>
                  <a:schemeClr val="accent2"/>
                </a:solidFill>
              </a:rPr>
              <a:t>4C,X</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$A6</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“A” con el dato de memoria de 8 bits de forma indexada. Se suma el operando con el contenido del registro “X” para determinar la dirección del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857224" y="4643446"/>
            <a:ext cx="5214974" cy="1697899"/>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6429388" y="5072074"/>
            <a:ext cx="1928826" cy="11834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275608"/>
          </a:xfrm>
        </p:spPr>
        <p:txBody>
          <a:bodyPr>
            <a:normAutofit/>
          </a:bodyPr>
          <a:lstStyle/>
          <a:p>
            <a:r>
              <a:rPr lang="es-MX" dirty="0" smtClean="0"/>
              <a:t>XGDY</a:t>
            </a:r>
            <a:endParaRPr lang="es-MX" dirty="0"/>
          </a:p>
        </p:txBody>
      </p:sp>
      <p:sp>
        <p:nvSpPr>
          <p:cNvPr id="3" name="2 Marcador de contenido"/>
          <p:cNvSpPr>
            <a:spLocks noGrp="1"/>
          </p:cNvSpPr>
          <p:nvPr>
            <p:ph idx="1"/>
          </p:nvPr>
        </p:nvSpPr>
        <p:spPr>
          <a:xfrm>
            <a:off x="500034" y="1357298"/>
            <a:ext cx="8229600" cy="1928826"/>
          </a:xfrm>
        </p:spPr>
        <p:txBody>
          <a:bodyPr>
            <a:normAutofit/>
          </a:bodyPr>
          <a:lstStyle/>
          <a:p>
            <a:r>
              <a:rPr lang="es-MX" sz="2000" dirty="0" smtClean="0"/>
              <a:t>Modo de direccionamiento  </a:t>
            </a:r>
            <a:r>
              <a:rPr lang="es-MX" sz="2000" dirty="0" smtClean="0">
                <a:solidFill>
                  <a:srgbClr val="FF0000"/>
                </a:solidFill>
              </a:rPr>
              <a:t>inherente</a:t>
            </a:r>
          </a:p>
          <a:p>
            <a:r>
              <a:rPr lang="es-MX" sz="2000" b="1" i="1" dirty="0" err="1" smtClean="0"/>
              <a:t>Opcode</a:t>
            </a:r>
            <a:r>
              <a:rPr lang="es-MX" sz="2000" dirty="0" smtClean="0"/>
              <a:t>: </a:t>
            </a:r>
            <a:r>
              <a:rPr lang="es-MX" sz="2000" dirty="0" smtClean="0">
                <a:latin typeface="Arial" pitchFamily="34" charset="0"/>
                <a:cs typeface="Arial" pitchFamily="34" charset="0"/>
              </a:rPr>
              <a:t>$188F</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4</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2</a:t>
            </a:r>
          </a:p>
          <a:p>
            <a:r>
              <a:rPr lang="es-MX" sz="2000" dirty="0" smtClean="0"/>
              <a:t>Intercambia el contenido del registro “Y” con el contenido del registro “D”</a:t>
            </a:r>
          </a:p>
          <a:p>
            <a:r>
              <a:rPr lang="es-MX" sz="2000" dirty="0" smtClean="0"/>
              <a:t>Ninguna  bandera  del CCR  se actualiza.</a:t>
            </a:r>
          </a:p>
          <a:p>
            <a:endParaRPr lang="es-MX" sz="2000" dirty="0">
              <a:latin typeface="Arial" pitchFamily="34" charset="0"/>
              <a:cs typeface="Arial" pitchFamily="34" charset="0"/>
            </a:endParaRPr>
          </a:p>
        </p:txBody>
      </p:sp>
      <p:pic>
        <p:nvPicPr>
          <p:cNvPr id="8194" name="Picture 2"/>
          <p:cNvPicPr>
            <a:picLocks noChangeAspect="1" noChangeArrowheads="1"/>
          </p:cNvPicPr>
          <p:nvPr/>
        </p:nvPicPr>
        <p:blipFill>
          <a:blip r:embed="rId2"/>
          <a:srcRect/>
          <a:stretch>
            <a:fillRect/>
          </a:stretch>
        </p:blipFill>
        <p:spPr bwMode="auto">
          <a:xfrm>
            <a:off x="2571736" y="3714752"/>
            <a:ext cx="3343275" cy="21717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6500826" y="3929066"/>
            <a:ext cx="2028825" cy="145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A1</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$C6        </a:t>
            </a:r>
            <a:r>
              <a:rPr lang="es-MX" b="1" dirty="0" smtClean="0"/>
              <a:t>Ciclo</a:t>
            </a:r>
            <a:r>
              <a:rPr lang="es-MX" dirty="0" smtClean="0"/>
              <a:t>:</a:t>
            </a:r>
            <a:r>
              <a:rPr lang="es-MX" dirty="0" smtClean="0">
                <a:latin typeface="Arial" pitchFamily="34" charset="0"/>
                <a:cs typeface="Arial" pitchFamily="34" charset="0"/>
              </a:rPr>
              <a:t>2</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“B” con el operando de 8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5123" name="Picture 3"/>
          <p:cNvPicPr>
            <a:picLocks noChangeAspect="1" noChangeArrowheads="1"/>
          </p:cNvPicPr>
          <p:nvPr/>
        </p:nvPicPr>
        <p:blipFill>
          <a:blip r:embed="rId2"/>
          <a:srcRect/>
          <a:stretch>
            <a:fillRect/>
          </a:stretch>
        </p:blipFill>
        <p:spPr bwMode="auto">
          <a:xfrm>
            <a:off x="571472" y="4357694"/>
            <a:ext cx="4972050" cy="20193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929322" y="4714884"/>
            <a:ext cx="2676525"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chemeClr val="accent3">
                    <a:lumMod val="75000"/>
                  </a:schemeClr>
                </a:solidFill>
              </a:rPr>
              <a:t>$</a:t>
            </a:r>
            <a:r>
              <a:rPr lang="es-MX" dirty="0" smtClean="0">
                <a:solidFill>
                  <a:schemeClr val="accent2"/>
                </a:solidFill>
              </a:rPr>
              <a:t>27</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$D6</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“B” con el dato de memoria de 8 bits de forma directa. El operando es la dirección de 8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785786" y="4429132"/>
            <a:ext cx="4514850" cy="22002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643570" y="4643446"/>
            <a:ext cx="2571750"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chemeClr val="accent3">
                    <a:lumMod val="75000"/>
                  </a:schemeClr>
                </a:solidFill>
              </a:rPr>
              <a:t>$</a:t>
            </a:r>
            <a:r>
              <a:rPr lang="es-MX" dirty="0" smtClean="0">
                <a:solidFill>
                  <a:schemeClr val="accent2"/>
                </a:solidFill>
              </a:rPr>
              <a:t>1789</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$F6</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acumulador “B” con el dato de memoria de 8 bits de forma directa. El operando es la dirección de 16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642910" y="4286256"/>
            <a:ext cx="4448175" cy="22383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572132" y="4643446"/>
            <a:ext cx="2466975"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chemeClr val="accent3">
                    <a:lumMod val="75000"/>
                  </a:schemeClr>
                </a:solidFill>
              </a:rPr>
              <a:t>$</a:t>
            </a:r>
            <a:r>
              <a:rPr lang="es-MX" dirty="0" smtClean="0">
                <a:solidFill>
                  <a:schemeClr val="accent2"/>
                </a:solidFill>
              </a:rPr>
              <a:t>3D,Y</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20000"/>
          </a:bodyPr>
          <a:lstStyle/>
          <a:p>
            <a:r>
              <a:rPr lang="es-MX" dirty="0" smtClean="0"/>
              <a:t>Modo de direccionamiento  </a:t>
            </a:r>
            <a:r>
              <a:rPr lang="es-MX" dirty="0" smtClean="0">
                <a:solidFill>
                  <a:srgbClr val="FF0000"/>
                </a:solidFill>
              </a:rPr>
              <a:t>indexado respecto de “Y”</a:t>
            </a:r>
          </a:p>
          <a:p>
            <a:r>
              <a:rPr lang="es-MX" b="1" i="1" dirty="0" err="1" smtClean="0"/>
              <a:t>Opcode</a:t>
            </a:r>
            <a:r>
              <a:rPr lang="es-MX" dirty="0" smtClean="0"/>
              <a:t>: </a:t>
            </a:r>
            <a:r>
              <a:rPr lang="es-MX" dirty="0" smtClean="0">
                <a:latin typeface="Arial" pitchFamily="34" charset="0"/>
                <a:cs typeface="Arial" pitchFamily="34" charset="0"/>
              </a:rPr>
              <a:t>$18E6</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acumulador “B” con el dato de memoria de 8 bits de forma indexada. Se suma el operando con el contenido del registro “Y” para determinar la dirección del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8195" name="Picture 3"/>
          <p:cNvPicPr>
            <a:picLocks noChangeAspect="1" noChangeArrowheads="1"/>
          </p:cNvPicPr>
          <p:nvPr/>
        </p:nvPicPr>
        <p:blipFill>
          <a:blip r:embed="rId2"/>
          <a:srcRect/>
          <a:stretch>
            <a:fillRect/>
          </a:stretch>
        </p:blipFill>
        <p:spPr bwMode="auto">
          <a:xfrm>
            <a:off x="6429388" y="4786322"/>
            <a:ext cx="2371725" cy="13144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57158" y="4500570"/>
            <a:ext cx="6105525"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1507</TotalTime>
  <Words>3256</Words>
  <Application>Microsoft Office PowerPoint</Application>
  <PresentationFormat>Presentación en pantalla (4:3)</PresentationFormat>
  <Paragraphs>256</Paragraphs>
  <Slides>50</Slides>
  <Notes>0</Notes>
  <HiddenSlides>0</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Flujo</vt:lpstr>
      <vt:lpstr>Set de instrucciones del MC68HC11</vt:lpstr>
      <vt:lpstr>LDAA #$4C                    M→ A</vt:lpstr>
      <vt:lpstr>LDAA $4C                    M→ A</vt:lpstr>
      <vt:lpstr>LDAA $4C5A                    M→ A</vt:lpstr>
      <vt:lpstr>LDAA $4C,X                    M→ A</vt:lpstr>
      <vt:lpstr>LDAB #$A1                    M→ B</vt:lpstr>
      <vt:lpstr>LDAB $27                    M→ B</vt:lpstr>
      <vt:lpstr>LDAB $1789                    M→ B</vt:lpstr>
      <vt:lpstr>LDAB $3D,Y                    M→ B</vt:lpstr>
      <vt:lpstr>STAA $4C                    A→ M</vt:lpstr>
      <vt:lpstr>STAA $4C5A                    A→ M</vt:lpstr>
      <vt:lpstr>STAA $3D,X                        A→ M</vt:lpstr>
      <vt:lpstr>STAB $4C                    B→ M</vt:lpstr>
      <vt:lpstr>STAB $4C5A                    B→ M</vt:lpstr>
      <vt:lpstr>STAB $3D,X                        B→ M</vt:lpstr>
      <vt:lpstr>LDD #$1234        M→A; M+1→ B</vt:lpstr>
      <vt:lpstr>LDD $4C            M→A; M+1→ B</vt:lpstr>
      <vt:lpstr>LDD $4C5A     M→A; M+1→ B</vt:lpstr>
      <vt:lpstr>LDD $3D,X        M→A; M+1→ B</vt:lpstr>
      <vt:lpstr>STD $4C              A→M; B→ M+1</vt:lpstr>
      <vt:lpstr>STD $4C5A         A→M; B→ M+1</vt:lpstr>
      <vt:lpstr>STD $3D,X          A→M; B→ M+1</vt:lpstr>
      <vt:lpstr>LDS #$1234        M:M+1→ SP</vt:lpstr>
      <vt:lpstr>LDS $4C                    M:M+1→ SP</vt:lpstr>
      <vt:lpstr>LDS $4C5A              M:M+1→ SP</vt:lpstr>
      <vt:lpstr>LDS $3D,X                M:M+1→ SP</vt:lpstr>
      <vt:lpstr>LDX #$1234             M:M+1→ X</vt:lpstr>
      <vt:lpstr>LDX $4C                  M:M+1→ X</vt:lpstr>
      <vt:lpstr>LDX $4C5A                 M:M+1→ X</vt:lpstr>
      <vt:lpstr>LDX $3D,X                  M:M+1→ X</vt:lpstr>
      <vt:lpstr>LDY #$1234             M:M+1→ Y</vt:lpstr>
      <vt:lpstr>LDY $4C                  M:M+1→ Y</vt:lpstr>
      <vt:lpstr>LDY $4C5A                 M:M+1→ Y</vt:lpstr>
      <vt:lpstr>LDY $3D,X                  M:M+1→ Y</vt:lpstr>
      <vt:lpstr>TAB                                 A→B</vt:lpstr>
      <vt:lpstr>TBA                                 B→A</vt:lpstr>
      <vt:lpstr>TPA                                 CCR→A</vt:lpstr>
      <vt:lpstr>TAP                                 A→CCR</vt:lpstr>
      <vt:lpstr>TAP                                 A→CCR</vt:lpstr>
      <vt:lpstr>PSHA      A→(SP); (SP) -1 → SP</vt:lpstr>
      <vt:lpstr>PSHB      B→(SP); (SP) -1 → SP</vt:lpstr>
      <vt:lpstr>PULA      ((SP)+1)→A; (SP) +1 → SP</vt:lpstr>
      <vt:lpstr>PULB      ((SP)+1)→B; (SP) +1 → SP</vt:lpstr>
      <vt:lpstr>PSHX      X→(SP); (SP) -2 → SP</vt:lpstr>
      <vt:lpstr>PULX      (SP)→X; (SP) +2 → SP</vt:lpstr>
      <vt:lpstr>PSHY      Y→(SP); (SP) -2 → SP</vt:lpstr>
      <vt:lpstr>PULY      (SP)→Y; (SP) +2 → SP</vt:lpstr>
      <vt:lpstr> PSHA PSHB PSHX PSHY  PULY PULX PULB PULA </vt:lpstr>
      <vt:lpstr>XGDX</vt:lpstr>
      <vt:lpstr>XGDY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171</cp:revision>
  <dcterms:created xsi:type="dcterms:W3CDTF">2017-06-21T15:41:54Z</dcterms:created>
  <dcterms:modified xsi:type="dcterms:W3CDTF">2021-09-28T16:26:08Z</dcterms:modified>
</cp:coreProperties>
</file>