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83" r:id="rId3"/>
    <p:sldId id="384" r:id="rId4"/>
    <p:sldId id="385" r:id="rId5"/>
    <p:sldId id="386" r:id="rId6"/>
    <p:sldId id="387" r:id="rId7"/>
    <p:sldId id="388" r:id="rId8"/>
    <p:sldId id="389" r:id="rId9"/>
    <p:sldId id="390" r:id="rId10"/>
    <p:sldId id="391" r:id="rId11"/>
    <p:sldId id="392" r:id="rId12"/>
    <p:sldId id="393" r:id="rId1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27" autoAdjust="0"/>
    <p:restoredTop sz="94660"/>
  </p:normalViewPr>
  <p:slideViewPr>
    <p:cSldViewPr>
      <p:cViewPr>
        <p:scale>
          <a:sx n="75" d="100"/>
          <a:sy n="75" d="100"/>
        </p:scale>
        <p:origin x="-906" y="-60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37B1D0-8653-47B1-B270-BC92E85CA8F0}" type="datetimeFigureOut">
              <a:rPr lang="es-MX" smtClean="0"/>
              <a:pPr/>
              <a:t>22/02/2022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23A155-392F-441E-B6F8-8D46D468ED60}"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a:t>
            </a:fld>
            <a:endParaRPr 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11</a:t>
            </a:fld>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12</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3</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4</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5</a:t>
            </a:fld>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6</a:t>
            </a:fld>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7</a:t>
            </a:fld>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8</a:t>
            </a:fld>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9</a:t>
            </a:fld>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10</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263A170B-7662-4B4C-8522-0308F1FB9915}"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95E837-68E4-41A3-B7B8-8B5231538380}" type="datetimeFigureOut">
              <a:rPr lang="es-MX" smtClean="0"/>
              <a:pPr/>
              <a:t>22/02/2022</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3A170B-7662-4B4C-8522-0308F1FB9915}"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00034" y="2000240"/>
            <a:ext cx="7851648" cy="1828800"/>
          </a:xfrm>
        </p:spPr>
        <p:txBody>
          <a:bodyPr>
            <a:noAutofit/>
          </a:bodyPr>
          <a:lstStyle/>
          <a:p>
            <a:pPr algn="just"/>
            <a:r>
              <a:rPr lang="es-MX" sz="4400" dirty="0" smtClean="0"/>
              <a:t>TIPOS DE ERRORES QUE DETECTA EL COMPILADOR DEL MC68HC11</a:t>
            </a:r>
            <a:endParaRPr lang="es-MX" sz="4400" dirty="0"/>
          </a:p>
        </p:txBody>
      </p:sp>
      <p:sp>
        <p:nvSpPr>
          <p:cNvPr id="3" name="2 Subtítulo"/>
          <p:cNvSpPr>
            <a:spLocks noGrp="1"/>
          </p:cNvSpPr>
          <p:nvPr>
            <p:ph type="subTitle" idx="1"/>
          </p:nvPr>
        </p:nvSpPr>
        <p:spPr>
          <a:xfrm>
            <a:off x="357158" y="4857760"/>
            <a:ext cx="7854696" cy="1752600"/>
          </a:xfrm>
        </p:spPr>
        <p:txBody>
          <a:bodyPr>
            <a:normAutofit lnSpcReduction="10000"/>
          </a:bodyPr>
          <a:lstStyle/>
          <a:p>
            <a:r>
              <a:rPr lang="es-MX" dirty="0" smtClean="0"/>
              <a:t> </a:t>
            </a:r>
            <a:r>
              <a:rPr lang="es-MX" dirty="0" smtClean="0"/>
              <a:t>22  de febrero de 2022</a:t>
            </a:r>
            <a:endParaRPr lang="es-MX" dirty="0" smtClean="0"/>
          </a:p>
          <a:p>
            <a:r>
              <a:rPr lang="es-MX" dirty="0" smtClean="0"/>
              <a:t>M.I. Pedro Ignacio Rincón Gómez</a:t>
            </a:r>
          </a:p>
          <a:p>
            <a:r>
              <a:rPr lang="es-MX" dirty="0" smtClean="0"/>
              <a:t>ESTRUCTURA Y PROGRAMACIÓN   DE   COMPUTADORAS</a:t>
            </a:r>
          </a:p>
          <a:p>
            <a:endParaRPr lang="es-MX" dirty="0" smtClean="0"/>
          </a:p>
          <a:p>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1428736"/>
            <a:ext cx="8229600" cy="857256"/>
          </a:xfrm>
        </p:spPr>
        <p:txBody>
          <a:bodyPr>
            <a:normAutofit/>
          </a:bodyPr>
          <a:lstStyle/>
          <a:p>
            <a:r>
              <a:rPr lang="es-ES" sz="2400" dirty="0" smtClean="0"/>
              <a:t>008   </a:t>
            </a:r>
            <a:r>
              <a:rPr lang="es-MX" sz="2400" dirty="0" smtClean="0"/>
              <a:t>SALTO RELATIVO MUY LEJANO</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4" name="3 Rectángulo"/>
          <p:cNvSpPr/>
          <p:nvPr/>
        </p:nvSpPr>
        <p:spPr>
          <a:xfrm>
            <a:off x="428596" y="2714620"/>
            <a:ext cx="7715272" cy="677108"/>
          </a:xfrm>
          <a:prstGeom prst="rect">
            <a:avLst/>
          </a:prstGeom>
        </p:spPr>
        <p:txBody>
          <a:bodyPr wrap="square">
            <a:spAutoFit/>
          </a:bodyPr>
          <a:lstStyle/>
          <a:p>
            <a:r>
              <a:rPr lang="es-ES" dirty="0" smtClean="0"/>
              <a:t>Es cuando  la ubicación de la etiqueta de salto de una instrucción relativa se encuentra más allá del intervalo  de  </a:t>
            </a:r>
            <a:r>
              <a:rPr lang="es-ES" sz="2000" dirty="0" smtClean="0">
                <a:latin typeface="Arial" pitchFamily="34" charset="0"/>
                <a:cs typeface="Arial" pitchFamily="34" charset="0"/>
              </a:rPr>
              <a:t>+ 128   o  -127  </a:t>
            </a:r>
            <a:r>
              <a:rPr lang="es-ES" dirty="0" smtClean="0"/>
              <a:t>(en decimal)</a:t>
            </a:r>
            <a:endParaRPr lang="es-MX" dirty="0"/>
          </a:p>
        </p:txBody>
      </p:sp>
      <p:pic>
        <p:nvPicPr>
          <p:cNvPr id="37890" name="Picture 2"/>
          <p:cNvPicPr>
            <a:picLocks noChangeAspect="1" noChangeArrowheads="1"/>
          </p:cNvPicPr>
          <p:nvPr/>
        </p:nvPicPr>
        <p:blipFill>
          <a:blip r:embed="rId3"/>
          <a:srcRect/>
          <a:stretch>
            <a:fillRect/>
          </a:stretch>
        </p:blipFill>
        <p:spPr bwMode="auto">
          <a:xfrm>
            <a:off x="2000232" y="3714752"/>
            <a:ext cx="5044622"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1428736"/>
            <a:ext cx="8229600" cy="857256"/>
          </a:xfrm>
        </p:spPr>
        <p:txBody>
          <a:bodyPr>
            <a:normAutofit/>
          </a:bodyPr>
          <a:lstStyle/>
          <a:p>
            <a:r>
              <a:rPr lang="es-ES" sz="2400" dirty="0" smtClean="0"/>
              <a:t>009   </a:t>
            </a:r>
            <a:r>
              <a:rPr lang="es-MX" sz="2400" dirty="0" smtClean="0"/>
              <a:t>INSTRUCCIÓN  CARECE DE AL MENOS UN ESPACIO RELATIVO  AL MARGEN </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4" name="3 Rectángulo"/>
          <p:cNvSpPr/>
          <p:nvPr/>
        </p:nvSpPr>
        <p:spPr>
          <a:xfrm>
            <a:off x="428596" y="2714620"/>
            <a:ext cx="7715272" cy="646331"/>
          </a:xfrm>
          <a:prstGeom prst="rect">
            <a:avLst/>
          </a:prstGeom>
        </p:spPr>
        <p:txBody>
          <a:bodyPr wrap="square">
            <a:spAutoFit/>
          </a:bodyPr>
          <a:lstStyle/>
          <a:p>
            <a:r>
              <a:rPr lang="es-ES" dirty="0" smtClean="0"/>
              <a:t>Es cuando  el programador se abstiene de dejar al menos un espacio respecto al margen de inicio de la línea al escribir una instrucción.</a:t>
            </a:r>
            <a:endParaRPr lang="es-MX" dirty="0"/>
          </a:p>
        </p:txBody>
      </p:sp>
      <p:pic>
        <p:nvPicPr>
          <p:cNvPr id="38914" name="Picture 2"/>
          <p:cNvPicPr>
            <a:picLocks noChangeAspect="1" noChangeArrowheads="1"/>
          </p:cNvPicPr>
          <p:nvPr/>
        </p:nvPicPr>
        <p:blipFill>
          <a:blip r:embed="rId3"/>
          <a:srcRect/>
          <a:stretch>
            <a:fillRect/>
          </a:stretch>
        </p:blipFill>
        <p:spPr bwMode="auto">
          <a:xfrm>
            <a:off x="2214546" y="4143380"/>
            <a:ext cx="5180522"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1428736"/>
            <a:ext cx="8229600" cy="857256"/>
          </a:xfrm>
        </p:spPr>
        <p:txBody>
          <a:bodyPr>
            <a:normAutofit/>
          </a:bodyPr>
          <a:lstStyle/>
          <a:p>
            <a:r>
              <a:rPr lang="es-ES" sz="2400" dirty="0" smtClean="0"/>
              <a:t>010   </a:t>
            </a:r>
            <a:r>
              <a:rPr lang="es-MX" sz="2400" dirty="0" smtClean="0"/>
              <a:t>NO SE ENCUENTRA END</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4" name="3 Rectángulo"/>
          <p:cNvSpPr/>
          <p:nvPr/>
        </p:nvSpPr>
        <p:spPr>
          <a:xfrm>
            <a:off x="428596" y="2714620"/>
            <a:ext cx="7715272" cy="646331"/>
          </a:xfrm>
          <a:prstGeom prst="rect">
            <a:avLst/>
          </a:prstGeom>
        </p:spPr>
        <p:txBody>
          <a:bodyPr wrap="square">
            <a:spAutoFit/>
          </a:bodyPr>
          <a:lstStyle/>
          <a:p>
            <a:r>
              <a:rPr lang="es-ES" dirty="0" smtClean="0"/>
              <a:t>Es cuando  el programador se abstiene de  escribir la directiva de ensamblador  END.</a:t>
            </a:r>
            <a:endParaRPr lang="es-MX"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664371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2400" dirty="0" smtClean="0"/>
              <a:t>El compilador  es capaz de detectar errores de diferente índole y lo indica en el listado agregando  mensajes dependiendo del tipo de error:</a:t>
            </a:r>
            <a:r>
              <a:rPr lang="es-MX" sz="2400" dirty="0" smtClean="0"/>
              <a:t/>
            </a:r>
            <a:br>
              <a:rPr lang="es-MX" sz="2400" dirty="0" smtClean="0"/>
            </a:br>
            <a:r>
              <a:rPr lang="es-ES" sz="2400" dirty="0" smtClean="0"/>
              <a:t> </a:t>
            </a:r>
            <a:r>
              <a:rPr lang="es-MX" sz="2400" dirty="0" smtClean="0"/>
              <a:t/>
            </a:r>
            <a:br>
              <a:rPr lang="es-MX" sz="2400" dirty="0" smtClean="0"/>
            </a:br>
            <a:r>
              <a:rPr lang="es-ES" sz="2400" dirty="0" smtClean="0"/>
              <a:t>001   CONSTANTE INEXISTENTE</a:t>
            </a:r>
            <a:r>
              <a:rPr lang="es-MX" sz="2400" dirty="0" smtClean="0"/>
              <a:t/>
            </a:r>
            <a:br>
              <a:rPr lang="es-MX" sz="2400" dirty="0" smtClean="0"/>
            </a:br>
            <a:r>
              <a:rPr lang="es-ES" sz="2400" dirty="0" smtClean="0"/>
              <a:t>002   VARIABLE INEXISTENTE</a:t>
            </a:r>
            <a:r>
              <a:rPr lang="es-MX" sz="2400" dirty="0" smtClean="0"/>
              <a:t/>
            </a:r>
            <a:br>
              <a:rPr lang="es-MX" sz="2400" dirty="0" smtClean="0"/>
            </a:br>
            <a:r>
              <a:rPr lang="es-ES" sz="2400" dirty="0" smtClean="0"/>
              <a:t>003   ETIQUETA INEXISTENTE</a:t>
            </a:r>
            <a:r>
              <a:rPr lang="es-MX" sz="2400" dirty="0" smtClean="0"/>
              <a:t/>
            </a:r>
            <a:br>
              <a:rPr lang="es-MX" sz="2400" dirty="0" smtClean="0"/>
            </a:br>
            <a:r>
              <a:rPr lang="es-ES" sz="2400" dirty="0" smtClean="0"/>
              <a:t>004   MNEMÓNICO INEXISTENTE</a:t>
            </a:r>
            <a:r>
              <a:rPr lang="es-MX" sz="2400" dirty="0" smtClean="0"/>
              <a:t/>
            </a:r>
            <a:br>
              <a:rPr lang="es-MX" sz="2400" dirty="0" smtClean="0"/>
            </a:br>
            <a:r>
              <a:rPr lang="es-ES" sz="2400" dirty="0" smtClean="0"/>
              <a:t>005   INSTRUCCIÓN CARECE DE  OPERANDO(S)</a:t>
            </a:r>
            <a:r>
              <a:rPr lang="es-MX" sz="2400" dirty="0" smtClean="0"/>
              <a:t/>
            </a:r>
            <a:br>
              <a:rPr lang="es-MX" sz="2400" dirty="0" smtClean="0"/>
            </a:br>
            <a:r>
              <a:rPr lang="es-ES" sz="2400" dirty="0" smtClean="0"/>
              <a:t>006   INSTRUCCIÓN NO LLEVA OPERANDO(S)</a:t>
            </a:r>
            <a:r>
              <a:rPr lang="es-MX" sz="2400" dirty="0" smtClean="0"/>
              <a:t/>
            </a:r>
            <a:br>
              <a:rPr lang="es-MX" sz="2400" dirty="0" smtClean="0"/>
            </a:br>
            <a:r>
              <a:rPr lang="es-ES" sz="2400" dirty="0" smtClean="0"/>
              <a:t>007   MAGNITUD DE  OPERANDO ERRONEA</a:t>
            </a:r>
            <a:r>
              <a:rPr lang="es-MX" sz="2400" dirty="0" smtClean="0"/>
              <a:t/>
            </a:r>
            <a:br>
              <a:rPr lang="es-MX" sz="2400" dirty="0" smtClean="0"/>
            </a:br>
            <a:r>
              <a:rPr lang="es-ES" sz="2400" dirty="0" smtClean="0"/>
              <a:t>008   SALTO RELATIVO MUY LEJANO</a:t>
            </a:r>
            <a:r>
              <a:rPr lang="es-MX" sz="2400" dirty="0" smtClean="0"/>
              <a:t/>
            </a:r>
            <a:br>
              <a:rPr lang="es-MX" sz="2400" dirty="0" smtClean="0"/>
            </a:br>
            <a:r>
              <a:rPr lang="es-ES" sz="2400" dirty="0" smtClean="0"/>
              <a:t>009   INSTRUCCIÓN CARECE DE ALMENOS UN ESPACIO RELATIVO AL MARGEN</a:t>
            </a:r>
            <a:r>
              <a:rPr lang="es-MX" sz="2400" dirty="0" smtClean="0"/>
              <a:t/>
            </a:r>
            <a:br>
              <a:rPr lang="es-MX" sz="2400" dirty="0" smtClean="0"/>
            </a:br>
            <a:r>
              <a:rPr lang="es-ES" sz="2400" dirty="0" smtClean="0"/>
              <a:t>010   NO SE ENCUENTRA END</a:t>
            </a:r>
            <a:r>
              <a:rPr lang="es-MX" sz="2400" dirty="0" smtClean="0"/>
              <a:t/>
            </a:r>
            <a:br>
              <a:rPr lang="es-MX" sz="2400" dirty="0" smtClean="0"/>
            </a:b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643182"/>
            <a:ext cx="8229600" cy="857256"/>
          </a:xfrm>
        </p:spPr>
        <p:txBody>
          <a:bodyPr>
            <a:normAutofit fontScale="90000"/>
          </a:bodyPr>
          <a:lstStyle/>
          <a:p>
            <a:r>
              <a:rPr lang="es-ES" sz="2400" dirty="0" smtClean="0"/>
              <a:t>001   CONSTANTE INEXISTENTE</a:t>
            </a:r>
            <a:r>
              <a:rPr lang="es-MX" sz="2400" dirty="0" smtClean="0"/>
              <a:t/>
            </a:r>
            <a:br>
              <a:rPr lang="es-MX" sz="2400" dirty="0" smtClean="0"/>
            </a:br>
            <a:r>
              <a:rPr lang="es-MX" sz="2400" dirty="0" smtClean="0"/>
              <a:t/>
            </a:r>
            <a:br>
              <a:rPr lang="es-MX" sz="2400" dirty="0" smtClean="0"/>
            </a:b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4" name="3 Rectángulo"/>
          <p:cNvSpPr/>
          <p:nvPr/>
        </p:nvSpPr>
        <p:spPr>
          <a:xfrm>
            <a:off x="500034" y="2857496"/>
            <a:ext cx="7783349" cy="369332"/>
          </a:xfrm>
          <a:prstGeom prst="rect">
            <a:avLst/>
          </a:prstGeom>
        </p:spPr>
        <p:txBody>
          <a:bodyPr wrap="none">
            <a:spAutoFit/>
          </a:bodyPr>
          <a:lstStyle/>
          <a:p>
            <a:r>
              <a:rPr lang="es-ES" dirty="0" smtClean="0"/>
              <a:t>Es cuando no se declara  una constante  y posteriormente se pretende utilizar</a:t>
            </a:r>
            <a:endParaRPr lang="es-MX" dirty="0"/>
          </a:p>
        </p:txBody>
      </p:sp>
      <p:pic>
        <p:nvPicPr>
          <p:cNvPr id="30722" name="Picture 2"/>
          <p:cNvPicPr>
            <a:picLocks noChangeAspect="1" noChangeArrowheads="1"/>
          </p:cNvPicPr>
          <p:nvPr/>
        </p:nvPicPr>
        <p:blipFill>
          <a:blip r:embed="rId3"/>
          <a:srcRect/>
          <a:stretch>
            <a:fillRect/>
          </a:stretch>
        </p:blipFill>
        <p:spPr bwMode="auto">
          <a:xfrm>
            <a:off x="2214546" y="3643314"/>
            <a:ext cx="4500594" cy="18803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643182"/>
            <a:ext cx="8229600" cy="857256"/>
          </a:xfrm>
        </p:spPr>
        <p:txBody>
          <a:bodyPr>
            <a:normAutofit fontScale="90000"/>
          </a:bodyPr>
          <a:lstStyle/>
          <a:p>
            <a:r>
              <a:rPr lang="es-ES" sz="2400" dirty="0" smtClean="0"/>
              <a:t>002   VARIABLE INEXISTENTE</a:t>
            </a:r>
            <a:r>
              <a:rPr lang="es-MX" sz="2400" dirty="0" smtClean="0"/>
              <a:t/>
            </a:r>
            <a:br>
              <a:rPr lang="es-MX" sz="2400" dirty="0" smtClean="0"/>
            </a:br>
            <a:r>
              <a:rPr lang="es-MX" sz="2400" dirty="0" smtClean="0"/>
              <a:t/>
            </a:r>
            <a:br>
              <a:rPr lang="es-MX" sz="2400" dirty="0" smtClean="0"/>
            </a:b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4" name="3 Rectángulo"/>
          <p:cNvSpPr/>
          <p:nvPr/>
        </p:nvSpPr>
        <p:spPr>
          <a:xfrm>
            <a:off x="500034" y="2857496"/>
            <a:ext cx="7658058" cy="369332"/>
          </a:xfrm>
          <a:prstGeom prst="rect">
            <a:avLst/>
          </a:prstGeom>
        </p:spPr>
        <p:txBody>
          <a:bodyPr wrap="none">
            <a:spAutoFit/>
          </a:bodyPr>
          <a:lstStyle/>
          <a:p>
            <a:r>
              <a:rPr lang="es-ES" dirty="0" smtClean="0"/>
              <a:t>Es cuando no se declara  una  variable  y posteriormente se pretende utilizar</a:t>
            </a:r>
            <a:endParaRPr lang="es-MX" dirty="0"/>
          </a:p>
        </p:txBody>
      </p:sp>
      <p:pic>
        <p:nvPicPr>
          <p:cNvPr id="31746" name="Picture 2"/>
          <p:cNvPicPr>
            <a:picLocks noChangeAspect="1" noChangeArrowheads="1"/>
          </p:cNvPicPr>
          <p:nvPr/>
        </p:nvPicPr>
        <p:blipFill>
          <a:blip r:embed="rId3"/>
          <a:srcRect/>
          <a:stretch>
            <a:fillRect/>
          </a:stretch>
        </p:blipFill>
        <p:spPr bwMode="auto">
          <a:xfrm>
            <a:off x="2285984" y="3929066"/>
            <a:ext cx="4633705" cy="1643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643182"/>
            <a:ext cx="8229600" cy="857256"/>
          </a:xfrm>
        </p:spPr>
        <p:txBody>
          <a:bodyPr>
            <a:normAutofit fontScale="90000"/>
          </a:bodyPr>
          <a:lstStyle/>
          <a:p>
            <a:r>
              <a:rPr lang="es-ES" sz="2400" dirty="0" smtClean="0"/>
              <a:t>003   ETIQUETA INEXISTENTE</a:t>
            </a:r>
            <a:r>
              <a:rPr lang="es-MX" sz="2400" dirty="0" smtClean="0"/>
              <a:t/>
            </a:r>
            <a:br>
              <a:rPr lang="es-MX" sz="2400" dirty="0" smtClean="0"/>
            </a:br>
            <a:r>
              <a:rPr lang="es-MX" sz="2400" dirty="0" smtClean="0"/>
              <a:t/>
            </a:r>
            <a:br>
              <a:rPr lang="es-MX" sz="2400" dirty="0" smtClean="0"/>
            </a:b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4" name="3 Rectángulo"/>
          <p:cNvSpPr/>
          <p:nvPr/>
        </p:nvSpPr>
        <p:spPr>
          <a:xfrm>
            <a:off x="147563" y="2786058"/>
            <a:ext cx="8996437" cy="369332"/>
          </a:xfrm>
          <a:prstGeom prst="rect">
            <a:avLst/>
          </a:prstGeom>
        </p:spPr>
        <p:txBody>
          <a:bodyPr wrap="none">
            <a:spAutoFit/>
          </a:bodyPr>
          <a:lstStyle/>
          <a:p>
            <a:r>
              <a:rPr lang="es-ES" dirty="0" smtClean="0"/>
              <a:t>Es cuando la etiqueta de referencia no existe y el micro no puede determinar su ubicación</a:t>
            </a:r>
            <a:endParaRPr lang="es-MX" dirty="0"/>
          </a:p>
        </p:txBody>
      </p:sp>
      <p:pic>
        <p:nvPicPr>
          <p:cNvPr id="32770" name="Picture 2"/>
          <p:cNvPicPr>
            <a:picLocks noChangeAspect="1" noChangeArrowheads="1"/>
          </p:cNvPicPr>
          <p:nvPr/>
        </p:nvPicPr>
        <p:blipFill>
          <a:blip r:embed="rId3"/>
          <a:srcRect/>
          <a:stretch>
            <a:fillRect/>
          </a:stretch>
        </p:blipFill>
        <p:spPr bwMode="auto">
          <a:xfrm>
            <a:off x="2428860" y="3714751"/>
            <a:ext cx="4357718" cy="22438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643182"/>
            <a:ext cx="8229600" cy="857256"/>
          </a:xfrm>
        </p:spPr>
        <p:txBody>
          <a:bodyPr>
            <a:normAutofit fontScale="90000"/>
          </a:bodyPr>
          <a:lstStyle/>
          <a:p>
            <a:r>
              <a:rPr lang="es-ES" sz="2400" dirty="0" smtClean="0"/>
              <a:t>004   </a:t>
            </a:r>
            <a:r>
              <a:rPr lang="es-MX" sz="2400" dirty="0" smtClean="0"/>
              <a:t>MNEMÓNICO INEXISTENTE</a:t>
            </a: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4" name="3 Rectángulo"/>
          <p:cNvSpPr/>
          <p:nvPr/>
        </p:nvSpPr>
        <p:spPr>
          <a:xfrm>
            <a:off x="147563" y="2786058"/>
            <a:ext cx="8581836" cy="646331"/>
          </a:xfrm>
          <a:prstGeom prst="rect">
            <a:avLst/>
          </a:prstGeom>
        </p:spPr>
        <p:txBody>
          <a:bodyPr wrap="none">
            <a:spAutoFit/>
          </a:bodyPr>
          <a:lstStyle/>
          <a:p>
            <a:r>
              <a:rPr lang="es-ES" dirty="0" smtClean="0"/>
              <a:t>El mnemónico no forma parte del set de instrucciones del CPU ni es una directiva de </a:t>
            </a:r>
          </a:p>
          <a:p>
            <a:r>
              <a:rPr lang="es-ES" dirty="0" smtClean="0"/>
              <a:t>ensamblador</a:t>
            </a:r>
            <a:endParaRPr lang="es-MX" dirty="0"/>
          </a:p>
        </p:txBody>
      </p:sp>
      <p:pic>
        <p:nvPicPr>
          <p:cNvPr id="33794" name="Picture 2"/>
          <p:cNvPicPr>
            <a:picLocks noChangeAspect="1" noChangeArrowheads="1"/>
          </p:cNvPicPr>
          <p:nvPr/>
        </p:nvPicPr>
        <p:blipFill>
          <a:blip r:embed="rId3"/>
          <a:srcRect/>
          <a:stretch>
            <a:fillRect/>
          </a:stretch>
        </p:blipFill>
        <p:spPr bwMode="auto">
          <a:xfrm>
            <a:off x="2571736" y="3357562"/>
            <a:ext cx="4000528" cy="31443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1428736"/>
            <a:ext cx="8229600" cy="857256"/>
          </a:xfrm>
        </p:spPr>
        <p:txBody>
          <a:bodyPr>
            <a:normAutofit/>
          </a:bodyPr>
          <a:lstStyle/>
          <a:p>
            <a:r>
              <a:rPr lang="es-ES" sz="2400" dirty="0" smtClean="0"/>
              <a:t>005   </a:t>
            </a:r>
            <a:r>
              <a:rPr lang="es-MX" sz="2400" dirty="0" smtClean="0"/>
              <a:t>INSTRUCCIÓN CARECE DE OPERANDOS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4" name="3 Rectángulo"/>
          <p:cNvSpPr/>
          <p:nvPr/>
        </p:nvSpPr>
        <p:spPr>
          <a:xfrm>
            <a:off x="571472" y="2786058"/>
            <a:ext cx="7877734" cy="369332"/>
          </a:xfrm>
          <a:prstGeom prst="rect">
            <a:avLst/>
          </a:prstGeom>
        </p:spPr>
        <p:txBody>
          <a:bodyPr wrap="none">
            <a:spAutoFit/>
          </a:bodyPr>
          <a:lstStyle/>
          <a:p>
            <a:r>
              <a:rPr lang="es-ES" dirty="0" smtClean="0"/>
              <a:t>Es cuando el programador  no  escribe el operando que requiere la instrucción</a:t>
            </a:r>
            <a:endParaRPr lang="es-MX" dirty="0"/>
          </a:p>
        </p:txBody>
      </p:sp>
      <p:pic>
        <p:nvPicPr>
          <p:cNvPr id="34818" name="Picture 2"/>
          <p:cNvPicPr>
            <a:picLocks noChangeAspect="1" noChangeArrowheads="1"/>
          </p:cNvPicPr>
          <p:nvPr/>
        </p:nvPicPr>
        <p:blipFill>
          <a:blip r:embed="rId3"/>
          <a:srcRect/>
          <a:stretch>
            <a:fillRect/>
          </a:stretch>
        </p:blipFill>
        <p:spPr bwMode="auto">
          <a:xfrm>
            <a:off x="2071670" y="3786190"/>
            <a:ext cx="4117345" cy="2071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1428736"/>
            <a:ext cx="8229600" cy="857256"/>
          </a:xfrm>
        </p:spPr>
        <p:txBody>
          <a:bodyPr>
            <a:normAutofit/>
          </a:bodyPr>
          <a:lstStyle/>
          <a:p>
            <a:r>
              <a:rPr lang="es-ES" sz="2400" dirty="0" smtClean="0"/>
              <a:t>006   </a:t>
            </a:r>
            <a:r>
              <a:rPr lang="es-MX" sz="2400" dirty="0" smtClean="0"/>
              <a:t>INSTRUCCIÓN NO LLEVA OPERANDOS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4" name="3 Rectángulo"/>
          <p:cNvSpPr/>
          <p:nvPr/>
        </p:nvSpPr>
        <p:spPr>
          <a:xfrm>
            <a:off x="0" y="2714620"/>
            <a:ext cx="8900322" cy="369332"/>
          </a:xfrm>
          <a:prstGeom prst="rect">
            <a:avLst/>
          </a:prstGeom>
        </p:spPr>
        <p:txBody>
          <a:bodyPr wrap="none">
            <a:spAutoFit/>
          </a:bodyPr>
          <a:lstStyle/>
          <a:p>
            <a:r>
              <a:rPr lang="es-ES" dirty="0" smtClean="0"/>
              <a:t>Es cuando el programador  escribe  un(os)  operando (s) que  NO requiere la instrucción</a:t>
            </a:r>
            <a:endParaRPr lang="es-MX" dirty="0"/>
          </a:p>
        </p:txBody>
      </p:sp>
      <p:pic>
        <p:nvPicPr>
          <p:cNvPr id="35842" name="Picture 2"/>
          <p:cNvPicPr>
            <a:picLocks noChangeAspect="1" noChangeArrowheads="1"/>
          </p:cNvPicPr>
          <p:nvPr/>
        </p:nvPicPr>
        <p:blipFill>
          <a:blip r:embed="rId3"/>
          <a:srcRect/>
          <a:stretch>
            <a:fillRect/>
          </a:stretch>
        </p:blipFill>
        <p:spPr bwMode="auto">
          <a:xfrm>
            <a:off x="2143108" y="3571876"/>
            <a:ext cx="3857652" cy="23648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1428736"/>
            <a:ext cx="8229600" cy="857256"/>
          </a:xfrm>
        </p:spPr>
        <p:txBody>
          <a:bodyPr>
            <a:normAutofit/>
          </a:bodyPr>
          <a:lstStyle/>
          <a:p>
            <a:r>
              <a:rPr lang="es-ES" sz="2400" dirty="0" smtClean="0"/>
              <a:t>007   </a:t>
            </a:r>
            <a:r>
              <a:rPr lang="es-MX" sz="2400" dirty="0" smtClean="0"/>
              <a:t>MAGNITUD DE OPERANDO ERRONEA</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4" name="3 Rectángulo"/>
          <p:cNvSpPr/>
          <p:nvPr/>
        </p:nvSpPr>
        <p:spPr>
          <a:xfrm>
            <a:off x="0" y="2714620"/>
            <a:ext cx="8501090" cy="646331"/>
          </a:xfrm>
          <a:prstGeom prst="rect">
            <a:avLst/>
          </a:prstGeom>
        </p:spPr>
        <p:txBody>
          <a:bodyPr wrap="square">
            <a:spAutoFit/>
          </a:bodyPr>
          <a:lstStyle/>
          <a:p>
            <a:r>
              <a:rPr lang="es-ES" dirty="0" smtClean="0"/>
              <a:t>Es cuando  el operando tiene una magnitud excesiva respecto a lo que soporta la instrucción</a:t>
            </a:r>
            <a:endParaRPr lang="es-MX" dirty="0"/>
          </a:p>
        </p:txBody>
      </p:sp>
      <p:pic>
        <p:nvPicPr>
          <p:cNvPr id="36866" name="Picture 2"/>
          <p:cNvPicPr>
            <a:picLocks noChangeAspect="1" noChangeArrowheads="1"/>
          </p:cNvPicPr>
          <p:nvPr/>
        </p:nvPicPr>
        <p:blipFill>
          <a:blip r:embed="rId3"/>
          <a:srcRect/>
          <a:stretch>
            <a:fillRect/>
          </a:stretch>
        </p:blipFill>
        <p:spPr bwMode="auto">
          <a:xfrm>
            <a:off x="1714480" y="3929066"/>
            <a:ext cx="4837620" cy="1928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2626</TotalTime>
  <Words>253</Words>
  <Application>Microsoft Office PowerPoint</Application>
  <PresentationFormat>Presentación en pantalla (4:3)</PresentationFormat>
  <Paragraphs>37</Paragraphs>
  <Slides>12</Slides>
  <Notes>11</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Flujo</vt:lpstr>
      <vt:lpstr>TIPOS DE ERRORES QUE DETECTA EL COMPILADOR DEL MC68HC11</vt:lpstr>
      <vt:lpstr>   El compilador  es capaz de detectar errores de diferente índole y lo indica en el listado agregando  mensajes dependiendo del tipo de error:   001   CONSTANTE INEXISTENTE 002   VARIABLE INEXISTENTE 003   ETIQUETA INEXISTENTE 004   MNEMÓNICO INEXISTENTE 005   INSTRUCCIÓN CARECE DE  OPERANDO(S) 006   INSTRUCCIÓN NO LLEVA OPERANDO(S) 007   MAGNITUD DE  OPERANDO ERRONEA 008   SALTO RELATIVO MUY LEJANO 009   INSTRUCCIÓN CARECE DE ALMENOS UN ESPACIO RELATIVO AL MARGEN 010   NO SE ENCUENTRA END   </vt:lpstr>
      <vt:lpstr>001   CONSTANTE INEXISTENTE    </vt:lpstr>
      <vt:lpstr>002   VARIABLE INEXISTENTE    </vt:lpstr>
      <vt:lpstr>003   ETIQUETA INEXISTENTE    </vt:lpstr>
      <vt:lpstr>004   MNEMÓNICO INEXISTENTE  </vt:lpstr>
      <vt:lpstr>005   INSTRUCCIÓN CARECE DE OPERANDOS</vt:lpstr>
      <vt:lpstr>006   INSTRUCCIÓN NO LLEVA OPERANDOS</vt:lpstr>
      <vt:lpstr>007   MAGNITUD DE OPERANDO ERRONEA</vt:lpstr>
      <vt:lpstr>008   SALTO RELATIVO MUY LEJANO</vt:lpstr>
      <vt:lpstr>009   INSTRUCCIÓN  CARECE DE AL MENOS UN ESPACIO RELATIVO  AL MARGEN </vt:lpstr>
      <vt:lpstr>010   NO SE ENCUENTRA END</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de instrucciones del MC68HC11</dc:title>
  <dc:creator>Becario4</dc:creator>
  <cp:lastModifiedBy>PETER</cp:lastModifiedBy>
  <cp:revision>342</cp:revision>
  <dcterms:created xsi:type="dcterms:W3CDTF">2017-06-21T15:41:54Z</dcterms:created>
  <dcterms:modified xsi:type="dcterms:W3CDTF">2022-02-22T19:56:49Z</dcterms:modified>
</cp:coreProperties>
</file>