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90" r:id="rId4"/>
    <p:sldId id="305" r:id="rId5"/>
    <p:sldId id="293" r:id="rId6"/>
    <p:sldId id="306" r:id="rId7"/>
    <p:sldId id="307" r:id="rId8"/>
    <p:sldId id="308" r:id="rId9"/>
    <p:sldId id="304" r:id="rId10"/>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99" d="100"/>
          <a:sy n="99" d="100"/>
        </p:scale>
        <p:origin x="-240"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37B1D0-8653-47B1-B270-BC92E85CA8F0}" type="datetimeFigureOut">
              <a:rPr lang="es-MX" smtClean="0"/>
              <a:pPr/>
              <a:t>15/03/2022</a:t>
            </a:fld>
            <a:endParaRPr lang="es-MX"/>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23A155-392F-441E-B6F8-8D46D468ED60}" type="slidenum">
              <a:rPr lang="es-MX" smtClean="0"/>
              <a:pPr/>
              <a:t>‹Nº›</a:t>
            </a:fld>
            <a:endParaRPr lang="es-MX"/>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MX" dirty="0" smtClean="0"/>
              <a:t>Tabla</a:t>
            </a:r>
            <a:r>
              <a:rPr lang="es-MX" baseline="0" dirty="0" smtClean="0"/>
              <a:t> tomada de la página 65 del </a:t>
            </a:r>
            <a:r>
              <a:rPr lang="es-MX" baseline="0" dirty="0" err="1" smtClean="0"/>
              <a:t>pdf</a:t>
            </a:r>
            <a:r>
              <a:rPr lang="es-MX" baseline="0" dirty="0" smtClean="0"/>
              <a:t>  hc11rm.pdf</a:t>
            </a:r>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5</a:t>
            </a:fld>
            <a:endParaRPr lang="es-MX"/>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9</a:t>
            </a:fld>
            <a:endParaRPr lang="es-MX"/>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8 Título"/>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29 Marcador de fecha"/>
          <p:cNvSpPr>
            <a:spLocks noGrp="1"/>
          </p:cNvSpPr>
          <p:nvPr>
            <p:ph type="dt" sz="half" idx="10"/>
          </p:nvPr>
        </p:nvSpPr>
        <p:spPr/>
        <p:txBody>
          <a:bodyPr/>
          <a:lstStyle/>
          <a:p>
            <a:fld id="{B395E837-68E4-41A3-B7B8-8B5231538380}" type="datetimeFigureOut">
              <a:rPr lang="es-MX" smtClean="0"/>
              <a:pPr/>
              <a:t>15/03/2022</a:t>
            </a:fld>
            <a:endParaRPr lang="es-MX"/>
          </a:p>
        </p:txBody>
      </p:sp>
      <p:sp>
        <p:nvSpPr>
          <p:cNvPr id="19" name="18 Marcador de pie de página"/>
          <p:cNvSpPr>
            <a:spLocks noGrp="1"/>
          </p:cNvSpPr>
          <p:nvPr>
            <p:ph type="ftr" sz="quarter" idx="11"/>
          </p:nvPr>
        </p:nvSpPr>
        <p:spPr/>
        <p:txBody>
          <a:bodyPr/>
          <a:lstStyle/>
          <a:p>
            <a:endParaRPr lang="es-MX"/>
          </a:p>
        </p:txBody>
      </p:sp>
      <p:sp>
        <p:nvSpPr>
          <p:cNvPr id="27" name="26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B395E837-68E4-41A3-B7B8-8B5231538380}" type="datetimeFigureOut">
              <a:rPr lang="es-MX" smtClean="0"/>
              <a:pPr/>
              <a:t>15/03/2022</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914401"/>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B395E837-68E4-41A3-B7B8-8B5231538380}" type="datetimeFigureOut">
              <a:rPr lang="es-MX" smtClean="0"/>
              <a:pPr/>
              <a:t>15/03/2022</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B395E837-68E4-41A3-B7B8-8B5231538380}" type="datetimeFigureOut">
              <a:rPr lang="es-MX" smtClean="0"/>
              <a:pPr/>
              <a:t>15/03/2022</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B395E837-68E4-41A3-B7B8-8B5231538380}" type="datetimeFigureOut">
              <a:rPr lang="es-MX" smtClean="0"/>
              <a:pPr/>
              <a:t>15/03/2022</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B395E837-68E4-41A3-B7B8-8B5231538380}" type="datetimeFigureOut">
              <a:rPr lang="es-MX" smtClean="0"/>
              <a:pPr/>
              <a:t>15/03/2022</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B395E837-68E4-41A3-B7B8-8B5231538380}" type="datetimeFigureOut">
              <a:rPr lang="es-MX" smtClean="0"/>
              <a:pPr/>
              <a:t>15/03/2022</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B395E837-68E4-41A3-B7B8-8B5231538380}" type="datetimeFigureOut">
              <a:rPr lang="es-MX" smtClean="0"/>
              <a:pPr/>
              <a:t>15/03/2022</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B395E837-68E4-41A3-B7B8-8B5231538380}" type="datetimeFigureOut">
              <a:rPr lang="es-MX" smtClean="0"/>
              <a:pPr/>
              <a:t>15/03/2022</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B395E837-68E4-41A3-B7B8-8B5231538380}" type="datetimeFigureOut">
              <a:rPr lang="es-MX" smtClean="0"/>
              <a:pPr/>
              <a:t>15/03/2022</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Recortar y redondear rectángulo de esquina sencilla"/>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11 Triángulo rectángulo"/>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Título"/>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B395E837-68E4-41A3-B7B8-8B5231538380}" type="datetimeFigureOut">
              <a:rPr lang="es-MX" smtClean="0"/>
              <a:pPr/>
              <a:t>15/03/2022</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a:xfrm>
            <a:off x="8077200" y="6356350"/>
            <a:ext cx="609600" cy="365125"/>
          </a:xfrm>
        </p:spPr>
        <p:txBody>
          <a:bodyPr/>
          <a:lstStyle/>
          <a:p>
            <a:fld id="{263A170B-7662-4B4C-8522-0308F1FB9915}" type="slidenum">
              <a:rPr lang="es-MX" smtClean="0"/>
              <a:pPr/>
              <a:t>‹Nº›</a:t>
            </a:fld>
            <a:endParaRPr lang="es-MX"/>
          </a:p>
        </p:txBody>
      </p:sp>
      <p:sp>
        <p:nvSpPr>
          <p:cNvPr id="3" name="2 Marcador de posición de imagen"/>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9 Forma libre"/>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10 Forma libre"/>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Forma libre"/>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7 Forma libre"/>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8 Marcador de título"/>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395E837-68E4-41A3-B7B8-8B5231538380}" type="datetimeFigureOut">
              <a:rPr lang="es-MX" smtClean="0"/>
              <a:pPr/>
              <a:t>15/03/2022</a:t>
            </a:fld>
            <a:endParaRPr lang="es-MX"/>
          </a:p>
        </p:txBody>
      </p:sp>
      <p:sp>
        <p:nvSpPr>
          <p:cNvPr id="22" name="21 Marcador de pie de página"/>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MX"/>
          </a:p>
        </p:txBody>
      </p:sp>
      <p:sp>
        <p:nvSpPr>
          <p:cNvPr id="18" name="17 Marcador de número de diapositiva"/>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63A170B-7662-4B4C-8522-0308F1FB9915}" type="slidenum">
              <a:rPr lang="es-MX" smtClean="0"/>
              <a:pPr/>
              <a:t>‹Nº›</a:t>
            </a:fld>
            <a:endParaRPr lang="es-MX"/>
          </a:p>
        </p:txBody>
      </p:sp>
      <p:grpSp>
        <p:nvGrpSpPr>
          <p:cNvPr id="2" name="1 Grupo"/>
          <p:cNvGrpSpPr/>
          <p:nvPr/>
        </p:nvGrpSpPr>
        <p:grpSpPr>
          <a:xfrm>
            <a:off x="-19017" y="202408"/>
            <a:ext cx="9180548" cy="649224"/>
            <a:chOff x="-19045" y="216550"/>
            <a:chExt cx="9180548" cy="649224"/>
          </a:xfrm>
        </p:grpSpPr>
        <p:sp>
          <p:nvSpPr>
            <p:cNvPr id="12" name="11 Forma libre"/>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Forma libre"/>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a:bodyPr>
          <a:lstStyle/>
          <a:p>
            <a:r>
              <a:rPr lang="es-MX" dirty="0" smtClean="0"/>
              <a:t>Uso del puerto serial asíncrono del MC68HC11</a:t>
            </a:r>
            <a:endParaRPr lang="es-MX" dirty="0"/>
          </a:p>
        </p:txBody>
      </p:sp>
      <p:sp>
        <p:nvSpPr>
          <p:cNvPr id="3" name="2 Subtítulo"/>
          <p:cNvSpPr>
            <a:spLocks noGrp="1"/>
          </p:cNvSpPr>
          <p:nvPr>
            <p:ph type="subTitle" idx="1"/>
          </p:nvPr>
        </p:nvSpPr>
        <p:spPr/>
        <p:txBody>
          <a:bodyPr>
            <a:normAutofit lnSpcReduction="10000"/>
          </a:bodyPr>
          <a:lstStyle/>
          <a:p>
            <a:r>
              <a:rPr lang="es-MX" smtClean="0"/>
              <a:t>15 de marzo de 2022</a:t>
            </a:r>
            <a:endParaRPr lang="es-MX" dirty="0" smtClean="0"/>
          </a:p>
          <a:p>
            <a:r>
              <a:rPr lang="es-MX" dirty="0" smtClean="0"/>
              <a:t>M.I. Pedro Ignacio Rincón Gómez</a:t>
            </a:r>
          </a:p>
          <a:p>
            <a:r>
              <a:rPr lang="es-MX" dirty="0" smtClean="0"/>
              <a:t>ESTRUCTURA Y PROGRAMACIÓN DE COMPUTADORAS</a:t>
            </a:r>
          </a:p>
          <a:p>
            <a:endParaRPr lang="es-MX" dirty="0" smtClean="0"/>
          </a:p>
          <a:p>
            <a:endParaRPr lang="es-MX"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214290"/>
            <a:ext cx="8229600" cy="1275608"/>
          </a:xfrm>
        </p:spPr>
        <p:txBody>
          <a:bodyPr/>
          <a:lstStyle/>
          <a:p>
            <a:r>
              <a:rPr lang="es-MX" dirty="0" smtClean="0"/>
              <a:t>Uso del Puerto Serial Asíncrono</a:t>
            </a:r>
            <a:endParaRPr lang="es-MX" dirty="0"/>
          </a:p>
        </p:txBody>
      </p:sp>
      <p:sp>
        <p:nvSpPr>
          <p:cNvPr id="3" name="2 Marcador de contenido"/>
          <p:cNvSpPr>
            <a:spLocks noGrp="1"/>
          </p:cNvSpPr>
          <p:nvPr>
            <p:ph idx="1"/>
          </p:nvPr>
        </p:nvSpPr>
        <p:spPr>
          <a:xfrm>
            <a:off x="500034" y="1643050"/>
            <a:ext cx="8358246" cy="4786346"/>
          </a:xfrm>
        </p:spPr>
        <p:txBody>
          <a:bodyPr>
            <a:normAutofit fontScale="92500" lnSpcReduction="20000"/>
          </a:bodyPr>
          <a:lstStyle/>
          <a:p>
            <a:pPr>
              <a:buNone/>
            </a:pPr>
            <a:r>
              <a:rPr lang="es-MX" dirty="0" smtClean="0">
                <a:latin typeface="Arial" pitchFamily="34" charset="0"/>
                <a:cs typeface="Arial" pitchFamily="34" charset="0"/>
              </a:rPr>
              <a:t>Una vez que se ha configurado el puerto serial asíncrono,  ya es posible utilizarlo para transmitir  o recibir información a través del registro de control  denominado  SCDR.</a:t>
            </a:r>
          </a:p>
          <a:p>
            <a:pPr>
              <a:buNone/>
            </a:pPr>
            <a:endParaRPr lang="es-MX" dirty="0" smtClean="0">
              <a:latin typeface="Arial" pitchFamily="34" charset="0"/>
              <a:cs typeface="Arial" pitchFamily="34" charset="0"/>
            </a:endParaRPr>
          </a:p>
          <a:p>
            <a:pPr>
              <a:buNone/>
            </a:pPr>
            <a:r>
              <a:rPr lang="es-MX" dirty="0" smtClean="0">
                <a:latin typeface="Arial" pitchFamily="34" charset="0"/>
                <a:cs typeface="Arial" pitchFamily="34" charset="0"/>
              </a:rPr>
              <a:t>El registro SCDR suele ser conocido por su nombre genérico: Buffer de puerto serial.  Y se trata del registro dónde tenemos que escribir lo que queremos  transmitir  o donde leemos lo que nos envían de otro equipo, al recibir información. </a:t>
            </a:r>
          </a:p>
          <a:p>
            <a:pPr>
              <a:buNone/>
            </a:pPr>
            <a:endParaRPr lang="es-MX" dirty="0" smtClean="0">
              <a:latin typeface="Arial" pitchFamily="34" charset="0"/>
              <a:cs typeface="Arial" pitchFamily="34" charset="0"/>
            </a:endParaRPr>
          </a:p>
          <a:p>
            <a:pPr>
              <a:buNone/>
            </a:pPr>
            <a:r>
              <a:rPr lang="es-MX" dirty="0" smtClean="0">
                <a:latin typeface="Arial" pitchFamily="34" charset="0"/>
                <a:cs typeface="Arial" pitchFamily="34" charset="0"/>
              </a:rPr>
              <a:t>En este sentido el Buffer del puerto serial, es similar a un buzón donde se coloca información para transmitir o se saca información al recibir.</a:t>
            </a:r>
          </a:p>
          <a:p>
            <a:pPr>
              <a:buNone/>
            </a:pPr>
            <a:endParaRPr lang="es-MX" dirty="0" smtClean="0">
              <a:latin typeface="Arial" pitchFamily="34" charset="0"/>
              <a:cs typeface="Arial" pitchFamily="34" charset="0"/>
            </a:endParaRPr>
          </a:p>
          <a:p>
            <a:pPr>
              <a:buNone/>
            </a:pPr>
            <a:endParaRPr lang="es-MX"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0034" y="1142984"/>
            <a:ext cx="8229600" cy="1275608"/>
          </a:xfrm>
        </p:spPr>
        <p:txBody>
          <a:bodyPr>
            <a:normAutofit fontScale="90000"/>
          </a:bodyPr>
          <a:lstStyle/>
          <a:p>
            <a:r>
              <a:rPr lang="es-MX" dirty="0" smtClean="0"/>
              <a:t>Proceso de escritura  (envío) a través del puerto serial</a:t>
            </a:r>
            <a:endParaRPr lang="es-MX" dirty="0"/>
          </a:p>
        </p:txBody>
      </p:sp>
      <p:sp>
        <p:nvSpPr>
          <p:cNvPr id="3" name="2 Marcador de contenido"/>
          <p:cNvSpPr>
            <a:spLocks noGrp="1"/>
          </p:cNvSpPr>
          <p:nvPr>
            <p:ph idx="1"/>
          </p:nvPr>
        </p:nvSpPr>
        <p:spPr>
          <a:xfrm>
            <a:off x="571472" y="2786058"/>
            <a:ext cx="8229600" cy="3214710"/>
          </a:xfrm>
        </p:spPr>
        <p:txBody>
          <a:bodyPr>
            <a:normAutofit fontScale="85000" lnSpcReduction="10000"/>
          </a:bodyPr>
          <a:lstStyle/>
          <a:p>
            <a:pPr>
              <a:buNone/>
            </a:pPr>
            <a:r>
              <a:rPr lang="es-MX" sz="2400" dirty="0" smtClean="0">
                <a:latin typeface="Arial" pitchFamily="34" charset="0"/>
                <a:cs typeface="Arial" pitchFamily="34" charset="0"/>
              </a:rPr>
              <a:t>Para  enviar una palabra a través del puerto serial asíncrono del MC68HC11, se sigue la siguiente secuencia:</a:t>
            </a:r>
          </a:p>
          <a:p>
            <a:pPr>
              <a:buNone/>
            </a:pPr>
            <a:endParaRPr lang="es-MX" sz="2400" dirty="0" smtClean="0">
              <a:latin typeface="Arial" pitchFamily="34" charset="0"/>
              <a:cs typeface="Arial" pitchFamily="34" charset="0"/>
            </a:endParaRPr>
          </a:p>
          <a:p>
            <a:pPr>
              <a:buNone/>
            </a:pPr>
            <a:r>
              <a:rPr lang="es-MX" sz="2400" dirty="0" smtClean="0">
                <a:latin typeface="Arial" pitchFamily="34" charset="0"/>
                <a:cs typeface="Arial" pitchFamily="34" charset="0"/>
              </a:rPr>
              <a:t>1 –Se hace una lectura del registro de control SCSR (se trata del registro del </a:t>
            </a:r>
            <a:r>
              <a:rPr lang="es-MX" sz="2400" dirty="0" err="1" smtClean="0">
                <a:latin typeface="Arial" pitchFamily="34" charset="0"/>
                <a:cs typeface="Arial" pitchFamily="34" charset="0"/>
              </a:rPr>
              <a:t>estátus</a:t>
            </a:r>
            <a:r>
              <a:rPr lang="es-MX" sz="2400" dirty="0" smtClean="0">
                <a:latin typeface="Arial" pitchFamily="34" charset="0"/>
                <a:cs typeface="Arial" pitchFamily="34" charset="0"/>
              </a:rPr>
              <a:t> del puerto serial)</a:t>
            </a:r>
          </a:p>
          <a:p>
            <a:pPr>
              <a:buNone/>
            </a:pPr>
            <a:r>
              <a:rPr lang="es-MX" sz="2400" dirty="0" smtClean="0">
                <a:latin typeface="Arial" pitchFamily="34" charset="0"/>
                <a:cs typeface="Arial" pitchFamily="34" charset="0"/>
              </a:rPr>
              <a:t>2 –Se escribe la palabra de 8 ó 9 bits en el registro SCDR (Buffer del puerto serial)</a:t>
            </a:r>
          </a:p>
          <a:p>
            <a:pPr>
              <a:buNone/>
            </a:pPr>
            <a:r>
              <a:rPr lang="es-MX" sz="2400" dirty="0" smtClean="0">
                <a:latin typeface="Arial" pitchFamily="34" charset="0"/>
                <a:cs typeface="Arial" pitchFamily="34" charset="0"/>
              </a:rPr>
              <a:t>3-Se espera a que la palabra de 8 ó 9 bits se termine de transmitir a través del medio. El puerto serial asíncrono es un dispositivo periférico muy lento respecto a la velocidad del procesador.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1357298"/>
            <a:ext cx="8229600" cy="1275608"/>
          </a:xfrm>
        </p:spPr>
        <p:txBody>
          <a:bodyPr>
            <a:normAutofit fontScale="90000"/>
          </a:bodyPr>
          <a:lstStyle/>
          <a:p>
            <a:r>
              <a:rPr lang="es-MX" dirty="0" smtClean="0"/>
              <a:t>EJEMPLO 1: Subrutina para transmitir la letra “k”</a:t>
            </a:r>
            <a:endParaRPr lang="es-MX" dirty="0"/>
          </a:p>
        </p:txBody>
      </p:sp>
      <p:sp>
        <p:nvSpPr>
          <p:cNvPr id="5" name="4 Rectángulo"/>
          <p:cNvSpPr/>
          <p:nvPr/>
        </p:nvSpPr>
        <p:spPr>
          <a:xfrm>
            <a:off x="571472" y="5143512"/>
            <a:ext cx="8143932" cy="646331"/>
          </a:xfrm>
          <a:prstGeom prst="rect">
            <a:avLst/>
          </a:prstGeom>
        </p:spPr>
        <p:txBody>
          <a:bodyPr wrap="square">
            <a:spAutoFit/>
          </a:bodyPr>
          <a:lstStyle/>
          <a:p>
            <a:r>
              <a:rPr lang="es-MX" dirty="0" smtClean="0">
                <a:solidFill>
                  <a:srgbClr val="FF0000"/>
                </a:solidFill>
              </a:rPr>
              <a:t>Nota : Si se omite la línea donde se hace la lectura del estatus del puerto serial,  el puerto NO funciona.</a:t>
            </a:r>
            <a:endParaRPr lang="es-MX" dirty="0">
              <a:solidFill>
                <a:srgbClr val="FF0000"/>
              </a:solidFill>
            </a:endParaRPr>
          </a:p>
        </p:txBody>
      </p:sp>
      <p:pic>
        <p:nvPicPr>
          <p:cNvPr id="2051" name="Picture 3"/>
          <p:cNvPicPr>
            <a:picLocks noChangeAspect="1" noChangeArrowheads="1"/>
          </p:cNvPicPr>
          <p:nvPr/>
        </p:nvPicPr>
        <p:blipFill>
          <a:blip r:embed="rId2"/>
          <a:srcRect/>
          <a:stretch>
            <a:fillRect/>
          </a:stretch>
        </p:blipFill>
        <p:spPr bwMode="auto">
          <a:xfrm>
            <a:off x="285720" y="3286124"/>
            <a:ext cx="8643998" cy="1348531"/>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Ejemplo 2: Subrutina para transmitir la palabra “HOLA”</a:t>
            </a:r>
            <a:endParaRPr lang="es-MX" dirty="0"/>
          </a:p>
        </p:txBody>
      </p:sp>
      <p:pic>
        <p:nvPicPr>
          <p:cNvPr id="1029" name="Picture 5"/>
          <p:cNvPicPr>
            <a:picLocks noChangeAspect="1" noChangeArrowheads="1"/>
          </p:cNvPicPr>
          <p:nvPr/>
        </p:nvPicPr>
        <p:blipFill>
          <a:blip r:embed="rId3"/>
          <a:srcRect/>
          <a:stretch>
            <a:fillRect/>
          </a:stretch>
        </p:blipFill>
        <p:spPr bwMode="auto">
          <a:xfrm>
            <a:off x="214282" y="1928802"/>
            <a:ext cx="8601101" cy="4434681"/>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0034" y="1142984"/>
            <a:ext cx="8229600" cy="1275608"/>
          </a:xfrm>
        </p:spPr>
        <p:txBody>
          <a:bodyPr>
            <a:normAutofit fontScale="90000"/>
          </a:bodyPr>
          <a:lstStyle/>
          <a:p>
            <a:r>
              <a:rPr lang="es-MX" dirty="0" smtClean="0"/>
              <a:t>Proceso de lectura  (recepción) a través del puerto serial</a:t>
            </a:r>
            <a:endParaRPr lang="es-MX" dirty="0"/>
          </a:p>
        </p:txBody>
      </p:sp>
      <p:sp>
        <p:nvSpPr>
          <p:cNvPr id="3" name="2 Marcador de contenido"/>
          <p:cNvSpPr>
            <a:spLocks noGrp="1"/>
          </p:cNvSpPr>
          <p:nvPr>
            <p:ph idx="1"/>
          </p:nvPr>
        </p:nvSpPr>
        <p:spPr>
          <a:xfrm>
            <a:off x="571472" y="2786058"/>
            <a:ext cx="8229600" cy="3214710"/>
          </a:xfrm>
        </p:spPr>
        <p:txBody>
          <a:bodyPr>
            <a:normAutofit lnSpcReduction="10000"/>
          </a:bodyPr>
          <a:lstStyle/>
          <a:p>
            <a:pPr>
              <a:buNone/>
            </a:pPr>
            <a:r>
              <a:rPr lang="es-MX" sz="2400" dirty="0" smtClean="0">
                <a:latin typeface="Arial" pitchFamily="34" charset="0"/>
                <a:cs typeface="Arial" pitchFamily="34" charset="0"/>
              </a:rPr>
              <a:t>Para  recibir una palabra a través del puerto serial asíncrono del MC68HC11, se sigue la siguiente secuencia:</a:t>
            </a:r>
          </a:p>
          <a:p>
            <a:pPr>
              <a:buNone/>
            </a:pPr>
            <a:endParaRPr lang="es-MX" sz="2400" dirty="0" smtClean="0">
              <a:latin typeface="Arial" pitchFamily="34" charset="0"/>
              <a:cs typeface="Arial" pitchFamily="34" charset="0"/>
            </a:endParaRPr>
          </a:p>
          <a:p>
            <a:pPr>
              <a:buNone/>
            </a:pPr>
            <a:r>
              <a:rPr lang="es-MX" sz="2400" dirty="0" smtClean="0">
                <a:latin typeface="Arial" pitchFamily="34" charset="0"/>
                <a:cs typeface="Arial" pitchFamily="34" charset="0"/>
              </a:rPr>
              <a:t>1 –Se hace una lectura del registro de control SCSR (se trata del registro del </a:t>
            </a:r>
            <a:r>
              <a:rPr lang="es-MX" sz="2400" dirty="0" err="1" smtClean="0">
                <a:latin typeface="Arial" pitchFamily="34" charset="0"/>
                <a:cs typeface="Arial" pitchFamily="34" charset="0"/>
              </a:rPr>
              <a:t>estátus</a:t>
            </a:r>
            <a:r>
              <a:rPr lang="es-MX" sz="2400" dirty="0" smtClean="0">
                <a:latin typeface="Arial" pitchFamily="34" charset="0"/>
                <a:cs typeface="Arial" pitchFamily="34" charset="0"/>
              </a:rPr>
              <a:t> del puerto serial)</a:t>
            </a:r>
          </a:p>
          <a:p>
            <a:pPr>
              <a:buNone/>
            </a:pPr>
            <a:r>
              <a:rPr lang="es-MX" sz="2400" dirty="0" smtClean="0">
                <a:latin typeface="Arial" pitchFamily="34" charset="0"/>
                <a:cs typeface="Arial" pitchFamily="34" charset="0"/>
              </a:rPr>
              <a:t>2 –Se hace una lectura de la palabra de 8 ó 9 bits contenida en el registro SCDR (Buffer del puerto serial)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1357298"/>
            <a:ext cx="8229600" cy="1275608"/>
          </a:xfrm>
        </p:spPr>
        <p:txBody>
          <a:bodyPr>
            <a:normAutofit fontScale="90000"/>
          </a:bodyPr>
          <a:lstStyle/>
          <a:p>
            <a:r>
              <a:rPr lang="es-MX" dirty="0" smtClean="0"/>
              <a:t>EJEMPLO 3: Subrutina de interrupción donde se lee el puerto serial.</a:t>
            </a:r>
            <a:endParaRPr lang="es-MX" dirty="0"/>
          </a:p>
        </p:txBody>
      </p:sp>
      <p:sp>
        <p:nvSpPr>
          <p:cNvPr id="5" name="4 Rectángulo"/>
          <p:cNvSpPr/>
          <p:nvPr/>
        </p:nvSpPr>
        <p:spPr>
          <a:xfrm>
            <a:off x="571472" y="5143512"/>
            <a:ext cx="8143932" cy="1200329"/>
          </a:xfrm>
          <a:prstGeom prst="rect">
            <a:avLst/>
          </a:prstGeom>
        </p:spPr>
        <p:txBody>
          <a:bodyPr wrap="square">
            <a:spAutoFit/>
          </a:bodyPr>
          <a:lstStyle/>
          <a:p>
            <a:r>
              <a:rPr lang="es-MX" dirty="0" smtClean="0">
                <a:solidFill>
                  <a:srgbClr val="FF0000"/>
                </a:solidFill>
              </a:rPr>
              <a:t>Nota : Si se omite la línea donde se hace la lectura del estatus del puerto serial,  el puerto NO funciona.</a:t>
            </a:r>
          </a:p>
          <a:p>
            <a:endParaRPr lang="es-MX" dirty="0" smtClean="0">
              <a:solidFill>
                <a:srgbClr val="FF0000"/>
              </a:solidFill>
            </a:endParaRPr>
          </a:p>
          <a:p>
            <a:r>
              <a:rPr lang="es-MX" dirty="0" smtClean="0">
                <a:solidFill>
                  <a:srgbClr val="FF0000"/>
                </a:solidFill>
              </a:rPr>
              <a:t>Para leer el contenido del buffer  del puerto serial no se espera ningún tiempo.</a:t>
            </a:r>
            <a:endParaRPr lang="es-MX" dirty="0">
              <a:solidFill>
                <a:srgbClr val="FF0000"/>
              </a:solidFill>
            </a:endParaRPr>
          </a:p>
        </p:txBody>
      </p:sp>
      <p:pic>
        <p:nvPicPr>
          <p:cNvPr id="1026" name="Picture 2"/>
          <p:cNvPicPr>
            <a:picLocks noChangeAspect="1" noChangeArrowheads="1"/>
          </p:cNvPicPr>
          <p:nvPr/>
        </p:nvPicPr>
        <p:blipFill>
          <a:blip r:embed="rId2"/>
          <a:srcRect/>
          <a:stretch>
            <a:fillRect/>
          </a:stretch>
        </p:blipFill>
        <p:spPr bwMode="auto">
          <a:xfrm>
            <a:off x="285720" y="3143248"/>
            <a:ext cx="8435340" cy="177546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57158" y="857232"/>
            <a:ext cx="8229600" cy="1275608"/>
          </a:xfrm>
        </p:spPr>
        <p:txBody>
          <a:bodyPr>
            <a:normAutofit fontScale="90000"/>
          </a:bodyPr>
          <a:lstStyle/>
          <a:p>
            <a:r>
              <a:rPr lang="es-MX" dirty="0" smtClean="0"/>
              <a:t>Vector de interrupción del puerto serial y de la función RESET</a:t>
            </a:r>
            <a:endParaRPr lang="es-MX" dirty="0"/>
          </a:p>
        </p:txBody>
      </p:sp>
      <p:sp>
        <p:nvSpPr>
          <p:cNvPr id="5" name="4 Rectángulo"/>
          <p:cNvSpPr/>
          <p:nvPr/>
        </p:nvSpPr>
        <p:spPr>
          <a:xfrm>
            <a:off x="571472" y="5143512"/>
            <a:ext cx="8143932" cy="646331"/>
          </a:xfrm>
          <a:prstGeom prst="rect">
            <a:avLst/>
          </a:prstGeom>
        </p:spPr>
        <p:txBody>
          <a:bodyPr wrap="square">
            <a:spAutoFit/>
          </a:bodyPr>
          <a:lstStyle/>
          <a:p>
            <a:r>
              <a:rPr lang="es-MX" dirty="0" smtClean="0">
                <a:solidFill>
                  <a:srgbClr val="FF0000"/>
                </a:solidFill>
              </a:rPr>
              <a:t>NOTA:  Si se omite colocar en el programa el vector de interrupción,  el programa funciona  mal.</a:t>
            </a:r>
          </a:p>
        </p:txBody>
      </p:sp>
      <p:pic>
        <p:nvPicPr>
          <p:cNvPr id="2050" name="Picture 2"/>
          <p:cNvPicPr>
            <a:picLocks noChangeAspect="1" noChangeArrowheads="1"/>
          </p:cNvPicPr>
          <p:nvPr/>
        </p:nvPicPr>
        <p:blipFill>
          <a:blip r:embed="rId2"/>
          <a:srcRect/>
          <a:stretch>
            <a:fillRect/>
          </a:stretch>
        </p:blipFill>
        <p:spPr bwMode="auto">
          <a:xfrm>
            <a:off x="285720" y="2571744"/>
            <a:ext cx="8572528" cy="19442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0034" y="0"/>
            <a:ext cx="8229600" cy="1357322"/>
          </a:xfrm>
        </p:spPr>
        <p:txBody>
          <a:bodyPr>
            <a:normAutofit fontScale="90000"/>
          </a:bodyPr>
          <a:lstStyle/>
          <a:p>
            <a:r>
              <a:rPr lang="es-MX" dirty="0" smtClean="0"/>
              <a:t/>
            </a:r>
            <a:br>
              <a:rPr lang="es-MX" dirty="0" smtClean="0"/>
            </a:br>
            <a:r>
              <a:rPr lang="es-MX" sz="4000" dirty="0" smtClean="0"/>
              <a:t>EJERCICIOS</a:t>
            </a:r>
            <a:endParaRPr lang="es-MX" sz="4000" dirty="0"/>
          </a:p>
        </p:txBody>
      </p:sp>
      <p:sp>
        <p:nvSpPr>
          <p:cNvPr id="6" name="5 Marcador de contenido"/>
          <p:cNvSpPr>
            <a:spLocks noGrp="1"/>
          </p:cNvSpPr>
          <p:nvPr>
            <p:ph idx="1"/>
          </p:nvPr>
        </p:nvSpPr>
        <p:spPr>
          <a:xfrm>
            <a:off x="428596" y="2428868"/>
            <a:ext cx="8001056" cy="3214710"/>
          </a:xfrm>
        </p:spPr>
        <p:txBody>
          <a:bodyPr>
            <a:normAutofit fontScale="85000" lnSpcReduction="10000"/>
          </a:bodyPr>
          <a:lstStyle/>
          <a:p>
            <a:pPr marL="457200" indent="-457200">
              <a:buAutoNum type="arabicParenR"/>
            </a:pPr>
            <a:r>
              <a:rPr lang="es-MX" sz="2000" dirty="0" smtClean="0">
                <a:latin typeface="Arial" pitchFamily="34" charset="0"/>
                <a:cs typeface="Arial" pitchFamily="34" charset="0"/>
              </a:rPr>
              <a:t>HACER UNA SUBRUTINA QUE TRANSMITA  VIA PUERTO SERIAL SU NOMBRE COMPLETO TRAVÉS DEL PUERTO SERIAL (INCLUYENDO ESPACIOS).</a:t>
            </a:r>
          </a:p>
          <a:p>
            <a:pPr marL="457200" indent="-457200">
              <a:buAutoNum type="arabicParenR"/>
            </a:pPr>
            <a:r>
              <a:rPr lang="es-MX" sz="2000" dirty="0" smtClean="0">
                <a:latin typeface="Arial" pitchFamily="34" charset="0"/>
                <a:cs typeface="Arial" pitchFamily="34" charset="0"/>
              </a:rPr>
              <a:t>CUANTO TIEMPO DEMORA EL ENVÍO DE UN BYTE A UNA VELOCIDAD DE 9600 BAUDIOS EN SEGUNDOS Y EN CICLOS DE RELOJ, SI SE SABE QUE EL PROCESADOR CUENTA CON  UN CRISTAL DE CUARZO DE 8MHz?</a:t>
            </a:r>
          </a:p>
          <a:p>
            <a:pPr marL="457200" indent="-457200">
              <a:buAutoNum type="arabicParenR"/>
            </a:pPr>
            <a:r>
              <a:rPr lang="es-MX" sz="2000" dirty="0" smtClean="0">
                <a:latin typeface="Arial" pitchFamily="34" charset="0"/>
                <a:cs typeface="Arial" pitchFamily="34" charset="0"/>
              </a:rPr>
              <a:t>ESCRIBA EL CÓDIGO COMPLETO DE UN PROGRAMA QUE  TRANSMITA  LA PALABRA “ÉXITO” VIA PUERTO SERIAL CADA QUE RECIBA UN CARÁCTER  “E”  TAMBIÉN POR LA VÍA DEL  PUERTO SERIAL. CONSIDERE QUE EL SISTEMA TIENE QUE OPERAR A 9600 BAUDIOS Y QUE CUENTA CON  UN CRISTAL DE CUARZO DE 8MHz.</a:t>
            </a:r>
          </a:p>
          <a:p>
            <a:pPr>
              <a:buNone/>
            </a:pPr>
            <a:endParaRPr lang="es-MX" sz="2000" dirty="0"/>
          </a:p>
        </p:txBody>
      </p:sp>
      <p:sp>
        <p:nvSpPr>
          <p:cNvPr id="14338" name="AutoShape 2" descr="https://http2.mlstatic.com/cristal-de-cuarzo-de-4-mhz-c40-D_NQ_NP_647404-MLM31222186682_062019-F.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
        <p:nvSpPr>
          <p:cNvPr id="7" name="6 Rectángulo"/>
          <p:cNvSpPr/>
          <p:nvPr/>
        </p:nvSpPr>
        <p:spPr>
          <a:xfrm>
            <a:off x="1142976" y="5572140"/>
            <a:ext cx="6072230" cy="646331"/>
          </a:xfrm>
          <a:prstGeom prst="rect">
            <a:avLst/>
          </a:prstGeom>
        </p:spPr>
        <p:txBody>
          <a:bodyPr wrap="square">
            <a:spAutoFit/>
          </a:bodyPr>
          <a:lstStyle/>
          <a:p>
            <a:r>
              <a:rPr lang="es-MX" dirty="0" smtClean="0">
                <a:solidFill>
                  <a:srgbClr val="FF0000"/>
                </a:solidFill>
              </a:rPr>
              <a:t>Nota : si tienen dudas para resolver los ejercicios, con gusto los </a:t>
            </a:r>
            <a:r>
              <a:rPr lang="es-MX" smtClean="0">
                <a:solidFill>
                  <a:srgbClr val="FF0000"/>
                </a:solidFill>
              </a:rPr>
              <a:t>puedo </a:t>
            </a:r>
            <a:r>
              <a:rPr lang="es-MX" dirty="0" err="1" smtClean="0">
                <a:solidFill>
                  <a:srgbClr val="FF0000"/>
                </a:solidFill>
              </a:rPr>
              <a:t> </a:t>
            </a:r>
            <a:r>
              <a:rPr lang="es-MX" smtClean="0">
                <a:solidFill>
                  <a:srgbClr val="FF0000"/>
                </a:solidFill>
              </a:rPr>
              <a:t>asesorar </a:t>
            </a:r>
            <a:r>
              <a:rPr lang="es-MX" dirty="0" smtClean="0">
                <a:solidFill>
                  <a:srgbClr val="FF0000"/>
                </a:solidFill>
              </a:rPr>
              <a:t>a través de mensajes.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1304</TotalTime>
  <Words>582</Words>
  <Application>Microsoft Office PowerPoint</Application>
  <PresentationFormat>Presentación en pantalla (4:3)</PresentationFormat>
  <Paragraphs>38</Paragraphs>
  <Slides>9</Slides>
  <Notes>2</Notes>
  <HiddenSlides>0</HiddenSlides>
  <MMClips>0</MMClips>
  <ScaleCrop>false</ScaleCrop>
  <HeadingPairs>
    <vt:vector size="4" baseType="variant">
      <vt:variant>
        <vt:lpstr>Tema</vt:lpstr>
      </vt:variant>
      <vt:variant>
        <vt:i4>1</vt:i4>
      </vt:variant>
      <vt:variant>
        <vt:lpstr>Títulos de diapositiva</vt:lpstr>
      </vt:variant>
      <vt:variant>
        <vt:i4>9</vt:i4>
      </vt:variant>
    </vt:vector>
  </HeadingPairs>
  <TitlesOfParts>
    <vt:vector size="10" baseType="lpstr">
      <vt:lpstr>Flujo</vt:lpstr>
      <vt:lpstr>Uso del puerto serial asíncrono del MC68HC11</vt:lpstr>
      <vt:lpstr>Uso del Puerto Serial Asíncrono</vt:lpstr>
      <vt:lpstr>Proceso de escritura  (envío) a través del puerto serial</vt:lpstr>
      <vt:lpstr>EJEMPLO 1: Subrutina para transmitir la letra “k”</vt:lpstr>
      <vt:lpstr>Ejemplo 2: Subrutina para transmitir la palabra “HOLA”</vt:lpstr>
      <vt:lpstr>Proceso de lectura  (recepción) a través del puerto serial</vt:lpstr>
      <vt:lpstr>EJEMPLO 3: Subrutina de interrupción donde se lee el puerto serial.</vt:lpstr>
      <vt:lpstr>Vector de interrupción del puerto serial y de la función RESET</vt:lpstr>
      <vt:lpstr> EJERCICIOS</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Set de instrucciones del MC68HC11</dc:title>
  <dc:creator>Becario4</dc:creator>
  <cp:lastModifiedBy>PETER</cp:lastModifiedBy>
  <cp:revision>180</cp:revision>
  <dcterms:created xsi:type="dcterms:W3CDTF">2017-06-21T15:41:54Z</dcterms:created>
  <dcterms:modified xsi:type="dcterms:W3CDTF">2022-03-15T15:14:52Z</dcterms:modified>
</cp:coreProperties>
</file>