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864037" y="1281708"/>
            <a:ext cx="7415927" cy="30060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Introducción al lenguaje de programación C</a:t>
            </a:r>
            <a:endParaRPr lang="en-US" sz="6310" dirty="0"/>
          </a:p>
        </p:txBody>
      </p:sp>
      <p:sp>
        <p:nvSpPr>
          <p:cNvPr id="6" name="Text 2"/>
          <p:cNvSpPr/>
          <p:nvPr/>
        </p:nvSpPr>
        <p:spPr>
          <a:xfrm>
            <a:off x="864037" y="4658082"/>
            <a:ext cx="74159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El lenguaje de programación C es una de las bases fundamentales de la informática moderna. Con una sintaxis concisa y poderosa, C permite a los desarrolladores crear aplicaciones de alto rendimiento y de bajo nivel, desde sistemas operativos hasta videojuegos.</a:t>
            </a:r>
            <a:endParaRPr lang="en-US" sz="1945" dirty="0"/>
          </a:p>
        </p:txBody>
      </p:sp>
      <p:sp>
        <p:nvSpPr>
          <p:cNvPr id="7" name="Shape 3"/>
          <p:cNvSpPr/>
          <p:nvPr/>
        </p:nvSpPr>
        <p:spPr>
          <a:xfrm>
            <a:off x="864037" y="653438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542008"/>
            <a:ext cx="379690" cy="37969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382316" y="6515933"/>
            <a:ext cx="3524964" cy="431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Daniel Ramírez Ramírez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737711" y="759143"/>
            <a:ext cx="7668578" cy="123991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80"/>
              </a:lnSpc>
              <a:buNone/>
            </a:pPr>
            <a:r>
              <a:rPr lang="en-US" sz="39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Elementos obsoletos pero aún válidos</a:t>
            </a:r>
            <a:endParaRPr lang="en-US" sz="3905" dirty="0"/>
          </a:p>
        </p:txBody>
      </p:sp>
      <p:sp>
        <p:nvSpPr>
          <p:cNvPr id="6" name="Shape 2"/>
          <p:cNvSpPr/>
          <p:nvPr/>
        </p:nvSpPr>
        <p:spPr>
          <a:xfrm>
            <a:off x="737711" y="2315170"/>
            <a:ext cx="7668578" cy="1577935"/>
          </a:xfrm>
          <a:prstGeom prst="roundRect">
            <a:avLst>
              <a:gd name="adj" fmla="val 2003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71312" y="2548771"/>
            <a:ext cx="2479715" cy="3099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95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Punteros</a:t>
            </a:r>
            <a:endParaRPr lang="en-US" sz="1955" dirty="0"/>
          </a:p>
        </p:txBody>
      </p:sp>
      <p:sp>
        <p:nvSpPr>
          <p:cNvPr id="8" name="Text 4"/>
          <p:cNvSpPr/>
          <p:nvPr/>
        </p:nvSpPr>
        <p:spPr>
          <a:xfrm>
            <a:off x="971312" y="2985135"/>
            <a:ext cx="7201376" cy="6743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55"/>
              </a:lnSpc>
              <a:buNone/>
            </a:pPr>
            <a:r>
              <a:rPr lang="en-US" sz="16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Los punteros, a pesar de ser un concepto antiguo, siguen siendo esenciales para la manipulación de memoria en C.</a:t>
            </a:r>
            <a:endParaRPr lang="en-US" sz="1660" dirty="0"/>
          </a:p>
        </p:txBody>
      </p:sp>
      <p:sp>
        <p:nvSpPr>
          <p:cNvPr id="9" name="Shape 5"/>
          <p:cNvSpPr/>
          <p:nvPr/>
        </p:nvSpPr>
        <p:spPr>
          <a:xfrm>
            <a:off x="737870" y="4104005"/>
            <a:ext cx="7668895" cy="1784985"/>
          </a:xfrm>
          <a:prstGeom prst="roundRect">
            <a:avLst>
              <a:gd name="adj" fmla="val 2003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71312" y="4337447"/>
            <a:ext cx="3011448" cy="3099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95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Arreglos unidimensionales</a:t>
            </a:r>
            <a:endParaRPr lang="en-US" sz="1955" dirty="0"/>
          </a:p>
        </p:txBody>
      </p:sp>
      <p:sp>
        <p:nvSpPr>
          <p:cNvPr id="11" name="Text 7"/>
          <p:cNvSpPr/>
          <p:nvPr/>
        </p:nvSpPr>
        <p:spPr>
          <a:xfrm>
            <a:off x="971312" y="4773811"/>
            <a:ext cx="7201376" cy="6743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55"/>
              </a:lnSpc>
              <a:buNone/>
            </a:pPr>
            <a:r>
              <a:rPr lang="en-US" sz="16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Aunque los lenguajes modernos han evolucionado, los arreglos unidimensionales siguen siendo útiles para numerosas aplicaciones en C.</a:t>
            </a:r>
            <a:endParaRPr lang="en-US" sz="1660" dirty="0"/>
          </a:p>
        </p:txBody>
      </p:sp>
      <p:sp>
        <p:nvSpPr>
          <p:cNvPr id="12" name="Shape 8"/>
          <p:cNvSpPr/>
          <p:nvPr/>
        </p:nvSpPr>
        <p:spPr>
          <a:xfrm>
            <a:off x="737711" y="6126202"/>
            <a:ext cx="7668578" cy="1577935"/>
          </a:xfrm>
          <a:prstGeom prst="roundRect">
            <a:avLst>
              <a:gd name="adj" fmla="val 2003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71312" y="6126123"/>
            <a:ext cx="3376017" cy="3099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95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Estructuras de control básicas</a:t>
            </a:r>
            <a:endParaRPr lang="en-US" sz="1955" dirty="0"/>
          </a:p>
        </p:txBody>
      </p:sp>
      <p:sp>
        <p:nvSpPr>
          <p:cNvPr id="14" name="Text 10"/>
          <p:cNvSpPr/>
          <p:nvPr/>
        </p:nvSpPr>
        <p:spPr>
          <a:xfrm>
            <a:off x="971312" y="6562487"/>
            <a:ext cx="7201376" cy="6743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55"/>
              </a:lnSpc>
              <a:buNone/>
            </a:pPr>
            <a:r>
              <a:rPr lang="en-US" sz="16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Sentencias como if, else, while y for mantienen su relevancia en el desarrollo de programas eficientes en C.</a:t>
            </a:r>
            <a:endParaRPr lang="en-US" sz="16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66021" y="968812"/>
            <a:ext cx="6083141" cy="6550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60"/>
              </a:lnSpc>
              <a:buNone/>
            </a:pPr>
            <a:r>
              <a:rPr lang="en-US" sz="412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Convenciones de llamada</a:t>
            </a:r>
            <a:endParaRPr lang="en-US" sz="4125" dirty="0"/>
          </a:p>
        </p:txBody>
      </p:sp>
      <p:sp>
        <p:nvSpPr>
          <p:cNvPr id="6" name="Shape 2"/>
          <p:cNvSpPr/>
          <p:nvPr/>
        </p:nvSpPr>
        <p:spPr>
          <a:xfrm>
            <a:off x="6349544" y="2208490"/>
            <a:ext cx="501134" cy="501134"/>
          </a:xfrm>
          <a:prstGeom prst="roundRect">
            <a:avLst>
              <a:gd name="adj" fmla="val 66676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05754" y="2301835"/>
            <a:ext cx="188714" cy="3144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4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75" dirty="0"/>
          </a:p>
        </p:txBody>
      </p:sp>
      <p:sp>
        <p:nvSpPr>
          <p:cNvPr id="8" name="Text 4"/>
          <p:cNvSpPr/>
          <p:nvPr/>
        </p:nvSpPr>
        <p:spPr>
          <a:xfrm>
            <a:off x="7825264" y="2180630"/>
            <a:ext cx="2620566" cy="3275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cdecl</a:t>
            </a:r>
            <a:endParaRPr lang="en-US" sz="2065" dirty="0"/>
          </a:p>
        </p:txBody>
      </p:sp>
      <p:sp>
        <p:nvSpPr>
          <p:cNvPr id="9" name="Text 5"/>
          <p:cNvSpPr/>
          <p:nvPr/>
        </p:nvSpPr>
        <p:spPr>
          <a:xfrm>
            <a:off x="7825264" y="2641759"/>
            <a:ext cx="6025515" cy="712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17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 convención más común, donde los argumentos se pasan en el orden inverso y el llamador limpia la pila.</a:t>
            </a:r>
            <a:endParaRPr lang="en-US" sz="1755" dirty="0"/>
          </a:p>
        </p:txBody>
      </p:sp>
      <p:sp>
        <p:nvSpPr>
          <p:cNvPr id="10" name="Shape 6"/>
          <p:cNvSpPr/>
          <p:nvPr/>
        </p:nvSpPr>
        <p:spPr>
          <a:xfrm>
            <a:off x="6349544" y="4050268"/>
            <a:ext cx="501134" cy="501134"/>
          </a:xfrm>
          <a:prstGeom prst="roundRect">
            <a:avLst>
              <a:gd name="adj" fmla="val 66676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05754" y="4143613"/>
            <a:ext cx="188714" cy="3144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4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75" dirty="0"/>
          </a:p>
        </p:txBody>
      </p:sp>
      <p:sp>
        <p:nvSpPr>
          <p:cNvPr id="12" name="Text 8"/>
          <p:cNvSpPr/>
          <p:nvPr/>
        </p:nvSpPr>
        <p:spPr>
          <a:xfrm>
            <a:off x="7825264" y="4022408"/>
            <a:ext cx="2620566" cy="3275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stdcall</a:t>
            </a:r>
            <a:endParaRPr lang="en-US" sz="2065" dirty="0"/>
          </a:p>
        </p:txBody>
      </p:sp>
      <p:sp>
        <p:nvSpPr>
          <p:cNvPr id="13" name="Text 9"/>
          <p:cNvSpPr/>
          <p:nvPr/>
        </p:nvSpPr>
        <p:spPr>
          <a:xfrm>
            <a:off x="7825264" y="4483537"/>
            <a:ext cx="6025515" cy="712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17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Utilizada por las API de Windows, donde el llamador coloca los argumentos en la pila y el llamado limpia la pila.</a:t>
            </a:r>
            <a:endParaRPr lang="en-US" sz="1755" dirty="0"/>
          </a:p>
        </p:txBody>
      </p:sp>
      <p:sp>
        <p:nvSpPr>
          <p:cNvPr id="14" name="Shape 10"/>
          <p:cNvSpPr/>
          <p:nvPr/>
        </p:nvSpPr>
        <p:spPr>
          <a:xfrm>
            <a:off x="6349544" y="5892046"/>
            <a:ext cx="501134" cy="501134"/>
          </a:xfrm>
          <a:prstGeom prst="roundRect">
            <a:avLst>
              <a:gd name="adj" fmla="val 66676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05754" y="5985391"/>
            <a:ext cx="188714" cy="3144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5"/>
              </a:lnSpc>
              <a:buNone/>
            </a:pPr>
            <a:r>
              <a:rPr lang="en-US" sz="24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475" dirty="0"/>
          </a:p>
        </p:txBody>
      </p:sp>
      <p:sp>
        <p:nvSpPr>
          <p:cNvPr id="16" name="Text 12"/>
          <p:cNvSpPr/>
          <p:nvPr/>
        </p:nvSpPr>
        <p:spPr>
          <a:xfrm>
            <a:off x="7825264" y="5864185"/>
            <a:ext cx="2620566" cy="3275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0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fastcall</a:t>
            </a:r>
            <a:endParaRPr lang="en-US" sz="2065" dirty="0"/>
          </a:p>
        </p:txBody>
      </p:sp>
      <p:sp>
        <p:nvSpPr>
          <p:cNvPr id="17" name="Text 13"/>
          <p:cNvSpPr/>
          <p:nvPr/>
        </p:nvSpPr>
        <p:spPr>
          <a:xfrm>
            <a:off x="7825264" y="6325314"/>
            <a:ext cx="6025515" cy="7127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175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Optimizada para rendimiento, donde los primeros argumentos se pasan en registros y el llamador limpia la pila.</a:t>
            </a:r>
            <a:endParaRPr lang="en-US" sz="17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34720" y="667822"/>
            <a:ext cx="5703451" cy="712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15"/>
              </a:lnSpc>
              <a:buNone/>
            </a:pPr>
            <a:r>
              <a:rPr lang="en-US" sz="449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Pilas y recursividad</a:t>
            </a:r>
            <a:endParaRPr lang="en-US" sz="449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20" y="1744147"/>
            <a:ext cx="1211937" cy="193917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10155" y="1986439"/>
            <a:ext cx="2851666" cy="3563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224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Pila de Ejecución</a:t>
            </a:r>
            <a:endParaRPr lang="en-US" sz="2245" dirty="0"/>
          </a:p>
        </p:txBody>
      </p:sp>
      <p:sp>
        <p:nvSpPr>
          <p:cNvPr id="8" name="Text 3"/>
          <p:cNvSpPr/>
          <p:nvPr/>
        </p:nvSpPr>
        <p:spPr>
          <a:xfrm>
            <a:off x="7910155" y="2488168"/>
            <a:ext cx="5871924" cy="7755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55"/>
              </a:lnSpc>
              <a:buNone/>
            </a:pPr>
            <a:r>
              <a:rPr lang="en-US" sz="19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Almacena información de las funciones llamadas, como direcciones de retorno y variables locales.</a:t>
            </a:r>
            <a:endParaRPr lang="en-US" sz="191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20" y="3683317"/>
            <a:ext cx="1211937" cy="193917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910155" y="3925610"/>
            <a:ext cx="2851666" cy="3563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224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Recursividad</a:t>
            </a:r>
            <a:endParaRPr lang="en-US" sz="2245" dirty="0"/>
          </a:p>
        </p:txBody>
      </p:sp>
      <p:sp>
        <p:nvSpPr>
          <p:cNvPr id="11" name="Text 5"/>
          <p:cNvSpPr/>
          <p:nvPr/>
        </p:nvSpPr>
        <p:spPr>
          <a:xfrm>
            <a:off x="7910155" y="4427339"/>
            <a:ext cx="5871924" cy="7755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55"/>
              </a:lnSpc>
              <a:buNone/>
            </a:pPr>
            <a:r>
              <a:rPr lang="en-US" sz="19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 a las funciones llamarse a sí mismas, aprovechando la pila para mantener el estado.</a:t>
            </a:r>
            <a:endParaRPr lang="en-US" sz="191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20" y="5622488"/>
            <a:ext cx="1211937" cy="193917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910155" y="5864781"/>
            <a:ext cx="2851666" cy="3563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5"/>
              </a:lnSpc>
              <a:buNone/>
            </a:pPr>
            <a:r>
              <a:rPr lang="en-US" sz="224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Límites de Pila</a:t>
            </a:r>
            <a:endParaRPr lang="en-US" sz="2245" dirty="0"/>
          </a:p>
        </p:txBody>
      </p:sp>
      <p:sp>
        <p:nvSpPr>
          <p:cNvPr id="14" name="Text 7"/>
          <p:cNvSpPr/>
          <p:nvPr/>
        </p:nvSpPr>
        <p:spPr>
          <a:xfrm>
            <a:off x="7910155" y="6366510"/>
            <a:ext cx="5871924" cy="7755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55"/>
              </a:lnSpc>
              <a:buNone/>
            </a:pPr>
            <a:r>
              <a:rPr lang="en-US" sz="191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 importante tener en cuenta los límites de la pila para evitar desbordamientos y bloqueos.</a:t>
            </a:r>
            <a:endParaRPr lang="en-US" sz="19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8033" y="1003578"/>
            <a:ext cx="4582716" cy="5728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510"/>
              </a:lnSpc>
              <a:buNone/>
            </a:pPr>
            <a:r>
              <a:rPr lang="en-US" sz="361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Memoria y cadenas</a:t>
            </a:r>
            <a:endParaRPr lang="en-US" sz="361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33" y="1868448"/>
            <a:ext cx="486847" cy="48684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168033" y="2549962"/>
            <a:ext cx="2291358" cy="2864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Memoria Dinámica</a:t>
            </a:r>
            <a:endParaRPr lang="en-US" sz="1805" dirty="0"/>
          </a:p>
        </p:txBody>
      </p:sp>
      <p:sp>
        <p:nvSpPr>
          <p:cNvPr id="8" name="Text 3"/>
          <p:cNvSpPr/>
          <p:nvPr/>
        </p:nvSpPr>
        <p:spPr>
          <a:xfrm>
            <a:off x="6168033" y="2953226"/>
            <a:ext cx="7780734" cy="3115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55"/>
              </a:lnSpc>
              <a:buNone/>
            </a:pPr>
            <a:r>
              <a:rPr lang="en-US" sz="153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Uso de malloc y free para asignar y liberar memoria en tiempo de ejecución.</a:t>
            </a:r>
            <a:endParaRPr lang="en-US" sz="153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3" y="3849053"/>
            <a:ext cx="486847" cy="48684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168033" y="4530566"/>
            <a:ext cx="2291358" cy="2864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Manejo de Cadenas</a:t>
            </a:r>
            <a:endParaRPr lang="en-US" sz="1805" dirty="0"/>
          </a:p>
        </p:txBody>
      </p:sp>
      <p:sp>
        <p:nvSpPr>
          <p:cNvPr id="11" name="Text 5"/>
          <p:cNvSpPr/>
          <p:nvPr/>
        </p:nvSpPr>
        <p:spPr>
          <a:xfrm>
            <a:off x="6168033" y="4933831"/>
            <a:ext cx="7780734" cy="3115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55"/>
              </a:lnSpc>
              <a:buNone/>
            </a:pPr>
            <a:r>
              <a:rPr lang="en-US" sz="153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Funciones como strlen, strcpy y strcat para trabajar con cadenas de caracteres.</a:t>
            </a:r>
            <a:endParaRPr lang="en-US" sz="153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33" y="5829657"/>
            <a:ext cx="486847" cy="486847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168033" y="6511171"/>
            <a:ext cx="2841069" cy="28646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Buffers y Desbordamientos</a:t>
            </a:r>
            <a:endParaRPr lang="en-US" sz="1805" dirty="0"/>
          </a:p>
        </p:txBody>
      </p:sp>
      <p:sp>
        <p:nvSpPr>
          <p:cNvPr id="14" name="Text 7"/>
          <p:cNvSpPr/>
          <p:nvPr/>
        </p:nvSpPr>
        <p:spPr>
          <a:xfrm>
            <a:off x="6168033" y="6914436"/>
            <a:ext cx="7780734" cy="31158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55"/>
              </a:lnSpc>
              <a:buNone/>
            </a:pPr>
            <a:r>
              <a:rPr lang="en-US" sz="1535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Precaución al usar funciones como gets y strcpy para evitar desbordamientos de búfer.</a:t>
            </a:r>
            <a:endParaRPr lang="en-US" sz="15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31625" y="664964"/>
            <a:ext cx="7453551" cy="142065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595"/>
              </a:lnSpc>
              <a:buNone/>
            </a:pPr>
            <a:r>
              <a:rPr lang="en-US" sz="447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Procesos, subprocesos e hilos</a:t>
            </a:r>
            <a:endParaRPr lang="en-US" sz="4475" dirty="0"/>
          </a:p>
        </p:txBody>
      </p:sp>
      <p:sp>
        <p:nvSpPr>
          <p:cNvPr id="6" name="Shape 2"/>
          <p:cNvSpPr/>
          <p:nvPr/>
        </p:nvSpPr>
        <p:spPr>
          <a:xfrm>
            <a:off x="6331625" y="2719507"/>
            <a:ext cx="543401" cy="543401"/>
          </a:xfrm>
          <a:prstGeom prst="roundRect">
            <a:avLst>
              <a:gd name="adj" fmla="val 66669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501051" y="2820710"/>
            <a:ext cx="204549" cy="34099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85" dirty="0"/>
          </a:p>
        </p:txBody>
      </p:sp>
      <p:sp>
        <p:nvSpPr>
          <p:cNvPr id="8" name="Text 4"/>
          <p:cNvSpPr/>
          <p:nvPr/>
        </p:nvSpPr>
        <p:spPr>
          <a:xfrm>
            <a:off x="7116485" y="2719507"/>
            <a:ext cx="2841308" cy="3550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22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Procesos</a:t>
            </a:r>
            <a:endParaRPr lang="en-US" sz="2235" dirty="0"/>
          </a:p>
        </p:txBody>
      </p:sp>
      <p:sp>
        <p:nvSpPr>
          <p:cNvPr id="9" name="Text 5"/>
          <p:cNvSpPr/>
          <p:nvPr/>
        </p:nvSpPr>
        <p:spPr>
          <a:xfrm>
            <a:off x="7116485" y="3219450"/>
            <a:ext cx="6668691" cy="77295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45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Unidades básicas de ejecución en un sistema operativo, con memoria y recursos independientes.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331625" y="4505563"/>
            <a:ext cx="543401" cy="543401"/>
          </a:xfrm>
          <a:prstGeom prst="roundRect">
            <a:avLst>
              <a:gd name="adj" fmla="val 66669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501051" y="4606766"/>
            <a:ext cx="204549" cy="34099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85" dirty="0"/>
          </a:p>
        </p:txBody>
      </p:sp>
      <p:sp>
        <p:nvSpPr>
          <p:cNvPr id="12" name="Text 8"/>
          <p:cNvSpPr/>
          <p:nvPr/>
        </p:nvSpPr>
        <p:spPr>
          <a:xfrm>
            <a:off x="7116485" y="4505563"/>
            <a:ext cx="2841308" cy="3550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22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Subprocesos</a:t>
            </a:r>
            <a:endParaRPr lang="en-US" sz="2235" dirty="0"/>
          </a:p>
        </p:txBody>
      </p:sp>
      <p:sp>
        <p:nvSpPr>
          <p:cNvPr id="13" name="Text 9"/>
          <p:cNvSpPr/>
          <p:nvPr/>
        </p:nvSpPr>
        <p:spPr>
          <a:xfrm>
            <a:off x="7116485" y="5005507"/>
            <a:ext cx="6668691" cy="77295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45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Permiten la ejecución de múltiples tareas dentro de un mismo proceso, compartiendo recursos.</a:t>
            </a:r>
            <a:endParaRPr lang="en-US" sz="1900" dirty="0"/>
          </a:p>
        </p:txBody>
      </p:sp>
      <p:sp>
        <p:nvSpPr>
          <p:cNvPr id="14" name="Shape 10"/>
          <p:cNvSpPr/>
          <p:nvPr/>
        </p:nvSpPr>
        <p:spPr>
          <a:xfrm>
            <a:off x="6331625" y="6291620"/>
            <a:ext cx="543401" cy="543401"/>
          </a:xfrm>
          <a:prstGeom prst="roundRect">
            <a:avLst>
              <a:gd name="adj" fmla="val 66669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01051" y="6392823"/>
            <a:ext cx="204549" cy="34099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5"/>
              </a:lnSpc>
              <a:buNone/>
            </a:pPr>
            <a:r>
              <a:rPr lang="en-US" sz="268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85" dirty="0"/>
          </a:p>
        </p:txBody>
      </p:sp>
      <p:sp>
        <p:nvSpPr>
          <p:cNvPr id="16" name="Text 12"/>
          <p:cNvSpPr/>
          <p:nvPr/>
        </p:nvSpPr>
        <p:spPr>
          <a:xfrm>
            <a:off x="7116485" y="6291620"/>
            <a:ext cx="2841308" cy="3550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2235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Hilos</a:t>
            </a:r>
            <a:endParaRPr lang="en-US" sz="2235" dirty="0"/>
          </a:p>
        </p:txBody>
      </p:sp>
      <p:sp>
        <p:nvSpPr>
          <p:cNvPr id="17" name="Text 13"/>
          <p:cNvSpPr/>
          <p:nvPr/>
        </p:nvSpPr>
        <p:spPr>
          <a:xfrm>
            <a:off x="7116485" y="6791563"/>
            <a:ext cx="6668691" cy="77295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45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Implementación más ligera de la concurrencia, donde los hilos comparten memoria y espacio de direcciones.</a:t>
            </a:r>
            <a:endParaRPr lang="en-US" sz="1900" dirty="0"/>
          </a:p>
        </p:txBody>
      </p:sp>
      <p:pic>
        <p:nvPicPr>
          <p:cNvPr id="18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2241" y="615553"/>
            <a:ext cx="5258872" cy="6573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75"/>
              </a:lnSpc>
              <a:buNone/>
            </a:pPr>
            <a:r>
              <a:rPr lang="en-US" sz="414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Network sockets</a:t>
            </a:r>
            <a:endParaRPr lang="en-US" sz="4140" dirty="0"/>
          </a:p>
        </p:txBody>
      </p:sp>
      <p:sp>
        <p:nvSpPr>
          <p:cNvPr id="6" name="Shape 2"/>
          <p:cNvSpPr/>
          <p:nvPr/>
        </p:nvSpPr>
        <p:spPr>
          <a:xfrm>
            <a:off x="782241" y="1608058"/>
            <a:ext cx="7579519" cy="6005989"/>
          </a:xfrm>
          <a:prstGeom prst="roundRect">
            <a:avLst>
              <a:gd name="adj" fmla="val 558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789861" y="1615678"/>
            <a:ext cx="7564279" cy="9984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8" name="Text 4"/>
          <p:cNvSpPr/>
          <p:nvPr/>
        </p:nvSpPr>
        <p:spPr>
          <a:xfrm>
            <a:off x="1013341" y="1757363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socket()</a:t>
            </a:r>
            <a:endParaRPr lang="en-US" sz="1760" dirty="0"/>
          </a:p>
        </p:txBody>
      </p:sp>
      <p:sp>
        <p:nvSpPr>
          <p:cNvPr id="9" name="Text 5"/>
          <p:cNvSpPr/>
          <p:nvPr/>
        </p:nvSpPr>
        <p:spPr>
          <a:xfrm>
            <a:off x="4799290" y="1757363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 un punto final de comunicación</a:t>
            </a:r>
            <a:endParaRPr lang="en-US" sz="1760" dirty="0"/>
          </a:p>
        </p:txBody>
      </p:sp>
      <p:sp>
        <p:nvSpPr>
          <p:cNvPr id="10" name="Shape 6"/>
          <p:cNvSpPr/>
          <p:nvPr/>
        </p:nvSpPr>
        <p:spPr>
          <a:xfrm>
            <a:off x="789861" y="2614136"/>
            <a:ext cx="7564279" cy="998458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1" name="Text 7"/>
          <p:cNvSpPr/>
          <p:nvPr/>
        </p:nvSpPr>
        <p:spPr>
          <a:xfrm>
            <a:off x="1013341" y="2755821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bind()</a:t>
            </a:r>
            <a:endParaRPr lang="en-US" sz="1760" dirty="0"/>
          </a:p>
        </p:txBody>
      </p:sp>
      <p:sp>
        <p:nvSpPr>
          <p:cNvPr id="12" name="Text 8"/>
          <p:cNvSpPr/>
          <p:nvPr/>
        </p:nvSpPr>
        <p:spPr>
          <a:xfrm>
            <a:off x="4799290" y="2755821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Asocia un socket a una dirección de red local</a:t>
            </a:r>
            <a:endParaRPr lang="en-US" sz="1760" dirty="0"/>
          </a:p>
        </p:txBody>
      </p:sp>
      <p:sp>
        <p:nvSpPr>
          <p:cNvPr id="13" name="Shape 9"/>
          <p:cNvSpPr/>
          <p:nvPr/>
        </p:nvSpPr>
        <p:spPr>
          <a:xfrm>
            <a:off x="789861" y="3612594"/>
            <a:ext cx="7564279" cy="9984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0"/>
          <p:cNvSpPr/>
          <p:nvPr/>
        </p:nvSpPr>
        <p:spPr>
          <a:xfrm>
            <a:off x="1013341" y="3754279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listen()</a:t>
            </a:r>
            <a:endParaRPr lang="en-US" sz="1760" dirty="0"/>
          </a:p>
        </p:txBody>
      </p:sp>
      <p:sp>
        <p:nvSpPr>
          <p:cNvPr id="15" name="Text 11"/>
          <p:cNvSpPr/>
          <p:nvPr/>
        </p:nvSpPr>
        <p:spPr>
          <a:xfrm>
            <a:off x="4799290" y="3754279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Prepara un socket para aceptar conexiones entrantes</a:t>
            </a:r>
            <a:endParaRPr lang="en-US" sz="1760" dirty="0"/>
          </a:p>
        </p:txBody>
      </p:sp>
      <p:sp>
        <p:nvSpPr>
          <p:cNvPr id="16" name="Shape 12"/>
          <p:cNvSpPr/>
          <p:nvPr/>
        </p:nvSpPr>
        <p:spPr>
          <a:xfrm>
            <a:off x="789861" y="4611053"/>
            <a:ext cx="7564279" cy="998458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7" name="Text 13"/>
          <p:cNvSpPr/>
          <p:nvPr/>
        </p:nvSpPr>
        <p:spPr>
          <a:xfrm>
            <a:off x="1013341" y="4752737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accept()</a:t>
            </a:r>
            <a:endParaRPr lang="en-US" sz="1760" dirty="0"/>
          </a:p>
        </p:txBody>
      </p:sp>
      <p:sp>
        <p:nvSpPr>
          <p:cNvPr id="18" name="Text 14"/>
          <p:cNvSpPr/>
          <p:nvPr/>
        </p:nvSpPr>
        <p:spPr>
          <a:xfrm>
            <a:off x="4799290" y="4752737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Acepta una conexión entrante de un cliente</a:t>
            </a:r>
            <a:endParaRPr lang="en-US" sz="1760" dirty="0"/>
          </a:p>
        </p:txBody>
      </p:sp>
      <p:sp>
        <p:nvSpPr>
          <p:cNvPr id="19" name="Shape 15"/>
          <p:cNvSpPr/>
          <p:nvPr/>
        </p:nvSpPr>
        <p:spPr>
          <a:xfrm>
            <a:off x="789861" y="5609511"/>
            <a:ext cx="7564279" cy="99845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0" name="Text 16"/>
          <p:cNvSpPr/>
          <p:nvPr/>
        </p:nvSpPr>
        <p:spPr>
          <a:xfrm>
            <a:off x="1013341" y="5751195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connect()</a:t>
            </a:r>
            <a:endParaRPr lang="en-US" sz="1760" dirty="0"/>
          </a:p>
        </p:txBody>
      </p:sp>
      <p:sp>
        <p:nvSpPr>
          <p:cNvPr id="21" name="Text 17"/>
          <p:cNvSpPr/>
          <p:nvPr/>
        </p:nvSpPr>
        <p:spPr>
          <a:xfrm>
            <a:off x="4799290" y="5751195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Establece una conexión con un socket remoto</a:t>
            </a:r>
            <a:endParaRPr lang="en-US" sz="1760" dirty="0"/>
          </a:p>
        </p:txBody>
      </p:sp>
      <p:sp>
        <p:nvSpPr>
          <p:cNvPr id="22" name="Shape 18"/>
          <p:cNvSpPr/>
          <p:nvPr/>
        </p:nvSpPr>
        <p:spPr>
          <a:xfrm>
            <a:off x="789861" y="6607969"/>
            <a:ext cx="7564279" cy="998458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3" name="Text 19"/>
          <p:cNvSpPr/>
          <p:nvPr/>
        </p:nvSpPr>
        <p:spPr>
          <a:xfrm>
            <a:off x="1013341" y="6749653"/>
            <a:ext cx="3331369" cy="3575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send()/recv()</a:t>
            </a:r>
            <a:endParaRPr lang="en-US" sz="1760" dirty="0"/>
          </a:p>
        </p:txBody>
      </p:sp>
      <p:sp>
        <p:nvSpPr>
          <p:cNvPr id="24" name="Text 20"/>
          <p:cNvSpPr/>
          <p:nvPr/>
        </p:nvSpPr>
        <p:spPr>
          <a:xfrm>
            <a:off x="4799290" y="6749653"/>
            <a:ext cx="3331369" cy="71508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15"/>
              </a:lnSpc>
              <a:buNone/>
            </a:pPr>
            <a:r>
              <a:rPr lang="en-US" sz="176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Envía y recibe datos a través de un socket</a:t>
            </a:r>
            <a:endParaRPr lang="en-US" sz="17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Presentation</Application>
  <PresentationFormat>On-screen Show (16:9)</PresentationFormat>
  <Paragraphs>114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Nunito</vt:lpstr>
      <vt:lpstr>Segoe Print</vt:lpstr>
      <vt:lpstr>Nunito</vt:lpstr>
      <vt:lpstr>Nunito</vt:lpstr>
      <vt:lpstr>PT Sans</vt:lpstr>
      <vt:lpstr>PT Sans</vt:lpstr>
      <vt:lpstr>PT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50259</cp:lastModifiedBy>
  <cp:revision>3</cp:revision>
  <dcterms:created xsi:type="dcterms:W3CDTF">2024-07-25T21:30:00Z</dcterms:created>
  <dcterms:modified xsi:type="dcterms:W3CDTF">2024-07-25T21:40:19Z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E60303255EA64FEA8C00019CD3792AF1_13</vt:lpwstr>
  </property>
  <property fmtid="{D5CDD505-2E9C-101B-9397-08002B2CF9AE}" pid="3" name="KSOProductBuildVer">
    <vt:lpwstr>2058-12.2.0.17153</vt:lpwstr>
  </property>
</Properties>
</file>