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3"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1SW8swKWh9jXWrxbkOvthLbGh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11" autoAdjust="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9"/>
        <p:cNvGrpSpPr/>
        <p:nvPr/>
      </p:nvGrpSpPr>
      <p:grpSpPr>
        <a:xfrm>
          <a:off x="0" y="0"/>
          <a:ext cx="0" cy="0"/>
          <a:chOff x="0" y="0"/>
          <a:chExt cx="0" cy="0"/>
        </a:xfrm>
      </p:grpSpPr>
      <p:pic>
        <p:nvPicPr>
          <p:cNvPr id="20" name="Google Shape;20;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dirty="0">
                <a:solidFill>
                  <a:srgbClr val="3F3F3F"/>
                </a:solidFill>
                <a:latin typeface="Calibri"/>
                <a:ea typeface="Calibri"/>
                <a:cs typeface="Calibri"/>
                <a:sym typeface="Calibri"/>
              </a:rPr>
              <a:t>Servicio Nacional de Aprendizaje – SENA, Centro de Electricidad Electrónica y Telecomunicaciones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dirty="0">
                <a:solidFill>
                  <a:srgbClr val="3F3F3F"/>
                </a:solidFill>
                <a:latin typeface="Calibri"/>
                <a:ea typeface="Calibri"/>
                <a:cs typeface="Calibri"/>
                <a:sym typeface="Calibri"/>
              </a:rPr>
              <a:t>Análisis y Desarrollo de Sistemas de Información, Segundo Trimestre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dirty="0">
                <a:solidFill>
                  <a:srgbClr val="3F3F3F"/>
                </a:solidFill>
                <a:latin typeface="Calibri"/>
                <a:ea typeface="Calibri"/>
                <a:cs typeface="Calibri"/>
                <a:sym typeface="Calibri"/>
              </a:rPr>
              <a:t>Instructor Albeiro Ramos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dirty="0">
                <a:solidFill>
                  <a:srgbClr val="3F3F3F"/>
                </a:solidFill>
                <a:latin typeface="Calibri"/>
                <a:ea typeface="Calibri"/>
                <a:cs typeface="Calibri"/>
                <a:sym typeface="Calibri"/>
              </a:rPr>
              <a:t>Bogotá, 18 de marzo de 2021</a:t>
            </a:r>
            <a:endParaRPr sz="1400" b="0" i="0" u="none" strike="noStrike" cap="none" dirty="0">
              <a:solidFill>
                <a:srgbClr val="000000"/>
              </a:solidFill>
              <a:latin typeface="Arial"/>
              <a:ea typeface="Arial"/>
              <a:cs typeface="Arial"/>
              <a:sym typeface="Arial"/>
            </a:endParaRPr>
          </a:p>
        </p:txBody>
      </p:sp>
      <p:sp>
        <p:nvSpPr>
          <p:cNvPr id="56" name="Google Shape;56;p1"/>
          <p:cNvSpPr txBox="1"/>
          <p:nvPr/>
        </p:nvSpPr>
        <p:spPr>
          <a:xfrm>
            <a:off x="909598" y="2933640"/>
            <a:ext cx="7324800" cy="738900"/>
          </a:xfrm>
          <a:prstGeom prst="rect">
            <a:avLst/>
          </a:prstGeom>
          <a:noFill/>
          <a:ln>
            <a:noFill/>
          </a:ln>
        </p:spPr>
        <p:txBody>
          <a:bodyPr spcFirstLastPara="1" wrap="square" lIns="91425" tIns="45700" rIns="91425" bIns="45700" anchor="ctr" anchorCtr="1">
            <a:spAutoFit/>
          </a:bodyPr>
          <a:lstStyle/>
          <a:p>
            <a:pPr marL="0" marR="0" lvl="0" indent="0" algn="ctr" rtl="0">
              <a:lnSpc>
                <a:spcPct val="100000"/>
              </a:lnSpc>
              <a:spcBef>
                <a:spcPts val="0"/>
              </a:spcBef>
              <a:spcAft>
                <a:spcPts val="0"/>
              </a:spcAft>
              <a:buClr>
                <a:srgbClr val="000000"/>
              </a:buClr>
              <a:buSzPts val="1400"/>
              <a:buFont typeface="Arial"/>
              <a:buNone/>
            </a:pPr>
            <a:r>
              <a:rPr lang="es-ES" sz="1400" b="1" i="0" u="none" strike="noStrike" cap="none" dirty="0">
                <a:solidFill>
                  <a:srgbClr val="3F3F3F"/>
                </a:solidFill>
                <a:latin typeface="Calibri"/>
                <a:ea typeface="Calibri"/>
                <a:cs typeface="Calibri"/>
                <a:sym typeface="Calibri"/>
              </a:rPr>
              <a:t>Acosta Hector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1" i="0" u="none" strike="noStrike" cap="none" dirty="0">
                <a:solidFill>
                  <a:srgbClr val="3F3F3F"/>
                </a:solidFill>
                <a:latin typeface="Calibri"/>
                <a:ea typeface="Calibri"/>
                <a:cs typeface="Calibri"/>
                <a:sym typeface="Calibri"/>
              </a:rPr>
              <a:t>Cruz Bray</a:t>
            </a:r>
            <a:endParaRPr sz="1400" b="1" i="0" u="none" strike="noStrike" cap="none" dirty="0">
              <a:solidFill>
                <a:srgbClr val="3F3F3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b="1" dirty="0">
              <a:solidFill>
                <a:srgbClr val="3F3F3F"/>
              </a:solidFill>
              <a:latin typeface="Calibri"/>
              <a:ea typeface="Calibri"/>
              <a:cs typeface="Calibri"/>
              <a:sym typeface="Calibri"/>
            </a:endParaRPr>
          </a:p>
        </p:txBody>
      </p:sp>
      <p:pic>
        <p:nvPicPr>
          <p:cNvPr id="4" name="Imagen 3">
            <a:extLst>
              <a:ext uri="{FF2B5EF4-FFF2-40B4-BE49-F238E27FC236}">
                <a16:creationId xmlns:a16="http://schemas.microsoft.com/office/drawing/2014/main" id="{6C4E8C4B-B69A-4E4E-B912-2DDAD2822DE5}"/>
              </a:ext>
            </a:extLst>
          </p:cNvPr>
          <p:cNvPicPr>
            <a:picLocks noChangeAspect="1"/>
          </p:cNvPicPr>
          <p:nvPr/>
        </p:nvPicPr>
        <p:blipFill>
          <a:blip r:embed="rId3"/>
          <a:stretch>
            <a:fillRect/>
          </a:stretch>
        </p:blipFill>
        <p:spPr>
          <a:xfrm>
            <a:off x="3576460" y="599049"/>
            <a:ext cx="1991077" cy="21423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p:nvPr/>
        </p:nvSpPr>
        <p:spPr>
          <a:xfrm>
            <a:off x="2459135" y="937739"/>
            <a:ext cx="43776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s-ES" sz="5400" b="1" i="0" u="none" strike="noStrike" cap="none" dirty="0">
                <a:solidFill>
                  <a:srgbClr val="3F3F3F"/>
                </a:solidFill>
                <a:latin typeface="Calibri"/>
                <a:ea typeface="Calibri"/>
                <a:cs typeface="Calibri"/>
                <a:sym typeface="Calibri"/>
              </a:rPr>
              <a:t>Alcance y Delimitación</a:t>
            </a:r>
            <a:endParaRPr sz="1400" b="0" i="0" u="none" strike="noStrike" cap="none" dirty="0">
              <a:solidFill>
                <a:srgbClr val="000000"/>
              </a:solidFill>
              <a:latin typeface="Arial"/>
              <a:ea typeface="Arial"/>
              <a:cs typeface="Arial"/>
              <a:sym typeface="Arial"/>
            </a:endParaRPr>
          </a:p>
        </p:txBody>
      </p:sp>
      <p:sp>
        <p:nvSpPr>
          <p:cNvPr id="149" name="Google Shape;149;p11"/>
          <p:cNvSpPr txBox="1"/>
          <p:nvPr/>
        </p:nvSpPr>
        <p:spPr>
          <a:xfrm>
            <a:off x="1973769" y="2692065"/>
            <a:ext cx="5196462"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rgbClr val="3F3F3F"/>
                </a:solidFill>
                <a:latin typeface="Calibri"/>
                <a:ea typeface="Calibri"/>
                <a:cs typeface="Calibri"/>
                <a:sym typeface="Calibri"/>
              </a:rPr>
              <a:t>AGILITY REPORT es un sistema que se basa netamente en el control de ventas, su inventario y control sobre el estado actual de los productos.</a:t>
            </a:r>
            <a:endParaRPr sz="1400" b="0" i="0" u="none" strike="noStrike" cap="none" dirty="0">
              <a:solidFill>
                <a:srgbClr val="000000"/>
              </a:solidFill>
              <a:latin typeface="Arial"/>
              <a:ea typeface="Arial"/>
              <a:cs typeface="Arial"/>
              <a:sym typeface="Arial"/>
            </a:endParaRPr>
          </a:p>
        </p:txBody>
      </p:sp>
      <p:sp>
        <p:nvSpPr>
          <p:cNvPr id="150" name="Google Shape;150;p11"/>
          <p:cNvSpPr/>
          <p:nvPr/>
        </p:nvSpPr>
        <p:spPr>
          <a:xfrm>
            <a:off x="2599211" y="254889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11">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 name="Imagen 7">
            <a:extLst>
              <a:ext uri="{FF2B5EF4-FFF2-40B4-BE49-F238E27FC236}">
                <a16:creationId xmlns:a16="http://schemas.microsoft.com/office/drawing/2014/main" id="{9C42AE48-3073-46D6-BF67-0EC1298084F1}"/>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a:solidFill>
                  <a:schemeClr val="lt1"/>
                </a:solidFill>
                <a:latin typeface="Calibri"/>
                <a:ea typeface="Calibri"/>
                <a:cs typeface="Calibri"/>
                <a:sym typeface="Calibri"/>
              </a:rPr>
              <a:t>Alcance y Delimitación</a:t>
            </a:r>
            <a:endParaRPr sz="1400" b="0" i="0" u="none" strike="noStrike" cap="none">
              <a:solidFill>
                <a:srgbClr val="000000"/>
              </a:solidFill>
              <a:latin typeface="Arial"/>
              <a:ea typeface="Arial"/>
              <a:cs typeface="Arial"/>
              <a:sym typeface="Arial"/>
            </a:endParaRPr>
          </a:p>
        </p:txBody>
      </p:sp>
      <p:sp>
        <p:nvSpPr>
          <p:cNvPr id="159" name="Google Shape;159;p12"/>
          <p:cNvSpPr/>
          <p:nvPr/>
        </p:nvSpPr>
        <p:spPr>
          <a:xfrm>
            <a:off x="382867" y="1167856"/>
            <a:ext cx="8576575" cy="37548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ES" sz="1600" b="1" i="0" u="none" strike="noStrike" cap="none" dirty="0">
                <a:solidFill>
                  <a:srgbClr val="3F3F3F"/>
                </a:solidFill>
                <a:latin typeface="Calibri"/>
                <a:ea typeface="Calibri"/>
                <a:cs typeface="Calibri"/>
                <a:sym typeface="Calibri"/>
              </a:rPr>
              <a:t>ALCANCE</a:t>
            </a:r>
            <a:endParaRP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tx1"/>
                </a:solidFill>
                <a:latin typeface="+mj-lt"/>
                <a:ea typeface="Calibri"/>
                <a:cs typeface="Calibri"/>
                <a:sym typeface="Calibri"/>
              </a:rPr>
              <a:t>* AGILITY REPORT es un sistema que se basa netamente en el control de ventas, registro de una venta por clasificación de categoría, con un formulario dinámico para añadir y eliminar productos de un carrito de compras, también permite registrar la compra de productos a proveedores, con estos dos últimos puntos se relaciona el inventario, el cual permite saber productos en stock, precio de productos, descripción y clasificación de estos, debido al manejo de ventas el sistema permitirá realizar búsquedas en inventario y ventas para posterior mente tener la posibilidad de generar reportes en formatos .XLS o .PDF.</a:t>
            </a:r>
            <a:endParaRPr sz="1600" dirty="0">
              <a:solidFill>
                <a:schemeClr val="tx1"/>
              </a:solidFill>
              <a:latin typeface="+mj-lt"/>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tx1"/>
                </a:solidFill>
                <a:latin typeface="+mj-lt"/>
                <a:ea typeface="Calibri"/>
                <a:cs typeface="Calibri"/>
                <a:sym typeface="Calibri"/>
              </a:rPr>
              <a:t>Adicional, el sistema cuenta con una clasificación de rangos de usuarios, los cuales tendrán diferentes funciones disponibles o inhabilitadas.</a:t>
            </a:r>
          </a:p>
          <a:p>
            <a:pPr marL="0" marR="0" lvl="0" indent="0" algn="l" rtl="0">
              <a:lnSpc>
                <a:spcPct val="100000"/>
              </a:lnSpc>
              <a:spcBef>
                <a:spcPts val="0"/>
              </a:spcBef>
              <a:spcAft>
                <a:spcPts val="0"/>
              </a:spcAft>
              <a:buClr>
                <a:srgbClr val="000000"/>
              </a:buClr>
              <a:buSzPts val="1600"/>
              <a:buFont typeface="Arial"/>
              <a:buNone/>
            </a:pPr>
            <a:r>
              <a:rPr lang="es-ES" sz="1600" dirty="0">
                <a:solidFill>
                  <a:schemeClr val="tx1"/>
                </a:solidFill>
                <a:latin typeface="+mj-lt"/>
                <a:cs typeface="Calibri"/>
                <a:sym typeface="Calibri"/>
              </a:rPr>
              <a:t>* Este sistema no comprenderá compras en línea hacia proveedores.</a:t>
            </a:r>
            <a:endParaRPr sz="1600" dirty="0">
              <a:solidFill>
                <a:schemeClr val="tx1"/>
              </a:solidFill>
              <a:latin typeface="+mj-lt"/>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tx1"/>
                </a:solidFill>
                <a:latin typeface="+mj-lt"/>
                <a:ea typeface="Calibri"/>
                <a:cs typeface="Calibri"/>
                <a:sym typeface="Calibri"/>
              </a:rPr>
              <a:t>* Este sistema no comprenderá pagos en línea debido a que no integra </a:t>
            </a:r>
            <a:r>
              <a:rPr lang="es-ES" sz="1600" b="1" i="0" u="none" strike="noStrike" cap="none" dirty="0" err="1">
                <a:solidFill>
                  <a:schemeClr val="tx1"/>
                </a:solidFill>
                <a:latin typeface="+mj-lt"/>
                <a:ea typeface="arial"/>
                <a:cs typeface="arial"/>
                <a:sym typeface="arial"/>
              </a:rPr>
              <a:t>payment</a:t>
            </a:r>
            <a:r>
              <a:rPr lang="es-ES" sz="1600" b="1" i="0" u="none" strike="noStrike" cap="none" dirty="0">
                <a:solidFill>
                  <a:schemeClr val="tx1"/>
                </a:solidFill>
                <a:latin typeface="+mj-lt"/>
                <a:ea typeface="arial"/>
                <a:cs typeface="arial"/>
                <a:sym typeface="arial"/>
              </a:rPr>
              <a:t> </a:t>
            </a:r>
            <a:r>
              <a:rPr lang="es-ES" sz="1600" b="1" i="0" u="none" strike="noStrike" cap="none" dirty="0" err="1">
                <a:solidFill>
                  <a:schemeClr val="tx1"/>
                </a:solidFill>
                <a:latin typeface="+mj-lt"/>
                <a:ea typeface="arial"/>
                <a:cs typeface="arial"/>
                <a:sym typeface="arial"/>
              </a:rPr>
              <a:t>gateway</a:t>
            </a:r>
            <a:r>
              <a:rPr lang="es-ES" sz="1600" b="0" i="0" u="none" strike="noStrike" cap="none" dirty="0">
                <a:solidFill>
                  <a:schemeClr val="tx1"/>
                </a:solidFill>
                <a:latin typeface="+mj-lt"/>
                <a:ea typeface="Calibri"/>
                <a:cs typeface="Calibri"/>
                <a:sym typeface="Calibri"/>
              </a:rPr>
              <a:t>.</a:t>
            </a: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dirty="0">
                <a:solidFill>
                  <a:schemeClr val="tx1"/>
                </a:solidFill>
                <a:latin typeface="+mj-lt"/>
                <a:ea typeface="Arial"/>
                <a:cs typeface="Arial"/>
                <a:sym typeface="Arial"/>
              </a:rPr>
              <a:t>* Este sistema no comprenderá control sobre la contabilidad de la empresa.</a:t>
            </a:r>
          </a:p>
          <a:p>
            <a:pPr marL="0" marR="0" lvl="0" indent="0" algn="l" rtl="0">
              <a:lnSpc>
                <a:spcPct val="100000"/>
              </a:lnSpc>
              <a:spcBef>
                <a:spcPts val="0"/>
              </a:spcBef>
              <a:spcAft>
                <a:spcPts val="0"/>
              </a:spcAft>
              <a:buClr>
                <a:srgbClr val="000000"/>
              </a:buClr>
              <a:buSzPts val="1600"/>
              <a:buFont typeface="Arial"/>
              <a:buNone/>
            </a:pPr>
            <a:endParaRPr lang="es-CO" sz="1400" b="0" i="0" u="none" strike="noStrike" cap="none" dirty="0">
              <a:solidFill>
                <a:srgbClr val="000000"/>
              </a:solidFill>
              <a:latin typeface="Arial"/>
              <a:ea typeface="Arial"/>
              <a:cs typeface="Arial"/>
              <a:sym typeface="Arial"/>
            </a:endParaRPr>
          </a:p>
        </p:txBody>
      </p:sp>
      <p:sp>
        <p:nvSpPr>
          <p:cNvPr id="160" name="Google Shape;160;p12"/>
          <p:cNvSpPr/>
          <p:nvPr/>
        </p:nvSpPr>
        <p:spPr>
          <a:xfrm>
            <a:off x="459216" y="1460353"/>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1" name="Google Shape;161;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ECCC1C3F-F989-48A1-88AB-B12A78AB7716}"/>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chemeClr val="lt1"/>
                </a:solidFill>
                <a:latin typeface="Calibri"/>
                <a:ea typeface="Calibri"/>
                <a:cs typeface="Calibri"/>
                <a:sym typeface="Calibri"/>
              </a:rPr>
              <a:t>Alcance y Delimitación</a:t>
            </a:r>
            <a:endParaRPr sz="1400" b="0" i="0" u="none" strike="noStrike" cap="none" dirty="0">
              <a:solidFill>
                <a:srgbClr val="000000"/>
              </a:solidFill>
              <a:latin typeface="Arial"/>
              <a:ea typeface="Arial"/>
              <a:cs typeface="Arial"/>
              <a:sym typeface="Arial"/>
            </a:endParaRPr>
          </a:p>
        </p:txBody>
      </p:sp>
      <p:sp>
        <p:nvSpPr>
          <p:cNvPr id="169" name="Google Shape;169;p27"/>
          <p:cNvSpPr/>
          <p:nvPr/>
        </p:nvSpPr>
        <p:spPr>
          <a:xfrm>
            <a:off x="382867" y="1232954"/>
            <a:ext cx="8378266" cy="35086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ES" sz="1600" b="1" i="0" u="none" strike="noStrike" cap="none" dirty="0">
                <a:solidFill>
                  <a:srgbClr val="3F3F3F"/>
                </a:solidFill>
                <a:latin typeface="Calibri"/>
                <a:ea typeface="Calibri"/>
                <a:cs typeface="Calibri"/>
                <a:sym typeface="Calibri"/>
              </a:rPr>
              <a:t>DELIMITACIÓN</a:t>
            </a:r>
            <a:endParaRP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rgbClr val="3F3F3F"/>
                </a:solidFill>
                <a:latin typeface="Calibri"/>
                <a:ea typeface="Calibri"/>
                <a:cs typeface="Calibri"/>
                <a:sym typeface="Calibri"/>
              </a:rPr>
              <a:t>Se describe en párrafos (no viñetas ni numeración) y debe evidenciar lo siguiente: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3F3F3F"/>
              </a:buClr>
              <a:buSzPts val="1600"/>
              <a:buFont typeface="Arial"/>
              <a:buChar char="•"/>
            </a:pPr>
            <a:r>
              <a:rPr lang="es-ES" sz="1600" b="1" i="0" u="none" strike="noStrike" cap="none" dirty="0">
                <a:solidFill>
                  <a:srgbClr val="3F3F3F"/>
                </a:solidFill>
                <a:latin typeface="Calibri"/>
                <a:ea typeface="Calibri"/>
                <a:cs typeface="Calibri"/>
                <a:sym typeface="Calibri"/>
              </a:rPr>
              <a:t>Tiempo Total: </a:t>
            </a:r>
            <a:r>
              <a:rPr lang="es-ES" sz="1600" i="0" u="none" strike="noStrike" cap="none" dirty="0">
                <a:solidFill>
                  <a:srgbClr val="3F3F3F"/>
                </a:solidFill>
                <a:latin typeface="Calibri"/>
                <a:ea typeface="Calibri"/>
                <a:cs typeface="Calibri"/>
                <a:sym typeface="Calibri"/>
              </a:rPr>
              <a:t>2 Trimestres.</a:t>
            </a:r>
            <a:endParaRPr lang="es-ES" sz="1600" b="0" i="0" u="none" strike="noStrike" cap="none"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3F3F3F"/>
              </a:buClr>
              <a:buSzPts val="1600"/>
              <a:buFont typeface="Arial"/>
              <a:buChar char="•"/>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3F3F3F"/>
              </a:buClr>
              <a:buSzPts val="1600"/>
              <a:buFont typeface="Arial"/>
              <a:buChar char="•"/>
            </a:pPr>
            <a:r>
              <a:rPr lang="es-ES" sz="1600" b="1" i="0" u="none" strike="noStrike" cap="none" dirty="0">
                <a:solidFill>
                  <a:srgbClr val="3F3F3F"/>
                </a:solidFill>
                <a:latin typeface="Calibri"/>
                <a:ea typeface="Calibri"/>
                <a:cs typeface="Calibri"/>
                <a:sym typeface="Calibri"/>
              </a:rPr>
              <a:t>Actividades a desarrollar:</a:t>
            </a:r>
          </a:p>
          <a:p>
            <a:pPr marL="285750" marR="0" lvl="0" indent="-285750" algn="l" rtl="0">
              <a:lnSpc>
                <a:spcPct val="100000"/>
              </a:lnSpc>
              <a:spcBef>
                <a:spcPts val="0"/>
              </a:spcBef>
              <a:spcAft>
                <a:spcPts val="0"/>
              </a:spcAft>
              <a:buClr>
                <a:srgbClr val="3F3F3F"/>
              </a:buClr>
              <a:buSzPts val="1600"/>
              <a:buFont typeface="Arial"/>
              <a:buChar char="•"/>
            </a:pPr>
            <a:r>
              <a:rPr lang="es-ES" sz="1600" dirty="0">
                <a:solidFill>
                  <a:srgbClr val="3F3F3F"/>
                </a:solidFill>
                <a:latin typeface="Calibri"/>
                <a:ea typeface="Calibri"/>
                <a:cs typeface="Calibri"/>
                <a:sym typeface="Calibri"/>
              </a:rPr>
              <a:t>Se dará inicio a la creación de nuestro proyecto </a:t>
            </a:r>
            <a:r>
              <a:rPr lang="es-ES" sz="1600" b="0" i="0" u="none" strike="noStrike" cap="none" dirty="0">
                <a:solidFill>
                  <a:schemeClr val="tx1"/>
                </a:solidFill>
                <a:latin typeface="+mj-lt"/>
                <a:ea typeface="Calibri"/>
                <a:cs typeface="Calibri"/>
                <a:sym typeface="Calibri"/>
              </a:rPr>
              <a:t>AGILITY REPORT,</a:t>
            </a:r>
            <a:r>
              <a:rPr lang="es-ES" sz="1600" dirty="0">
                <a:solidFill>
                  <a:srgbClr val="3F3F3F"/>
                </a:solidFill>
                <a:latin typeface="Calibri"/>
                <a:ea typeface="Calibri"/>
                <a:cs typeface="Calibri"/>
                <a:sym typeface="Calibri"/>
              </a:rPr>
              <a:t> </a:t>
            </a:r>
            <a:r>
              <a:rPr lang="es-US" sz="1600" dirty="0">
                <a:solidFill>
                  <a:srgbClr val="3F3F3F"/>
                </a:solidFill>
                <a:latin typeface="Calibri"/>
                <a:ea typeface="Calibri"/>
                <a:cs typeface="Calibri"/>
                <a:sym typeface="Calibri"/>
              </a:rPr>
              <a:t>donde comenzaremos con la creación del nombre del nuestro proyecto, expondremos nuestros o</a:t>
            </a:r>
            <a:r>
              <a:rPr lang="es-US" sz="1600" b="0" i="0" u="none" strike="noStrike" cap="none" dirty="0">
                <a:solidFill>
                  <a:srgbClr val="3F3F3F"/>
                </a:solidFill>
                <a:latin typeface="Calibri"/>
                <a:ea typeface="Calibri"/>
                <a:cs typeface="Calibri"/>
                <a:sym typeface="Calibri"/>
              </a:rPr>
              <a:t>bjetivo tanto general como los específicos, plantearemos los problemas encontrados, daremos el alcance y justificación del proyecto en donde usaremos la entrevista como técnica sobre el levantamiento de información.</a:t>
            </a:r>
          </a:p>
          <a:p>
            <a:pPr marL="285750" marR="0" lvl="0" indent="-285750" algn="l" rtl="0">
              <a:lnSpc>
                <a:spcPct val="100000"/>
              </a:lnSpc>
              <a:spcBef>
                <a:spcPts val="0"/>
              </a:spcBef>
              <a:spcAft>
                <a:spcPts val="0"/>
              </a:spcAft>
              <a:buClr>
                <a:srgbClr val="3F3F3F"/>
              </a:buClr>
              <a:buSzPts val="1600"/>
              <a:buFont typeface="Arial"/>
              <a:buChar char="•"/>
            </a:pPr>
            <a:endParaRPr lang="es-US" sz="1600"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3F3F3F"/>
              </a:buClr>
              <a:buSzPts val="1600"/>
              <a:buFont typeface="Arial"/>
              <a:buChar char="•"/>
            </a:pPr>
            <a:endParaRPr lang="es-US" sz="1600" b="0" i="0" u="none" strike="noStrike" cap="none" dirty="0">
              <a:solidFill>
                <a:srgbClr val="3F3F3F"/>
              </a:solidFill>
              <a:latin typeface="Calibri"/>
              <a:ea typeface="Calibri"/>
              <a:cs typeface="Calibri"/>
              <a:sym typeface="Calibri"/>
            </a:endParaRPr>
          </a:p>
        </p:txBody>
      </p:sp>
      <p:sp>
        <p:nvSpPr>
          <p:cNvPr id="170" name="Google Shape;170;p27"/>
          <p:cNvSpPr/>
          <p:nvPr/>
        </p:nvSpPr>
        <p:spPr>
          <a:xfrm>
            <a:off x="468917" y="1555037"/>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2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Imagen 12">
            <a:extLst>
              <a:ext uri="{FF2B5EF4-FFF2-40B4-BE49-F238E27FC236}">
                <a16:creationId xmlns:a16="http://schemas.microsoft.com/office/drawing/2014/main" id="{9DF58607-9415-4AE0-AD62-6A5AA12498AD}"/>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9;p27">
            <a:extLst>
              <a:ext uri="{FF2B5EF4-FFF2-40B4-BE49-F238E27FC236}">
                <a16:creationId xmlns:a16="http://schemas.microsoft.com/office/drawing/2014/main" id="{26BEFB4D-2F3D-4AD3-B435-1665C6271D63}"/>
              </a:ext>
            </a:extLst>
          </p:cNvPr>
          <p:cNvSpPr/>
          <p:nvPr/>
        </p:nvSpPr>
        <p:spPr>
          <a:xfrm>
            <a:off x="382867" y="1232954"/>
            <a:ext cx="8378266" cy="18158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s-US" sz="1600" b="0" i="0" u="none" strike="noStrike" cap="none" dirty="0">
                <a:solidFill>
                  <a:srgbClr val="3F3F3F"/>
                </a:solidFill>
                <a:latin typeface="Calibri"/>
                <a:ea typeface="Calibri"/>
                <a:cs typeface="Calibri"/>
                <a:sym typeface="Calibri"/>
              </a:rPr>
              <a:t>Se expondrá </a:t>
            </a:r>
            <a:r>
              <a:rPr lang="es-US" sz="1600" dirty="0">
                <a:solidFill>
                  <a:srgbClr val="3F3F3F"/>
                </a:solidFill>
                <a:latin typeface="Calibri"/>
                <a:ea typeface="Calibri"/>
                <a:cs typeface="Calibri"/>
                <a:sym typeface="Calibri"/>
              </a:rPr>
              <a:t>l</a:t>
            </a:r>
            <a:r>
              <a:rPr lang="es-US" sz="1600" b="0" i="0" u="none" strike="noStrike" cap="none" dirty="0">
                <a:solidFill>
                  <a:srgbClr val="3F3F3F"/>
                </a:solidFill>
                <a:latin typeface="Calibri"/>
                <a:ea typeface="Calibri"/>
                <a:cs typeface="Calibri"/>
                <a:sym typeface="Calibri"/>
              </a:rPr>
              <a:t>a versión preliminar sobre nuestro sistema de control de versiones para el proyecto.</a:t>
            </a:r>
          </a:p>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s-US" sz="1600" dirty="0">
                <a:solidFill>
                  <a:srgbClr val="3F3F3F"/>
                </a:solidFill>
                <a:latin typeface="Calibri"/>
                <a:ea typeface="Calibri"/>
                <a:cs typeface="Calibri"/>
                <a:sym typeface="Calibri"/>
              </a:rPr>
              <a:t>Se evidenciara el modelo entidad relación, el diagrama de casos de usos, el formato de casos  de uso extendido, el diccionario de datos.</a:t>
            </a:r>
          </a:p>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s-US" sz="1600" b="0" i="0" u="none" strike="noStrike" cap="none" dirty="0">
                <a:solidFill>
                  <a:srgbClr val="3F3F3F"/>
                </a:solidFill>
                <a:latin typeface="Calibri"/>
                <a:ea typeface="Calibri"/>
                <a:cs typeface="Calibri"/>
                <a:sym typeface="Calibri"/>
              </a:rPr>
              <a:t>Se evidenciará un cronograma de presupuesto y selección del personal.</a:t>
            </a:r>
          </a:p>
          <a:p>
            <a:pPr marL="285750" marR="0" lvl="0" indent="-285750" algn="l" rtl="0">
              <a:lnSpc>
                <a:spcPct val="100000"/>
              </a:lnSpc>
              <a:spcBef>
                <a:spcPts val="0"/>
              </a:spcBef>
              <a:spcAft>
                <a:spcPts val="0"/>
              </a:spcAft>
              <a:buClr>
                <a:srgbClr val="3F3F3F"/>
              </a:buClr>
              <a:buSzPts val="1600"/>
              <a:buFont typeface="Arial"/>
              <a:buChar char="•"/>
            </a:pPr>
            <a:endParaRPr lang="es-US" sz="1600"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3F3F3F"/>
              </a:buClr>
              <a:buSzPts val="1600"/>
              <a:buFont typeface="Arial"/>
              <a:buChar char="•"/>
            </a:pPr>
            <a:endParaRPr lang="es-US" sz="1600" b="0" i="0" u="none" strike="noStrike" cap="none" dirty="0">
              <a:solidFill>
                <a:srgbClr val="3F3F3F"/>
              </a:solidFill>
              <a:latin typeface="Calibri"/>
              <a:ea typeface="Calibri"/>
              <a:cs typeface="Calibri"/>
              <a:sym typeface="Calibri"/>
            </a:endParaRPr>
          </a:p>
        </p:txBody>
      </p:sp>
      <p:sp>
        <p:nvSpPr>
          <p:cNvPr id="3" name="Google Shape;166;p27">
            <a:extLst>
              <a:ext uri="{FF2B5EF4-FFF2-40B4-BE49-F238E27FC236}">
                <a16:creationId xmlns:a16="http://schemas.microsoft.com/office/drawing/2014/main" id="{0DF02A24-6936-4B7B-9602-4484F87A7C6F}"/>
              </a:ext>
            </a:extLst>
          </p:cNvPr>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chemeClr val="lt1"/>
                </a:solidFill>
                <a:latin typeface="Calibri"/>
                <a:ea typeface="Calibri"/>
                <a:cs typeface="Calibri"/>
                <a:sym typeface="Calibri"/>
              </a:rPr>
              <a:t>Alcance y Delimitación</a:t>
            </a:r>
            <a:endParaRPr sz="1400" b="0" i="0" u="none" strike="noStrike" cap="none" dirty="0">
              <a:solidFill>
                <a:srgbClr val="000000"/>
              </a:solidFill>
              <a:latin typeface="Arial"/>
              <a:ea typeface="Arial"/>
              <a:cs typeface="Arial"/>
              <a:sym typeface="Arial"/>
            </a:endParaRPr>
          </a:p>
        </p:txBody>
      </p:sp>
      <p:pic>
        <p:nvPicPr>
          <p:cNvPr id="4" name="Imagen 3">
            <a:extLst>
              <a:ext uri="{FF2B5EF4-FFF2-40B4-BE49-F238E27FC236}">
                <a16:creationId xmlns:a16="http://schemas.microsoft.com/office/drawing/2014/main" id="{9114751E-7A1A-4A7D-AFDC-6EDBB340FE5E}"/>
              </a:ext>
            </a:extLst>
          </p:cNvPr>
          <p:cNvPicPr>
            <a:picLocks noChangeAspect="1"/>
          </p:cNvPicPr>
          <p:nvPr/>
        </p:nvPicPr>
        <p:blipFill rotWithShape="1">
          <a:blip r:embed="rId2"/>
          <a:srcRect r="3933" b="13223"/>
          <a:stretch/>
        </p:blipFill>
        <p:spPr>
          <a:xfrm>
            <a:off x="7930828" y="4402384"/>
            <a:ext cx="563988" cy="548169"/>
          </a:xfrm>
          <a:prstGeom prst="rect">
            <a:avLst/>
          </a:prstGeom>
        </p:spPr>
      </p:pic>
    </p:spTree>
    <p:extLst>
      <p:ext uri="{BB962C8B-B14F-4D97-AF65-F5344CB8AC3E}">
        <p14:creationId xmlns:p14="http://schemas.microsoft.com/office/powerpoint/2010/main" val="82261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2" name="Google Shape;182;p13"/>
          <p:cNvSpPr/>
          <p:nvPr/>
        </p:nvSpPr>
        <p:spPr>
          <a:xfrm>
            <a:off x="1538460" y="2290319"/>
            <a:ext cx="6577674" cy="757090"/>
          </a:xfrm>
          <a:prstGeom prst="rect">
            <a:avLst/>
          </a:prstGeom>
          <a:noFill/>
          <a:ln>
            <a:noFill/>
          </a:ln>
        </p:spPr>
        <p:txBody>
          <a:bodyPr spcFirstLastPara="1" wrap="square" lIns="91425" tIns="45700" rIns="91425" bIns="45700" anchor="ctr" anchorCtr="1">
            <a:spAutoFit/>
          </a:bodyPr>
          <a:lstStyle/>
          <a:p>
            <a:pPr marL="0" marR="0" lvl="0" indent="0" algn="ctr" rtl="0">
              <a:lnSpc>
                <a:spcPct val="120000"/>
              </a:lnSpc>
              <a:spcBef>
                <a:spcPts val="0"/>
              </a:spcBef>
              <a:spcAft>
                <a:spcPts val="0"/>
              </a:spcAft>
              <a:buClr>
                <a:srgbClr val="000000"/>
              </a:buClr>
              <a:buSzPts val="1800"/>
              <a:buFont typeface="Arial"/>
              <a:buNone/>
            </a:pPr>
            <a:r>
              <a:rPr lang="es-ES" sz="1800" b="1" i="0" u="none" strike="noStrike" cap="none" dirty="0">
                <a:solidFill>
                  <a:srgbClr val="3F3F3F"/>
                </a:solidFill>
                <a:latin typeface="Calibri"/>
                <a:ea typeface="Calibri"/>
                <a:cs typeface="Calibri"/>
                <a:sym typeface="Calibri"/>
              </a:rPr>
              <a:t>Hipervínculo a Diagrama Modelo Entidad Relación (MER)</a:t>
            </a:r>
          </a:p>
          <a:p>
            <a:pPr marL="0" marR="0" lvl="0" indent="0" algn="ctr" rtl="0">
              <a:lnSpc>
                <a:spcPct val="120000"/>
              </a:lnSpc>
              <a:spcBef>
                <a:spcPts val="0"/>
              </a:spcBef>
              <a:spcAft>
                <a:spcPts val="0"/>
              </a:spcAft>
              <a:buClr>
                <a:srgbClr val="000000"/>
              </a:buClr>
              <a:buSzPts val="1800"/>
              <a:buFont typeface="Arial"/>
              <a:buNone/>
            </a:pPr>
            <a:r>
              <a:rPr lang="es-ES" sz="1800" b="1" i="0" u="none" strike="noStrike" cap="none" dirty="0">
                <a:solidFill>
                  <a:srgbClr val="3F3F3F"/>
                </a:solidFill>
                <a:latin typeface="Calibri"/>
                <a:ea typeface="Calibri"/>
                <a:cs typeface="Calibri"/>
                <a:sym typeface="Calibri"/>
              </a:rPr>
              <a:t>Hipervínculo a </a:t>
            </a:r>
            <a:r>
              <a:rPr lang="es-ES" sz="1800" b="1" dirty="0">
                <a:solidFill>
                  <a:srgbClr val="3F3F3F"/>
                </a:solidFill>
                <a:latin typeface="Calibri"/>
                <a:ea typeface="Calibri"/>
                <a:cs typeface="Calibri"/>
                <a:sym typeface="Calibri"/>
              </a:rPr>
              <a:t>Diagrama de Actividades (Presupuesto, Recursos)</a:t>
            </a:r>
            <a:endParaRPr lang="es-ES" sz="1800" b="1" i="0" u="none" strike="noStrike" cap="none" dirty="0">
              <a:solidFill>
                <a:srgbClr val="3F3F3F"/>
              </a:solidFill>
              <a:latin typeface="Calibri"/>
              <a:ea typeface="Calibri"/>
              <a:cs typeface="Calibri"/>
              <a:sym typeface="Calibri"/>
            </a:endParaRPr>
          </a:p>
        </p:txBody>
      </p:sp>
      <p:sp>
        <p:nvSpPr>
          <p:cNvPr id="183" name="Google Shape;183;p13"/>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rgbClr val="3F3F3F"/>
                </a:solidFill>
                <a:latin typeface="Calibri"/>
                <a:ea typeface="Calibri"/>
                <a:cs typeface="Calibri"/>
                <a:sym typeface="Calibri"/>
              </a:rPr>
              <a:t>Entregables Proyecto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rgbClr val="3F3F3F"/>
                </a:solidFill>
                <a:latin typeface="Calibri"/>
                <a:ea typeface="Calibri"/>
                <a:cs typeface="Calibri"/>
                <a:sym typeface="Calibri"/>
              </a:rPr>
              <a:t>Formativo por Trimestre</a:t>
            </a:r>
            <a:endParaRPr sz="1400" b="0" i="0" u="none" strike="noStrike" cap="none">
              <a:solidFill>
                <a:srgbClr val="000000"/>
              </a:solidFill>
              <a:latin typeface="Arial"/>
              <a:ea typeface="Arial"/>
              <a:cs typeface="Arial"/>
              <a:sym typeface="Arial"/>
            </a:endParaRPr>
          </a:p>
        </p:txBody>
      </p:sp>
      <p:sp>
        <p:nvSpPr>
          <p:cNvPr id="184" name="Google Shape;184;p13"/>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 name="Imagen 11">
            <a:extLst>
              <a:ext uri="{FF2B5EF4-FFF2-40B4-BE49-F238E27FC236}">
                <a16:creationId xmlns:a16="http://schemas.microsoft.com/office/drawing/2014/main" id="{0E0A8217-FA59-4633-9F8E-F495E63E1C1C}"/>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2" descr="foto.png"/>
          <p:cNvPicPr preferRelativeResize="0"/>
          <p:nvPr/>
        </p:nvPicPr>
        <p:blipFill rotWithShape="1">
          <a:blip r:embed="rId3">
            <a:alphaModFix/>
          </a:blip>
          <a:srcRect/>
          <a:stretch/>
        </p:blipFill>
        <p:spPr>
          <a:xfrm>
            <a:off x="5180509" y="0"/>
            <a:ext cx="3983650" cy="5143500"/>
          </a:xfrm>
          <a:prstGeom prst="rect">
            <a:avLst/>
          </a:prstGeom>
          <a:noFill/>
          <a:ln>
            <a:noFill/>
          </a:ln>
        </p:spPr>
      </p:pic>
      <p:pic>
        <p:nvPicPr>
          <p:cNvPr id="63" name="Google Shape;63;p2"/>
          <p:cNvPicPr preferRelativeResize="0"/>
          <p:nvPr/>
        </p:nvPicPr>
        <p:blipFill rotWithShape="1">
          <a:blip r:embed="rId4">
            <a:alphaModFix/>
          </a:blip>
          <a:srcRect/>
          <a:stretch/>
        </p:blipFill>
        <p:spPr>
          <a:xfrm>
            <a:off x="8270874" y="238073"/>
            <a:ext cx="608543" cy="592940"/>
          </a:xfrm>
          <a:prstGeom prst="rect">
            <a:avLst/>
          </a:prstGeom>
          <a:noFill/>
          <a:ln>
            <a:noFill/>
          </a:ln>
        </p:spPr>
      </p:pic>
      <p:sp>
        <p:nvSpPr>
          <p:cNvPr id="64" name="Google Shape;64;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dirty="0">
                <a:solidFill>
                  <a:srgbClr val="3F3F3F"/>
                </a:solidFill>
                <a:latin typeface="Calibri"/>
                <a:ea typeface="Calibri"/>
                <a:cs typeface="Calibri"/>
                <a:sym typeface="Calibri"/>
              </a:rPr>
              <a:t>Introducción</a:t>
            </a:r>
            <a:endParaRPr sz="1400" b="0" i="0" u="none" strike="noStrike" cap="none" dirty="0">
              <a:solidFill>
                <a:srgbClr val="000000"/>
              </a:solidFill>
              <a:latin typeface="Arial"/>
              <a:ea typeface="Arial"/>
              <a:cs typeface="Arial"/>
              <a:sym typeface="Arial"/>
            </a:endParaRPr>
          </a:p>
        </p:txBody>
      </p:sp>
      <p:sp>
        <p:nvSpPr>
          <p:cNvPr id="66" name="Google Shape;66;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Google Shape;67;p2"/>
          <p:cNvSpPr/>
          <p:nvPr/>
        </p:nvSpPr>
        <p:spPr>
          <a:xfrm>
            <a:off x="7560961" y="4302549"/>
            <a:ext cx="1316995" cy="564476"/>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2"/>
          <p:cNvSpPr txBox="1"/>
          <p:nvPr/>
        </p:nvSpPr>
        <p:spPr>
          <a:xfrm>
            <a:off x="7560961" y="4440062"/>
            <a:ext cx="131699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a:solidFill>
                  <a:srgbClr val="3F3F3F"/>
                </a:solidFill>
                <a:latin typeface="Calibri"/>
                <a:ea typeface="Calibri"/>
                <a:cs typeface="Calibri"/>
                <a:sym typeface="Calibri"/>
              </a:rPr>
              <a:t>Logo Sistema</a:t>
            </a:r>
            <a:endParaRPr sz="1400" b="0" i="0" u="none" strike="noStrike" cap="none">
              <a:solidFill>
                <a:srgbClr val="000000"/>
              </a:solidFill>
              <a:latin typeface="Arial"/>
              <a:ea typeface="Arial"/>
              <a:cs typeface="Arial"/>
              <a:sym typeface="Arial"/>
            </a:endParaRPr>
          </a:p>
        </p:txBody>
      </p:sp>
      <p:pic>
        <p:nvPicPr>
          <p:cNvPr id="69" name="Google Shape;69;p2" descr="tech store - Buscar con Google | Microsoft, Windows store, Store counter  design"/>
          <p:cNvPicPr preferRelativeResize="0"/>
          <p:nvPr/>
        </p:nvPicPr>
        <p:blipFill rotWithShape="1">
          <a:blip r:embed="rId5">
            <a:alphaModFix/>
          </a:blip>
          <a:srcRect l="53113"/>
          <a:stretch/>
        </p:blipFill>
        <p:spPr>
          <a:xfrm>
            <a:off x="5180509" y="0"/>
            <a:ext cx="3963491" cy="5143500"/>
          </a:xfrm>
          <a:prstGeom prst="rect">
            <a:avLst/>
          </a:prstGeom>
          <a:noFill/>
          <a:ln>
            <a:noFill/>
          </a:ln>
        </p:spPr>
      </p:pic>
      <p:sp>
        <p:nvSpPr>
          <p:cNvPr id="10" name="Google Shape;65;p2">
            <a:extLst>
              <a:ext uri="{FF2B5EF4-FFF2-40B4-BE49-F238E27FC236}">
                <a16:creationId xmlns:a16="http://schemas.microsoft.com/office/drawing/2014/main" id="{FB861821-3BB1-4A9C-B091-5887BBCF528A}"/>
              </a:ext>
            </a:extLst>
          </p:cNvPr>
          <p:cNvSpPr txBox="1"/>
          <p:nvPr/>
        </p:nvSpPr>
        <p:spPr>
          <a:xfrm>
            <a:off x="367207" y="2024056"/>
            <a:ext cx="4399868"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ES" sz="1600" dirty="0">
                <a:solidFill>
                  <a:srgbClr val="404040"/>
                </a:solidFill>
              </a:rPr>
              <a:t>La siguiente presentación tratará sobre la empresa ISIS TECH STORE, sobre la cual se encontraron ciertas necesidades importantes, donde se propone hacer un sistema de información, el cual optimizará tiempos para satisfacción de los clientes ya que no existe gestión sobre los procesos de la empresa.</a:t>
            </a:r>
          </a:p>
          <a:p>
            <a:pPr marL="0" marR="0" lvl="0" indent="0" algn="just" rtl="0">
              <a:lnSpc>
                <a:spcPct val="100000"/>
              </a:lnSpc>
              <a:spcBef>
                <a:spcPts val="0"/>
              </a:spcBef>
              <a:spcAft>
                <a:spcPts val="0"/>
              </a:spcAft>
              <a:buClr>
                <a:srgbClr val="000000"/>
              </a:buClr>
              <a:buSzPts val="1600"/>
              <a:buFont typeface="Arial"/>
              <a:buNone/>
            </a:pPr>
            <a:endParaRPr lang="es-ES" sz="1600" dirty="0">
              <a:solidFill>
                <a:srgbClr val="404040"/>
              </a:solidFill>
            </a:endParaRPr>
          </a:p>
          <a:p>
            <a:pPr marL="0" marR="0" lvl="0" indent="0" algn="just" rtl="0">
              <a:lnSpc>
                <a:spcPct val="100000"/>
              </a:lnSpc>
              <a:spcBef>
                <a:spcPts val="0"/>
              </a:spcBef>
              <a:spcAft>
                <a:spcPts val="0"/>
              </a:spcAft>
              <a:buClr>
                <a:srgbClr val="000000"/>
              </a:buClr>
              <a:buSzPts val="1600"/>
              <a:buFont typeface="Arial"/>
              <a:buNone/>
            </a:pPr>
            <a:endParaRPr lang="es-ES" sz="1600" i="0" u="none" strike="noStrike" cap="none" dirty="0">
              <a:solidFill>
                <a:srgbClr val="40404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s-ES" sz="4800" b="1" i="0" u="none" strike="noStrike" cap="none">
                <a:solidFill>
                  <a:srgbClr val="FFFFFF"/>
                </a:solidFill>
                <a:latin typeface="Calibri"/>
                <a:ea typeface="Calibri"/>
                <a:cs typeface="Calibri"/>
                <a:sym typeface="Calibri"/>
              </a:rPr>
              <a:t>CONTENIDO</a:t>
            </a:r>
            <a:endParaRPr sz="1400" b="0" i="0" u="none" strike="noStrike" cap="none">
              <a:solidFill>
                <a:srgbClr val="000000"/>
              </a:solidFill>
              <a:latin typeface="Arial"/>
              <a:ea typeface="Arial"/>
              <a:cs typeface="Arial"/>
              <a:sym typeface="Arial"/>
            </a:endParaRPr>
          </a:p>
        </p:txBody>
      </p:sp>
      <p:sp>
        <p:nvSpPr>
          <p:cNvPr id="75" name="Google Shape;75;p3"/>
          <p:cNvSpPr txBox="1"/>
          <p:nvPr/>
        </p:nvSpPr>
        <p:spPr>
          <a:xfrm>
            <a:off x="1278552" y="2271494"/>
            <a:ext cx="3456533"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DE9D8"/>
              </a:buClr>
              <a:buSzPts val="1800"/>
              <a:buFont typeface="Arial"/>
              <a:buChar char="•"/>
            </a:pPr>
            <a:r>
              <a:rPr lang="es-ES" sz="1800" b="1" i="0" u="sng" strike="noStrike" cap="none">
                <a:solidFill>
                  <a:srgbClr val="FDE9D8"/>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Problema</a:t>
            </a:r>
            <a:endParaRPr sz="1800" b="1" i="0" u="none" strike="noStrike" cap="none">
              <a:solidFill>
                <a:srgbClr val="FDE9D8"/>
              </a:solidFill>
              <a:latin typeface="Calibri"/>
              <a:ea typeface="Calibri"/>
              <a:cs typeface="Calibri"/>
              <a:sym typeface="Calibri"/>
            </a:endParaRPr>
          </a:p>
          <a:p>
            <a:pPr marL="285750" marR="0" lvl="0" indent="-285750" algn="l" rtl="0">
              <a:lnSpc>
                <a:spcPct val="100000"/>
              </a:lnSpc>
              <a:spcBef>
                <a:spcPts val="0"/>
              </a:spcBef>
              <a:spcAft>
                <a:spcPts val="0"/>
              </a:spcAft>
              <a:buClr>
                <a:srgbClr val="FDE9D8"/>
              </a:buClr>
              <a:buSzPts val="1800"/>
              <a:buFont typeface="Arial"/>
              <a:buChar char="•"/>
            </a:pPr>
            <a:r>
              <a:rPr lang="es-ES" sz="1800" b="1" i="0" u="sng" strike="noStrike" cap="none">
                <a:solidFill>
                  <a:srgbClr val="FDE9D8"/>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Objetivos</a:t>
            </a:r>
            <a:endParaRPr sz="1800" b="1" i="0" u="none" strike="noStrike" cap="none">
              <a:solidFill>
                <a:srgbClr val="FDE9D8"/>
              </a:solidFill>
              <a:latin typeface="Calibri"/>
              <a:ea typeface="Calibri"/>
              <a:cs typeface="Calibri"/>
              <a:sym typeface="Calibri"/>
            </a:endParaRPr>
          </a:p>
          <a:p>
            <a:pPr marL="285750" marR="0" lvl="0" indent="-285750" algn="l" rtl="0">
              <a:lnSpc>
                <a:spcPct val="100000"/>
              </a:lnSpc>
              <a:spcBef>
                <a:spcPts val="0"/>
              </a:spcBef>
              <a:spcAft>
                <a:spcPts val="0"/>
              </a:spcAft>
              <a:buClr>
                <a:srgbClr val="FDE9D8"/>
              </a:buClr>
              <a:buSzPts val="1800"/>
              <a:buFont typeface="Arial"/>
              <a:buChar char="•"/>
            </a:pPr>
            <a:r>
              <a:rPr lang="es-ES" sz="1800" b="1" i="0" u="sng" strike="noStrike" cap="none">
                <a:solidFill>
                  <a:srgbClr val="FDE9D8"/>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Justificación</a:t>
            </a:r>
            <a:endParaRPr sz="1800" b="1" i="0" u="none" strike="noStrike" cap="none">
              <a:solidFill>
                <a:srgbClr val="FDE9D8"/>
              </a:solidFill>
              <a:latin typeface="Calibri"/>
              <a:ea typeface="Calibri"/>
              <a:cs typeface="Calibri"/>
              <a:sym typeface="Calibri"/>
            </a:endParaRPr>
          </a:p>
          <a:p>
            <a:pPr marL="285750" marR="0" lvl="0" indent="-285750" algn="l" rtl="0">
              <a:lnSpc>
                <a:spcPct val="100000"/>
              </a:lnSpc>
              <a:spcBef>
                <a:spcPts val="0"/>
              </a:spcBef>
              <a:spcAft>
                <a:spcPts val="0"/>
              </a:spcAft>
              <a:buClr>
                <a:srgbClr val="FDE9D8"/>
              </a:buClr>
              <a:buSzPts val="1800"/>
              <a:buFont typeface="Arial"/>
              <a:buChar char="•"/>
            </a:pPr>
            <a:r>
              <a:rPr lang="es-ES" sz="1800" b="1" i="0" u="sng" strike="noStrike" cap="none">
                <a:solidFill>
                  <a:srgbClr val="FDE9D8"/>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Alcance y Delimitación</a:t>
            </a:r>
            <a:endParaRPr sz="1800" b="1" i="0" u="none" strike="noStrike" cap="none">
              <a:solidFill>
                <a:srgbClr val="FDE9D8"/>
              </a:solidFill>
              <a:latin typeface="Calibri"/>
              <a:ea typeface="Calibri"/>
              <a:cs typeface="Calibri"/>
              <a:sym typeface="Calibri"/>
            </a:endParaRPr>
          </a:p>
          <a:p>
            <a:pPr marL="285750" marR="0" lvl="0" indent="-285750" algn="l" rtl="0">
              <a:lnSpc>
                <a:spcPct val="100000"/>
              </a:lnSpc>
              <a:spcBef>
                <a:spcPts val="0"/>
              </a:spcBef>
              <a:spcAft>
                <a:spcPts val="0"/>
              </a:spcAft>
              <a:buClr>
                <a:srgbClr val="FDE9D8"/>
              </a:buClr>
              <a:buSzPts val="1800"/>
              <a:buFont typeface="Arial"/>
              <a:buChar char="•"/>
            </a:pPr>
            <a:r>
              <a:rPr lang="es-ES" sz="1800" b="1" i="0" u="sng" strike="noStrike" cap="none">
                <a:solidFill>
                  <a:srgbClr val="FDE9D8"/>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Entregables Trimestre</a:t>
            </a:r>
            <a:endParaRPr sz="1800" b="1" i="0" u="none" strike="noStrike" cap="none">
              <a:solidFill>
                <a:srgbClr val="FDE9D8"/>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4" name="Imagen 3">
            <a:extLst>
              <a:ext uri="{FF2B5EF4-FFF2-40B4-BE49-F238E27FC236}">
                <a16:creationId xmlns:a16="http://schemas.microsoft.com/office/drawing/2014/main" id="{A478606E-EF4E-470D-BBFC-FB3CA451D31D}"/>
              </a:ext>
            </a:extLst>
          </p:cNvPr>
          <p:cNvPicPr>
            <a:picLocks noChangeAspect="1"/>
          </p:cNvPicPr>
          <p:nvPr/>
        </p:nvPicPr>
        <p:blipFill>
          <a:blip r:embed="rId8"/>
          <a:stretch>
            <a:fillRect/>
          </a:stretch>
        </p:blipFill>
        <p:spPr>
          <a:xfrm>
            <a:off x="4974749" y="1090363"/>
            <a:ext cx="3041269" cy="2961030"/>
          </a:xfrm>
          <a:prstGeom prst="rect">
            <a:avLst/>
          </a:prstGeom>
        </p:spPr>
      </p:pic>
      <p:pic>
        <p:nvPicPr>
          <p:cNvPr id="6" name="Imagen 5">
            <a:extLst>
              <a:ext uri="{FF2B5EF4-FFF2-40B4-BE49-F238E27FC236}">
                <a16:creationId xmlns:a16="http://schemas.microsoft.com/office/drawing/2014/main" id="{7CC7ADCD-7E97-491B-8910-473DCF0EA31C}"/>
              </a:ext>
            </a:extLst>
          </p:cNvPr>
          <p:cNvPicPr>
            <a:picLocks noChangeAspect="1"/>
          </p:cNvPicPr>
          <p:nvPr/>
        </p:nvPicPr>
        <p:blipFill>
          <a:blip r:embed="rId9"/>
          <a:stretch>
            <a:fillRect/>
          </a:stretch>
        </p:blipFill>
        <p:spPr>
          <a:xfrm>
            <a:off x="5246478" y="1227066"/>
            <a:ext cx="2497809" cy="26876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225793" y="1152939"/>
            <a:ext cx="2975141"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s-ES" sz="5400" b="1" i="0" u="none" strike="noStrike" cap="none" dirty="0">
                <a:solidFill>
                  <a:srgbClr val="3F3F3F"/>
                </a:solidFill>
                <a:latin typeface="Calibri"/>
                <a:ea typeface="Calibri"/>
                <a:cs typeface="Calibri"/>
                <a:sym typeface="Calibri"/>
              </a:rPr>
              <a:t>Problema</a:t>
            </a:r>
            <a:endParaRPr sz="1400" b="0" i="0" u="none" strike="noStrike" cap="none" dirty="0">
              <a:solidFill>
                <a:srgbClr val="000000"/>
              </a:solidFill>
              <a:latin typeface="Arial"/>
              <a:ea typeface="Arial"/>
              <a:cs typeface="Arial"/>
              <a:sym typeface="Arial"/>
            </a:endParaRPr>
          </a:p>
        </p:txBody>
      </p:sp>
      <p:sp>
        <p:nvSpPr>
          <p:cNvPr id="84" name="Google Shape;84;p4"/>
          <p:cNvSpPr/>
          <p:nvPr/>
        </p:nvSpPr>
        <p:spPr>
          <a:xfrm>
            <a:off x="3333400" y="1972655"/>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83;p4">
            <a:extLst>
              <a:ext uri="{FF2B5EF4-FFF2-40B4-BE49-F238E27FC236}">
                <a16:creationId xmlns:a16="http://schemas.microsoft.com/office/drawing/2014/main" id="{BCDCB0D8-0F38-4380-872E-A53C826F94CC}"/>
              </a:ext>
            </a:extLst>
          </p:cNvPr>
          <p:cNvSpPr txBox="1"/>
          <p:nvPr/>
        </p:nvSpPr>
        <p:spPr>
          <a:xfrm>
            <a:off x="1290658" y="2176390"/>
            <a:ext cx="6845409"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600" b="0" i="0" dirty="0">
                <a:solidFill>
                  <a:schemeClr val="tx1"/>
                </a:solidFill>
                <a:effectLst/>
                <a:latin typeface="Segoe UI" panose="020B0502040204020203" pitchFamily="34" charset="0"/>
              </a:rPr>
              <a:t>La empresa ISIS TECH STORE dedicada a la venta de productos Tecnológicos</a:t>
            </a:r>
            <a:r>
              <a:rPr lang="es-ES" sz="1600" dirty="0">
                <a:solidFill>
                  <a:schemeClr val="tx1"/>
                </a:solidFill>
                <a:latin typeface="Segoe UI" panose="020B0502040204020203" pitchFamily="34" charset="0"/>
              </a:rPr>
              <a:t> cuenta con los procesos de v</a:t>
            </a:r>
            <a:r>
              <a:rPr lang="es-ES" sz="1600" b="0" i="0" dirty="0">
                <a:solidFill>
                  <a:schemeClr val="tx1"/>
                </a:solidFill>
                <a:effectLst/>
                <a:latin typeface="Segoe UI" panose="020B0502040204020203" pitchFamily="34" charset="0"/>
              </a:rPr>
              <a:t>enta y </a:t>
            </a:r>
            <a:r>
              <a:rPr lang="es-ES" sz="1600" dirty="0">
                <a:solidFill>
                  <a:schemeClr val="tx1"/>
                </a:solidFill>
                <a:latin typeface="Segoe UI" panose="020B0502040204020203" pitchFamily="34" charset="0"/>
              </a:rPr>
              <a:t>c</a:t>
            </a:r>
            <a:r>
              <a:rPr lang="es-ES" sz="1600" b="0" i="0" dirty="0">
                <a:solidFill>
                  <a:schemeClr val="tx1"/>
                </a:solidFill>
                <a:effectLst/>
                <a:latin typeface="Segoe UI" panose="020B0502040204020203" pitchFamily="34" charset="0"/>
              </a:rPr>
              <a:t>ompra de productos, en donde se encontraron </a:t>
            </a:r>
            <a:r>
              <a:rPr lang="es-ES" sz="1600" dirty="0">
                <a:solidFill>
                  <a:schemeClr val="tx1"/>
                </a:solidFill>
                <a:latin typeface="Segoe UI" panose="020B0502040204020203" pitchFamily="34" charset="0"/>
              </a:rPr>
              <a:t>las necesidades sobre las cuales se debe llevar un inventario y poder consultar información sobre la gestion realizada hacia los productos y generar diferentes tipos de reporte.</a:t>
            </a:r>
            <a:endParaRPr sz="1600" b="0" i="0" u="none" strike="noStrike" cap="none" dirty="0">
              <a:solidFill>
                <a:schemeClr val="tx1"/>
              </a:solidFill>
              <a:latin typeface="Arial"/>
              <a:ea typeface="Arial"/>
              <a:cs typeface="Arial"/>
              <a:sym typeface="Arial"/>
            </a:endParaRPr>
          </a:p>
        </p:txBody>
      </p:sp>
      <p:pic>
        <p:nvPicPr>
          <p:cNvPr id="9" name="Imagen 8">
            <a:extLst>
              <a:ext uri="{FF2B5EF4-FFF2-40B4-BE49-F238E27FC236}">
                <a16:creationId xmlns:a16="http://schemas.microsoft.com/office/drawing/2014/main" id="{65D2D51E-16A1-43DD-8ABA-956E009C8BA5}"/>
              </a:ext>
            </a:extLst>
          </p:cNvPr>
          <p:cNvPicPr>
            <a:picLocks noChangeAspect="1"/>
          </p:cNvPicPr>
          <p:nvPr/>
        </p:nvPicPr>
        <p:blipFill rotWithShape="1">
          <a:blip r:embed="rId4"/>
          <a:srcRect r="3933" b="13223"/>
          <a:stretch/>
        </p:blipFill>
        <p:spPr>
          <a:xfrm>
            <a:off x="7937464" y="4402384"/>
            <a:ext cx="563988" cy="5481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a:solidFill>
                  <a:schemeClr val="lt1"/>
                </a:solidFill>
                <a:latin typeface="Calibri"/>
                <a:ea typeface="Calibri"/>
                <a:cs typeface="Calibri"/>
                <a:sym typeface="Calibri"/>
              </a:rPr>
              <a:t>Problema</a:t>
            </a: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382868" y="1341683"/>
            <a:ext cx="7085844"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ES" b="0" i="0" u="none" strike="noStrike" cap="none" dirty="0">
                <a:solidFill>
                  <a:srgbClr val="3F3F3F"/>
                </a:solidFill>
                <a:latin typeface="Calibri"/>
                <a:ea typeface="Calibri"/>
                <a:cs typeface="Calibri"/>
                <a:sym typeface="Calibri"/>
              </a:rPr>
              <a:t>La empresa ISIS TECH STORE, d</a:t>
            </a:r>
            <a:r>
              <a:rPr lang="es-ES" dirty="0">
                <a:solidFill>
                  <a:srgbClr val="3F3F3F"/>
                </a:solidFill>
                <a:latin typeface="Calibri"/>
                <a:ea typeface="Calibri"/>
                <a:cs typeface="Calibri"/>
                <a:sym typeface="Calibri"/>
              </a:rPr>
              <a:t>edicada a</a:t>
            </a:r>
            <a:r>
              <a:rPr lang="es-ES" b="0" i="0" u="none" strike="noStrike" cap="none" dirty="0">
                <a:solidFill>
                  <a:srgbClr val="3F3F3F"/>
                </a:solidFill>
                <a:latin typeface="Calibri"/>
                <a:ea typeface="Calibri"/>
                <a:cs typeface="Calibri"/>
                <a:sym typeface="Calibri"/>
              </a:rPr>
              <a:t> la venta de accesorios tecnológicos tales como; Accesorios para teléfonos, computadoras, memorias digitales, dispositivos de audio, </a:t>
            </a:r>
            <a:r>
              <a:rPr lang="es-ES" dirty="0">
                <a:solidFill>
                  <a:srgbClr val="3F3F3F"/>
                </a:solidFill>
                <a:latin typeface="Calibri"/>
                <a:ea typeface="Calibri"/>
                <a:cs typeface="Calibri"/>
                <a:sym typeface="Calibri"/>
              </a:rPr>
              <a:t>mantenimiento de </a:t>
            </a:r>
            <a:r>
              <a:rPr lang="es-ES" b="0" i="0" u="none" strike="noStrike" cap="none" dirty="0">
                <a:solidFill>
                  <a:srgbClr val="3F3F3F"/>
                </a:solidFill>
                <a:latin typeface="Calibri"/>
                <a:ea typeface="Calibri"/>
                <a:cs typeface="Calibri"/>
                <a:sym typeface="Calibri"/>
              </a:rPr>
              <a:t>computadoras, donde por medio de la entrevista realizada al propietario Liborio Acosta, el manifestó que el proceso de inventario se esta llevando a cabo por medio del registro en un Excel que se lleva mensualmente, y este es guardado en un disco duro, pero menciona que no se tienen un control sobre todo lo gestionado anteriores meses.</a:t>
            </a: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5" name="Google Shape;95;p5"/>
          <p:cNvPicPr preferRelativeResize="0"/>
          <p:nvPr/>
        </p:nvPicPr>
        <p:blipFill rotWithShape="1">
          <a:blip r:embed="rId4">
            <a:alphaModFix/>
          </a:blip>
          <a:srcRect/>
          <a:stretch/>
        </p:blipFill>
        <p:spPr>
          <a:xfrm>
            <a:off x="7845858" y="1341683"/>
            <a:ext cx="648958" cy="548169"/>
          </a:xfrm>
          <a:prstGeom prst="rect">
            <a:avLst/>
          </a:prstGeom>
          <a:noFill/>
          <a:ln>
            <a:noFill/>
          </a:ln>
        </p:spPr>
      </p:pic>
      <p:sp>
        <p:nvSpPr>
          <p:cNvPr id="96" name="Google Shape;96;p5"/>
          <p:cNvSpPr/>
          <p:nvPr/>
        </p:nvSpPr>
        <p:spPr>
          <a:xfrm>
            <a:off x="1326883" y="2846745"/>
            <a:ext cx="7085844" cy="1846619"/>
          </a:xfrm>
          <a:prstGeom prst="rect">
            <a:avLst/>
          </a:prstGeom>
          <a:noFill/>
          <a:ln>
            <a:noFill/>
          </a:ln>
        </p:spPr>
        <p:txBody>
          <a:bodyPr spcFirstLastPara="1" wrap="square" lIns="91425" tIns="45700" rIns="91425" bIns="45700" anchor="t" anchorCtr="0">
            <a:spAutoFit/>
          </a:bodyPr>
          <a:lstStyle/>
          <a:p>
            <a:pPr>
              <a:buSzPts val="1600"/>
            </a:pPr>
            <a:r>
              <a:rPr lang="es-ES" b="0" i="0" u="none" strike="noStrike" cap="none" dirty="0">
                <a:solidFill>
                  <a:srgbClr val="3F3F3F"/>
                </a:solidFill>
                <a:latin typeface="Calibri"/>
                <a:ea typeface="Calibri"/>
                <a:cs typeface="Calibri"/>
                <a:sym typeface="Calibri"/>
              </a:rPr>
              <a:t>Debido a la falta de gestion sobre la información en su sistema actual, tampoco se tiene un control de inventario, causando así una carencia de información real en los productos que posee cada sede.</a:t>
            </a:r>
            <a:br>
              <a:rPr lang="es-ES" b="0" i="0" u="none" strike="noStrike" cap="none" dirty="0">
                <a:solidFill>
                  <a:srgbClr val="3F3F3F"/>
                </a:solidFill>
                <a:latin typeface="Calibri"/>
                <a:ea typeface="Calibri"/>
                <a:cs typeface="Calibri"/>
                <a:sym typeface="Calibri"/>
              </a:rPr>
            </a:br>
            <a:r>
              <a:rPr lang="es-ES" b="0" i="0" u="none" strike="noStrike" cap="none" dirty="0">
                <a:solidFill>
                  <a:srgbClr val="3F3F3F"/>
                </a:solidFill>
                <a:latin typeface="Calibri"/>
                <a:ea typeface="Calibri"/>
                <a:cs typeface="Calibri"/>
                <a:sym typeface="Calibri"/>
              </a:rPr>
              <a:t>Por lo cual requiere de una herramienta de apoyo que le permita mejorar los tiempos de compra, venta y que le permita consultar y generar reportes sobre la información que se tiene desde el momento en que se implementa el sistema, teniendo la posibilidad de registrar información de meses pasados.</a:t>
            </a:r>
            <a:endParaRPr lang="es-CO" sz="1600"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lang="es-CO" sz="1600" b="0" i="0" u="none" strike="noStrike" cap="none" dirty="0">
              <a:solidFill>
                <a:srgbClr val="3F3F3F"/>
              </a:solidFill>
              <a:latin typeface="Calibri"/>
              <a:ea typeface="Calibri"/>
              <a:cs typeface="Calibri"/>
              <a:sym typeface="Calibri"/>
            </a:endParaRPr>
          </a:p>
        </p:txBody>
      </p:sp>
      <p:pic>
        <p:nvPicPr>
          <p:cNvPr id="97" name="Google Shape;97;p5"/>
          <p:cNvPicPr preferRelativeResize="0"/>
          <p:nvPr/>
        </p:nvPicPr>
        <p:blipFill rotWithShape="1">
          <a:blip r:embed="rId5">
            <a:alphaModFix/>
          </a:blip>
          <a:srcRect/>
          <a:stretch/>
        </p:blipFill>
        <p:spPr>
          <a:xfrm>
            <a:off x="403441" y="3982902"/>
            <a:ext cx="491485" cy="457783"/>
          </a:xfrm>
          <a:prstGeom prst="rect">
            <a:avLst/>
          </a:prstGeom>
          <a:noFill/>
          <a:ln>
            <a:noFill/>
          </a:ln>
        </p:spPr>
      </p:pic>
      <p:pic>
        <p:nvPicPr>
          <p:cNvPr id="8" name="Imagen 7">
            <a:extLst>
              <a:ext uri="{FF2B5EF4-FFF2-40B4-BE49-F238E27FC236}">
                <a16:creationId xmlns:a16="http://schemas.microsoft.com/office/drawing/2014/main" id="{03DB43D6-B769-42A5-8181-B9A8A1FDAE98}"/>
              </a:ext>
            </a:extLst>
          </p:cNvPr>
          <p:cNvPicPr>
            <a:picLocks noChangeAspect="1"/>
          </p:cNvPicPr>
          <p:nvPr/>
        </p:nvPicPr>
        <p:blipFill rotWithShape="1">
          <a:blip r:embed="rId6"/>
          <a:srcRect r="3933" b="13223"/>
          <a:stretch/>
        </p:blipFill>
        <p:spPr>
          <a:xfrm>
            <a:off x="7930828" y="4402384"/>
            <a:ext cx="563988" cy="5481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p:nvPr/>
        </p:nvSpPr>
        <p:spPr>
          <a:xfrm>
            <a:off x="2992186" y="1528104"/>
            <a:ext cx="2975141"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s-ES" sz="5400" b="1" i="0" u="none" strike="noStrike" cap="none" dirty="0">
                <a:solidFill>
                  <a:srgbClr val="3F3F3F"/>
                </a:solidFill>
                <a:latin typeface="Calibri"/>
                <a:ea typeface="Calibri"/>
                <a:cs typeface="Calibri"/>
                <a:sym typeface="Calibri"/>
              </a:rPr>
              <a:t>Objetivos</a:t>
            </a:r>
            <a:endParaRPr sz="1400" b="0" i="0" u="none" strike="noStrike" cap="none" dirty="0">
              <a:solidFill>
                <a:srgbClr val="000000"/>
              </a:solidFill>
              <a:latin typeface="Arial"/>
              <a:ea typeface="Arial"/>
              <a:cs typeface="Arial"/>
              <a:sym typeface="Arial"/>
            </a:endParaRPr>
          </a:p>
        </p:txBody>
      </p:sp>
      <p:sp>
        <p:nvSpPr>
          <p:cNvPr id="113" name="Google Shape;113;p7"/>
          <p:cNvSpPr txBox="1"/>
          <p:nvPr/>
        </p:nvSpPr>
        <p:spPr>
          <a:xfrm>
            <a:off x="2027887" y="2692066"/>
            <a:ext cx="508822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rgbClr val="3F3F3F"/>
                </a:solidFill>
                <a:latin typeface="Calibri"/>
                <a:ea typeface="Calibri"/>
                <a:cs typeface="Calibri"/>
                <a:sym typeface="Calibri"/>
              </a:rPr>
              <a:t>Integrar un sistema de información modular para la gestión de los procesos que son llevados acabo en la empresa.</a:t>
            </a:r>
            <a:endParaRPr sz="1400" b="0" i="0" u="none" strike="noStrike" cap="none" dirty="0">
              <a:solidFill>
                <a:srgbClr val="000000"/>
              </a:solidFill>
              <a:latin typeface="Arial"/>
              <a:ea typeface="Arial"/>
              <a:cs typeface="Arial"/>
              <a:sym typeface="Arial"/>
            </a:endParaRPr>
          </a:p>
        </p:txBody>
      </p:sp>
      <p:sp>
        <p:nvSpPr>
          <p:cNvPr id="114" name="Google Shape;114;p7"/>
          <p:cNvSpPr/>
          <p:nvPr/>
        </p:nvSpPr>
        <p:spPr>
          <a:xfrm>
            <a:off x="3073097" y="2405716"/>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F122A2E2-A08D-4EAE-B301-2761F298F7C6}"/>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a:solidFill>
                  <a:schemeClr val="lt1"/>
                </a:solidFill>
                <a:latin typeface="Calibri"/>
                <a:ea typeface="Calibri"/>
                <a:cs typeface="Calibri"/>
                <a:sym typeface="Calibri"/>
              </a:rPr>
              <a:t>Objetivos</a:t>
            </a: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ES" sz="1600" b="1" i="0" u="none" strike="noStrike" cap="none" dirty="0">
                <a:solidFill>
                  <a:srgbClr val="3F3F3F"/>
                </a:solidFill>
                <a:latin typeface="Calibri"/>
                <a:ea typeface="Calibri"/>
                <a:cs typeface="Calibri"/>
                <a:sym typeface="Calibri"/>
              </a:rPr>
              <a:t>OBJETIVO GENERAL</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endParaRPr sz="1600" b="0" i="0" u="none" strike="noStrike" cap="none" dirty="0">
              <a:solidFill>
                <a:srgbClr val="3F3F3F"/>
              </a:solidFill>
              <a:latin typeface="Calibri"/>
              <a:ea typeface="Calibri"/>
              <a:cs typeface="Calibri"/>
              <a:sym typeface="Calibri"/>
            </a:endParaRPr>
          </a:p>
          <a:p>
            <a:pPr marL="457200" marR="0" lvl="1" indent="0" algn="just" rtl="0">
              <a:lnSpc>
                <a:spcPct val="100000"/>
              </a:lnSpc>
              <a:spcBef>
                <a:spcPts val="0"/>
              </a:spcBef>
              <a:spcAft>
                <a:spcPts val="0"/>
              </a:spcAft>
              <a:buClr>
                <a:srgbClr val="000000"/>
              </a:buClr>
              <a:buSzPts val="1600"/>
              <a:buFont typeface="Arial"/>
              <a:buNone/>
            </a:pPr>
            <a:r>
              <a:rPr lang="es-ES" sz="1600" b="0" i="0" u="none" strike="noStrike" cap="none" dirty="0">
                <a:solidFill>
                  <a:srgbClr val="3F3F3F"/>
                </a:solidFill>
                <a:latin typeface="Calibri"/>
                <a:ea typeface="Calibri"/>
                <a:cs typeface="Calibri"/>
                <a:sym typeface="Calibri"/>
              </a:rPr>
              <a:t>Desarrollar un Sistema de información web AGILITY REPORT para el apoyo en la gestión del inventario de la Empresa 	.</a:t>
            </a:r>
            <a:endParaRPr sz="1600" b="0" i="0" u="none" strike="noStrike" cap="none" dirty="0">
              <a:solidFill>
                <a:srgbClr val="3F3F3F"/>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600"/>
              <a:buFont typeface="Arial"/>
              <a:buNone/>
            </a:pPr>
            <a:endParaRPr sz="1600" b="0" i="0" u="none" strike="noStrike" cap="none" dirty="0">
              <a:solidFill>
                <a:srgbClr val="3F3F3F"/>
              </a:solidFill>
              <a:latin typeface="Calibri"/>
              <a:ea typeface="Calibri"/>
              <a:cs typeface="Calibri"/>
              <a:sym typeface="Calibri"/>
            </a:endParaRPr>
          </a:p>
        </p:txBody>
      </p:sp>
      <p:sp>
        <p:nvSpPr>
          <p:cNvPr id="122" name="Google Shape;122;p8"/>
          <p:cNvSpPr/>
          <p:nvPr/>
        </p:nvSpPr>
        <p:spPr>
          <a:xfrm>
            <a:off x="382866" y="2466483"/>
            <a:ext cx="8347475"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ES" sz="1600" b="1" i="0" u="none" strike="noStrike" cap="none" dirty="0">
                <a:solidFill>
                  <a:srgbClr val="3F3F3F"/>
                </a:solidFill>
                <a:latin typeface="Calibri"/>
                <a:ea typeface="Calibri"/>
                <a:cs typeface="Calibri"/>
                <a:sym typeface="Calibri"/>
              </a:rPr>
              <a:t>OBJETIVOS ESPECÍFICOS</a:t>
            </a:r>
            <a:endParaRPr sz="1400" b="0" i="0" u="none" strike="noStrike" cap="none" dirty="0">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a:p>
            <a:pPr marL="800100" marR="0" lvl="1" indent="-342900" algn="l" rtl="0">
              <a:lnSpc>
                <a:spcPct val="100000"/>
              </a:lnSpc>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los usuarios de la Empresa ISIS TECH STORE.</a:t>
            </a:r>
          </a:p>
          <a:p>
            <a:pPr marL="800100" marR="0" lvl="1" indent="-342900" algn="l" rtl="0">
              <a:lnSpc>
                <a:spcPct val="100000"/>
              </a:lnSpc>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la venta de productos </a:t>
            </a:r>
            <a:r>
              <a:rPr lang="es-ES" sz="1400" b="0" i="0" u="none" strike="noStrike" cap="none" dirty="0">
                <a:solidFill>
                  <a:srgbClr val="3F3F3F"/>
                </a:solidFill>
                <a:latin typeface="Calibri"/>
                <a:ea typeface="Calibri"/>
                <a:cs typeface="Calibri"/>
                <a:sym typeface="Calibri"/>
              </a:rPr>
              <a:t>de la Empresa ISIS TECH STORE.</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el registro de compra de productos </a:t>
            </a:r>
            <a:r>
              <a:rPr lang="es-ES" sz="1400" b="0" i="0" u="none" strike="noStrike" cap="none" dirty="0">
                <a:solidFill>
                  <a:srgbClr val="3F3F3F"/>
                </a:solidFill>
                <a:latin typeface="Calibri"/>
                <a:ea typeface="Calibri"/>
                <a:cs typeface="Calibri"/>
                <a:sym typeface="Calibri"/>
              </a:rPr>
              <a:t>de la Empresa ISIS TECH STORE.</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el inventario de productos </a:t>
            </a:r>
            <a:r>
              <a:rPr lang="es-ES" sz="1400" b="0" i="0" u="none" strike="noStrike" cap="none" dirty="0">
                <a:solidFill>
                  <a:srgbClr val="3F3F3F"/>
                </a:solidFill>
                <a:latin typeface="Calibri"/>
                <a:ea typeface="Calibri"/>
                <a:cs typeface="Calibri"/>
                <a:sym typeface="Calibri"/>
              </a:rPr>
              <a:t>de la Empresa ISIS TECH STORE.</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rgbClr val="3F3F3F"/>
              </a:buClr>
              <a:buSzPts val="1600"/>
              <a:buFont typeface="Arial"/>
              <a:buChar char="•"/>
            </a:pPr>
            <a:r>
              <a:rPr lang="es-ES" sz="1600" b="0" i="0" u="none" strike="noStrike" cap="none" dirty="0">
                <a:solidFill>
                  <a:srgbClr val="3F3F3F"/>
                </a:solidFill>
                <a:latin typeface="Calibri"/>
                <a:ea typeface="Calibri"/>
                <a:cs typeface="Calibri"/>
                <a:sym typeface="Calibri"/>
              </a:rPr>
              <a:t>Gestionar la información para generación de reportes y consultas de la Empresa ISIS TECH STORE.</a:t>
            </a:r>
            <a:endParaRPr sz="1600" b="0" i="0" u="none" strike="noStrike" cap="none" dirty="0">
              <a:solidFill>
                <a:srgbClr val="3F3F3F"/>
              </a:solidFill>
              <a:latin typeface="Calibri"/>
              <a:ea typeface="Calibri"/>
              <a:cs typeface="Calibri"/>
              <a:sym typeface="Calibri"/>
            </a:endParaRPr>
          </a:p>
          <a:p>
            <a:pPr marL="800100" marR="0" lvl="1" indent="-241300" algn="just" rtl="0">
              <a:lnSpc>
                <a:spcPct val="100000"/>
              </a:lnSpc>
              <a:spcBef>
                <a:spcPts val="0"/>
              </a:spcBef>
              <a:spcAft>
                <a:spcPts val="0"/>
              </a:spcAft>
              <a:buClr>
                <a:schemeClr val="dk1"/>
              </a:buClr>
              <a:buSzPts val="1600"/>
              <a:buFont typeface="Calibri"/>
              <a:buNone/>
            </a:pPr>
            <a:endParaRPr sz="1600" b="0" i="0" u="none" strike="noStrike" cap="none" dirty="0">
              <a:solidFill>
                <a:srgbClr val="3F3F3F"/>
              </a:solidFill>
              <a:latin typeface="Calibri"/>
              <a:ea typeface="Calibri"/>
              <a:cs typeface="Calibri"/>
              <a:sym typeface="Calibri"/>
            </a:endParaRPr>
          </a:p>
        </p:txBody>
      </p:sp>
      <p:sp>
        <p:nvSpPr>
          <p:cNvPr id="123" name="Google Shape;123;p8"/>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8"/>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 name="Imagen 8">
            <a:extLst>
              <a:ext uri="{FF2B5EF4-FFF2-40B4-BE49-F238E27FC236}">
                <a16:creationId xmlns:a16="http://schemas.microsoft.com/office/drawing/2014/main" id="{F1950556-40AF-424F-BA05-1984D2D4FA10}"/>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p:nvPr/>
        </p:nvSpPr>
        <p:spPr>
          <a:xfrm>
            <a:off x="2447499" y="1510292"/>
            <a:ext cx="370268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s-ES" sz="5400" b="1" i="0" u="none" strike="noStrike" cap="none" dirty="0">
                <a:solidFill>
                  <a:srgbClr val="3F3F3F"/>
                </a:solidFill>
                <a:latin typeface="Calibri"/>
                <a:ea typeface="Calibri"/>
                <a:cs typeface="Calibri"/>
                <a:sym typeface="Calibri"/>
              </a:rPr>
              <a:t>Justificación</a:t>
            </a:r>
            <a:endParaRPr sz="1400" b="0" i="0" u="none" strike="noStrike" cap="none" dirty="0">
              <a:solidFill>
                <a:srgbClr val="000000"/>
              </a:solidFill>
              <a:latin typeface="Arial"/>
              <a:ea typeface="Arial"/>
              <a:cs typeface="Arial"/>
              <a:sym typeface="Arial"/>
            </a:endParaRPr>
          </a:p>
        </p:txBody>
      </p:sp>
      <p:sp>
        <p:nvSpPr>
          <p:cNvPr id="131" name="Google Shape;131;p9"/>
          <p:cNvSpPr txBox="1"/>
          <p:nvPr/>
        </p:nvSpPr>
        <p:spPr>
          <a:xfrm>
            <a:off x="1303551" y="2433622"/>
            <a:ext cx="6538931"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rgbClr val="3F3F3F"/>
                </a:solidFill>
                <a:latin typeface="Calibri"/>
                <a:ea typeface="Calibri"/>
                <a:cs typeface="Calibri"/>
                <a:sym typeface="Calibri"/>
              </a:rPr>
              <a:t>Se busca resaltar la importancia de desarrollar un sistema de información como herramienta de apoyo a la solución del proceso de inventario para la empresa ISIS TECH STORE</a:t>
            </a:r>
            <a:endParaRPr sz="1400" b="0" i="0" u="none" strike="noStrike" cap="none" dirty="0">
              <a:solidFill>
                <a:srgbClr val="000000"/>
              </a:solidFill>
              <a:latin typeface="Arial"/>
              <a:ea typeface="Arial"/>
              <a:cs typeface="Arial"/>
              <a:sym typeface="Arial"/>
            </a:endParaRPr>
          </a:p>
        </p:txBody>
      </p:sp>
      <p:sp>
        <p:nvSpPr>
          <p:cNvPr id="132" name="Google Shape;132;p9"/>
          <p:cNvSpPr/>
          <p:nvPr/>
        </p:nvSpPr>
        <p:spPr>
          <a:xfrm>
            <a:off x="2545815" y="2286355"/>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50ED14EF-50E6-42F1-9ABA-F0CB17B0D1D7}"/>
              </a:ext>
            </a:extLst>
          </p:cNvPr>
          <p:cNvPicPr>
            <a:picLocks noChangeAspect="1"/>
          </p:cNvPicPr>
          <p:nvPr/>
        </p:nvPicPr>
        <p:blipFill rotWithShape="1">
          <a:blip r:embed="rId4"/>
          <a:srcRect r="3933" b="13223"/>
          <a:stretch/>
        </p:blipFill>
        <p:spPr>
          <a:xfrm>
            <a:off x="7930828" y="4402384"/>
            <a:ext cx="563988" cy="548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1" i="0" u="none" strike="noStrike" cap="none">
                <a:solidFill>
                  <a:schemeClr val="lt1"/>
                </a:solidFill>
                <a:latin typeface="Calibri"/>
                <a:ea typeface="Calibri"/>
                <a:cs typeface="Calibri"/>
                <a:sym typeface="Calibri"/>
              </a:rPr>
              <a:t>Justificación</a:t>
            </a:r>
            <a:endParaRPr sz="1400" b="0" i="0" u="none" strike="noStrike" cap="none">
              <a:solidFill>
                <a:srgbClr val="000000"/>
              </a:solidFill>
              <a:latin typeface="Arial"/>
              <a:ea typeface="Arial"/>
              <a:cs typeface="Arial"/>
              <a:sym typeface="Arial"/>
            </a:endParaRPr>
          </a:p>
        </p:txBody>
      </p:sp>
      <p:sp>
        <p:nvSpPr>
          <p:cNvPr id="139" name="Google Shape;139;p10"/>
          <p:cNvSpPr/>
          <p:nvPr/>
        </p:nvSpPr>
        <p:spPr>
          <a:xfrm>
            <a:off x="265907" y="3114508"/>
            <a:ext cx="2817532"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dirty="0">
                <a:solidFill>
                  <a:srgbClr val="3F3F3F"/>
                </a:solidFill>
                <a:latin typeface="Calibri"/>
                <a:ea typeface="Calibri"/>
                <a:cs typeface="Calibri"/>
                <a:sym typeface="Calibri"/>
              </a:rPr>
              <a:t>Con el sistema de información denominado AGILITY REPORT  se pretende dar apoyo a los procesos cuya ejecución toma mas tiempo de lo debido o es de un difícil proceso.</a:t>
            </a:r>
            <a:endParaRPr sz="1600" b="0" i="0" u="none" strike="noStrike" cap="none" dirty="0">
              <a:solidFill>
                <a:srgbClr val="3F3F3F"/>
              </a:solidFill>
              <a:latin typeface="Calibri"/>
              <a:ea typeface="Calibri"/>
              <a:cs typeface="Calibri"/>
              <a:sym typeface="Calibri"/>
            </a:endParaRPr>
          </a:p>
        </p:txBody>
      </p:sp>
      <p:sp>
        <p:nvSpPr>
          <p:cNvPr id="140" name="Google Shape;140;p10">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10"/>
          <p:cNvSpPr/>
          <p:nvPr/>
        </p:nvSpPr>
        <p:spPr>
          <a:xfrm>
            <a:off x="3140240" y="1641984"/>
            <a:ext cx="2817532"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dirty="0">
                <a:solidFill>
                  <a:srgbClr val="3F3F3F"/>
                </a:solidFill>
                <a:latin typeface="Calibri"/>
                <a:ea typeface="Calibri"/>
                <a:cs typeface="Calibri"/>
                <a:sym typeface="Calibri"/>
              </a:rPr>
              <a:t>El sistema permitirá registrar la venta y compra de productos beneficiando </a:t>
            </a:r>
            <a:r>
              <a:rPr lang="es-ES" sz="1600" i="0" u="none" strike="noStrike" cap="none" dirty="0">
                <a:solidFill>
                  <a:srgbClr val="3F3F3F"/>
                </a:solidFill>
                <a:latin typeface="Calibri"/>
                <a:ea typeface="Calibri"/>
                <a:cs typeface="Calibri"/>
                <a:sym typeface="Calibri"/>
              </a:rPr>
              <a:t>así a los empleados y gerente de la empresa,</a:t>
            </a:r>
            <a:r>
              <a:rPr lang="es-ES" sz="1600" b="0" i="0" u="none" strike="noStrike" cap="none" dirty="0">
                <a:solidFill>
                  <a:srgbClr val="3F3F3F"/>
                </a:solidFill>
                <a:latin typeface="Calibri"/>
                <a:ea typeface="Calibri"/>
                <a:cs typeface="Calibri"/>
                <a:sym typeface="Calibri"/>
              </a:rPr>
              <a:t> de esta misma manera el software dará la posibilidad de obtener reportes del histórico de eventos en los productos, ya sea compra, ventas o cualquier manipulación en el inventario de cada sede.</a:t>
            </a:r>
            <a:endParaRPr sz="1600" b="0" i="0" u="none" strike="noStrike" cap="none" dirty="0">
              <a:solidFill>
                <a:srgbClr val="3F3F3F"/>
              </a:solidFill>
              <a:latin typeface="Calibri"/>
              <a:ea typeface="Calibri"/>
              <a:cs typeface="Calibri"/>
              <a:sym typeface="Calibri"/>
            </a:endParaRPr>
          </a:p>
        </p:txBody>
      </p:sp>
      <p:sp>
        <p:nvSpPr>
          <p:cNvPr id="142" name="Google Shape;142;p10"/>
          <p:cNvSpPr/>
          <p:nvPr/>
        </p:nvSpPr>
        <p:spPr>
          <a:xfrm>
            <a:off x="6046477" y="1641984"/>
            <a:ext cx="2817532" cy="30469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dirty="0">
                <a:solidFill>
                  <a:srgbClr val="3F3F3F"/>
                </a:solidFill>
                <a:latin typeface="Calibri"/>
                <a:ea typeface="Calibri"/>
                <a:cs typeface="Calibri"/>
                <a:sym typeface="Calibri"/>
              </a:rPr>
              <a:t>Este inventario da la oportunidad de tener control real sobre los datos que maneja cada sede, como disponibilidad de productos, compra con proveedores, etc. dando a exponer sus productos en cada sector donde la empresa se encuentra posicionada, dado a que son puntos de venta de tecnología donde escasea esta necesidad.</a:t>
            </a:r>
            <a:endParaRPr sz="1600" b="0" i="0" u="none" strike="noStrike" cap="none" dirty="0">
              <a:solidFill>
                <a:srgbClr val="3F3F3F"/>
              </a:solidFill>
              <a:latin typeface="Calibri"/>
              <a:ea typeface="Calibri"/>
              <a:cs typeface="Calibri"/>
              <a:sym typeface="Calibri"/>
            </a:endParaRPr>
          </a:p>
        </p:txBody>
      </p:sp>
      <p:pic>
        <p:nvPicPr>
          <p:cNvPr id="143" name="Google Shape;143;p10"/>
          <p:cNvPicPr preferRelativeResize="0"/>
          <p:nvPr/>
        </p:nvPicPr>
        <p:blipFill rotWithShape="1">
          <a:blip r:embed="rId4">
            <a:alphaModFix/>
          </a:blip>
          <a:srcRect/>
          <a:stretch/>
        </p:blipFill>
        <p:spPr>
          <a:xfrm>
            <a:off x="960199" y="1520456"/>
            <a:ext cx="1308568" cy="1308568"/>
          </a:xfrm>
          <a:prstGeom prst="rect">
            <a:avLst/>
          </a:prstGeom>
          <a:noFill/>
          <a:ln>
            <a:noFill/>
          </a:ln>
        </p:spPr>
      </p:pic>
      <p:pic>
        <p:nvPicPr>
          <p:cNvPr id="8" name="Imagen 7">
            <a:extLst>
              <a:ext uri="{FF2B5EF4-FFF2-40B4-BE49-F238E27FC236}">
                <a16:creationId xmlns:a16="http://schemas.microsoft.com/office/drawing/2014/main" id="{D3DD41B2-DF15-40B1-AD94-58AA77B999C0}"/>
              </a:ext>
            </a:extLst>
          </p:cNvPr>
          <p:cNvPicPr>
            <a:picLocks noChangeAspect="1"/>
          </p:cNvPicPr>
          <p:nvPr/>
        </p:nvPicPr>
        <p:blipFill rotWithShape="1">
          <a:blip r:embed="rId5"/>
          <a:srcRect r="3933" b="13223"/>
          <a:stretch/>
        </p:blipFill>
        <p:spPr>
          <a:xfrm>
            <a:off x="7930828" y="4402384"/>
            <a:ext cx="563988" cy="548169"/>
          </a:xfrm>
          <a:prstGeom prst="rect">
            <a:avLst/>
          </a:prstGeom>
        </p:spPr>
      </p:pic>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997</Words>
  <Application>Microsoft Office PowerPoint</Application>
  <PresentationFormat>Presentación en pantalla (16:9)</PresentationFormat>
  <Paragraphs>66</Paragraphs>
  <Slides>15</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Hector Acosta</cp:lastModifiedBy>
  <cp:revision>23</cp:revision>
  <dcterms:created xsi:type="dcterms:W3CDTF">2019-11-27T03:16:21Z</dcterms:created>
  <dcterms:modified xsi:type="dcterms:W3CDTF">2021-04-03T08:08:05Z</dcterms:modified>
</cp:coreProperties>
</file>