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306" r:id="rId3"/>
    <p:sldId id="307" r:id="rId4"/>
    <p:sldId id="308" r:id="rId5"/>
    <p:sldId id="309" r:id="rId6"/>
    <p:sldId id="310" r:id="rId7"/>
    <p:sldId id="311"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Lst>
  <p:sldSz cx="9144000" cy="5143500" type="screen16x9"/>
  <p:notesSz cx="6858000" cy="9144000"/>
  <p:embeddedFontLst>
    <p:embeddedFont>
      <p:font typeface="Open Sans" panose="020B0606030504020204" pitchFamily="34" charset="0"/>
      <p:regular r:id="rId28"/>
      <p:bold r:id="rId29"/>
      <p:italic r:id="rId30"/>
      <p:boldItalic r:id="rId31"/>
    </p:embeddedFont>
    <p:embeddedFont>
      <p:font typeface="Open Sans SemiBold" panose="020B0706030804020204" pitchFamily="34" charset="0"/>
      <p:regular r:id="rId32"/>
      <p:bold r:id="rId33"/>
      <p:italic r:id="rId34"/>
      <p:boldItalic r:id="rId35"/>
    </p:embeddedFont>
    <p:embeddedFont>
      <p:font typeface="Rajdhani"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8" roundtripDataSignature="AMtx7mh4pYzSjuktu7LQztCR8oegJnb3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69" Type="http://schemas.openxmlformats.org/officeDocument/2006/relationships/presProps" Target="presProps.xml"/><Relationship Id="rId8" Type="http://schemas.openxmlformats.org/officeDocument/2006/relationships/slide" Target="slides/slide7.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s-AR"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 name="Google Shape;81;p1: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AR"/>
              <a:t>La ciencia de Datos Hace que los datos sean útiles</a:t>
            </a:r>
            <a:endParaRPr/>
          </a:p>
        </p:txBody>
      </p:sp>
      <p:sp>
        <p:nvSpPr>
          <p:cNvPr id="82" name="Google Shape;82;p1: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s-AR"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3: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3: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4: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200" b="1" i="0" u="none" strike="noStrike" cap="none">
                <a:solidFill>
                  <a:schemeClr val="dk1"/>
                </a:solidFill>
                <a:latin typeface="Arial"/>
                <a:ea typeface="Arial"/>
                <a:cs typeface="Arial"/>
                <a:sym typeface="Arial"/>
              </a:rPr>
              <a:t>Bootstrap Aggregating</a:t>
            </a:r>
            <a:endParaRPr sz="1200" b="1"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286" name="Google Shape;286;p4: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AR"/>
              <a:t>La varianza será qué tan diferente sería el modelo si se entrenase con diferentes datasets aleatorios. Por tal motivo un tipo de ensamble que divida a la base en muchos subconjuntos y que cada algoritmo sea entrenado con un subconjunto reducirá la varianza.</a:t>
            </a:r>
            <a:endParaRPr/>
          </a:p>
        </p:txBody>
      </p:sp>
      <p:sp>
        <p:nvSpPr>
          <p:cNvPr id="295" name="Google Shape;295;p5: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AR"/>
              <a:t>Técnica introducida por Leo Breiman en 1994</a:t>
            </a:r>
            <a:endParaRPr/>
          </a:p>
        </p:txBody>
      </p:sp>
      <p:sp>
        <p:nvSpPr>
          <p:cNvPr id="306" name="Google Shape;306;p6: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7: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AR"/>
              <a:t>Técnica introducida por Leo Breiman en 1994</a:t>
            </a:r>
            <a:endParaRPr/>
          </a:p>
        </p:txBody>
      </p:sp>
      <p:sp>
        <p:nvSpPr>
          <p:cNvPr id="315" name="Google Shape;315;p7: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2" name="Google Shape;322;p9: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AR"/>
              <a:t>El sesgo es la diferencia entre el valor obtenido y el valor real, si hay mucho sesgo, hay mucha diferencia, por ende el modelo no entrenó. Si el sesgo es muy bajo, podemos tener problemas de generalización, es decir, cuando entre un nuevo data set, el modelo entrenado puede no estar demasiado adaptado para estos nuevos datos</a:t>
            </a:r>
            <a:endParaRPr/>
          </a:p>
        </p:txBody>
      </p:sp>
      <p:sp>
        <p:nvSpPr>
          <p:cNvPr id="323" name="Google Shape;323;p9: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20: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AR"/>
              <a:t>Técnica introducida por Leo Breiman en 1994</a:t>
            </a:r>
            <a:endParaRPr/>
          </a:p>
        </p:txBody>
      </p:sp>
      <p:sp>
        <p:nvSpPr>
          <p:cNvPr id="333" name="Google Shape;333;p20: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1: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AR"/>
              <a:t>Técnica introducida por Leo Breiman en 1994</a:t>
            </a:r>
            <a:endParaRPr/>
          </a:p>
        </p:txBody>
      </p:sp>
      <p:sp>
        <p:nvSpPr>
          <p:cNvPr id="342" name="Google Shape;342;p21: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2: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22: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23: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23: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2370ee1d22_2_44:notes"/>
          <p:cNvSpPr txBox="1">
            <a:spLocks noGrp="1"/>
          </p:cNvSpPr>
          <p:nvPr>
            <p:ph type="body" idx="1"/>
          </p:nvPr>
        </p:nvSpPr>
        <p:spPr>
          <a:xfrm>
            <a:off x="685800" y="4343378"/>
            <a:ext cx="54864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7" name="Google Shape;417;g22370ee1d22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24: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24: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2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25: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2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26: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27: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6" name="Google Shape;396;p27: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4" name="Google Shape;404;p28: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28: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A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2370ee1d22_2_37:notes"/>
          <p:cNvSpPr txBox="1">
            <a:spLocks noGrp="1"/>
          </p:cNvSpPr>
          <p:nvPr>
            <p:ph type="body" idx="1"/>
          </p:nvPr>
        </p:nvSpPr>
        <p:spPr>
          <a:xfrm>
            <a:off x="685800" y="4343378"/>
            <a:ext cx="54864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0" name="Google Shape;410;g22370ee1d22_2_37:notes"/>
          <p:cNvSpPr>
            <a:spLocks noGrp="1" noRot="1" noChangeAspect="1"/>
          </p:cNvSpPr>
          <p:nvPr>
            <p:ph type="sldImg" idx="2"/>
          </p:nvPr>
        </p:nvSpPr>
        <p:spPr>
          <a:xfrm>
            <a:off x="1143225" y="685778"/>
            <a:ext cx="4572225" cy="342897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2370ee1d22_2_49:notes"/>
          <p:cNvSpPr txBox="1">
            <a:spLocks noGrp="1"/>
          </p:cNvSpPr>
          <p:nvPr>
            <p:ph type="body" idx="1"/>
          </p:nvPr>
        </p:nvSpPr>
        <p:spPr>
          <a:xfrm>
            <a:off x="685800" y="4343378"/>
            <a:ext cx="54864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3" name="Google Shape;423;g22370ee1d22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2370ee1d22_2_80:notes"/>
          <p:cNvSpPr txBox="1">
            <a:spLocks noGrp="1"/>
          </p:cNvSpPr>
          <p:nvPr>
            <p:ph type="body" idx="1"/>
          </p:nvPr>
        </p:nvSpPr>
        <p:spPr>
          <a:xfrm>
            <a:off x="685800" y="4343378"/>
            <a:ext cx="54864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5" name="Google Shape;455;g22370ee1d22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2370ee1d22_2_87:notes"/>
          <p:cNvSpPr txBox="1">
            <a:spLocks noGrp="1"/>
          </p:cNvSpPr>
          <p:nvPr>
            <p:ph type="body" idx="1"/>
          </p:nvPr>
        </p:nvSpPr>
        <p:spPr>
          <a:xfrm>
            <a:off x="685800" y="4343378"/>
            <a:ext cx="54864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3" name="Google Shape;463;g22370ee1d22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2370ee1d22_2_96:notes"/>
          <p:cNvSpPr txBox="1">
            <a:spLocks noGrp="1"/>
          </p:cNvSpPr>
          <p:nvPr>
            <p:ph type="body" idx="1"/>
          </p:nvPr>
        </p:nvSpPr>
        <p:spPr>
          <a:xfrm>
            <a:off x="685800" y="4343378"/>
            <a:ext cx="54864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3" name="Google Shape;473;g22370ee1d22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2370ee1d22_2_105:notes"/>
          <p:cNvSpPr txBox="1">
            <a:spLocks noGrp="1"/>
          </p:cNvSpPr>
          <p:nvPr>
            <p:ph type="body" idx="1"/>
          </p:nvPr>
        </p:nvSpPr>
        <p:spPr>
          <a:xfrm>
            <a:off x="685800" y="4343378"/>
            <a:ext cx="54864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3" name="Google Shape;483;g22370ee1d22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10: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0: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A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p2: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r>
              <a:rPr lang="es-AR" sz="1200" b="1" i="0" u="none" strike="noStrike" cap="none">
                <a:solidFill>
                  <a:schemeClr val="dk1"/>
                </a:solidFill>
                <a:latin typeface="Arial"/>
                <a:ea typeface="Arial"/>
                <a:cs typeface="Arial"/>
                <a:sym typeface="Arial"/>
              </a:rPr>
              <a:t>Empleado de la empresa:</a:t>
            </a:r>
            <a:r>
              <a:rPr lang="es-AR" sz="1200" b="0" i="0" u="none" strike="noStrike" cap="none">
                <a:solidFill>
                  <a:schemeClr val="dk1"/>
                </a:solidFill>
                <a:latin typeface="Arial"/>
                <a:ea typeface="Arial"/>
                <a:cs typeface="Arial"/>
                <a:sym typeface="Arial"/>
              </a:rPr>
              <a:t> esta persona conoce la funcionalidad interna de la empresa y tiene información sobre la funcionalidad de la misma, pero carece de una perspectiva más amplia sobre cómo están innovando los competidores y cómo está evolucionando la tecnología. En el pasado, ha tenido razón 70% de veces.</a:t>
            </a:r>
            <a:endParaRPr/>
          </a:p>
          <a:p>
            <a:pPr marL="457200" lvl="0" indent="-228600" algn="l" rtl="0">
              <a:lnSpc>
                <a:spcPct val="100000"/>
              </a:lnSpc>
              <a:spcBef>
                <a:spcPts val="0"/>
              </a:spcBef>
              <a:spcAft>
                <a:spcPts val="0"/>
              </a:spcAft>
              <a:buSzPts val="1400"/>
              <a:buNone/>
            </a:pPr>
            <a:r>
              <a:rPr lang="es-AR" sz="1200" b="1" i="0" u="none" strike="noStrike" cap="none">
                <a:solidFill>
                  <a:schemeClr val="dk1"/>
                </a:solidFill>
                <a:latin typeface="Arial"/>
                <a:ea typeface="Arial"/>
                <a:cs typeface="Arial"/>
                <a:sym typeface="Arial"/>
              </a:rPr>
              <a:t>Asesor financiero de la empresa:</a:t>
            </a:r>
            <a:r>
              <a:rPr lang="es-AR" sz="1200" b="0" i="0" u="none" strike="noStrike" cap="none">
                <a:solidFill>
                  <a:schemeClr val="dk1"/>
                </a:solidFill>
                <a:latin typeface="Arial"/>
                <a:ea typeface="Arial"/>
                <a:cs typeface="Arial"/>
                <a:sym typeface="Arial"/>
              </a:rPr>
              <a:t> esta persona tiene una perspectiva más amplia sobre cómo la estrategia de las empresas será justa en este entorno competitivo, sin embargo, carece de una visión sobre cómo las políticas internas de la empresa se están ajustando. En el paso ha tenido razón un 75% de las veces.</a:t>
            </a:r>
            <a:endParaRPr/>
          </a:p>
          <a:p>
            <a:pPr marL="457200" lvl="0" indent="-228600" algn="l" rtl="0">
              <a:lnSpc>
                <a:spcPct val="100000"/>
              </a:lnSpc>
              <a:spcBef>
                <a:spcPts val="0"/>
              </a:spcBef>
              <a:spcAft>
                <a:spcPts val="0"/>
              </a:spcAft>
              <a:buSzPts val="1400"/>
              <a:buNone/>
            </a:pPr>
            <a:r>
              <a:rPr lang="es-AR" sz="1200" b="1" i="0" u="none" strike="noStrike" cap="none">
                <a:solidFill>
                  <a:schemeClr val="dk1"/>
                </a:solidFill>
                <a:latin typeface="Arial"/>
                <a:ea typeface="Arial"/>
                <a:cs typeface="Arial"/>
                <a:sym typeface="Arial"/>
              </a:rPr>
              <a:t>Operador del mercado de valores:</a:t>
            </a:r>
            <a:r>
              <a:rPr lang="es-AR" sz="1200" b="0" i="0" u="none" strike="noStrike" cap="none">
                <a:solidFill>
                  <a:schemeClr val="dk1"/>
                </a:solidFill>
                <a:latin typeface="Arial"/>
                <a:ea typeface="Arial"/>
                <a:cs typeface="Arial"/>
                <a:sym typeface="Arial"/>
              </a:rPr>
              <a:t> esta persona ha observado el precio de las acciones de la empresa en los últimos años y conoce las tendencias de estacionalidad y el rendimiento del mercado en general, pero también conoce que las acciones pueden variar con el tiempo. En el pasado ha tenido razón 70% de veces.</a:t>
            </a:r>
            <a:endParaRPr/>
          </a:p>
          <a:p>
            <a:pPr marL="457200" lvl="0" indent="-228600" algn="l" rtl="0">
              <a:lnSpc>
                <a:spcPct val="100000"/>
              </a:lnSpc>
              <a:spcBef>
                <a:spcPts val="0"/>
              </a:spcBef>
              <a:spcAft>
                <a:spcPts val="0"/>
              </a:spcAft>
              <a:buSzPts val="1400"/>
              <a:buNone/>
            </a:pPr>
            <a:r>
              <a:rPr lang="es-AR" sz="1200" b="1" i="0" u="none" strike="noStrike" cap="none">
                <a:solidFill>
                  <a:schemeClr val="dk1"/>
                </a:solidFill>
                <a:latin typeface="Arial"/>
                <a:ea typeface="Arial"/>
                <a:cs typeface="Arial"/>
                <a:sym typeface="Arial"/>
              </a:rPr>
              <a:t>Empleado de un competidor:</a:t>
            </a:r>
            <a:r>
              <a:rPr lang="es-AR" sz="1200" b="0" i="0" u="none" strike="noStrike" cap="none">
                <a:solidFill>
                  <a:schemeClr val="dk1"/>
                </a:solidFill>
                <a:latin typeface="Arial"/>
                <a:ea typeface="Arial"/>
                <a:cs typeface="Arial"/>
                <a:sym typeface="Arial"/>
              </a:rPr>
              <a:t> esta persona conoce la funcionalidad interna de las firmas competidoras y está consciente de ciertos cambios que aún no se han implementado, pero por otra parte carece de conocimiento sobre la empresa enfocada y de los factores externos que pueden relacionar el crecimiento del competidor. En el pasado, ha tenido razón el 60% de las veces.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s-AR" sz="1200" b="0" i="0" u="none" strike="noStrike" cap="none">
                <a:solidFill>
                  <a:schemeClr val="dk1"/>
                </a:solidFill>
                <a:latin typeface="Arial"/>
                <a:ea typeface="Arial"/>
                <a:cs typeface="Arial"/>
                <a:sym typeface="Arial"/>
              </a:rPr>
              <a:t>El supuesto utilizado aquí de que todas las predicciones son completamente independientes es ligeramente extremo, ya que se espera que estén correlacionados. Sin embargo, puedes ver cómo podemos estar seguros combinando varios pronósticos juntos.</a:t>
            </a:r>
            <a:endParaRPr/>
          </a:p>
        </p:txBody>
      </p:sp>
      <p:sp>
        <p:nvSpPr>
          <p:cNvPr id="269" name="Google Shape;269;p2: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s-A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ierre">
  <p:cSld name="Portada University_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5233225" y="2683575"/>
            <a:ext cx="33972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ts val="2400"/>
              <a:buFont typeface="Open Sans"/>
              <a:buNone/>
              <a:defRPr sz="2400" b="1" i="0" u="none" strike="noStrike" cap="none">
                <a:solidFill>
                  <a:srgbClr val="FFFFFF"/>
                </a:solidFill>
                <a:latin typeface="Open Sans"/>
                <a:ea typeface="Open Sans"/>
                <a:cs typeface="Open Sans"/>
                <a:sym typeface="Open Sans"/>
              </a:defRPr>
            </a:lvl9pPr>
          </a:lstStyle>
          <a:p>
            <a:endParaRPr/>
          </a:p>
        </p:txBody>
      </p:sp>
      <p:sp>
        <p:nvSpPr>
          <p:cNvPr id="13" name="Google Shape;13;p17"/>
          <p:cNvSpPr txBox="1">
            <a:spLocks noGrp="1"/>
          </p:cNvSpPr>
          <p:nvPr>
            <p:ph type="subTitle" idx="1"/>
          </p:nvPr>
        </p:nvSpPr>
        <p:spPr>
          <a:xfrm>
            <a:off x="5233225" y="1373550"/>
            <a:ext cx="3397200" cy="1145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2400"/>
              <a:buFont typeface="Arial"/>
              <a:buNone/>
              <a:defRPr sz="2400" b="1"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Open Sans"/>
                <a:ea typeface="Open Sans"/>
                <a:cs typeface="Open Sans"/>
                <a:sym typeface="Open Sans"/>
              </a:defRPr>
            </a:lvl9pPr>
          </a:lstStyle>
          <a:p>
            <a:endParaRPr/>
          </a:p>
        </p:txBody>
      </p:sp>
      <p:sp>
        <p:nvSpPr>
          <p:cNvPr id="14" name="Google Shape;14;p17"/>
          <p:cNvSpPr txBox="1">
            <a:spLocks noGrp="1"/>
          </p:cNvSpPr>
          <p:nvPr>
            <p:ph type="title" idx="2"/>
          </p:nvPr>
        </p:nvSpPr>
        <p:spPr>
          <a:xfrm>
            <a:off x="5233225" y="3680875"/>
            <a:ext cx="3447900" cy="9186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1400"/>
              <a:buFont typeface="Open Sans SemiBold"/>
              <a:buNone/>
              <a:defRPr sz="1400" b="0" i="0" u="none" strike="noStrike" cap="none">
                <a:solidFill>
                  <a:srgbClr val="FFFFFF"/>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FFFFFF"/>
              </a:buClr>
              <a:buSzPts val="1400"/>
              <a:buFont typeface="Open Sans"/>
              <a:buNone/>
              <a:defRPr sz="1400" b="1"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ts val="1400"/>
              <a:buFont typeface="Open Sans"/>
              <a:buNone/>
              <a:defRPr sz="1400" b="1"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ts val="1400"/>
              <a:buFont typeface="Open Sans"/>
              <a:buNone/>
              <a:defRPr sz="1400" b="1"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ts val="1400"/>
              <a:buFont typeface="Open Sans"/>
              <a:buNone/>
              <a:defRPr sz="1400" b="1"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ts val="1400"/>
              <a:buFont typeface="Open Sans"/>
              <a:buNone/>
              <a:defRPr sz="1400" b="1"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ts val="1400"/>
              <a:buFont typeface="Open Sans"/>
              <a:buNone/>
              <a:defRPr sz="1400" b="1"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ts val="1400"/>
              <a:buFont typeface="Open Sans"/>
              <a:buNone/>
              <a:defRPr sz="1400" b="1"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ts val="1400"/>
              <a:buFont typeface="Open Sans"/>
              <a:buNone/>
              <a:defRPr sz="1400" b="1" i="0" u="none" strike="noStrike" cap="none">
                <a:solidFill>
                  <a:srgbClr val="FFFFFF"/>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inea del tiempo 2">
  <p:cSld name="BLANK_1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4"/>
          <p:cNvSpPr txBox="1">
            <a:spLocks noGrp="1"/>
          </p:cNvSpPr>
          <p:nvPr>
            <p:ph type="sldNum" idx="12"/>
          </p:nvPr>
        </p:nvSpPr>
        <p:spPr>
          <a:xfrm>
            <a:off x="8472458" y="4439592"/>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a:t>
            </a:fld>
            <a:endParaRPr/>
          </a:p>
        </p:txBody>
      </p:sp>
      <p:sp>
        <p:nvSpPr>
          <p:cNvPr id="17" name="Google Shape;17;p14"/>
          <p:cNvSpPr txBox="1">
            <a:spLocks noGrp="1"/>
          </p:cNvSpPr>
          <p:nvPr>
            <p:ph type="title"/>
          </p:nvPr>
        </p:nvSpPr>
        <p:spPr>
          <a:xfrm>
            <a:off x="256500" y="141725"/>
            <a:ext cx="68109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2 1 1">
  <p:cSld name="CUSTOM_1_1_1">
    <p:bg>
      <p:bgPr>
        <a:solidFill>
          <a:srgbClr val="004A93"/>
        </a:solidFill>
        <a:effectLst/>
      </p:bgPr>
    </p:bg>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5064150" y="3220450"/>
            <a:ext cx="3709500" cy="1222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9pPr>
          </a:lstStyle>
          <a:p>
            <a:endParaRPr/>
          </a:p>
        </p:txBody>
      </p:sp>
      <p:sp>
        <p:nvSpPr>
          <p:cNvPr id="20" name="Google Shape;20;p12"/>
          <p:cNvSpPr txBox="1">
            <a:spLocks noGrp="1"/>
          </p:cNvSpPr>
          <p:nvPr>
            <p:ph type="title" idx="2"/>
          </p:nvPr>
        </p:nvSpPr>
        <p:spPr>
          <a:xfrm>
            <a:off x="538625" y="868475"/>
            <a:ext cx="4227900" cy="781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FFFFFF"/>
              </a:buClr>
              <a:buSzPts val="1800"/>
              <a:buFont typeface="Open Sans SemiBold"/>
              <a:buNone/>
              <a:defRPr sz="1800" b="0" i="0" u="none" strike="noStrike" cap="none">
                <a:solidFill>
                  <a:srgbClr val="FFFFFF"/>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ts val="1800"/>
              <a:buFont typeface="Open Sans"/>
              <a:buNone/>
              <a:defRPr sz="1800" b="0" i="0" u="none" strike="noStrike" cap="none">
                <a:solidFill>
                  <a:srgbClr val="FFFFFF"/>
                </a:solidFill>
                <a:latin typeface="Open Sans"/>
                <a:ea typeface="Open Sans"/>
                <a:cs typeface="Open Sans"/>
                <a:sym typeface="Open Sans"/>
              </a:defRPr>
            </a:lvl9pPr>
          </a:lstStyle>
          <a:p>
            <a:endParaRPr/>
          </a:p>
        </p:txBody>
      </p:sp>
      <p:sp>
        <p:nvSpPr>
          <p:cNvPr id="21" name="Google Shape;21;p12"/>
          <p:cNvSpPr txBox="1">
            <a:spLocks noGrp="1"/>
          </p:cNvSpPr>
          <p:nvPr>
            <p:ph type="title" idx="3"/>
          </p:nvPr>
        </p:nvSpPr>
        <p:spPr>
          <a:xfrm>
            <a:off x="946325" y="4112375"/>
            <a:ext cx="3832500" cy="526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9pPr>
          </a:lstStyle>
          <a:p>
            <a:endParaRPr/>
          </a:p>
        </p:txBody>
      </p:sp>
      <p:sp>
        <p:nvSpPr>
          <p:cNvPr id="22" name="Google Shape;22;p12"/>
          <p:cNvSpPr txBox="1">
            <a:spLocks noGrp="1"/>
          </p:cNvSpPr>
          <p:nvPr>
            <p:ph type="title" idx="4"/>
          </p:nvPr>
        </p:nvSpPr>
        <p:spPr>
          <a:xfrm>
            <a:off x="550925" y="1847875"/>
            <a:ext cx="4227900" cy="8406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ts val="3000"/>
              <a:buFont typeface="Open Sans"/>
              <a:buNone/>
              <a:defRPr sz="3000" b="1" i="0" u="none" strike="noStrike" cap="none">
                <a:solidFill>
                  <a:srgbClr val="FFFFFF"/>
                </a:solidFill>
                <a:latin typeface="Open Sans"/>
                <a:ea typeface="Open Sans"/>
                <a:cs typeface="Open Sans"/>
                <a:sym typeface="Open Sans"/>
              </a:defRPr>
            </a:lvl9pPr>
          </a:lstStyle>
          <a:p>
            <a:endParaRPr/>
          </a:p>
        </p:txBody>
      </p:sp>
      <p:sp>
        <p:nvSpPr>
          <p:cNvPr id="23" name="Google Shape;23;p12"/>
          <p:cNvSpPr/>
          <p:nvPr/>
        </p:nvSpPr>
        <p:spPr>
          <a:xfrm>
            <a:off x="530451" y="2921698"/>
            <a:ext cx="284914" cy="381023"/>
          </a:xfrm>
          <a:custGeom>
            <a:avLst/>
            <a:gdLst/>
            <a:ahLst/>
            <a:cxnLst/>
            <a:rect l="l" t="t" r="r" b="b"/>
            <a:pathLst>
              <a:path w="338177" h="452253" extrusionOk="0">
                <a:moveTo>
                  <a:pt x="299970" y="0"/>
                </a:moveTo>
                <a:lnTo>
                  <a:pt x="38208" y="0"/>
                </a:lnTo>
                <a:cubicBezTo>
                  <a:pt x="17188" y="0"/>
                  <a:pt x="0" y="17188"/>
                  <a:pt x="0" y="38208"/>
                </a:cubicBezTo>
                <a:lnTo>
                  <a:pt x="0" y="414046"/>
                </a:lnTo>
                <a:cubicBezTo>
                  <a:pt x="0" y="435065"/>
                  <a:pt x="17188" y="452253"/>
                  <a:pt x="38208" y="452253"/>
                </a:cubicBezTo>
                <a:lnTo>
                  <a:pt x="299970" y="452253"/>
                </a:lnTo>
                <a:cubicBezTo>
                  <a:pt x="320989" y="452253"/>
                  <a:pt x="338177" y="435065"/>
                  <a:pt x="338177" y="414046"/>
                </a:cubicBezTo>
                <a:lnTo>
                  <a:pt x="338177" y="38208"/>
                </a:lnTo>
                <a:cubicBezTo>
                  <a:pt x="338068" y="17188"/>
                  <a:pt x="320880" y="0"/>
                  <a:pt x="299970" y="0"/>
                </a:cubicBezTo>
                <a:moveTo>
                  <a:pt x="170676" y="85393"/>
                </a:moveTo>
                <a:cubicBezTo>
                  <a:pt x="195199" y="85393"/>
                  <a:pt x="215015" y="105318"/>
                  <a:pt x="215015" y="129841"/>
                </a:cubicBezTo>
                <a:cubicBezTo>
                  <a:pt x="215015" y="154364"/>
                  <a:pt x="195090" y="174179"/>
                  <a:pt x="170676" y="174179"/>
                </a:cubicBezTo>
                <a:cubicBezTo>
                  <a:pt x="146153" y="174179"/>
                  <a:pt x="126337" y="154254"/>
                  <a:pt x="126337" y="129841"/>
                </a:cubicBezTo>
                <a:cubicBezTo>
                  <a:pt x="126228" y="105318"/>
                  <a:pt x="146153" y="85393"/>
                  <a:pt x="170676" y="85393"/>
                </a:cubicBezTo>
                <a:moveTo>
                  <a:pt x="92509" y="238114"/>
                </a:moveTo>
                <a:cubicBezTo>
                  <a:pt x="92509" y="211840"/>
                  <a:pt x="113748" y="190601"/>
                  <a:pt x="140022" y="190601"/>
                </a:cubicBezTo>
                <a:lnTo>
                  <a:pt x="199250" y="190601"/>
                </a:lnTo>
                <a:cubicBezTo>
                  <a:pt x="226072" y="190601"/>
                  <a:pt x="247858" y="212387"/>
                  <a:pt x="247858" y="239209"/>
                </a:cubicBezTo>
                <a:lnTo>
                  <a:pt x="247858" y="248734"/>
                </a:lnTo>
                <a:cubicBezTo>
                  <a:pt x="247858" y="254755"/>
                  <a:pt x="243041" y="259572"/>
                  <a:pt x="237020" y="259572"/>
                </a:cubicBezTo>
                <a:lnTo>
                  <a:pt x="103347" y="259572"/>
                </a:lnTo>
                <a:cubicBezTo>
                  <a:pt x="97326" y="259572"/>
                  <a:pt x="92509" y="254646"/>
                  <a:pt x="92509" y="248734"/>
                </a:cubicBezTo>
                <a:lnTo>
                  <a:pt x="92509" y="238114"/>
                </a:lnTo>
                <a:close/>
                <a:moveTo>
                  <a:pt x="270411" y="376385"/>
                </a:moveTo>
                <a:cubicBezTo>
                  <a:pt x="270411" y="382516"/>
                  <a:pt x="265484" y="387442"/>
                  <a:pt x="259353" y="387442"/>
                </a:cubicBezTo>
                <a:lnTo>
                  <a:pt x="74554" y="387442"/>
                </a:lnTo>
                <a:cubicBezTo>
                  <a:pt x="68533" y="387442"/>
                  <a:pt x="63497" y="382516"/>
                  <a:pt x="63497" y="376385"/>
                </a:cubicBezTo>
                <a:lnTo>
                  <a:pt x="63497" y="374962"/>
                </a:lnTo>
                <a:cubicBezTo>
                  <a:pt x="63497" y="368941"/>
                  <a:pt x="68424" y="363905"/>
                  <a:pt x="74554" y="363905"/>
                </a:cubicBezTo>
                <a:lnTo>
                  <a:pt x="259463" y="363905"/>
                </a:lnTo>
                <a:cubicBezTo>
                  <a:pt x="265484" y="363905"/>
                  <a:pt x="270520" y="368831"/>
                  <a:pt x="270520" y="374962"/>
                </a:cubicBezTo>
                <a:lnTo>
                  <a:pt x="270520" y="376385"/>
                </a:lnTo>
                <a:close/>
                <a:moveTo>
                  <a:pt x="270411" y="325478"/>
                </a:moveTo>
                <a:cubicBezTo>
                  <a:pt x="270411" y="331499"/>
                  <a:pt x="265484" y="336535"/>
                  <a:pt x="259353" y="336535"/>
                </a:cubicBezTo>
                <a:lnTo>
                  <a:pt x="74554" y="336535"/>
                </a:lnTo>
                <a:cubicBezTo>
                  <a:pt x="68533" y="336535"/>
                  <a:pt x="63497" y="331609"/>
                  <a:pt x="63497" y="325478"/>
                </a:cubicBezTo>
                <a:lnTo>
                  <a:pt x="63497" y="324055"/>
                </a:lnTo>
                <a:cubicBezTo>
                  <a:pt x="63497" y="318033"/>
                  <a:pt x="68424" y="312997"/>
                  <a:pt x="74554" y="312997"/>
                </a:cubicBezTo>
                <a:lnTo>
                  <a:pt x="259463" y="312997"/>
                </a:lnTo>
                <a:cubicBezTo>
                  <a:pt x="265484" y="312997"/>
                  <a:pt x="270520" y="317924"/>
                  <a:pt x="270520" y="324055"/>
                </a:cubicBezTo>
                <a:lnTo>
                  <a:pt x="270520" y="32547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24" name="Google Shape;24;p12"/>
          <p:cNvGrpSpPr/>
          <p:nvPr/>
        </p:nvGrpSpPr>
        <p:grpSpPr>
          <a:xfrm>
            <a:off x="464896" y="4126599"/>
            <a:ext cx="415874" cy="443624"/>
            <a:chOff x="5652762" y="1705715"/>
            <a:chExt cx="493854" cy="526807"/>
          </a:xfrm>
        </p:grpSpPr>
        <p:sp>
          <p:nvSpPr>
            <p:cNvPr id="25" name="Google Shape;25;p12"/>
            <p:cNvSpPr/>
            <p:nvPr/>
          </p:nvSpPr>
          <p:spPr>
            <a:xfrm>
              <a:off x="5652762" y="1738668"/>
              <a:ext cx="493854" cy="493854"/>
            </a:xfrm>
            <a:custGeom>
              <a:avLst/>
              <a:gdLst/>
              <a:ahLst/>
              <a:cxnLst/>
              <a:rect l="l" t="t" r="r" b="b"/>
              <a:pathLst>
                <a:path w="493854" h="493854" extrusionOk="0">
                  <a:moveTo>
                    <a:pt x="454114" y="0"/>
                  </a:moveTo>
                  <a:lnTo>
                    <a:pt x="39741" y="0"/>
                  </a:lnTo>
                  <a:cubicBezTo>
                    <a:pt x="17845" y="0"/>
                    <a:pt x="0" y="17954"/>
                    <a:pt x="0" y="39741"/>
                  </a:cubicBezTo>
                  <a:lnTo>
                    <a:pt x="0" y="454114"/>
                  </a:lnTo>
                  <a:cubicBezTo>
                    <a:pt x="0" y="476010"/>
                    <a:pt x="17954" y="493855"/>
                    <a:pt x="39741" y="493855"/>
                  </a:cubicBezTo>
                  <a:lnTo>
                    <a:pt x="454114" y="493855"/>
                  </a:lnTo>
                  <a:cubicBezTo>
                    <a:pt x="476010" y="493855"/>
                    <a:pt x="493855" y="475900"/>
                    <a:pt x="493855" y="454114"/>
                  </a:cubicBezTo>
                  <a:lnTo>
                    <a:pt x="493855" y="39741"/>
                  </a:lnTo>
                  <a:cubicBezTo>
                    <a:pt x="493855" y="17845"/>
                    <a:pt x="476010" y="0"/>
                    <a:pt x="454114" y="0"/>
                  </a:cubicBezTo>
                  <a:moveTo>
                    <a:pt x="449625" y="449626"/>
                  </a:moveTo>
                  <a:lnTo>
                    <a:pt x="44229" y="449626"/>
                  </a:lnTo>
                  <a:lnTo>
                    <a:pt x="44229" y="117908"/>
                  </a:lnTo>
                  <a:lnTo>
                    <a:pt x="449625" y="117908"/>
                  </a:lnTo>
                  <a:lnTo>
                    <a:pt x="449625" y="44962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26" name="Google Shape;26;p12"/>
            <p:cNvSpPr/>
            <p:nvPr/>
          </p:nvSpPr>
          <p:spPr>
            <a:xfrm>
              <a:off x="5752386" y="1930364"/>
              <a:ext cx="77510" cy="77510"/>
            </a:xfrm>
            <a:custGeom>
              <a:avLst/>
              <a:gdLst/>
              <a:ahLst/>
              <a:cxnLst/>
              <a:rect l="l" t="t" r="r" b="b"/>
              <a:pathLst>
                <a:path w="77510" h="77510" extrusionOk="0">
                  <a:moveTo>
                    <a:pt x="60432" y="77510"/>
                  </a:moveTo>
                  <a:lnTo>
                    <a:pt x="17079" y="77510"/>
                  </a:lnTo>
                  <a:cubicBezTo>
                    <a:pt x="7664" y="77510"/>
                    <a:pt x="0" y="69847"/>
                    <a:pt x="0" y="60432"/>
                  </a:cubicBezTo>
                  <a:lnTo>
                    <a:pt x="0" y="17079"/>
                  </a:lnTo>
                  <a:cubicBezTo>
                    <a:pt x="0" y="7663"/>
                    <a:pt x="7664" y="0"/>
                    <a:pt x="17079" y="0"/>
                  </a:cubicBezTo>
                  <a:lnTo>
                    <a:pt x="60432" y="0"/>
                  </a:lnTo>
                  <a:cubicBezTo>
                    <a:pt x="69847" y="0"/>
                    <a:pt x="77511" y="7663"/>
                    <a:pt x="77511" y="17079"/>
                  </a:cubicBezTo>
                  <a:lnTo>
                    <a:pt x="77511" y="60432"/>
                  </a:lnTo>
                  <a:cubicBezTo>
                    <a:pt x="77511" y="69847"/>
                    <a:pt x="69847" y="77510"/>
                    <a:pt x="60432" y="77510"/>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27" name="Google Shape;27;p12"/>
            <p:cNvSpPr/>
            <p:nvPr/>
          </p:nvSpPr>
          <p:spPr>
            <a:xfrm>
              <a:off x="5857266" y="1926642"/>
              <a:ext cx="84954" cy="84954"/>
            </a:xfrm>
            <a:custGeom>
              <a:avLst/>
              <a:gdLst/>
              <a:ahLst/>
              <a:cxnLst/>
              <a:rect l="l" t="t" r="r" b="b"/>
              <a:pathLst>
                <a:path w="84954" h="84954" extrusionOk="0">
                  <a:moveTo>
                    <a:pt x="71598" y="84955"/>
                  </a:moveTo>
                  <a:lnTo>
                    <a:pt x="13356" y="84955"/>
                  </a:lnTo>
                  <a:cubicBezTo>
                    <a:pt x="6021" y="84955"/>
                    <a:pt x="0" y="78934"/>
                    <a:pt x="0" y="71599"/>
                  </a:cubicBezTo>
                  <a:lnTo>
                    <a:pt x="0" y="13356"/>
                  </a:lnTo>
                  <a:cubicBezTo>
                    <a:pt x="0" y="6021"/>
                    <a:pt x="6021" y="0"/>
                    <a:pt x="13356" y="0"/>
                  </a:cubicBezTo>
                  <a:lnTo>
                    <a:pt x="71598" y="0"/>
                  </a:lnTo>
                  <a:cubicBezTo>
                    <a:pt x="78933" y="0"/>
                    <a:pt x="84955" y="6021"/>
                    <a:pt x="84955" y="13356"/>
                  </a:cubicBezTo>
                  <a:lnTo>
                    <a:pt x="84955" y="71599"/>
                  </a:lnTo>
                  <a:cubicBezTo>
                    <a:pt x="84955" y="78934"/>
                    <a:pt x="78933" y="84955"/>
                    <a:pt x="71598" y="84955"/>
                  </a:cubicBezTo>
                  <a:moveTo>
                    <a:pt x="13356" y="7335"/>
                  </a:moveTo>
                  <a:cubicBezTo>
                    <a:pt x="10072" y="7335"/>
                    <a:pt x="7335" y="10072"/>
                    <a:pt x="7335" y="13356"/>
                  </a:cubicBezTo>
                  <a:lnTo>
                    <a:pt x="7335" y="71599"/>
                  </a:lnTo>
                  <a:cubicBezTo>
                    <a:pt x="7335" y="74883"/>
                    <a:pt x="9962" y="77620"/>
                    <a:pt x="13356" y="77620"/>
                  </a:cubicBezTo>
                  <a:lnTo>
                    <a:pt x="71598" y="77620"/>
                  </a:lnTo>
                  <a:cubicBezTo>
                    <a:pt x="74883" y="77620"/>
                    <a:pt x="77619" y="74883"/>
                    <a:pt x="77619" y="71599"/>
                  </a:cubicBezTo>
                  <a:lnTo>
                    <a:pt x="77619" y="13356"/>
                  </a:lnTo>
                  <a:cubicBezTo>
                    <a:pt x="77619" y="10072"/>
                    <a:pt x="74883" y="7335"/>
                    <a:pt x="71598" y="7335"/>
                  </a:cubicBezTo>
                  <a:lnTo>
                    <a:pt x="13356" y="733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28" name="Google Shape;28;p12"/>
            <p:cNvSpPr/>
            <p:nvPr/>
          </p:nvSpPr>
          <p:spPr>
            <a:xfrm>
              <a:off x="5965868" y="1926642"/>
              <a:ext cx="84954" cy="84954"/>
            </a:xfrm>
            <a:custGeom>
              <a:avLst/>
              <a:gdLst/>
              <a:ahLst/>
              <a:cxnLst/>
              <a:rect l="l" t="t" r="r" b="b"/>
              <a:pathLst>
                <a:path w="84954" h="84954" extrusionOk="0">
                  <a:moveTo>
                    <a:pt x="71598" y="84955"/>
                  </a:moveTo>
                  <a:lnTo>
                    <a:pt x="13356" y="84955"/>
                  </a:lnTo>
                  <a:cubicBezTo>
                    <a:pt x="6021" y="84955"/>
                    <a:pt x="0" y="78934"/>
                    <a:pt x="0" y="71599"/>
                  </a:cubicBezTo>
                  <a:lnTo>
                    <a:pt x="0" y="13356"/>
                  </a:lnTo>
                  <a:cubicBezTo>
                    <a:pt x="0" y="6021"/>
                    <a:pt x="6021" y="0"/>
                    <a:pt x="13356" y="0"/>
                  </a:cubicBezTo>
                  <a:lnTo>
                    <a:pt x="71598" y="0"/>
                  </a:lnTo>
                  <a:cubicBezTo>
                    <a:pt x="78934" y="0"/>
                    <a:pt x="84955" y="6021"/>
                    <a:pt x="84955" y="13356"/>
                  </a:cubicBezTo>
                  <a:lnTo>
                    <a:pt x="84955" y="71599"/>
                  </a:lnTo>
                  <a:cubicBezTo>
                    <a:pt x="84955" y="78934"/>
                    <a:pt x="78934" y="84955"/>
                    <a:pt x="71598" y="84955"/>
                  </a:cubicBezTo>
                  <a:moveTo>
                    <a:pt x="13356" y="7335"/>
                  </a:moveTo>
                  <a:cubicBezTo>
                    <a:pt x="10072" y="7335"/>
                    <a:pt x="7335" y="10072"/>
                    <a:pt x="7335" y="13356"/>
                  </a:cubicBezTo>
                  <a:lnTo>
                    <a:pt x="7335" y="71599"/>
                  </a:lnTo>
                  <a:cubicBezTo>
                    <a:pt x="7335" y="74883"/>
                    <a:pt x="10072" y="77620"/>
                    <a:pt x="13356" y="77620"/>
                  </a:cubicBezTo>
                  <a:lnTo>
                    <a:pt x="71598" y="77620"/>
                  </a:lnTo>
                  <a:cubicBezTo>
                    <a:pt x="74883" y="77620"/>
                    <a:pt x="77620" y="74883"/>
                    <a:pt x="77620" y="71599"/>
                  </a:cubicBezTo>
                  <a:lnTo>
                    <a:pt x="77620" y="13356"/>
                  </a:lnTo>
                  <a:cubicBezTo>
                    <a:pt x="77620" y="10072"/>
                    <a:pt x="74992" y="7335"/>
                    <a:pt x="71598" y="7335"/>
                  </a:cubicBezTo>
                  <a:lnTo>
                    <a:pt x="13356" y="733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29" name="Google Shape;29;p12"/>
            <p:cNvSpPr/>
            <p:nvPr/>
          </p:nvSpPr>
          <p:spPr>
            <a:xfrm>
              <a:off x="5748555" y="2037214"/>
              <a:ext cx="84954" cy="84954"/>
            </a:xfrm>
            <a:custGeom>
              <a:avLst/>
              <a:gdLst/>
              <a:ahLst/>
              <a:cxnLst/>
              <a:rect l="l" t="t" r="r" b="b"/>
              <a:pathLst>
                <a:path w="84954" h="84954" extrusionOk="0">
                  <a:moveTo>
                    <a:pt x="71598" y="84955"/>
                  </a:moveTo>
                  <a:lnTo>
                    <a:pt x="13356" y="84955"/>
                  </a:lnTo>
                  <a:cubicBezTo>
                    <a:pt x="6021" y="84955"/>
                    <a:pt x="0" y="78934"/>
                    <a:pt x="0" y="71599"/>
                  </a:cubicBezTo>
                  <a:lnTo>
                    <a:pt x="0" y="13356"/>
                  </a:lnTo>
                  <a:cubicBezTo>
                    <a:pt x="0" y="6021"/>
                    <a:pt x="6021" y="0"/>
                    <a:pt x="13356" y="0"/>
                  </a:cubicBezTo>
                  <a:lnTo>
                    <a:pt x="71598" y="0"/>
                  </a:lnTo>
                  <a:cubicBezTo>
                    <a:pt x="78933" y="0"/>
                    <a:pt x="84954" y="6021"/>
                    <a:pt x="84954" y="13356"/>
                  </a:cubicBezTo>
                  <a:lnTo>
                    <a:pt x="84954" y="71599"/>
                  </a:lnTo>
                  <a:cubicBezTo>
                    <a:pt x="84954" y="78934"/>
                    <a:pt x="79043" y="84955"/>
                    <a:pt x="71598" y="84955"/>
                  </a:cubicBezTo>
                  <a:moveTo>
                    <a:pt x="13356" y="7335"/>
                  </a:moveTo>
                  <a:cubicBezTo>
                    <a:pt x="10072" y="7335"/>
                    <a:pt x="7335" y="10072"/>
                    <a:pt x="7335" y="13356"/>
                  </a:cubicBezTo>
                  <a:lnTo>
                    <a:pt x="7335" y="71599"/>
                  </a:lnTo>
                  <a:cubicBezTo>
                    <a:pt x="7335" y="74883"/>
                    <a:pt x="10072" y="77620"/>
                    <a:pt x="13356" y="77620"/>
                  </a:cubicBezTo>
                  <a:lnTo>
                    <a:pt x="71598" y="77620"/>
                  </a:lnTo>
                  <a:cubicBezTo>
                    <a:pt x="74883" y="77620"/>
                    <a:pt x="77619" y="74883"/>
                    <a:pt x="77619" y="71599"/>
                  </a:cubicBezTo>
                  <a:lnTo>
                    <a:pt x="77619" y="13356"/>
                  </a:lnTo>
                  <a:cubicBezTo>
                    <a:pt x="77619" y="10072"/>
                    <a:pt x="74883" y="7335"/>
                    <a:pt x="71598" y="7335"/>
                  </a:cubicBezTo>
                  <a:lnTo>
                    <a:pt x="13356" y="733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30" name="Google Shape;30;p12"/>
            <p:cNvSpPr/>
            <p:nvPr/>
          </p:nvSpPr>
          <p:spPr>
            <a:xfrm>
              <a:off x="5857266" y="2037214"/>
              <a:ext cx="84954" cy="84954"/>
            </a:xfrm>
            <a:custGeom>
              <a:avLst/>
              <a:gdLst/>
              <a:ahLst/>
              <a:cxnLst/>
              <a:rect l="l" t="t" r="r" b="b"/>
              <a:pathLst>
                <a:path w="84954" h="84954" extrusionOk="0">
                  <a:moveTo>
                    <a:pt x="71598" y="84955"/>
                  </a:moveTo>
                  <a:lnTo>
                    <a:pt x="13356" y="84955"/>
                  </a:lnTo>
                  <a:cubicBezTo>
                    <a:pt x="6021" y="84955"/>
                    <a:pt x="0" y="78934"/>
                    <a:pt x="0" y="71599"/>
                  </a:cubicBezTo>
                  <a:lnTo>
                    <a:pt x="0" y="13356"/>
                  </a:lnTo>
                  <a:cubicBezTo>
                    <a:pt x="0" y="6021"/>
                    <a:pt x="6021" y="0"/>
                    <a:pt x="13356" y="0"/>
                  </a:cubicBezTo>
                  <a:lnTo>
                    <a:pt x="71598" y="0"/>
                  </a:lnTo>
                  <a:cubicBezTo>
                    <a:pt x="78933" y="0"/>
                    <a:pt x="84955" y="6021"/>
                    <a:pt x="84955" y="13356"/>
                  </a:cubicBezTo>
                  <a:lnTo>
                    <a:pt x="84955" y="71599"/>
                  </a:lnTo>
                  <a:cubicBezTo>
                    <a:pt x="84955" y="78934"/>
                    <a:pt x="78933" y="84955"/>
                    <a:pt x="71598" y="84955"/>
                  </a:cubicBezTo>
                  <a:moveTo>
                    <a:pt x="13356" y="7335"/>
                  </a:moveTo>
                  <a:cubicBezTo>
                    <a:pt x="10072" y="7335"/>
                    <a:pt x="7335" y="10072"/>
                    <a:pt x="7335" y="13356"/>
                  </a:cubicBezTo>
                  <a:lnTo>
                    <a:pt x="7335" y="71599"/>
                  </a:lnTo>
                  <a:cubicBezTo>
                    <a:pt x="7335" y="74883"/>
                    <a:pt x="9962" y="77620"/>
                    <a:pt x="13356" y="77620"/>
                  </a:cubicBezTo>
                  <a:lnTo>
                    <a:pt x="71598" y="77620"/>
                  </a:lnTo>
                  <a:cubicBezTo>
                    <a:pt x="74883" y="77620"/>
                    <a:pt x="77619" y="74883"/>
                    <a:pt x="77619" y="71599"/>
                  </a:cubicBezTo>
                  <a:lnTo>
                    <a:pt x="77619" y="13356"/>
                  </a:lnTo>
                  <a:cubicBezTo>
                    <a:pt x="77619" y="10072"/>
                    <a:pt x="74883" y="7335"/>
                    <a:pt x="71598" y="7335"/>
                  </a:cubicBezTo>
                  <a:lnTo>
                    <a:pt x="13356" y="733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31" name="Google Shape;31;p12"/>
            <p:cNvSpPr/>
            <p:nvPr/>
          </p:nvSpPr>
          <p:spPr>
            <a:xfrm>
              <a:off x="5965868" y="2037214"/>
              <a:ext cx="84954" cy="84954"/>
            </a:xfrm>
            <a:custGeom>
              <a:avLst/>
              <a:gdLst/>
              <a:ahLst/>
              <a:cxnLst/>
              <a:rect l="l" t="t" r="r" b="b"/>
              <a:pathLst>
                <a:path w="84954" h="84954" extrusionOk="0">
                  <a:moveTo>
                    <a:pt x="71598" y="84955"/>
                  </a:moveTo>
                  <a:lnTo>
                    <a:pt x="13356" y="84955"/>
                  </a:lnTo>
                  <a:cubicBezTo>
                    <a:pt x="6021" y="84955"/>
                    <a:pt x="0" y="78934"/>
                    <a:pt x="0" y="71599"/>
                  </a:cubicBezTo>
                  <a:lnTo>
                    <a:pt x="0" y="13356"/>
                  </a:lnTo>
                  <a:cubicBezTo>
                    <a:pt x="0" y="6021"/>
                    <a:pt x="6021" y="0"/>
                    <a:pt x="13356" y="0"/>
                  </a:cubicBezTo>
                  <a:lnTo>
                    <a:pt x="71598" y="0"/>
                  </a:lnTo>
                  <a:cubicBezTo>
                    <a:pt x="78934" y="0"/>
                    <a:pt x="84955" y="6021"/>
                    <a:pt x="84955" y="13356"/>
                  </a:cubicBezTo>
                  <a:lnTo>
                    <a:pt x="84955" y="71599"/>
                  </a:lnTo>
                  <a:cubicBezTo>
                    <a:pt x="84955" y="78934"/>
                    <a:pt x="78934" y="84955"/>
                    <a:pt x="71598" y="84955"/>
                  </a:cubicBezTo>
                  <a:moveTo>
                    <a:pt x="13356" y="7335"/>
                  </a:moveTo>
                  <a:cubicBezTo>
                    <a:pt x="10072" y="7335"/>
                    <a:pt x="7335" y="10072"/>
                    <a:pt x="7335" y="13356"/>
                  </a:cubicBezTo>
                  <a:lnTo>
                    <a:pt x="7335" y="71599"/>
                  </a:lnTo>
                  <a:cubicBezTo>
                    <a:pt x="7335" y="74883"/>
                    <a:pt x="10072" y="77620"/>
                    <a:pt x="13356" y="77620"/>
                  </a:cubicBezTo>
                  <a:lnTo>
                    <a:pt x="71598" y="77620"/>
                  </a:lnTo>
                  <a:cubicBezTo>
                    <a:pt x="74883" y="77620"/>
                    <a:pt x="77620" y="74883"/>
                    <a:pt x="77620" y="71599"/>
                  </a:cubicBezTo>
                  <a:lnTo>
                    <a:pt x="77620" y="13356"/>
                  </a:lnTo>
                  <a:cubicBezTo>
                    <a:pt x="77620" y="10072"/>
                    <a:pt x="74992" y="7335"/>
                    <a:pt x="71598" y="7335"/>
                  </a:cubicBezTo>
                  <a:lnTo>
                    <a:pt x="13356" y="733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32" name="Google Shape;32;p12"/>
            <p:cNvSpPr/>
            <p:nvPr/>
          </p:nvSpPr>
          <p:spPr>
            <a:xfrm>
              <a:off x="5734979" y="1705715"/>
              <a:ext cx="76854" cy="65796"/>
            </a:xfrm>
            <a:custGeom>
              <a:avLst/>
              <a:gdLst/>
              <a:ahLst/>
              <a:cxnLst/>
              <a:rect l="l" t="t" r="r" b="b"/>
              <a:pathLst>
                <a:path w="76854" h="65796" extrusionOk="0">
                  <a:moveTo>
                    <a:pt x="53207" y="65796"/>
                  </a:moveTo>
                  <a:lnTo>
                    <a:pt x="23648" y="65796"/>
                  </a:lnTo>
                  <a:cubicBezTo>
                    <a:pt x="10620" y="65796"/>
                    <a:pt x="0" y="55177"/>
                    <a:pt x="0" y="42149"/>
                  </a:cubicBezTo>
                  <a:lnTo>
                    <a:pt x="0" y="23647"/>
                  </a:lnTo>
                  <a:cubicBezTo>
                    <a:pt x="0" y="10619"/>
                    <a:pt x="10620" y="0"/>
                    <a:pt x="23648" y="0"/>
                  </a:cubicBezTo>
                  <a:lnTo>
                    <a:pt x="53207" y="0"/>
                  </a:lnTo>
                  <a:cubicBezTo>
                    <a:pt x="66235" y="0"/>
                    <a:pt x="76854" y="10619"/>
                    <a:pt x="76854" y="23647"/>
                  </a:cubicBezTo>
                  <a:lnTo>
                    <a:pt x="76854" y="42149"/>
                  </a:lnTo>
                  <a:cubicBezTo>
                    <a:pt x="76963" y="55286"/>
                    <a:pt x="66344" y="65796"/>
                    <a:pt x="53207" y="65796"/>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33" name="Google Shape;33;p12"/>
            <p:cNvSpPr/>
            <p:nvPr/>
          </p:nvSpPr>
          <p:spPr>
            <a:xfrm>
              <a:off x="5987435" y="1705715"/>
              <a:ext cx="76853" cy="65796"/>
            </a:xfrm>
            <a:custGeom>
              <a:avLst/>
              <a:gdLst/>
              <a:ahLst/>
              <a:cxnLst/>
              <a:rect l="l" t="t" r="r" b="b"/>
              <a:pathLst>
                <a:path w="76853" h="65796" extrusionOk="0">
                  <a:moveTo>
                    <a:pt x="53207" y="65796"/>
                  </a:moveTo>
                  <a:lnTo>
                    <a:pt x="23648" y="65796"/>
                  </a:lnTo>
                  <a:cubicBezTo>
                    <a:pt x="10620" y="65796"/>
                    <a:pt x="0" y="55177"/>
                    <a:pt x="0" y="42149"/>
                  </a:cubicBezTo>
                  <a:lnTo>
                    <a:pt x="0" y="23647"/>
                  </a:lnTo>
                  <a:cubicBezTo>
                    <a:pt x="0" y="10619"/>
                    <a:pt x="10620" y="0"/>
                    <a:pt x="23648" y="0"/>
                  </a:cubicBezTo>
                  <a:lnTo>
                    <a:pt x="53207" y="0"/>
                  </a:lnTo>
                  <a:cubicBezTo>
                    <a:pt x="66235" y="0"/>
                    <a:pt x="76854" y="10619"/>
                    <a:pt x="76854" y="23647"/>
                  </a:cubicBezTo>
                  <a:lnTo>
                    <a:pt x="76854" y="42149"/>
                  </a:lnTo>
                  <a:cubicBezTo>
                    <a:pt x="76854" y="55286"/>
                    <a:pt x="66344" y="65796"/>
                    <a:pt x="53207" y="65796"/>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nvGrpSpPr>
          <p:cNvPr id="34" name="Google Shape;34;p12"/>
          <p:cNvGrpSpPr/>
          <p:nvPr/>
        </p:nvGrpSpPr>
        <p:grpSpPr>
          <a:xfrm>
            <a:off x="491241" y="3567745"/>
            <a:ext cx="363173" cy="379080"/>
            <a:chOff x="5169645" y="3692763"/>
            <a:chExt cx="431271" cy="450160"/>
          </a:xfrm>
        </p:grpSpPr>
        <p:sp>
          <p:nvSpPr>
            <p:cNvPr id="35" name="Google Shape;35;p12"/>
            <p:cNvSpPr/>
            <p:nvPr/>
          </p:nvSpPr>
          <p:spPr>
            <a:xfrm>
              <a:off x="5169645" y="3692763"/>
              <a:ext cx="430641" cy="343952"/>
            </a:xfrm>
            <a:custGeom>
              <a:avLst/>
              <a:gdLst/>
              <a:ahLst/>
              <a:cxnLst/>
              <a:rect l="l" t="t" r="r" b="b"/>
              <a:pathLst>
                <a:path w="430641" h="343952" extrusionOk="0">
                  <a:moveTo>
                    <a:pt x="203201" y="74486"/>
                  </a:moveTo>
                  <a:lnTo>
                    <a:pt x="228162" y="60035"/>
                  </a:lnTo>
                  <a:cubicBezTo>
                    <a:pt x="233746" y="56751"/>
                    <a:pt x="240643" y="56751"/>
                    <a:pt x="246117" y="60035"/>
                  </a:cubicBezTo>
                  <a:lnTo>
                    <a:pt x="318810" y="101965"/>
                  </a:lnTo>
                  <a:cubicBezTo>
                    <a:pt x="323956" y="104921"/>
                    <a:pt x="323956" y="112256"/>
                    <a:pt x="318810" y="115321"/>
                  </a:cubicBezTo>
                  <a:lnTo>
                    <a:pt x="293849" y="129772"/>
                  </a:lnTo>
                  <a:cubicBezTo>
                    <a:pt x="288266" y="133057"/>
                    <a:pt x="281369" y="133057"/>
                    <a:pt x="275895" y="129772"/>
                  </a:cubicBezTo>
                  <a:lnTo>
                    <a:pt x="203201" y="87843"/>
                  </a:lnTo>
                  <a:cubicBezTo>
                    <a:pt x="198056" y="84777"/>
                    <a:pt x="198056" y="77442"/>
                    <a:pt x="203201" y="74486"/>
                  </a:cubicBezTo>
                  <a:moveTo>
                    <a:pt x="39203" y="234652"/>
                  </a:moveTo>
                  <a:cubicBezTo>
                    <a:pt x="18841" y="222938"/>
                    <a:pt x="21906" y="167761"/>
                    <a:pt x="39641" y="155500"/>
                  </a:cubicBezTo>
                  <a:lnTo>
                    <a:pt x="168935" y="230164"/>
                  </a:lnTo>
                  <a:cubicBezTo>
                    <a:pt x="184043" y="238922"/>
                    <a:pt x="202654" y="238922"/>
                    <a:pt x="217762" y="230054"/>
                  </a:cubicBezTo>
                  <a:lnTo>
                    <a:pt x="400262" y="123970"/>
                  </a:lnTo>
                  <a:cubicBezTo>
                    <a:pt x="420953" y="111927"/>
                    <a:pt x="420953" y="81931"/>
                    <a:pt x="400152" y="69998"/>
                  </a:cubicBezTo>
                  <a:lnTo>
                    <a:pt x="288813" y="5734"/>
                  </a:lnTo>
                  <a:cubicBezTo>
                    <a:pt x="275566" y="-1929"/>
                    <a:pt x="259254" y="-1929"/>
                    <a:pt x="246007" y="5843"/>
                  </a:cubicBezTo>
                  <a:cubicBezTo>
                    <a:pt x="190940" y="37811"/>
                    <a:pt x="46757" y="121671"/>
                    <a:pt x="23110" y="135465"/>
                  </a:cubicBezTo>
                  <a:cubicBezTo>
                    <a:pt x="-6230" y="152653"/>
                    <a:pt x="-8091" y="234324"/>
                    <a:pt x="20154" y="250636"/>
                  </a:cubicBezTo>
                  <a:lnTo>
                    <a:pt x="171891" y="338218"/>
                  </a:lnTo>
                  <a:cubicBezTo>
                    <a:pt x="185138" y="345882"/>
                    <a:pt x="201559" y="345882"/>
                    <a:pt x="214806" y="338109"/>
                  </a:cubicBezTo>
                  <a:lnTo>
                    <a:pt x="422924" y="217136"/>
                  </a:lnTo>
                  <a:cubicBezTo>
                    <a:pt x="433214" y="211114"/>
                    <a:pt x="433214" y="196335"/>
                    <a:pt x="422924" y="190314"/>
                  </a:cubicBezTo>
                  <a:lnTo>
                    <a:pt x="216777" y="309973"/>
                  </a:lnTo>
                  <a:cubicBezTo>
                    <a:pt x="202325" y="318293"/>
                    <a:pt x="184590" y="318403"/>
                    <a:pt x="170139" y="310083"/>
                  </a:cubicBezTo>
                  <a:lnTo>
                    <a:pt x="39203" y="234652"/>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36" name="Google Shape;36;p12"/>
            <p:cNvSpPr/>
            <p:nvPr/>
          </p:nvSpPr>
          <p:spPr>
            <a:xfrm>
              <a:off x="5169645" y="3879027"/>
              <a:ext cx="431271" cy="263896"/>
            </a:xfrm>
            <a:custGeom>
              <a:avLst/>
              <a:gdLst/>
              <a:ahLst/>
              <a:cxnLst/>
              <a:rect l="l" t="t" r="r" b="b"/>
              <a:pathLst>
                <a:path w="431271" h="263896" extrusionOk="0">
                  <a:moveTo>
                    <a:pt x="39203" y="155568"/>
                  </a:moveTo>
                  <a:cubicBezTo>
                    <a:pt x="18841" y="143854"/>
                    <a:pt x="21906" y="88677"/>
                    <a:pt x="39641" y="76416"/>
                  </a:cubicBezTo>
                  <a:lnTo>
                    <a:pt x="148681" y="139365"/>
                  </a:lnTo>
                  <a:cubicBezTo>
                    <a:pt x="176379" y="155349"/>
                    <a:pt x="210536" y="155349"/>
                    <a:pt x="238234" y="139256"/>
                  </a:cubicBezTo>
                  <a:lnTo>
                    <a:pt x="423471" y="31530"/>
                  </a:lnTo>
                  <a:cubicBezTo>
                    <a:pt x="433872" y="25508"/>
                    <a:pt x="433872" y="10401"/>
                    <a:pt x="423471" y="4379"/>
                  </a:cubicBezTo>
                  <a:lnTo>
                    <a:pt x="415807" y="0"/>
                  </a:lnTo>
                  <a:lnTo>
                    <a:pt x="415807" y="20691"/>
                  </a:lnTo>
                  <a:lnTo>
                    <a:pt x="191706" y="155896"/>
                  </a:lnTo>
                  <a:lnTo>
                    <a:pt x="30007" y="52330"/>
                  </a:lnTo>
                  <a:cubicBezTo>
                    <a:pt x="27161" y="53973"/>
                    <a:pt x="24862" y="55286"/>
                    <a:pt x="23110" y="56381"/>
                  </a:cubicBezTo>
                  <a:cubicBezTo>
                    <a:pt x="-6230" y="73460"/>
                    <a:pt x="-8091" y="155240"/>
                    <a:pt x="20154" y="171552"/>
                  </a:cubicBezTo>
                  <a:lnTo>
                    <a:pt x="168935" y="257383"/>
                  </a:lnTo>
                  <a:cubicBezTo>
                    <a:pt x="184043" y="266141"/>
                    <a:pt x="202654" y="266031"/>
                    <a:pt x="217653" y="257273"/>
                  </a:cubicBezTo>
                  <a:lnTo>
                    <a:pt x="422814" y="137942"/>
                  </a:lnTo>
                  <a:cubicBezTo>
                    <a:pt x="433105" y="131921"/>
                    <a:pt x="433105" y="117032"/>
                    <a:pt x="422814" y="111120"/>
                  </a:cubicBezTo>
                  <a:lnTo>
                    <a:pt x="211741" y="233735"/>
                  </a:lnTo>
                  <a:cubicBezTo>
                    <a:pt x="200355" y="240304"/>
                    <a:pt x="186342" y="240413"/>
                    <a:pt x="174956" y="233845"/>
                  </a:cubicBezTo>
                  <a:lnTo>
                    <a:pt x="39203" y="15556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sp>
        <p:nvSpPr>
          <p:cNvPr id="37" name="Google Shape;37;p12"/>
          <p:cNvSpPr txBox="1">
            <a:spLocks noGrp="1"/>
          </p:cNvSpPr>
          <p:nvPr>
            <p:ph type="title" idx="5"/>
          </p:nvPr>
        </p:nvSpPr>
        <p:spPr>
          <a:xfrm>
            <a:off x="946325" y="3493888"/>
            <a:ext cx="3832500" cy="526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9pPr>
          </a:lstStyle>
          <a:p>
            <a:endParaRPr/>
          </a:p>
        </p:txBody>
      </p:sp>
      <p:sp>
        <p:nvSpPr>
          <p:cNvPr id="38" name="Google Shape;38;p12"/>
          <p:cNvSpPr txBox="1">
            <a:spLocks noGrp="1"/>
          </p:cNvSpPr>
          <p:nvPr>
            <p:ph type="title" idx="6"/>
          </p:nvPr>
        </p:nvSpPr>
        <p:spPr>
          <a:xfrm>
            <a:off x="946325" y="2886663"/>
            <a:ext cx="3832500" cy="526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ts val="1400"/>
              <a:buFont typeface="Open Sans"/>
              <a:buNone/>
              <a:defRPr sz="1400" b="0" i="0" u="none" strike="noStrike" cap="none">
                <a:solidFill>
                  <a:srgbClr val="FFFFFF"/>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p:cSld name="Texto y Multimedia">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482575" y="1372125"/>
            <a:ext cx="8286000" cy="2789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6000"/>
              <a:buFont typeface="Arial"/>
              <a:buNone/>
              <a:defRPr sz="6000" b="1" i="0" u="none" strike="noStrike" cap="none">
                <a:solidFill>
                  <a:srgbClr val="33383C"/>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9pPr>
          </a:lstStyle>
          <a:p>
            <a:endParaRPr/>
          </a:p>
        </p:txBody>
      </p:sp>
      <p:sp>
        <p:nvSpPr>
          <p:cNvPr id="41" name="Google Shape;41;p13"/>
          <p:cNvSpPr txBox="1">
            <a:spLocks noGrp="1"/>
          </p:cNvSpPr>
          <p:nvPr>
            <p:ph type="title" idx="2"/>
          </p:nvPr>
        </p:nvSpPr>
        <p:spPr>
          <a:xfrm>
            <a:off x="256500" y="141725"/>
            <a:ext cx="68109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o y descripción">
  <p:cSld name="Texto y Multimedia_1_1_2">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256500" y="141725"/>
            <a:ext cx="68109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9pPr>
          </a:lstStyle>
          <a:p>
            <a:endParaRPr/>
          </a:p>
        </p:txBody>
      </p:sp>
      <p:sp>
        <p:nvSpPr>
          <p:cNvPr id="44" name="Google Shape;44;p15"/>
          <p:cNvSpPr txBox="1">
            <a:spLocks noGrp="1"/>
          </p:cNvSpPr>
          <p:nvPr>
            <p:ph type="title" idx="2"/>
          </p:nvPr>
        </p:nvSpPr>
        <p:spPr>
          <a:xfrm>
            <a:off x="4826625" y="1738225"/>
            <a:ext cx="41862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2pPr>
            <a:lvl3pPr marR="0" lvl="2"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3pPr>
            <a:lvl4pPr marR="0" lvl="3"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4pPr>
            <a:lvl5pPr marR="0" lvl="4"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5pPr>
            <a:lvl6pPr marR="0" lvl="5"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6pPr>
            <a:lvl7pPr marR="0" lvl="6"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7pPr>
            <a:lvl8pPr marR="0" lvl="7"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8pPr>
            <a:lvl9pPr marR="0" lvl="8"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9pPr>
          </a:lstStyle>
          <a:p>
            <a:endParaRPr/>
          </a:p>
        </p:txBody>
      </p:sp>
      <p:sp>
        <p:nvSpPr>
          <p:cNvPr id="45" name="Google Shape;45;p15"/>
          <p:cNvSpPr txBox="1">
            <a:spLocks noGrp="1"/>
          </p:cNvSpPr>
          <p:nvPr>
            <p:ph type="subTitle" idx="1"/>
          </p:nvPr>
        </p:nvSpPr>
        <p:spPr>
          <a:xfrm>
            <a:off x="4826625" y="2819975"/>
            <a:ext cx="4186200" cy="183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Open Sans"/>
                <a:ea typeface="Open Sans"/>
                <a:cs typeface="Open Sans"/>
                <a:sym typeface="Open Sans"/>
              </a:defRPr>
            </a:lvl9pPr>
          </a:lstStyle>
          <a:p>
            <a:endParaRPr/>
          </a:p>
        </p:txBody>
      </p:sp>
      <p:sp>
        <p:nvSpPr>
          <p:cNvPr id="46" name="Google Shape;46;p15"/>
          <p:cNvSpPr txBox="1">
            <a:spLocks noGrp="1"/>
          </p:cNvSpPr>
          <p:nvPr>
            <p:ph type="subTitle" idx="3"/>
          </p:nvPr>
        </p:nvSpPr>
        <p:spPr>
          <a:xfrm>
            <a:off x="4826625" y="1356925"/>
            <a:ext cx="4186200" cy="30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000"/>
              <a:buFont typeface="Arial"/>
              <a:buNone/>
              <a:defRPr sz="1000" b="0" i="0" u="none" strike="noStrike" cap="none">
                <a:solidFill>
                  <a:srgbClr val="CB1E40"/>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CB1E40"/>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CB1E40"/>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CB1E40"/>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CB1E40"/>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CB1E40"/>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CB1E40"/>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CB1E40"/>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CB1E40"/>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úmeración">
  <p:cSld name="BLANK_1_1_1_2">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256500" y="141725"/>
            <a:ext cx="74529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4A93"/>
              </a:buClr>
              <a:buSzPts val="3000"/>
              <a:buFont typeface="Open Sans"/>
              <a:buNone/>
              <a:defRPr sz="3000" b="1"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CB1E40"/>
              </a:buClr>
              <a:buSzPts val="3000"/>
              <a:buFont typeface="Open Sans"/>
              <a:buNone/>
              <a:defRPr sz="3000" b="1" i="0" u="none" strike="noStrike" cap="none">
                <a:solidFill>
                  <a:srgbClr val="CB1E40"/>
                </a:solidFill>
                <a:latin typeface="Open Sans"/>
                <a:ea typeface="Open Sans"/>
                <a:cs typeface="Open Sans"/>
                <a:sym typeface="Open Sans"/>
              </a:defRPr>
            </a:lvl2pPr>
            <a:lvl3pPr marR="0" lvl="2" algn="l" rtl="0">
              <a:lnSpc>
                <a:spcPct val="100000"/>
              </a:lnSpc>
              <a:spcBef>
                <a:spcPts val="0"/>
              </a:spcBef>
              <a:spcAft>
                <a:spcPts val="0"/>
              </a:spcAft>
              <a:buClr>
                <a:srgbClr val="CB1E40"/>
              </a:buClr>
              <a:buSzPts val="3000"/>
              <a:buFont typeface="Open Sans"/>
              <a:buNone/>
              <a:defRPr sz="3000" b="1" i="0" u="none" strike="noStrike" cap="none">
                <a:solidFill>
                  <a:srgbClr val="CB1E40"/>
                </a:solidFill>
                <a:latin typeface="Open Sans"/>
                <a:ea typeface="Open Sans"/>
                <a:cs typeface="Open Sans"/>
                <a:sym typeface="Open Sans"/>
              </a:defRPr>
            </a:lvl3pPr>
            <a:lvl4pPr marR="0" lvl="3" algn="l" rtl="0">
              <a:lnSpc>
                <a:spcPct val="100000"/>
              </a:lnSpc>
              <a:spcBef>
                <a:spcPts val="0"/>
              </a:spcBef>
              <a:spcAft>
                <a:spcPts val="0"/>
              </a:spcAft>
              <a:buClr>
                <a:srgbClr val="CB1E40"/>
              </a:buClr>
              <a:buSzPts val="3000"/>
              <a:buFont typeface="Open Sans"/>
              <a:buNone/>
              <a:defRPr sz="3000" b="1" i="0" u="none" strike="noStrike" cap="none">
                <a:solidFill>
                  <a:srgbClr val="CB1E40"/>
                </a:solidFill>
                <a:latin typeface="Open Sans"/>
                <a:ea typeface="Open Sans"/>
                <a:cs typeface="Open Sans"/>
                <a:sym typeface="Open Sans"/>
              </a:defRPr>
            </a:lvl4pPr>
            <a:lvl5pPr marR="0" lvl="4" algn="l" rtl="0">
              <a:lnSpc>
                <a:spcPct val="100000"/>
              </a:lnSpc>
              <a:spcBef>
                <a:spcPts val="0"/>
              </a:spcBef>
              <a:spcAft>
                <a:spcPts val="0"/>
              </a:spcAft>
              <a:buClr>
                <a:srgbClr val="CB1E40"/>
              </a:buClr>
              <a:buSzPts val="3000"/>
              <a:buFont typeface="Open Sans"/>
              <a:buNone/>
              <a:defRPr sz="3000" b="1" i="0" u="none" strike="noStrike" cap="none">
                <a:solidFill>
                  <a:srgbClr val="CB1E40"/>
                </a:solidFill>
                <a:latin typeface="Open Sans"/>
                <a:ea typeface="Open Sans"/>
                <a:cs typeface="Open Sans"/>
                <a:sym typeface="Open Sans"/>
              </a:defRPr>
            </a:lvl5pPr>
            <a:lvl6pPr marR="0" lvl="5" algn="l" rtl="0">
              <a:lnSpc>
                <a:spcPct val="100000"/>
              </a:lnSpc>
              <a:spcBef>
                <a:spcPts val="0"/>
              </a:spcBef>
              <a:spcAft>
                <a:spcPts val="0"/>
              </a:spcAft>
              <a:buClr>
                <a:srgbClr val="CB1E40"/>
              </a:buClr>
              <a:buSzPts val="3000"/>
              <a:buFont typeface="Open Sans"/>
              <a:buNone/>
              <a:defRPr sz="3000" b="1" i="0" u="none" strike="noStrike" cap="none">
                <a:solidFill>
                  <a:srgbClr val="CB1E40"/>
                </a:solidFill>
                <a:latin typeface="Open Sans"/>
                <a:ea typeface="Open Sans"/>
                <a:cs typeface="Open Sans"/>
                <a:sym typeface="Open Sans"/>
              </a:defRPr>
            </a:lvl6pPr>
            <a:lvl7pPr marR="0" lvl="6" algn="l" rtl="0">
              <a:lnSpc>
                <a:spcPct val="100000"/>
              </a:lnSpc>
              <a:spcBef>
                <a:spcPts val="0"/>
              </a:spcBef>
              <a:spcAft>
                <a:spcPts val="0"/>
              </a:spcAft>
              <a:buClr>
                <a:srgbClr val="CB1E40"/>
              </a:buClr>
              <a:buSzPts val="3000"/>
              <a:buFont typeface="Open Sans"/>
              <a:buNone/>
              <a:defRPr sz="3000" b="1" i="0" u="none" strike="noStrike" cap="none">
                <a:solidFill>
                  <a:srgbClr val="CB1E40"/>
                </a:solidFill>
                <a:latin typeface="Open Sans"/>
                <a:ea typeface="Open Sans"/>
                <a:cs typeface="Open Sans"/>
                <a:sym typeface="Open Sans"/>
              </a:defRPr>
            </a:lvl7pPr>
            <a:lvl8pPr marR="0" lvl="7" algn="l" rtl="0">
              <a:lnSpc>
                <a:spcPct val="100000"/>
              </a:lnSpc>
              <a:spcBef>
                <a:spcPts val="0"/>
              </a:spcBef>
              <a:spcAft>
                <a:spcPts val="0"/>
              </a:spcAft>
              <a:buClr>
                <a:srgbClr val="CB1E40"/>
              </a:buClr>
              <a:buSzPts val="3000"/>
              <a:buFont typeface="Open Sans"/>
              <a:buNone/>
              <a:defRPr sz="3000" b="1" i="0" u="none" strike="noStrike" cap="none">
                <a:solidFill>
                  <a:srgbClr val="CB1E40"/>
                </a:solidFill>
                <a:latin typeface="Open Sans"/>
                <a:ea typeface="Open Sans"/>
                <a:cs typeface="Open Sans"/>
                <a:sym typeface="Open Sans"/>
              </a:defRPr>
            </a:lvl8pPr>
            <a:lvl9pPr marR="0" lvl="8" algn="l" rtl="0">
              <a:lnSpc>
                <a:spcPct val="100000"/>
              </a:lnSpc>
              <a:spcBef>
                <a:spcPts val="0"/>
              </a:spcBef>
              <a:spcAft>
                <a:spcPts val="0"/>
              </a:spcAft>
              <a:buClr>
                <a:srgbClr val="CB1E40"/>
              </a:buClr>
              <a:buSzPts val="3000"/>
              <a:buFont typeface="Open Sans"/>
              <a:buNone/>
              <a:defRPr sz="3000" b="1" i="0" u="none" strike="noStrike" cap="none">
                <a:solidFill>
                  <a:srgbClr val="CB1E40"/>
                </a:solidFill>
                <a:latin typeface="Open Sans"/>
                <a:ea typeface="Open Sans"/>
                <a:cs typeface="Open Sans"/>
                <a:sym typeface="Open Sans"/>
              </a:defRPr>
            </a:lvl9pPr>
          </a:lstStyle>
          <a:p>
            <a:endParaRPr/>
          </a:p>
        </p:txBody>
      </p:sp>
      <p:sp>
        <p:nvSpPr>
          <p:cNvPr id="49" name="Google Shape;49;p16"/>
          <p:cNvSpPr txBox="1">
            <a:spLocks noGrp="1"/>
          </p:cNvSpPr>
          <p:nvPr>
            <p:ph type="title" idx="2"/>
          </p:nvPr>
        </p:nvSpPr>
        <p:spPr>
          <a:xfrm>
            <a:off x="742200" y="1717925"/>
            <a:ext cx="5487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6000"/>
              <a:buFont typeface="Open Sans"/>
              <a:buNone/>
              <a:defRPr sz="6000" b="1"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2pPr>
            <a:lvl3pPr marR="0" lvl="2"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3pPr>
            <a:lvl4pPr marR="0" lvl="3"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4pPr>
            <a:lvl5pPr marR="0" lvl="4"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5pPr>
            <a:lvl6pPr marR="0" lvl="5"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6pPr>
            <a:lvl7pPr marR="0" lvl="6"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7pPr>
            <a:lvl8pPr marR="0" lvl="7"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8pPr>
            <a:lvl9pPr marR="0" lvl="8"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9pPr>
          </a:lstStyle>
          <a:p>
            <a:endParaRPr/>
          </a:p>
        </p:txBody>
      </p:sp>
      <p:cxnSp>
        <p:nvCxnSpPr>
          <p:cNvPr id="50" name="Google Shape;50;p16"/>
          <p:cNvCxnSpPr/>
          <p:nvPr/>
        </p:nvCxnSpPr>
        <p:spPr>
          <a:xfrm rot="10800000">
            <a:off x="1349125" y="1601825"/>
            <a:ext cx="0" cy="1209600"/>
          </a:xfrm>
          <a:prstGeom prst="straightConnector1">
            <a:avLst/>
          </a:prstGeom>
          <a:noFill/>
          <a:ln w="9525" cap="flat" cmpd="sng">
            <a:solidFill>
              <a:srgbClr val="004A93"/>
            </a:solidFill>
            <a:prstDash val="solid"/>
            <a:round/>
            <a:headEnd type="none" w="sm" len="sm"/>
            <a:tailEnd type="none" w="sm" len="sm"/>
          </a:ln>
        </p:spPr>
      </p:cxnSp>
      <p:sp>
        <p:nvSpPr>
          <p:cNvPr id="51" name="Google Shape;51;p16"/>
          <p:cNvSpPr txBox="1">
            <a:spLocks noGrp="1"/>
          </p:cNvSpPr>
          <p:nvPr>
            <p:ph type="title" idx="3"/>
          </p:nvPr>
        </p:nvSpPr>
        <p:spPr>
          <a:xfrm>
            <a:off x="3321075" y="1717925"/>
            <a:ext cx="5487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6000"/>
              <a:buFont typeface="Rajdhani"/>
              <a:buNone/>
              <a:defRPr sz="6000" b="1" i="0" u="none" strike="noStrike" cap="none">
                <a:solidFill>
                  <a:srgbClr val="434343"/>
                </a:solidFill>
                <a:latin typeface="Rajdhani"/>
                <a:ea typeface="Rajdhani"/>
                <a:cs typeface="Rajdhani"/>
                <a:sym typeface="Rajdhani"/>
              </a:defRPr>
            </a:lvl1pPr>
            <a:lvl2pPr marR="0" lvl="1"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2pPr>
            <a:lvl3pPr marR="0" lvl="2"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3pPr>
            <a:lvl4pPr marR="0" lvl="3"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4pPr>
            <a:lvl5pPr marR="0" lvl="4"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5pPr>
            <a:lvl6pPr marR="0" lvl="5"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6pPr>
            <a:lvl7pPr marR="0" lvl="6"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7pPr>
            <a:lvl8pPr marR="0" lvl="7"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8pPr>
            <a:lvl9pPr marR="0" lvl="8"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9pPr>
          </a:lstStyle>
          <a:p>
            <a:endParaRPr/>
          </a:p>
        </p:txBody>
      </p:sp>
      <p:cxnSp>
        <p:nvCxnSpPr>
          <p:cNvPr id="52" name="Google Shape;52;p16"/>
          <p:cNvCxnSpPr/>
          <p:nvPr/>
        </p:nvCxnSpPr>
        <p:spPr>
          <a:xfrm rot="10800000">
            <a:off x="3928000" y="1601825"/>
            <a:ext cx="0" cy="1209600"/>
          </a:xfrm>
          <a:prstGeom prst="straightConnector1">
            <a:avLst/>
          </a:prstGeom>
          <a:noFill/>
          <a:ln w="9525" cap="flat" cmpd="sng">
            <a:solidFill>
              <a:srgbClr val="004A93"/>
            </a:solidFill>
            <a:prstDash val="solid"/>
            <a:round/>
            <a:headEnd type="none" w="sm" len="sm"/>
            <a:tailEnd type="none" w="sm" len="sm"/>
          </a:ln>
        </p:spPr>
      </p:cxnSp>
      <p:sp>
        <p:nvSpPr>
          <p:cNvPr id="53" name="Google Shape;53;p16"/>
          <p:cNvSpPr txBox="1">
            <a:spLocks noGrp="1"/>
          </p:cNvSpPr>
          <p:nvPr>
            <p:ph type="title" idx="4"/>
          </p:nvPr>
        </p:nvSpPr>
        <p:spPr>
          <a:xfrm>
            <a:off x="6001600" y="1717925"/>
            <a:ext cx="5487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6000"/>
              <a:buFont typeface="Rajdhani"/>
              <a:buNone/>
              <a:defRPr sz="6000" b="1" i="0" u="none" strike="noStrike" cap="none">
                <a:solidFill>
                  <a:srgbClr val="434343"/>
                </a:solidFill>
                <a:latin typeface="Rajdhani"/>
                <a:ea typeface="Rajdhani"/>
                <a:cs typeface="Rajdhani"/>
                <a:sym typeface="Rajdhani"/>
              </a:defRPr>
            </a:lvl1pPr>
            <a:lvl2pPr marR="0" lvl="1"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2pPr>
            <a:lvl3pPr marR="0" lvl="2"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3pPr>
            <a:lvl4pPr marR="0" lvl="3"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4pPr>
            <a:lvl5pPr marR="0" lvl="4"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5pPr>
            <a:lvl6pPr marR="0" lvl="5"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6pPr>
            <a:lvl7pPr marR="0" lvl="6"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7pPr>
            <a:lvl8pPr marR="0" lvl="7"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8pPr>
            <a:lvl9pPr marR="0" lvl="8"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9pPr>
          </a:lstStyle>
          <a:p>
            <a:endParaRPr/>
          </a:p>
        </p:txBody>
      </p:sp>
      <p:cxnSp>
        <p:nvCxnSpPr>
          <p:cNvPr id="54" name="Google Shape;54;p16"/>
          <p:cNvCxnSpPr/>
          <p:nvPr/>
        </p:nvCxnSpPr>
        <p:spPr>
          <a:xfrm rot="10800000">
            <a:off x="6608525" y="1601825"/>
            <a:ext cx="0" cy="1209600"/>
          </a:xfrm>
          <a:prstGeom prst="straightConnector1">
            <a:avLst/>
          </a:prstGeom>
          <a:noFill/>
          <a:ln w="9525" cap="flat" cmpd="sng">
            <a:solidFill>
              <a:srgbClr val="004A93"/>
            </a:solidFill>
            <a:prstDash val="solid"/>
            <a:round/>
            <a:headEnd type="none" w="sm" len="sm"/>
            <a:tailEnd type="none" w="sm" len="sm"/>
          </a:ln>
        </p:spPr>
      </p:cxnSp>
      <p:sp>
        <p:nvSpPr>
          <p:cNvPr id="55" name="Google Shape;55;p16"/>
          <p:cNvSpPr txBox="1">
            <a:spLocks noGrp="1"/>
          </p:cNvSpPr>
          <p:nvPr>
            <p:ph type="title" idx="5"/>
          </p:nvPr>
        </p:nvSpPr>
        <p:spPr>
          <a:xfrm>
            <a:off x="742200" y="3079950"/>
            <a:ext cx="5487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6000"/>
              <a:buFont typeface="Open Sans"/>
              <a:buNone/>
              <a:defRPr sz="6000" b="1"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2pPr>
            <a:lvl3pPr marR="0" lvl="2"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3pPr>
            <a:lvl4pPr marR="0" lvl="3"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4pPr>
            <a:lvl5pPr marR="0" lvl="4"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5pPr>
            <a:lvl6pPr marR="0" lvl="5"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6pPr>
            <a:lvl7pPr marR="0" lvl="6"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7pPr>
            <a:lvl8pPr marR="0" lvl="7"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8pPr>
            <a:lvl9pPr marR="0" lvl="8" algn="l" rtl="0">
              <a:lnSpc>
                <a:spcPct val="10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9pPr>
          </a:lstStyle>
          <a:p>
            <a:endParaRPr/>
          </a:p>
        </p:txBody>
      </p:sp>
      <p:cxnSp>
        <p:nvCxnSpPr>
          <p:cNvPr id="56" name="Google Shape;56;p16"/>
          <p:cNvCxnSpPr/>
          <p:nvPr/>
        </p:nvCxnSpPr>
        <p:spPr>
          <a:xfrm rot="10800000">
            <a:off x="1349125" y="2963850"/>
            <a:ext cx="0" cy="1209600"/>
          </a:xfrm>
          <a:prstGeom prst="straightConnector1">
            <a:avLst/>
          </a:prstGeom>
          <a:noFill/>
          <a:ln w="9525" cap="flat" cmpd="sng">
            <a:solidFill>
              <a:srgbClr val="004A93"/>
            </a:solidFill>
            <a:prstDash val="solid"/>
            <a:round/>
            <a:headEnd type="none" w="sm" len="sm"/>
            <a:tailEnd type="none" w="sm" len="sm"/>
          </a:ln>
        </p:spPr>
      </p:cxnSp>
      <p:sp>
        <p:nvSpPr>
          <p:cNvPr id="57" name="Google Shape;57;p16"/>
          <p:cNvSpPr txBox="1">
            <a:spLocks noGrp="1"/>
          </p:cNvSpPr>
          <p:nvPr>
            <p:ph type="title" idx="6"/>
          </p:nvPr>
        </p:nvSpPr>
        <p:spPr>
          <a:xfrm>
            <a:off x="3321075" y="3079950"/>
            <a:ext cx="5487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6000"/>
              <a:buFont typeface="Open Sans"/>
              <a:buNone/>
              <a:defRPr sz="6000" b="1"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2pPr>
            <a:lvl3pPr marR="0" lvl="2"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3pPr>
            <a:lvl4pPr marR="0" lvl="3"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4pPr>
            <a:lvl5pPr marR="0" lvl="4"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5pPr>
            <a:lvl6pPr marR="0" lvl="5"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6pPr>
            <a:lvl7pPr marR="0" lvl="6"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7pPr>
            <a:lvl8pPr marR="0" lvl="7"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8pPr>
            <a:lvl9pPr marR="0" lvl="8"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9pPr>
          </a:lstStyle>
          <a:p>
            <a:endParaRPr/>
          </a:p>
        </p:txBody>
      </p:sp>
      <p:cxnSp>
        <p:nvCxnSpPr>
          <p:cNvPr id="58" name="Google Shape;58;p16"/>
          <p:cNvCxnSpPr/>
          <p:nvPr/>
        </p:nvCxnSpPr>
        <p:spPr>
          <a:xfrm rot="10800000">
            <a:off x="3928000" y="2963850"/>
            <a:ext cx="0" cy="1209600"/>
          </a:xfrm>
          <a:prstGeom prst="straightConnector1">
            <a:avLst/>
          </a:prstGeom>
          <a:noFill/>
          <a:ln w="9525" cap="flat" cmpd="sng">
            <a:solidFill>
              <a:srgbClr val="004A93"/>
            </a:solidFill>
            <a:prstDash val="solid"/>
            <a:round/>
            <a:headEnd type="none" w="sm" len="sm"/>
            <a:tailEnd type="none" w="sm" len="sm"/>
          </a:ln>
        </p:spPr>
      </p:cxnSp>
      <p:sp>
        <p:nvSpPr>
          <p:cNvPr id="59" name="Google Shape;59;p16"/>
          <p:cNvSpPr txBox="1">
            <a:spLocks noGrp="1"/>
          </p:cNvSpPr>
          <p:nvPr>
            <p:ph type="title" idx="7"/>
          </p:nvPr>
        </p:nvSpPr>
        <p:spPr>
          <a:xfrm>
            <a:off x="6001600" y="3079950"/>
            <a:ext cx="5487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6000"/>
              <a:buFont typeface="Rajdhani"/>
              <a:buNone/>
              <a:defRPr sz="6000" b="1" i="0" u="none" strike="noStrike" cap="none">
                <a:solidFill>
                  <a:srgbClr val="434343"/>
                </a:solidFill>
                <a:latin typeface="Rajdhani"/>
                <a:ea typeface="Rajdhani"/>
                <a:cs typeface="Rajdhani"/>
                <a:sym typeface="Rajdhani"/>
              </a:defRPr>
            </a:lvl1pPr>
            <a:lvl2pPr marR="0" lvl="1"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2pPr>
            <a:lvl3pPr marR="0" lvl="2"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3pPr>
            <a:lvl4pPr marR="0" lvl="3"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4pPr>
            <a:lvl5pPr marR="0" lvl="4"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5pPr>
            <a:lvl6pPr marR="0" lvl="5"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6pPr>
            <a:lvl7pPr marR="0" lvl="6"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7pPr>
            <a:lvl8pPr marR="0" lvl="7"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8pPr>
            <a:lvl9pPr marR="0" lvl="8" algn="l" rtl="0">
              <a:lnSpc>
                <a:spcPct val="10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9pPr>
          </a:lstStyle>
          <a:p>
            <a:endParaRPr/>
          </a:p>
        </p:txBody>
      </p:sp>
      <p:cxnSp>
        <p:nvCxnSpPr>
          <p:cNvPr id="60" name="Google Shape;60;p16"/>
          <p:cNvCxnSpPr/>
          <p:nvPr/>
        </p:nvCxnSpPr>
        <p:spPr>
          <a:xfrm rot="10800000">
            <a:off x="6608525" y="2963850"/>
            <a:ext cx="0" cy="1209600"/>
          </a:xfrm>
          <a:prstGeom prst="straightConnector1">
            <a:avLst/>
          </a:prstGeom>
          <a:noFill/>
          <a:ln w="9525" cap="flat" cmpd="sng">
            <a:solidFill>
              <a:srgbClr val="004A93"/>
            </a:solidFill>
            <a:prstDash val="solid"/>
            <a:round/>
            <a:headEnd type="none" w="sm" len="sm"/>
            <a:tailEnd type="none" w="sm" len="sm"/>
          </a:ln>
        </p:spPr>
      </p:cxnSp>
      <p:pic>
        <p:nvPicPr>
          <p:cNvPr id="61" name="Google Shape;61;p16"/>
          <p:cNvPicPr preferRelativeResize="0"/>
          <p:nvPr/>
        </p:nvPicPr>
        <p:blipFill rotWithShape="1">
          <a:blip r:embed="rId3">
            <a:alphaModFix/>
          </a:blip>
          <a:srcRect t="177390" b="-177390"/>
          <a:stretch/>
        </p:blipFill>
        <p:spPr>
          <a:xfrm>
            <a:off x="3043238" y="2428875"/>
            <a:ext cx="3362325" cy="590550"/>
          </a:xfrm>
          <a:prstGeom prst="rect">
            <a:avLst/>
          </a:prstGeom>
          <a:noFill/>
          <a:ln>
            <a:noFill/>
          </a:ln>
        </p:spPr>
      </p:pic>
      <p:sp>
        <p:nvSpPr>
          <p:cNvPr id="62" name="Google Shape;62;p16"/>
          <p:cNvSpPr txBox="1">
            <a:spLocks noGrp="1"/>
          </p:cNvSpPr>
          <p:nvPr>
            <p:ph type="title" idx="8"/>
          </p:nvPr>
        </p:nvSpPr>
        <p:spPr>
          <a:xfrm>
            <a:off x="1407350" y="1716863"/>
            <a:ext cx="1547100" cy="538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2pPr>
            <a:lvl3pPr marR="0" lvl="2"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3pPr>
            <a:lvl4pPr marR="0" lvl="3"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4pPr>
            <a:lvl5pPr marR="0" lvl="4"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5pPr>
            <a:lvl6pPr marR="0" lvl="5"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6pPr>
            <a:lvl7pPr marR="0" lvl="6"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7pPr>
            <a:lvl8pPr marR="0" lvl="7"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8pPr>
            <a:lvl9pPr marR="0" lvl="8"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9pPr>
          </a:lstStyle>
          <a:p>
            <a:endParaRPr/>
          </a:p>
        </p:txBody>
      </p:sp>
      <p:sp>
        <p:nvSpPr>
          <p:cNvPr id="63" name="Google Shape;63;p16"/>
          <p:cNvSpPr txBox="1">
            <a:spLocks noGrp="1"/>
          </p:cNvSpPr>
          <p:nvPr>
            <p:ph type="subTitle" idx="1"/>
          </p:nvPr>
        </p:nvSpPr>
        <p:spPr>
          <a:xfrm>
            <a:off x="1407350" y="2302788"/>
            <a:ext cx="1547100" cy="39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9pPr>
          </a:lstStyle>
          <a:p>
            <a:endParaRPr/>
          </a:p>
        </p:txBody>
      </p:sp>
      <p:sp>
        <p:nvSpPr>
          <p:cNvPr id="64" name="Google Shape;64;p16"/>
          <p:cNvSpPr txBox="1">
            <a:spLocks noGrp="1"/>
          </p:cNvSpPr>
          <p:nvPr>
            <p:ph type="title" idx="9"/>
          </p:nvPr>
        </p:nvSpPr>
        <p:spPr>
          <a:xfrm>
            <a:off x="1407350" y="3078888"/>
            <a:ext cx="1547100" cy="538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2pPr>
            <a:lvl3pPr marR="0" lvl="2"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3pPr>
            <a:lvl4pPr marR="0" lvl="3"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4pPr>
            <a:lvl5pPr marR="0" lvl="4"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5pPr>
            <a:lvl6pPr marR="0" lvl="5"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6pPr>
            <a:lvl7pPr marR="0" lvl="6"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7pPr>
            <a:lvl8pPr marR="0" lvl="7"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8pPr>
            <a:lvl9pPr marR="0" lvl="8"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9pPr>
          </a:lstStyle>
          <a:p>
            <a:endParaRPr/>
          </a:p>
        </p:txBody>
      </p:sp>
      <p:sp>
        <p:nvSpPr>
          <p:cNvPr id="65" name="Google Shape;65;p16"/>
          <p:cNvSpPr txBox="1">
            <a:spLocks noGrp="1"/>
          </p:cNvSpPr>
          <p:nvPr>
            <p:ph type="subTitle" idx="13"/>
          </p:nvPr>
        </p:nvSpPr>
        <p:spPr>
          <a:xfrm>
            <a:off x="1407350" y="3664813"/>
            <a:ext cx="1547100" cy="39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9pPr>
          </a:lstStyle>
          <a:p>
            <a:endParaRPr/>
          </a:p>
        </p:txBody>
      </p:sp>
      <p:sp>
        <p:nvSpPr>
          <p:cNvPr id="66" name="Google Shape;66;p16"/>
          <p:cNvSpPr txBox="1">
            <a:spLocks noGrp="1"/>
          </p:cNvSpPr>
          <p:nvPr>
            <p:ph type="title" idx="14"/>
          </p:nvPr>
        </p:nvSpPr>
        <p:spPr>
          <a:xfrm>
            <a:off x="3986225" y="1716863"/>
            <a:ext cx="1547100" cy="538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1pPr>
            <a:lvl2pPr marR="0" lvl="1"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2pPr>
            <a:lvl3pPr marR="0" lvl="2"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3pPr>
            <a:lvl4pPr marR="0" lvl="3"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4pPr>
            <a:lvl5pPr marR="0" lvl="4"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5pPr>
            <a:lvl6pPr marR="0" lvl="5"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6pPr>
            <a:lvl7pPr marR="0" lvl="6"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7pPr>
            <a:lvl8pPr marR="0" lvl="7"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8pPr>
            <a:lvl9pPr marR="0" lvl="8"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9pPr>
          </a:lstStyle>
          <a:p>
            <a:endParaRPr/>
          </a:p>
        </p:txBody>
      </p:sp>
      <p:sp>
        <p:nvSpPr>
          <p:cNvPr id="67" name="Google Shape;67;p16"/>
          <p:cNvSpPr txBox="1">
            <a:spLocks noGrp="1"/>
          </p:cNvSpPr>
          <p:nvPr>
            <p:ph type="subTitle" idx="15"/>
          </p:nvPr>
        </p:nvSpPr>
        <p:spPr>
          <a:xfrm>
            <a:off x="3986225" y="2302788"/>
            <a:ext cx="1547100" cy="39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9pPr>
          </a:lstStyle>
          <a:p>
            <a:endParaRPr/>
          </a:p>
        </p:txBody>
      </p:sp>
      <p:sp>
        <p:nvSpPr>
          <p:cNvPr id="68" name="Google Shape;68;p16"/>
          <p:cNvSpPr txBox="1">
            <a:spLocks noGrp="1"/>
          </p:cNvSpPr>
          <p:nvPr>
            <p:ph type="title" idx="16"/>
          </p:nvPr>
        </p:nvSpPr>
        <p:spPr>
          <a:xfrm>
            <a:off x="3986225" y="3078888"/>
            <a:ext cx="1547100" cy="538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1800"/>
              <a:buFont typeface="Rajdhani"/>
              <a:buNone/>
              <a:defRPr sz="1800" b="1" i="0" u="none" strike="noStrike" cap="none">
                <a:solidFill>
                  <a:srgbClr val="434343"/>
                </a:solidFill>
                <a:latin typeface="Rajdhani"/>
                <a:ea typeface="Rajdhani"/>
                <a:cs typeface="Rajdhani"/>
                <a:sym typeface="Rajdhani"/>
              </a:defRPr>
            </a:lvl1pPr>
            <a:lvl2pPr marR="0" lvl="1"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2pPr>
            <a:lvl3pPr marR="0" lvl="2"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3pPr>
            <a:lvl4pPr marR="0" lvl="3"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4pPr>
            <a:lvl5pPr marR="0" lvl="4"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5pPr>
            <a:lvl6pPr marR="0" lvl="5"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6pPr>
            <a:lvl7pPr marR="0" lvl="6"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7pPr>
            <a:lvl8pPr marR="0" lvl="7"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8pPr>
            <a:lvl9pPr marR="0" lvl="8" algn="l" rtl="0">
              <a:lnSpc>
                <a:spcPct val="100000"/>
              </a:lnSpc>
              <a:spcBef>
                <a:spcPts val="0"/>
              </a:spcBef>
              <a:spcAft>
                <a:spcPts val="0"/>
              </a:spcAft>
              <a:buClr>
                <a:srgbClr val="434343"/>
              </a:buClr>
              <a:buSzPts val="2400"/>
              <a:buFont typeface="Rajdhani"/>
              <a:buNone/>
              <a:defRPr sz="2400" b="1" i="0" u="none" strike="noStrike" cap="none">
                <a:solidFill>
                  <a:srgbClr val="434343"/>
                </a:solidFill>
                <a:latin typeface="Rajdhani"/>
                <a:ea typeface="Rajdhani"/>
                <a:cs typeface="Rajdhani"/>
                <a:sym typeface="Rajdhani"/>
              </a:defRPr>
            </a:lvl9pPr>
          </a:lstStyle>
          <a:p>
            <a:endParaRPr/>
          </a:p>
        </p:txBody>
      </p:sp>
      <p:sp>
        <p:nvSpPr>
          <p:cNvPr id="69" name="Google Shape;69;p16"/>
          <p:cNvSpPr txBox="1">
            <a:spLocks noGrp="1"/>
          </p:cNvSpPr>
          <p:nvPr>
            <p:ph type="subTitle" idx="17"/>
          </p:nvPr>
        </p:nvSpPr>
        <p:spPr>
          <a:xfrm>
            <a:off x="3986225" y="3664813"/>
            <a:ext cx="1547100" cy="39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9pPr>
          </a:lstStyle>
          <a:p>
            <a:endParaRPr/>
          </a:p>
        </p:txBody>
      </p:sp>
      <p:sp>
        <p:nvSpPr>
          <p:cNvPr id="70" name="Google Shape;70;p16"/>
          <p:cNvSpPr txBox="1">
            <a:spLocks noGrp="1"/>
          </p:cNvSpPr>
          <p:nvPr>
            <p:ph type="sldNum" idx="12"/>
          </p:nvPr>
        </p:nvSpPr>
        <p:spPr>
          <a:xfrm>
            <a:off x="8472458" y="4439592"/>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a:t>
            </a:fld>
            <a:endParaRPr/>
          </a:p>
        </p:txBody>
      </p:sp>
      <p:sp>
        <p:nvSpPr>
          <p:cNvPr id="71" name="Google Shape;71;p16"/>
          <p:cNvSpPr txBox="1">
            <a:spLocks noGrp="1"/>
          </p:cNvSpPr>
          <p:nvPr>
            <p:ph type="title" idx="18"/>
          </p:nvPr>
        </p:nvSpPr>
        <p:spPr>
          <a:xfrm>
            <a:off x="6666750" y="1716863"/>
            <a:ext cx="1547100" cy="538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2pPr>
            <a:lvl3pPr marR="0" lvl="2"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3pPr>
            <a:lvl4pPr marR="0" lvl="3"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4pPr>
            <a:lvl5pPr marR="0" lvl="4"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5pPr>
            <a:lvl6pPr marR="0" lvl="5"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6pPr>
            <a:lvl7pPr marR="0" lvl="6"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7pPr>
            <a:lvl8pPr marR="0" lvl="7"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8pPr>
            <a:lvl9pPr marR="0" lvl="8"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9pPr>
          </a:lstStyle>
          <a:p>
            <a:endParaRPr/>
          </a:p>
        </p:txBody>
      </p:sp>
      <p:sp>
        <p:nvSpPr>
          <p:cNvPr id="72" name="Google Shape;72;p16"/>
          <p:cNvSpPr txBox="1">
            <a:spLocks noGrp="1"/>
          </p:cNvSpPr>
          <p:nvPr>
            <p:ph type="subTitle" idx="19"/>
          </p:nvPr>
        </p:nvSpPr>
        <p:spPr>
          <a:xfrm>
            <a:off x="6666750" y="2302788"/>
            <a:ext cx="1547100" cy="39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9pPr>
          </a:lstStyle>
          <a:p>
            <a:endParaRPr/>
          </a:p>
        </p:txBody>
      </p:sp>
      <p:sp>
        <p:nvSpPr>
          <p:cNvPr id="73" name="Google Shape;73;p16"/>
          <p:cNvSpPr txBox="1">
            <a:spLocks noGrp="1"/>
          </p:cNvSpPr>
          <p:nvPr>
            <p:ph type="title" idx="20"/>
          </p:nvPr>
        </p:nvSpPr>
        <p:spPr>
          <a:xfrm>
            <a:off x="6666750" y="3078888"/>
            <a:ext cx="1547100" cy="5388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434343"/>
              </a:buClr>
              <a:buSzPts val="1800"/>
              <a:buFont typeface="Open Sans"/>
              <a:buNone/>
              <a:defRPr sz="1800" b="1" i="0" u="none" strike="noStrike" cap="none">
                <a:solidFill>
                  <a:srgbClr val="434343"/>
                </a:solidFill>
                <a:latin typeface="Open Sans"/>
                <a:ea typeface="Open Sans"/>
                <a:cs typeface="Open Sans"/>
                <a:sym typeface="Open Sans"/>
              </a:defRPr>
            </a:lvl1pPr>
            <a:lvl2pPr marR="0" lvl="1"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2pPr>
            <a:lvl3pPr marR="0" lvl="2"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3pPr>
            <a:lvl4pPr marR="0" lvl="3"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4pPr>
            <a:lvl5pPr marR="0" lvl="4"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5pPr>
            <a:lvl6pPr marR="0" lvl="5"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6pPr>
            <a:lvl7pPr marR="0" lvl="6"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7pPr>
            <a:lvl8pPr marR="0" lvl="7"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8pPr>
            <a:lvl9pPr marR="0" lvl="8" algn="l" rtl="0">
              <a:lnSpc>
                <a:spcPct val="100000"/>
              </a:lnSpc>
              <a:spcBef>
                <a:spcPts val="0"/>
              </a:spcBef>
              <a:spcAft>
                <a:spcPts val="0"/>
              </a:spcAft>
              <a:buClr>
                <a:srgbClr val="434343"/>
              </a:buClr>
              <a:buSzPts val="2400"/>
              <a:buFont typeface="Open Sans"/>
              <a:buNone/>
              <a:defRPr sz="2400" b="1" i="0" u="none" strike="noStrike" cap="none">
                <a:solidFill>
                  <a:srgbClr val="434343"/>
                </a:solidFill>
                <a:latin typeface="Open Sans"/>
                <a:ea typeface="Open Sans"/>
                <a:cs typeface="Open Sans"/>
                <a:sym typeface="Open Sans"/>
              </a:defRPr>
            </a:lvl9pPr>
          </a:lstStyle>
          <a:p>
            <a:endParaRPr/>
          </a:p>
        </p:txBody>
      </p:sp>
      <p:sp>
        <p:nvSpPr>
          <p:cNvPr id="74" name="Google Shape;74;p16"/>
          <p:cNvSpPr txBox="1">
            <a:spLocks noGrp="1"/>
          </p:cNvSpPr>
          <p:nvPr>
            <p:ph type="subTitle" idx="21"/>
          </p:nvPr>
        </p:nvSpPr>
        <p:spPr>
          <a:xfrm>
            <a:off x="6666750" y="3664813"/>
            <a:ext cx="1547100" cy="39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rgbClr val="004A93"/>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tada 2">
  <p:cSld name="CUSTOM_1">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4861025" y="988675"/>
            <a:ext cx="38958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6000"/>
              <a:buFont typeface="Arial"/>
              <a:buNone/>
              <a:defRPr sz="6000" b="1" i="0" u="none" strike="noStrike" cap="none">
                <a:solidFill>
                  <a:srgbClr val="FFFFFF"/>
                </a:solidFill>
                <a:latin typeface="Open Sans"/>
                <a:ea typeface="Open Sans"/>
                <a:cs typeface="Open Sans"/>
                <a:sym typeface="Ope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sión nocturna">
  <p:cSld name="CUSTOM_3">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256500" y="141725"/>
            <a:ext cx="6810900" cy="9774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1pPr>
            <a:lvl2pPr marR="0" lvl="1"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2pPr>
            <a:lvl3pPr marR="0" lvl="2"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3pPr>
            <a:lvl4pPr marR="0" lvl="3"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4pPr>
            <a:lvl5pPr marR="0" lvl="4"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5pPr>
            <a:lvl6pPr marR="0" lvl="5"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6pPr>
            <a:lvl7pPr marR="0" lvl="6"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7pPr>
            <a:lvl8pPr marR="0" lvl="7"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8pPr>
            <a:lvl9pPr marR="0" lvl="8" algn="l" rtl="0">
              <a:lnSpc>
                <a:spcPct val="100000"/>
              </a:lnSpc>
              <a:spcBef>
                <a:spcPts val="0"/>
              </a:spcBef>
              <a:spcAft>
                <a:spcPts val="0"/>
              </a:spcAft>
              <a:buClr>
                <a:srgbClr val="004A93"/>
              </a:buClr>
              <a:buSzPts val="2400"/>
              <a:buFont typeface="Open Sans"/>
              <a:buNone/>
              <a:defRPr sz="2400" b="1" i="0" u="none" strike="noStrike" cap="none">
                <a:solidFill>
                  <a:srgbClr val="004A93"/>
                </a:solidFill>
                <a:latin typeface="Open Sans"/>
                <a:ea typeface="Open Sans"/>
                <a:cs typeface="Open Sans"/>
                <a:sym typeface="Ope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93"/>
        <p:cNvGrpSpPr/>
        <p:nvPr/>
      </p:nvGrpSpPr>
      <p:grpSpPr>
        <a:xfrm>
          <a:off x="0" y="0"/>
          <a:ext cx="0" cy="0"/>
          <a:chOff x="0" y="0"/>
          <a:chExt cx="0" cy="0"/>
        </a:xfrm>
      </p:grpSpPr>
      <p:sp>
        <p:nvSpPr>
          <p:cNvPr id="94" name="Google Shape;94;g22370ee1d22_2_14"/>
          <p:cNvSpPr txBox="1">
            <a:spLocks noGrp="1"/>
          </p:cNvSpPr>
          <p:nvPr>
            <p:ph type="title"/>
          </p:nvPr>
        </p:nvSpPr>
        <p:spPr>
          <a:xfrm>
            <a:off x="2530220" y="81620"/>
            <a:ext cx="4083558" cy="8305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1">
                <a:solidFill>
                  <a:srgbClr val="1F5F9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g22370ee1d22_2_14"/>
          <p:cNvSpPr txBox="1">
            <a:spLocks noGrp="1"/>
          </p:cNvSpPr>
          <p:nvPr>
            <p:ph type="body" idx="1"/>
          </p:nvPr>
        </p:nvSpPr>
        <p:spPr>
          <a:xfrm>
            <a:off x="183895" y="861136"/>
            <a:ext cx="7336790" cy="11277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1" i="1">
                <a:solidFill>
                  <a:srgbClr val="5C63B7"/>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g22370ee1d22_2_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g22370ee1d22_2_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g22370ee1d22_2_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273764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1"/>
          <p:cNvSpPr/>
          <p:nvPr/>
        </p:nvSpPr>
        <p:spPr>
          <a:xfrm>
            <a:off x="0" y="0"/>
            <a:ext cx="9142920" cy="5142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1536716" y="1393954"/>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4800" b="1" i="0" u="none" strike="noStrike" cap="none" dirty="0">
                <a:solidFill>
                  <a:srgbClr val="FFFFFF"/>
                </a:solidFill>
                <a:latin typeface="Open Sans"/>
                <a:ea typeface="Open Sans"/>
                <a:cs typeface="Open Sans"/>
                <a:sym typeface="Open Sans"/>
              </a:rPr>
              <a:t>Modelos Predictivos</a:t>
            </a:r>
            <a:endParaRPr sz="4800" b="1" i="0" u="none" strike="noStrike" cap="none" dirty="0">
              <a:solidFill>
                <a:srgbClr val="FFFFFF"/>
              </a:solidFill>
              <a:latin typeface="Open Sans"/>
              <a:ea typeface="Open Sans"/>
              <a:cs typeface="Open Sans"/>
              <a:sym typeface="Open Sans"/>
            </a:endParaRPr>
          </a:p>
        </p:txBody>
      </p:sp>
      <p:sp>
        <p:nvSpPr>
          <p:cNvPr id="85" name="Google Shape;85;p1"/>
          <p:cNvSpPr txBox="1"/>
          <p:nvPr/>
        </p:nvSpPr>
        <p:spPr>
          <a:xfrm>
            <a:off x="1681366" y="2530495"/>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dirty="0">
                <a:solidFill>
                  <a:srgbClr val="FFFFFF"/>
                </a:solidFill>
                <a:latin typeface="Open Sans"/>
                <a:ea typeface="Open Sans"/>
                <a:cs typeface="Open Sans"/>
                <a:sym typeface="Open Sans"/>
              </a:rPr>
              <a:t>Clase 8</a:t>
            </a:r>
            <a:endParaRPr sz="2400" b="1" i="0" u="none" strike="noStrike" cap="none" dirty="0">
              <a:solidFill>
                <a:srgbClr val="FFFFFF"/>
              </a:solidFill>
              <a:latin typeface="Open Sans"/>
              <a:ea typeface="Open Sans"/>
              <a:cs typeface="Open Sans"/>
              <a:sym typeface="Open Sans"/>
            </a:endParaRPr>
          </a:p>
        </p:txBody>
      </p:sp>
      <p:sp>
        <p:nvSpPr>
          <p:cNvPr id="86" name="Google Shape;86;p1"/>
          <p:cNvSpPr txBox="1"/>
          <p:nvPr/>
        </p:nvSpPr>
        <p:spPr>
          <a:xfrm>
            <a:off x="1681366" y="4310217"/>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1600" b="1" dirty="0">
                <a:solidFill>
                  <a:srgbClr val="FFFFFF"/>
                </a:solidFill>
                <a:latin typeface="Open Sans"/>
                <a:ea typeface="Open Sans"/>
                <a:cs typeface="Open Sans"/>
                <a:sym typeface="Open Sans"/>
              </a:rPr>
              <a:t>Octubre</a:t>
            </a:r>
            <a:r>
              <a:rPr lang="es-AR" sz="1600" b="1" i="0" u="none" strike="noStrike" cap="none" dirty="0">
                <a:solidFill>
                  <a:srgbClr val="FFFFFF"/>
                </a:solidFill>
                <a:latin typeface="Open Sans"/>
                <a:ea typeface="Open Sans"/>
                <a:cs typeface="Open Sans"/>
                <a:sym typeface="Open Sans"/>
              </a:rPr>
              <a:t> - 2023</a:t>
            </a:r>
            <a:endParaRPr sz="1600" b="1" i="0" u="none" strike="noStrike" cap="none" dirty="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8"/>
        <p:cNvGrpSpPr/>
        <p:nvPr/>
      </p:nvGrpSpPr>
      <p:grpSpPr>
        <a:xfrm>
          <a:off x="0" y="0"/>
          <a:ext cx="0" cy="0"/>
          <a:chOff x="0" y="0"/>
          <a:chExt cx="0" cy="0"/>
        </a:xfrm>
      </p:grpSpPr>
      <p:sp>
        <p:nvSpPr>
          <p:cNvPr id="279" name="Google Shape;279;p3"/>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sz="2400" b="1" i="0" u="none" strike="noStrike" cap="none">
              <a:solidFill>
                <a:srgbClr val="1E5F9F"/>
              </a:solidFill>
              <a:latin typeface="Open Sans"/>
              <a:ea typeface="Open Sans"/>
              <a:cs typeface="Open Sans"/>
              <a:sym typeface="Open Sans"/>
            </a:endParaRPr>
          </a:p>
        </p:txBody>
      </p:sp>
      <p:sp>
        <p:nvSpPr>
          <p:cNvPr id="281" name="Google Shape;281;p3"/>
          <p:cNvSpPr txBox="1"/>
          <p:nvPr/>
        </p:nvSpPr>
        <p:spPr>
          <a:xfrm>
            <a:off x="0" y="1395325"/>
            <a:ext cx="4269783"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Un ensemble (o ensamble) es un conjunto de algoritmos de machine learning en donde cada uno tendrá su propia predicción, pero el resultado final será la unión de todas las respuestas de todos los modelos. </a:t>
            </a:r>
            <a:endParaRPr/>
          </a:p>
          <a:p>
            <a:pPr marL="0" marR="0" lvl="0" indent="0" algn="l" rtl="0">
              <a:lnSpc>
                <a:spcPct val="100000"/>
              </a:lnSpc>
              <a:spcBef>
                <a:spcPts val="0"/>
              </a:spcBef>
              <a:spcAft>
                <a:spcPts val="0"/>
              </a:spcAft>
              <a:buNone/>
            </a:pPr>
            <a:endParaRPr sz="1600" b="1" i="1" u="none" strike="noStrike" cap="none">
              <a:solidFill>
                <a:srgbClr val="5963B8"/>
              </a:solidFill>
              <a:latin typeface="Arial"/>
              <a:ea typeface="Arial"/>
              <a:cs typeface="Arial"/>
              <a:sym typeface="Arial"/>
            </a:endParaRPr>
          </a:p>
        </p:txBody>
      </p:sp>
      <p:pic>
        <p:nvPicPr>
          <p:cNvPr id="282" name="Google Shape;282;p3"/>
          <p:cNvPicPr preferRelativeResize="0"/>
          <p:nvPr/>
        </p:nvPicPr>
        <p:blipFill rotWithShape="1">
          <a:blip r:embed="rId3">
            <a:alphaModFix/>
          </a:blip>
          <a:srcRect/>
          <a:stretch/>
        </p:blipFill>
        <p:spPr>
          <a:xfrm>
            <a:off x="4181061" y="1467730"/>
            <a:ext cx="4933049" cy="36504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7"/>
        <p:cNvGrpSpPr/>
        <p:nvPr/>
      </p:nvGrpSpPr>
      <p:grpSpPr>
        <a:xfrm>
          <a:off x="0" y="0"/>
          <a:ext cx="0" cy="0"/>
          <a:chOff x="0" y="0"/>
          <a:chExt cx="0" cy="0"/>
        </a:xfrm>
      </p:grpSpPr>
      <p:pic>
        <p:nvPicPr>
          <p:cNvPr id="288" name="Google Shape;288;p4"/>
          <p:cNvPicPr preferRelativeResize="0"/>
          <p:nvPr/>
        </p:nvPicPr>
        <p:blipFill rotWithShape="1">
          <a:blip r:embed="rId3">
            <a:alphaModFix/>
          </a:blip>
          <a:srcRect/>
          <a:stretch/>
        </p:blipFill>
        <p:spPr>
          <a:xfrm>
            <a:off x="1479694" y="497073"/>
            <a:ext cx="7664306" cy="4579423"/>
          </a:xfrm>
          <a:prstGeom prst="rect">
            <a:avLst/>
          </a:prstGeom>
          <a:noFill/>
          <a:ln>
            <a:noFill/>
          </a:ln>
        </p:spPr>
      </p:pic>
      <p:sp>
        <p:nvSpPr>
          <p:cNvPr id="289" name="Google Shape;289;p4"/>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(Bagging)</a:t>
            </a:r>
            <a:endParaRPr sz="2400" b="1" i="0" u="none" strike="noStrike" cap="none">
              <a:solidFill>
                <a:srgbClr val="1E5F9F"/>
              </a:solidFill>
              <a:latin typeface="Open Sans"/>
              <a:ea typeface="Open Sans"/>
              <a:cs typeface="Open Sans"/>
              <a:sym typeface="Open Sans"/>
            </a:endParaRPr>
          </a:p>
        </p:txBody>
      </p:sp>
      <p:sp>
        <p:nvSpPr>
          <p:cNvPr id="291" name="Google Shape;291;p4"/>
          <p:cNvSpPr txBox="1"/>
          <p:nvPr/>
        </p:nvSpPr>
        <p:spPr>
          <a:xfrm>
            <a:off x="92605" y="1827277"/>
            <a:ext cx="3928626"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El bagging es una técnica de construcción de modelos que se basa en realizar subconjuntos de datos de forma aleatoria (con repetición) y entrenar un “</a:t>
            </a:r>
            <a:r>
              <a:rPr lang="es-AR" sz="1800" b="1" i="1" u="sng" strike="noStrike" cap="none">
                <a:solidFill>
                  <a:srgbClr val="5963B8"/>
                </a:solidFill>
                <a:latin typeface="Arial"/>
                <a:ea typeface="Arial"/>
                <a:cs typeface="Arial"/>
                <a:sym typeface="Arial"/>
              </a:rPr>
              <a:t>weak learner</a:t>
            </a:r>
            <a:r>
              <a:rPr lang="es-AR" sz="1800" b="1" i="1" u="none" strike="noStrike" cap="none">
                <a:solidFill>
                  <a:srgbClr val="5963B8"/>
                </a:solidFill>
                <a:latin typeface="Arial"/>
                <a:ea typeface="Arial"/>
                <a:cs typeface="Arial"/>
                <a:sym typeface="Arial"/>
              </a:rPr>
              <a:t>” con cada una de estas muestras. </a:t>
            </a:r>
            <a:endParaRPr/>
          </a:p>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La ventaja de este modelo es la mejor generalización que puede tener.</a:t>
            </a:r>
            <a:endParaRPr sz="1600" b="1" i="1" u="none" strike="noStrike" cap="none">
              <a:solidFill>
                <a:srgbClr val="5963B8"/>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6"/>
        <p:cNvGrpSpPr/>
        <p:nvPr/>
      </p:nvGrpSpPr>
      <p:grpSpPr>
        <a:xfrm>
          <a:off x="0" y="0"/>
          <a:ext cx="0" cy="0"/>
          <a:chOff x="0" y="0"/>
          <a:chExt cx="0" cy="0"/>
        </a:xfrm>
      </p:grpSpPr>
      <p:sp>
        <p:nvSpPr>
          <p:cNvPr id="297" name="Google Shape;297;p5"/>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8" name="Google Shape;298;p5"/>
          <p:cNvPicPr preferRelativeResize="0"/>
          <p:nvPr/>
        </p:nvPicPr>
        <p:blipFill rotWithShape="1">
          <a:blip r:embed="rId3">
            <a:alphaModFix/>
          </a:blip>
          <a:srcRect/>
          <a:stretch/>
        </p:blipFill>
        <p:spPr>
          <a:xfrm>
            <a:off x="4238368" y="457200"/>
            <a:ext cx="4905632" cy="4652487"/>
          </a:xfrm>
          <a:prstGeom prst="rect">
            <a:avLst/>
          </a:prstGeom>
          <a:noFill/>
          <a:ln>
            <a:noFill/>
          </a:ln>
        </p:spPr>
      </p:pic>
      <p:sp>
        <p:nvSpPr>
          <p:cNvPr id="299" name="Google Shape;299;p5"/>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(Bagging)</a:t>
            </a:r>
            <a:endParaRPr sz="2400" b="1" i="0" u="none" strike="noStrike" cap="none">
              <a:solidFill>
                <a:srgbClr val="1E5F9F"/>
              </a:solidFill>
              <a:latin typeface="Open Sans"/>
              <a:ea typeface="Open Sans"/>
              <a:cs typeface="Open Sans"/>
              <a:sym typeface="Open Sans"/>
            </a:endParaRPr>
          </a:p>
        </p:txBody>
      </p:sp>
      <p:sp>
        <p:nvSpPr>
          <p:cNvPr id="300" name="Google Shape;300;p5"/>
          <p:cNvSpPr txBox="1"/>
          <p:nvPr/>
        </p:nvSpPr>
        <p:spPr>
          <a:xfrm>
            <a:off x="309742" y="1195225"/>
            <a:ext cx="3928626"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La idea de este tipo de ensemble es bajar la </a:t>
            </a:r>
            <a:r>
              <a:rPr lang="es-AR" sz="1800" b="1" i="1" u="sng" strike="noStrike" cap="none">
                <a:solidFill>
                  <a:srgbClr val="5963B8"/>
                </a:solidFill>
                <a:latin typeface="Arial"/>
                <a:ea typeface="Arial"/>
                <a:cs typeface="Arial"/>
                <a:sym typeface="Arial"/>
              </a:rPr>
              <a:t>varianza</a:t>
            </a:r>
            <a:endParaRPr sz="1600" b="1" i="1" u="sng" strike="noStrike" cap="none">
              <a:solidFill>
                <a:srgbClr val="5963B8"/>
              </a:solidFill>
              <a:latin typeface="Arial"/>
              <a:ea typeface="Arial"/>
              <a:cs typeface="Arial"/>
              <a:sym typeface="Arial"/>
            </a:endParaRPr>
          </a:p>
        </p:txBody>
      </p:sp>
      <p:sp>
        <p:nvSpPr>
          <p:cNvPr id="301" name="Google Shape;301;p5"/>
          <p:cNvSpPr txBox="1"/>
          <p:nvPr/>
        </p:nvSpPr>
        <p:spPr>
          <a:xfrm>
            <a:off x="252435" y="2783443"/>
            <a:ext cx="3928626"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La diferencia que existe entre diversas bases (por ejemplo, el modelo cambiará si el mismo es entrenado con diferentes subconjuntos de datos)</a:t>
            </a:r>
            <a:endParaRPr sz="1600" b="1" i="1" u="sng" strike="noStrike" cap="none">
              <a:solidFill>
                <a:srgbClr val="5963B8"/>
              </a:solidFill>
              <a:latin typeface="Arial"/>
              <a:ea typeface="Arial"/>
              <a:cs typeface="Arial"/>
              <a:sym typeface="Arial"/>
            </a:endParaRPr>
          </a:p>
        </p:txBody>
      </p:sp>
      <p:sp>
        <p:nvSpPr>
          <p:cNvPr id="302" name="Google Shape;302;p5"/>
          <p:cNvSpPr/>
          <p:nvPr/>
        </p:nvSpPr>
        <p:spPr>
          <a:xfrm>
            <a:off x="1917087" y="1942312"/>
            <a:ext cx="356968" cy="712601"/>
          </a:xfrm>
          <a:prstGeom prst="downArrow">
            <a:avLst>
              <a:gd name="adj1" fmla="val 50000"/>
              <a:gd name="adj2" fmla="val 50000"/>
            </a:avLst>
          </a:prstGeom>
          <a:solidFill>
            <a:schemeClr val="accent1"/>
          </a:solidFill>
          <a:ln w="25400"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7"/>
        <p:cNvGrpSpPr/>
        <p:nvPr/>
      </p:nvGrpSpPr>
      <p:grpSpPr>
        <a:xfrm>
          <a:off x="0" y="0"/>
          <a:ext cx="0" cy="0"/>
          <a:chOff x="0" y="0"/>
          <a:chExt cx="0" cy="0"/>
        </a:xfrm>
      </p:grpSpPr>
      <p:sp>
        <p:nvSpPr>
          <p:cNvPr id="308" name="Google Shape;308;p6"/>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6"/>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(Bagging)</a:t>
            </a:r>
            <a:endParaRPr sz="2400" b="1" i="0" u="none" strike="noStrike" cap="none">
              <a:solidFill>
                <a:srgbClr val="1E5F9F"/>
              </a:solidFill>
              <a:latin typeface="Open Sans"/>
              <a:ea typeface="Open Sans"/>
              <a:cs typeface="Open Sans"/>
              <a:sym typeface="Open Sans"/>
            </a:endParaRPr>
          </a:p>
        </p:txBody>
      </p:sp>
      <p:sp>
        <p:nvSpPr>
          <p:cNvPr id="310" name="Google Shape;310;p6"/>
          <p:cNvSpPr txBox="1"/>
          <p:nvPr/>
        </p:nvSpPr>
        <p:spPr>
          <a:xfrm>
            <a:off x="162406" y="1595425"/>
            <a:ext cx="7587613"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Selección de los subsets de datos (muestras con repetición y con la técnica de Bootstrap). Estas muestras tendrán la misma distribución que la base de entrenamiento total.</a:t>
            </a:r>
            <a:endParaRPr/>
          </a:p>
          <a:p>
            <a:pPr marL="0" marR="0" lvl="0" indent="0" algn="l" rtl="0">
              <a:lnSpc>
                <a:spcPct val="100000"/>
              </a:lnSpc>
              <a:spcBef>
                <a:spcPts val="0"/>
              </a:spcBef>
              <a:spcAft>
                <a:spcPts val="0"/>
              </a:spcAft>
              <a:buNone/>
            </a:pPr>
            <a:endParaRPr sz="1800" b="1" i="1" u="none" strike="noStrike" cap="none">
              <a:solidFill>
                <a:srgbClr val="5963B8"/>
              </a:solidFill>
              <a:latin typeface="Arial"/>
              <a:ea typeface="Arial"/>
              <a:cs typeface="Arial"/>
              <a:sym typeface="Arial"/>
            </a:endParaRPr>
          </a:p>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 Se construyen múltiples clasificadores. Generalmente la cantidad se define como un hiperparámetro del ensemble.</a:t>
            </a:r>
            <a:endParaRPr/>
          </a:p>
          <a:p>
            <a:pPr marL="0" marR="0" lvl="0" indent="0" algn="l" rtl="0">
              <a:lnSpc>
                <a:spcPct val="100000"/>
              </a:lnSpc>
              <a:spcBef>
                <a:spcPts val="0"/>
              </a:spcBef>
              <a:spcAft>
                <a:spcPts val="0"/>
              </a:spcAft>
              <a:buNone/>
            </a:pPr>
            <a:endParaRPr sz="1800" b="1" i="1" u="sng" strike="noStrike" cap="none">
              <a:solidFill>
                <a:srgbClr val="5963B8"/>
              </a:solidFill>
              <a:latin typeface="Arial"/>
              <a:ea typeface="Arial"/>
              <a:cs typeface="Arial"/>
              <a:sym typeface="Arial"/>
            </a:endParaRPr>
          </a:p>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Combinar los resultados de los clasificadores utilizando el promedio de las probabilidades.</a:t>
            </a:r>
            <a:endParaRPr sz="1600" b="1" i="1" u="none" strike="noStrike" cap="none">
              <a:solidFill>
                <a:srgbClr val="5963B8"/>
              </a:solidFill>
              <a:latin typeface="Arial"/>
              <a:ea typeface="Arial"/>
              <a:cs typeface="Arial"/>
              <a:sym typeface="Arial"/>
            </a:endParaRPr>
          </a:p>
        </p:txBody>
      </p:sp>
      <p:sp>
        <p:nvSpPr>
          <p:cNvPr id="311" name="Google Shape;311;p6"/>
          <p:cNvSpPr txBox="1"/>
          <p:nvPr/>
        </p:nvSpPr>
        <p:spPr>
          <a:xfrm>
            <a:off x="-1517902" y="1045375"/>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000" b="1" i="1" u="none" strike="noStrike" cap="none">
                <a:solidFill>
                  <a:srgbClr val="1E5F9F"/>
                </a:solidFill>
                <a:latin typeface="Open Sans"/>
                <a:ea typeface="Open Sans"/>
                <a:cs typeface="Open Sans"/>
                <a:sym typeface="Open Sans"/>
              </a:rPr>
              <a:t>Principales Pasos:</a:t>
            </a:r>
            <a:endParaRPr sz="2000" b="1" i="0" u="none" strike="noStrike" cap="none">
              <a:solidFill>
                <a:srgbClr val="1E5F9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6"/>
        <p:cNvGrpSpPr/>
        <p:nvPr/>
      </p:nvGrpSpPr>
      <p:grpSpPr>
        <a:xfrm>
          <a:off x="0" y="0"/>
          <a:ext cx="0" cy="0"/>
          <a:chOff x="0" y="0"/>
          <a:chExt cx="0" cy="0"/>
        </a:xfrm>
      </p:grpSpPr>
      <p:sp>
        <p:nvSpPr>
          <p:cNvPr id="317" name="Google Shape;317;p7"/>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7"/>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(Bagging – Random Forest)</a:t>
            </a:r>
            <a:endParaRPr sz="2400" b="1" i="0" u="none" strike="noStrike" cap="none">
              <a:solidFill>
                <a:srgbClr val="1E5F9F"/>
              </a:solidFill>
              <a:latin typeface="Open Sans"/>
              <a:ea typeface="Open Sans"/>
              <a:cs typeface="Open Sans"/>
              <a:sym typeface="Open Sans"/>
            </a:endParaRPr>
          </a:p>
        </p:txBody>
      </p:sp>
      <p:sp>
        <p:nvSpPr>
          <p:cNvPr id="319" name="Google Shape;319;p7"/>
          <p:cNvSpPr txBox="1"/>
          <p:nvPr/>
        </p:nvSpPr>
        <p:spPr>
          <a:xfrm>
            <a:off x="162406" y="1595425"/>
            <a:ext cx="7587613"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Caso particular del Bagging creado por Leo Breiman. Permite crear diferentes clasificadores con vectores de variables diferentes de forma aleatoria.</a:t>
            </a:r>
            <a:endParaRPr sz="1600" b="1" i="1" u="none" strike="noStrike" cap="none">
              <a:solidFill>
                <a:srgbClr val="5963B8"/>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4"/>
        <p:cNvGrpSpPr/>
        <p:nvPr/>
      </p:nvGrpSpPr>
      <p:grpSpPr>
        <a:xfrm>
          <a:off x="0" y="0"/>
          <a:ext cx="0" cy="0"/>
          <a:chOff x="0" y="0"/>
          <a:chExt cx="0" cy="0"/>
        </a:xfrm>
      </p:grpSpPr>
      <p:sp>
        <p:nvSpPr>
          <p:cNvPr id="325" name="Google Shape;325;p9"/>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6" name="Google Shape;326;p9"/>
          <p:cNvPicPr preferRelativeResize="0"/>
          <p:nvPr/>
        </p:nvPicPr>
        <p:blipFill rotWithShape="1">
          <a:blip r:embed="rId3">
            <a:alphaModFix/>
          </a:blip>
          <a:srcRect/>
          <a:stretch/>
        </p:blipFill>
        <p:spPr>
          <a:xfrm>
            <a:off x="3608173" y="512904"/>
            <a:ext cx="5535827" cy="4630596"/>
          </a:xfrm>
          <a:prstGeom prst="rect">
            <a:avLst/>
          </a:prstGeom>
          <a:noFill/>
          <a:ln>
            <a:noFill/>
          </a:ln>
        </p:spPr>
      </p:pic>
      <p:sp>
        <p:nvSpPr>
          <p:cNvPr id="327" name="Google Shape;327;p9"/>
          <p:cNvSpPr txBox="1"/>
          <p:nvPr/>
        </p:nvSpPr>
        <p:spPr>
          <a:xfrm>
            <a:off x="119686" y="579767"/>
            <a:ext cx="3928626"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Es una técnica de aprendizaje secuencial. El algoritmo entrena un primer modelo. Luego los modelos subsiguientes se construyen ajustando los errores de los modelos predecesores. Es decir, si un registro fue MAL catalogado, éste tendrá mayor peso para que el modelo siguiente pueda categorizarlo de una forma correcta</a:t>
            </a:r>
            <a:endParaRPr/>
          </a:p>
        </p:txBody>
      </p:sp>
      <p:sp>
        <p:nvSpPr>
          <p:cNvPr id="328" name="Google Shape;328;p9"/>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sp>
        <p:nvSpPr>
          <p:cNvPr id="329" name="Google Shape;329;p9"/>
          <p:cNvSpPr txBox="1"/>
          <p:nvPr/>
        </p:nvSpPr>
        <p:spPr>
          <a:xfrm>
            <a:off x="0" y="4597377"/>
            <a:ext cx="3928626" cy="65420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Se trata de reducir el </a:t>
            </a:r>
            <a:r>
              <a:rPr lang="es-AR" sz="1800" b="1" i="1" u="sng" strike="noStrike" cap="none">
                <a:solidFill>
                  <a:srgbClr val="5963B8"/>
                </a:solidFill>
                <a:latin typeface="Arial"/>
                <a:ea typeface="Arial"/>
                <a:cs typeface="Arial"/>
                <a:sym typeface="Arial"/>
              </a:rPr>
              <a:t>sesgo</a:t>
            </a:r>
            <a:endParaRPr sz="1800" b="1" i="1" u="sng" strike="noStrike" cap="none">
              <a:solidFill>
                <a:srgbClr val="5963B8"/>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4"/>
        <p:cNvGrpSpPr/>
        <p:nvPr/>
      </p:nvGrpSpPr>
      <p:grpSpPr>
        <a:xfrm>
          <a:off x="0" y="0"/>
          <a:ext cx="0" cy="0"/>
          <a:chOff x="0" y="0"/>
          <a:chExt cx="0" cy="0"/>
        </a:xfrm>
      </p:grpSpPr>
      <p:sp>
        <p:nvSpPr>
          <p:cNvPr id="335" name="Google Shape;335;p20"/>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0"/>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sp>
        <p:nvSpPr>
          <p:cNvPr id="337" name="Google Shape;337;p20"/>
          <p:cNvSpPr txBox="1"/>
          <p:nvPr/>
        </p:nvSpPr>
        <p:spPr>
          <a:xfrm>
            <a:off x="162406" y="1595425"/>
            <a:ext cx="7587613"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Entrenamos el primer modelo (Modelo A) con TODA la base de entrenamiento</a:t>
            </a:r>
            <a:endParaRPr/>
          </a:p>
          <a:p>
            <a:pPr marL="0" marR="0" lvl="0" indent="0" algn="l" rtl="0">
              <a:lnSpc>
                <a:spcPct val="100000"/>
              </a:lnSpc>
              <a:spcBef>
                <a:spcPts val="0"/>
              </a:spcBef>
              <a:spcAft>
                <a:spcPts val="0"/>
              </a:spcAft>
              <a:buNone/>
            </a:pPr>
            <a:endParaRPr sz="1800" b="1" i="1" u="none" strike="noStrike" cap="none">
              <a:solidFill>
                <a:srgbClr val="5963B8"/>
              </a:solidFill>
              <a:latin typeface="Arial"/>
              <a:ea typeface="Arial"/>
              <a:cs typeface="Arial"/>
              <a:sym typeface="Arial"/>
            </a:endParaRPr>
          </a:p>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Entrenamos el segundo modelo (Modelo B) con los datos </a:t>
            </a:r>
            <a:r>
              <a:rPr lang="es-AR" sz="1800" b="1" i="1" u="sng" strike="noStrike" cap="none">
                <a:solidFill>
                  <a:srgbClr val="5963B8"/>
                </a:solidFill>
                <a:latin typeface="Arial"/>
                <a:ea typeface="Arial"/>
                <a:cs typeface="Arial"/>
                <a:sym typeface="Arial"/>
              </a:rPr>
              <a:t>sobre exagerados </a:t>
            </a:r>
            <a:r>
              <a:rPr lang="es-AR" sz="1800" b="1" i="1" u="none" strike="noStrike" cap="none">
                <a:solidFill>
                  <a:srgbClr val="5963B8"/>
                </a:solidFill>
                <a:latin typeface="Arial"/>
                <a:ea typeface="Arial"/>
                <a:cs typeface="Arial"/>
                <a:sym typeface="Arial"/>
              </a:rPr>
              <a:t>en las regiones en donde el modelo A no generó buenos resultados.</a:t>
            </a:r>
            <a:endParaRPr/>
          </a:p>
          <a:p>
            <a:pPr marL="0" marR="0" lvl="0" indent="0" algn="l" rtl="0">
              <a:lnSpc>
                <a:spcPct val="100000"/>
              </a:lnSpc>
              <a:spcBef>
                <a:spcPts val="0"/>
              </a:spcBef>
              <a:spcAft>
                <a:spcPts val="0"/>
              </a:spcAft>
              <a:buNone/>
            </a:pPr>
            <a:endParaRPr sz="1800" b="1" i="1" u="sng" strike="noStrike" cap="none">
              <a:solidFill>
                <a:srgbClr val="5963B8"/>
              </a:solidFill>
              <a:latin typeface="Arial"/>
              <a:ea typeface="Arial"/>
              <a:cs typeface="Arial"/>
              <a:sym typeface="Arial"/>
            </a:endParaRPr>
          </a:p>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a:t>
            </a:r>
            <a:endParaRPr/>
          </a:p>
          <a:p>
            <a:pPr marL="0" marR="0" lvl="0" indent="0" algn="l" rtl="0">
              <a:lnSpc>
                <a:spcPct val="100000"/>
              </a:lnSpc>
              <a:spcBef>
                <a:spcPts val="0"/>
              </a:spcBef>
              <a:spcAft>
                <a:spcPts val="0"/>
              </a:spcAft>
              <a:buNone/>
            </a:pPr>
            <a:endParaRPr sz="1800" b="1" i="1" u="none" strike="noStrike" cap="none">
              <a:solidFill>
                <a:srgbClr val="5963B8"/>
              </a:solidFill>
              <a:latin typeface="Arial"/>
              <a:ea typeface="Arial"/>
              <a:cs typeface="Arial"/>
              <a:sym typeface="Arial"/>
            </a:endParaRPr>
          </a:p>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Todos los modelos son entrenados de forma secuencial.</a:t>
            </a:r>
            <a:endParaRPr sz="1600" b="1" i="1" u="none" strike="noStrike" cap="none">
              <a:solidFill>
                <a:srgbClr val="5963B8"/>
              </a:solidFill>
              <a:latin typeface="Arial"/>
              <a:ea typeface="Arial"/>
              <a:cs typeface="Arial"/>
              <a:sym typeface="Arial"/>
            </a:endParaRPr>
          </a:p>
        </p:txBody>
      </p:sp>
      <p:sp>
        <p:nvSpPr>
          <p:cNvPr id="338" name="Google Shape;338;p20"/>
          <p:cNvSpPr txBox="1"/>
          <p:nvPr/>
        </p:nvSpPr>
        <p:spPr>
          <a:xfrm>
            <a:off x="-1517902" y="1045375"/>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000" b="1" i="1" u="none" strike="noStrike" cap="none">
                <a:solidFill>
                  <a:srgbClr val="1E5F9F"/>
                </a:solidFill>
                <a:latin typeface="Open Sans"/>
                <a:ea typeface="Open Sans"/>
                <a:cs typeface="Open Sans"/>
                <a:sym typeface="Open Sans"/>
              </a:rPr>
              <a:t>Principales Pasos:</a:t>
            </a:r>
            <a:endParaRPr sz="2000" b="1" i="0" u="none" strike="noStrike" cap="none">
              <a:solidFill>
                <a:srgbClr val="1E5F9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3"/>
        <p:cNvGrpSpPr/>
        <p:nvPr/>
      </p:nvGrpSpPr>
      <p:grpSpPr>
        <a:xfrm>
          <a:off x="0" y="0"/>
          <a:ext cx="0" cy="0"/>
          <a:chOff x="0" y="0"/>
          <a:chExt cx="0" cy="0"/>
        </a:xfrm>
      </p:grpSpPr>
      <p:sp>
        <p:nvSpPr>
          <p:cNvPr id="344" name="Google Shape;344;p21"/>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1"/>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sp>
        <p:nvSpPr>
          <p:cNvPr id="346" name="Google Shape;346;p21"/>
          <p:cNvSpPr/>
          <p:nvPr/>
        </p:nvSpPr>
        <p:spPr>
          <a:xfrm>
            <a:off x="517881" y="1089208"/>
            <a:ext cx="842899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Para explicar este método, pensemos en un problema de clasificación dicotómica con 10 ejemplos, 5 positivos y 5 negativos </a:t>
            </a:r>
            <a:endParaRPr/>
          </a:p>
        </p:txBody>
      </p:sp>
      <p:pic>
        <p:nvPicPr>
          <p:cNvPr id="347" name="Google Shape;347;p21" descr="Captura de Pantalla 2019-09-12 a la(s) 10.37.05.png"/>
          <p:cNvPicPr preferRelativeResize="0"/>
          <p:nvPr/>
        </p:nvPicPr>
        <p:blipFill rotWithShape="1">
          <a:blip r:embed="rId3">
            <a:alphaModFix/>
          </a:blip>
          <a:srcRect/>
          <a:stretch/>
        </p:blipFill>
        <p:spPr>
          <a:xfrm>
            <a:off x="3130100" y="1752705"/>
            <a:ext cx="2828925" cy="25860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2"/>
        <p:cNvGrpSpPr/>
        <p:nvPr/>
      </p:nvGrpSpPr>
      <p:grpSpPr>
        <a:xfrm>
          <a:off x="0" y="0"/>
          <a:ext cx="0" cy="0"/>
          <a:chOff x="0" y="0"/>
          <a:chExt cx="0" cy="0"/>
        </a:xfrm>
      </p:grpSpPr>
      <p:sp>
        <p:nvSpPr>
          <p:cNvPr id="353" name="Google Shape;353;p22"/>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2"/>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pic>
        <p:nvPicPr>
          <p:cNvPr id="355" name="Google Shape;355;p22" descr="Captura de Pantalla 2019-09-12 a la(s) 10.38.19.png"/>
          <p:cNvPicPr preferRelativeResize="0"/>
          <p:nvPr/>
        </p:nvPicPr>
        <p:blipFill rotWithShape="1">
          <a:blip r:embed="rId3">
            <a:alphaModFix/>
          </a:blip>
          <a:srcRect/>
          <a:stretch/>
        </p:blipFill>
        <p:spPr>
          <a:xfrm>
            <a:off x="1161187" y="2169064"/>
            <a:ext cx="6081713" cy="2814638"/>
          </a:xfrm>
          <a:prstGeom prst="rect">
            <a:avLst/>
          </a:prstGeom>
          <a:noFill/>
          <a:ln>
            <a:noFill/>
          </a:ln>
        </p:spPr>
      </p:pic>
      <p:sp>
        <p:nvSpPr>
          <p:cNvPr id="356" name="Google Shape;356;p22"/>
          <p:cNvSpPr/>
          <p:nvPr/>
        </p:nvSpPr>
        <p:spPr>
          <a:xfrm>
            <a:off x="517881" y="1089207"/>
            <a:ext cx="8428997"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En la primera iteración, mal clasificamos 3 observaciones positivas, por ende dichas observaciones tendrán mucho más peso en la segunda iteración para encontrar un corte donde pueda clasificar correctamente los casos que  se clasificaron con error.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1"/>
        <p:cNvGrpSpPr/>
        <p:nvPr/>
      </p:nvGrpSpPr>
      <p:grpSpPr>
        <a:xfrm>
          <a:off x="0" y="0"/>
          <a:ext cx="0" cy="0"/>
          <a:chOff x="0" y="0"/>
          <a:chExt cx="0" cy="0"/>
        </a:xfrm>
      </p:grpSpPr>
      <p:sp>
        <p:nvSpPr>
          <p:cNvPr id="362" name="Google Shape;362;p23"/>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3"/>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sp>
        <p:nvSpPr>
          <p:cNvPr id="364" name="Google Shape;364;p23"/>
          <p:cNvSpPr/>
          <p:nvPr/>
        </p:nvSpPr>
        <p:spPr>
          <a:xfrm>
            <a:off x="517881" y="1089208"/>
            <a:ext cx="842899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La segunda iteración clasificó tres observaciones con errores, lo cual en la tercera iteración, éstas poseerán mayor peso</a:t>
            </a:r>
            <a:endParaRPr/>
          </a:p>
        </p:txBody>
      </p:sp>
      <p:pic>
        <p:nvPicPr>
          <p:cNvPr id="365" name="Google Shape;365;p23" descr="Captura de Pantalla 2019-09-12 a la(s) 10.38.48.png"/>
          <p:cNvPicPr preferRelativeResize="0"/>
          <p:nvPr/>
        </p:nvPicPr>
        <p:blipFill rotWithShape="1">
          <a:blip r:embed="rId3">
            <a:alphaModFix/>
          </a:blip>
          <a:srcRect/>
          <a:stretch/>
        </p:blipFill>
        <p:spPr>
          <a:xfrm>
            <a:off x="1017394" y="1968143"/>
            <a:ext cx="6605588" cy="21097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22370ee1d22_2_44"/>
          <p:cNvSpPr txBox="1">
            <a:spLocks noGrp="1"/>
          </p:cNvSpPr>
          <p:nvPr>
            <p:ph type="title"/>
          </p:nvPr>
        </p:nvSpPr>
        <p:spPr>
          <a:xfrm>
            <a:off x="2530220" y="81620"/>
            <a:ext cx="4083558" cy="830580"/>
          </a:xfrm>
          <a:prstGeom prst="rect">
            <a:avLst/>
          </a:prstGeom>
          <a:noFill/>
          <a:ln>
            <a:noFill/>
          </a:ln>
        </p:spPr>
        <p:txBody>
          <a:bodyPr spcFirstLastPara="1" wrap="square" lIns="0" tIns="12050" rIns="0" bIns="0" anchor="t" anchorCtr="0">
            <a:spAutoFit/>
          </a:bodyPr>
          <a:lstStyle/>
          <a:p>
            <a:pPr marL="948055" marR="5080" lvl="0" indent="-935990" algn="l" rtl="0">
              <a:lnSpc>
                <a:spcPct val="110100"/>
              </a:lnSpc>
              <a:spcBef>
                <a:spcPts val="0"/>
              </a:spcBef>
              <a:spcAft>
                <a:spcPts val="0"/>
              </a:spcAft>
              <a:buNone/>
            </a:pPr>
            <a:r>
              <a:rPr lang="es-AR"/>
              <a:t>Evaluación de Modelos  Ejemplo…</a:t>
            </a:r>
            <a:endParaRPr/>
          </a:p>
        </p:txBody>
      </p:sp>
      <p:sp>
        <p:nvSpPr>
          <p:cNvPr id="420" name="Google Shape;420;g22370ee1d22_2_44"/>
          <p:cNvSpPr txBox="1"/>
          <p:nvPr/>
        </p:nvSpPr>
        <p:spPr>
          <a:xfrm>
            <a:off x="401827" y="1180337"/>
            <a:ext cx="8358505" cy="3927475"/>
          </a:xfrm>
          <a:prstGeom prst="rect">
            <a:avLst/>
          </a:prstGeom>
          <a:noFill/>
          <a:ln>
            <a:noFill/>
          </a:ln>
        </p:spPr>
        <p:txBody>
          <a:bodyPr spcFirstLastPara="1" wrap="square" lIns="0" tIns="12050" rIns="0" bIns="0" anchor="t" anchorCtr="0">
            <a:spAutoFit/>
          </a:bodyPr>
          <a:lstStyle/>
          <a:p>
            <a:pPr marL="12700" marR="437515"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Estamos por generar una campaña de marketing para un banco. Se quiere vender  seguros para sus clientes.</a:t>
            </a:r>
            <a:endParaRPr sz="1600">
              <a:latin typeface="Arial"/>
              <a:ea typeface="Arial"/>
              <a:cs typeface="Arial"/>
              <a:sym typeface="Arial"/>
            </a:endParaRPr>
          </a:p>
          <a:p>
            <a:pPr marL="12700" marR="508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Se puede contactar a todos los clientes del banco y ofrecerles seguros. Por tal motivo  se creó un modelo para entender la probabilidad de que acepte la oferta. Por ende,  ningún modelo es perfecto. Por tal motivo:</a:t>
            </a:r>
            <a:endParaRPr sz="1600">
              <a:latin typeface="Arial"/>
              <a:ea typeface="Arial"/>
              <a:cs typeface="Arial"/>
              <a:sym typeface="Arial"/>
            </a:endParaRPr>
          </a:p>
          <a:p>
            <a:pPr marL="299085" marR="99060" lvl="0" indent="-287019" algn="l" rtl="0">
              <a:lnSpc>
                <a:spcPct val="100000"/>
              </a:lnSpc>
              <a:spcBef>
                <a:spcPts val="0"/>
              </a:spcBef>
              <a:spcAft>
                <a:spcPts val="0"/>
              </a:spcAft>
              <a:buClr>
                <a:srgbClr val="000000"/>
              </a:buClr>
              <a:buSzPts val="1600"/>
              <a:buFont typeface="Arial"/>
              <a:buChar char="-"/>
            </a:pPr>
            <a:r>
              <a:rPr lang="es-AR" sz="1600" b="1" i="1">
                <a:solidFill>
                  <a:srgbClr val="5C63B7"/>
                </a:solidFill>
                <a:latin typeface="Arial"/>
                <a:ea typeface="Arial"/>
                <a:cs typeface="Arial"/>
                <a:sym typeface="Arial"/>
              </a:rPr>
              <a:t>Algunos clientes el modelo dirá que aceptarían, pero en realidad no lo van a hacer  (Falsos Positivos)</a:t>
            </a:r>
            <a:endParaRPr sz="1600">
              <a:latin typeface="Arial"/>
              <a:ea typeface="Arial"/>
              <a:cs typeface="Arial"/>
              <a:sym typeface="Arial"/>
            </a:endParaRPr>
          </a:p>
          <a:p>
            <a:pPr marL="0" marR="0" lvl="0" indent="0" algn="l" rtl="0">
              <a:lnSpc>
                <a:spcPct val="100000"/>
              </a:lnSpc>
              <a:spcBef>
                <a:spcPts val="25"/>
              </a:spcBef>
              <a:spcAft>
                <a:spcPts val="0"/>
              </a:spcAft>
              <a:buSzPts val="1650"/>
              <a:buFont typeface="Arial"/>
              <a:buNone/>
            </a:pPr>
            <a:endParaRPr sz="1650">
              <a:latin typeface="Arial"/>
              <a:ea typeface="Arial"/>
              <a:cs typeface="Arial"/>
              <a:sym typeface="Arial"/>
            </a:endParaRPr>
          </a:p>
          <a:p>
            <a:pPr marL="299085" marR="1002030" lvl="0" indent="-287019" algn="l" rtl="0">
              <a:lnSpc>
                <a:spcPct val="100000"/>
              </a:lnSpc>
              <a:spcBef>
                <a:spcPts val="0"/>
              </a:spcBef>
              <a:spcAft>
                <a:spcPts val="0"/>
              </a:spcAft>
              <a:buClr>
                <a:srgbClr val="000000"/>
              </a:buClr>
              <a:buSzPts val="1600"/>
              <a:buFont typeface="Arial"/>
              <a:buChar char="-"/>
            </a:pPr>
            <a:r>
              <a:rPr lang="es-AR" sz="1600" b="1" i="1">
                <a:solidFill>
                  <a:srgbClr val="5C63B7"/>
                </a:solidFill>
                <a:latin typeface="Arial"/>
                <a:ea typeface="Arial"/>
                <a:cs typeface="Arial"/>
                <a:sym typeface="Arial"/>
              </a:rPr>
              <a:t>Otros cliente que no los vamos a contactar porque el modelo dijo que no  aceptarían, pero tal vez, si lo hubieran hecho (Falsos Negativos)</a:t>
            </a:r>
            <a:endParaRPr sz="1600">
              <a:latin typeface="Arial"/>
              <a:ea typeface="Arial"/>
              <a:cs typeface="Arial"/>
              <a:sym typeface="Arial"/>
            </a:endParaRPr>
          </a:p>
          <a:p>
            <a:pPr marL="0" marR="0" lvl="0" indent="0" algn="l" rtl="0">
              <a:lnSpc>
                <a:spcPct val="100000"/>
              </a:lnSpc>
              <a:spcBef>
                <a:spcPts val="25"/>
              </a:spcBef>
              <a:spcAft>
                <a:spcPts val="0"/>
              </a:spcAft>
              <a:buSzPts val="1650"/>
              <a:buFont typeface="Arial"/>
              <a:buNone/>
            </a:pPr>
            <a:endParaRPr sz="1650">
              <a:latin typeface="Arial"/>
              <a:ea typeface="Arial"/>
              <a:cs typeface="Arial"/>
              <a:sym typeface="Arial"/>
            </a:endParaRPr>
          </a:p>
          <a:p>
            <a:pPr marL="299085" marR="0" lvl="0" indent="-287019" algn="l" rtl="0">
              <a:lnSpc>
                <a:spcPct val="100000"/>
              </a:lnSpc>
              <a:spcBef>
                <a:spcPts val="0"/>
              </a:spcBef>
              <a:spcAft>
                <a:spcPts val="0"/>
              </a:spcAft>
              <a:buClr>
                <a:srgbClr val="000000"/>
              </a:buClr>
              <a:buSzPts val="1600"/>
              <a:buFont typeface="Arial"/>
              <a:buChar char="-"/>
            </a:pPr>
            <a:r>
              <a:rPr lang="es-AR" sz="1600" b="1" i="1">
                <a:solidFill>
                  <a:srgbClr val="5C63B7"/>
                </a:solidFill>
                <a:latin typeface="Arial"/>
                <a:ea typeface="Arial"/>
                <a:cs typeface="Arial"/>
                <a:sym typeface="Arial"/>
              </a:rPr>
              <a:t>Otros, los contactaremos porque el modelo dijo que aceptarían y realmente lo</a:t>
            </a:r>
            <a:endParaRPr sz="1600">
              <a:latin typeface="Arial"/>
              <a:ea typeface="Arial"/>
              <a:cs typeface="Arial"/>
              <a:sym typeface="Arial"/>
            </a:endParaRPr>
          </a:p>
          <a:p>
            <a:pPr marL="299085"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hacen (Verdaderos Positivos)</a:t>
            </a:r>
            <a:endParaRPr sz="1600">
              <a:latin typeface="Arial"/>
              <a:ea typeface="Arial"/>
              <a:cs typeface="Arial"/>
              <a:sym typeface="Arial"/>
            </a:endParaRPr>
          </a:p>
          <a:p>
            <a:pPr marL="0" marR="0" lvl="0" indent="0" algn="l" rtl="0">
              <a:lnSpc>
                <a:spcPct val="100000"/>
              </a:lnSpc>
              <a:spcBef>
                <a:spcPts val="25"/>
              </a:spcBef>
              <a:spcAft>
                <a:spcPts val="0"/>
              </a:spcAft>
              <a:buNone/>
            </a:pPr>
            <a:endParaRPr sz="1650">
              <a:latin typeface="Arial"/>
              <a:ea typeface="Arial"/>
              <a:cs typeface="Arial"/>
              <a:sym typeface="Arial"/>
            </a:endParaRPr>
          </a:p>
          <a:p>
            <a:pPr marL="299085" marR="621030" lvl="0" indent="-287019" algn="l" rtl="0">
              <a:lnSpc>
                <a:spcPct val="100000"/>
              </a:lnSpc>
              <a:spcBef>
                <a:spcPts val="0"/>
              </a:spcBef>
              <a:spcAft>
                <a:spcPts val="0"/>
              </a:spcAft>
              <a:buClr>
                <a:srgbClr val="000000"/>
              </a:buClr>
              <a:buSzPts val="1600"/>
              <a:buFont typeface="Arial"/>
              <a:buChar char="-"/>
            </a:pPr>
            <a:r>
              <a:rPr lang="es-AR" sz="1600" b="1" i="1">
                <a:solidFill>
                  <a:srgbClr val="5C63B7"/>
                </a:solidFill>
                <a:latin typeface="Arial"/>
                <a:ea typeface="Arial"/>
                <a:cs typeface="Arial"/>
                <a:sym typeface="Arial"/>
              </a:rPr>
              <a:t>Los últimos no los contactaremos porque el modelo dijo que no aceptarían y  realmente no hubieran aceptado (Verdaderos Negativos)</a:t>
            </a:r>
            <a:endParaRPr sz="16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0"/>
        <p:cNvGrpSpPr/>
        <p:nvPr/>
      </p:nvGrpSpPr>
      <p:grpSpPr>
        <a:xfrm>
          <a:off x="0" y="0"/>
          <a:ext cx="0" cy="0"/>
          <a:chOff x="0" y="0"/>
          <a:chExt cx="0" cy="0"/>
        </a:xfrm>
      </p:grpSpPr>
      <p:sp>
        <p:nvSpPr>
          <p:cNvPr id="371" name="Google Shape;371;p24"/>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4"/>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sp>
        <p:nvSpPr>
          <p:cNvPr id="373" name="Google Shape;373;p24"/>
          <p:cNvSpPr/>
          <p:nvPr/>
        </p:nvSpPr>
        <p:spPr>
          <a:xfrm>
            <a:off x="517881" y="1089207"/>
            <a:ext cx="84289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Las tres iteraciones quedarían terminadas de la siguiente forma:</a:t>
            </a:r>
            <a:endParaRPr/>
          </a:p>
        </p:txBody>
      </p:sp>
      <p:pic>
        <p:nvPicPr>
          <p:cNvPr id="374" name="Google Shape;374;p24" descr="Captura de Pantalla 2019-09-12 a la(s) 10.39.30.png"/>
          <p:cNvPicPr preferRelativeResize="0"/>
          <p:nvPr/>
        </p:nvPicPr>
        <p:blipFill rotWithShape="1">
          <a:blip r:embed="rId3">
            <a:alphaModFix/>
          </a:blip>
          <a:srcRect/>
          <a:stretch/>
        </p:blipFill>
        <p:spPr>
          <a:xfrm>
            <a:off x="950720" y="1712737"/>
            <a:ext cx="6743700" cy="21574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9"/>
        <p:cNvGrpSpPr/>
        <p:nvPr/>
      </p:nvGrpSpPr>
      <p:grpSpPr>
        <a:xfrm>
          <a:off x="0" y="0"/>
          <a:ext cx="0" cy="0"/>
          <a:chOff x="0" y="0"/>
          <a:chExt cx="0" cy="0"/>
        </a:xfrm>
      </p:grpSpPr>
      <p:sp>
        <p:nvSpPr>
          <p:cNvPr id="380" name="Google Shape;380;p25"/>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5"/>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sp>
        <p:nvSpPr>
          <p:cNvPr id="382" name="Google Shape;382;p25"/>
          <p:cNvSpPr/>
          <p:nvPr/>
        </p:nvSpPr>
        <p:spPr>
          <a:xfrm>
            <a:off x="517881" y="1089207"/>
            <a:ext cx="842899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El modelo final quedaría de la siguiente forma:</a:t>
            </a:r>
            <a:endParaRPr/>
          </a:p>
        </p:txBody>
      </p:sp>
      <p:pic>
        <p:nvPicPr>
          <p:cNvPr id="383" name="Google Shape;383;p25" descr="Captura de Pantalla 2019-09-12 a la(s) 10.39.57.png"/>
          <p:cNvPicPr preferRelativeResize="0"/>
          <p:nvPr/>
        </p:nvPicPr>
        <p:blipFill rotWithShape="1">
          <a:blip r:embed="rId3">
            <a:alphaModFix/>
          </a:blip>
          <a:srcRect/>
          <a:stretch/>
        </p:blipFill>
        <p:spPr>
          <a:xfrm>
            <a:off x="2330979" y="1628880"/>
            <a:ext cx="3768800" cy="32928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8"/>
        <p:cNvGrpSpPr/>
        <p:nvPr/>
      </p:nvGrpSpPr>
      <p:grpSpPr>
        <a:xfrm>
          <a:off x="0" y="0"/>
          <a:ext cx="0" cy="0"/>
          <a:chOff x="0" y="0"/>
          <a:chExt cx="0" cy="0"/>
        </a:xfrm>
      </p:grpSpPr>
      <p:sp>
        <p:nvSpPr>
          <p:cNvPr id="389" name="Google Shape;389;p26"/>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6"/>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sp>
        <p:nvSpPr>
          <p:cNvPr id="391" name="Google Shape;391;p26"/>
          <p:cNvSpPr/>
          <p:nvPr/>
        </p:nvSpPr>
        <p:spPr>
          <a:xfrm>
            <a:off x="517881" y="1089207"/>
            <a:ext cx="8428997"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Luego de tener todos los modelos de clasificación, las nuevas observaciones serán clasificadas por cada uno de los learners, luego se realizará una votación con los resultados de cada uno de dichos modelos. No obstante la votación también estará condicionada por un peso que tendrá cada uno de los modelos. El peso será el error de clasificación de cada uno de ellos.</a:t>
            </a:r>
            <a:endParaRPr/>
          </a:p>
          <a:p>
            <a:pPr marL="0" marR="0" lvl="0" indent="0" algn="l" rtl="0">
              <a:lnSpc>
                <a:spcPct val="100000"/>
              </a:lnSpc>
              <a:spcBef>
                <a:spcPts val="0"/>
              </a:spcBef>
              <a:spcAft>
                <a:spcPts val="0"/>
              </a:spcAft>
              <a:buNone/>
            </a:pPr>
            <a:endParaRPr sz="1800" b="1" i="1" u="none" strike="noStrike" cap="none">
              <a:solidFill>
                <a:srgbClr val="5963B8"/>
              </a:solidFill>
              <a:latin typeface="Arial"/>
              <a:ea typeface="Arial"/>
              <a:cs typeface="Arial"/>
              <a:sym typeface="Arial"/>
            </a:endParaRPr>
          </a:p>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El procedimiento (o algoritmo) que acabamos de presentar es llamado AdaBoost (adaptive boosting) que fue uno de los primeros algoritmos que utilizó esta técnica. </a:t>
            </a:r>
            <a:endParaRPr/>
          </a:p>
        </p:txBody>
      </p:sp>
      <p:pic>
        <p:nvPicPr>
          <p:cNvPr id="392" name="Google Shape;392;p26" descr="Captura de Pantalla 2019-09-12 a la(s) 10.39.30.png"/>
          <p:cNvPicPr preferRelativeResize="0"/>
          <p:nvPr/>
        </p:nvPicPr>
        <p:blipFill rotWithShape="1">
          <a:blip r:embed="rId3">
            <a:alphaModFix/>
          </a:blip>
          <a:srcRect/>
          <a:stretch/>
        </p:blipFill>
        <p:spPr>
          <a:xfrm>
            <a:off x="6387576" y="4122067"/>
            <a:ext cx="2629142" cy="8411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7"/>
        <p:cNvGrpSpPr/>
        <p:nvPr/>
      </p:nvGrpSpPr>
      <p:grpSpPr>
        <a:xfrm>
          <a:off x="0" y="0"/>
          <a:ext cx="0" cy="0"/>
          <a:chOff x="0" y="0"/>
          <a:chExt cx="0" cy="0"/>
        </a:xfrm>
      </p:grpSpPr>
      <p:sp>
        <p:nvSpPr>
          <p:cNvPr id="398" name="Google Shape;398;p27"/>
          <p:cNvSpPr txBox="1"/>
          <p:nvPr/>
        </p:nvSpPr>
        <p:spPr>
          <a:xfrm>
            <a:off x="1195225" y="1195225"/>
            <a:ext cx="676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7"/>
          <p:cNvSpPr txBox="1"/>
          <p:nvPr/>
        </p:nvSpPr>
        <p:spPr>
          <a:xfrm>
            <a:off x="1299861" y="0"/>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1" u="none" strike="noStrike" cap="none">
                <a:solidFill>
                  <a:srgbClr val="1E5F9F"/>
                </a:solidFill>
                <a:latin typeface="Open Sans"/>
                <a:ea typeface="Open Sans"/>
                <a:cs typeface="Open Sans"/>
                <a:sym typeface="Open Sans"/>
              </a:rPr>
              <a:t>Ensemble Learnings</a:t>
            </a:r>
            <a:r>
              <a:rPr lang="es-AR" sz="2400" b="1" i="0" u="none" strike="noStrike" cap="none">
                <a:solidFill>
                  <a:srgbClr val="1E5F9F"/>
                </a:solidFill>
                <a:latin typeface="Open Sans"/>
                <a:ea typeface="Open Sans"/>
                <a:cs typeface="Open Sans"/>
                <a:sym typeface="Open Sans"/>
              </a:rPr>
              <a:t>…</a:t>
            </a:r>
            <a:endParaRPr/>
          </a:p>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1E5F9F"/>
                </a:solidFill>
                <a:latin typeface="Open Sans"/>
                <a:ea typeface="Open Sans"/>
                <a:cs typeface="Open Sans"/>
                <a:sym typeface="Open Sans"/>
              </a:rPr>
              <a:t>(Boosting)</a:t>
            </a:r>
            <a:endParaRPr sz="2400" b="1" i="0" u="none" strike="noStrike" cap="none">
              <a:solidFill>
                <a:srgbClr val="1E5F9F"/>
              </a:solidFill>
              <a:latin typeface="Open Sans"/>
              <a:ea typeface="Open Sans"/>
              <a:cs typeface="Open Sans"/>
              <a:sym typeface="Open Sans"/>
            </a:endParaRPr>
          </a:p>
        </p:txBody>
      </p:sp>
      <p:sp>
        <p:nvSpPr>
          <p:cNvPr id="400" name="Google Shape;400;p27"/>
          <p:cNvSpPr/>
          <p:nvPr/>
        </p:nvSpPr>
        <p:spPr>
          <a:xfrm>
            <a:off x="517881" y="1089207"/>
            <a:ext cx="8428997"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Luego de tener todos los modelos de clasificación, las nuevas observaciones serán clasificadas por cada uno de los learners, luego se realizará una votación con los resultados de cada uno de dichos modelos. No obstante la votación también estará condicionada por un peso que tendrá cada uno de los modelos. El peso será el error de clasificación de cada uno de ellos.</a:t>
            </a:r>
            <a:endParaRPr/>
          </a:p>
          <a:p>
            <a:pPr marL="0" marR="0" lvl="0" indent="0" algn="l" rtl="0">
              <a:lnSpc>
                <a:spcPct val="100000"/>
              </a:lnSpc>
              <a:spcBef>
                <a:spcPts val="0"/>
              </a:spcBef>
              <a:spcAft>
                <a:spcPts val="0"/>
              </a:spcAft>
              <a:buNone/>
            </a:pPr>
            <a:endParaRPr sz="1800" b="1" i="1" u="none" strike="noStrike" cap="none">
              <a:solidFill>
                <a:srgbClr val="5963B8"/>
              </a:solidFill>
              <a:latin typeface="Arial"/>
              <a:ea typeface="Arial"/>
              <a:cs typeface="Arial"/>
              <a:sym typeface="Arial"/>
            </a:endParaRPr>
          </a:p>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El procedimiento (o algoritmo) que acabamos de presentar es llamado AdaBoost (adaptive boosting) que fue uno de los primeros algoritmos que utilizó esta técnica. </a:t>
            </a:r>
            <a:endParaRPr/>
          </a:p>
        </p:txBody>
      </p:sp>
      <p:pic>
        <p:nvPicPr>
          <p:cNvPr id="401" name="Google Shape;401;p27" descr="Captura de Pantalla 2019-09-12 a la(s) 10.39.30.png"/>
          <p:cNvPicPr preferRelativeResize="0"/>
          <p:nvPr/>
        </p:nvPicPr>
        <p:blipFill rotWithShape="1">
          <a:blip r:embed="rId3">
            <a:alphaModFix/>
          </a:blip>
          <a:srcRect/>
          <a:stretch/>
        </p:blipFill>
        <p:spPr>
          <a:xfrm>
            <a:off x="6387576" y="4122067"/>
            <a:ext cx="2629142" cy="8411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A66AC"/>
        </a:solidFill>
        <a:effectLst/>
      </p:bgPr>
    </p:bg>
    <p:spTree>
      <p:nvGrpSpPr>
        <p:cNvPr id="1" name="Shape 406"/>
        <p:cNvGrpSpPr/>
        <p:nvPr/>
      </p:nvGrpSpPr>
      <p:grpSpPr>
        <a:xfrm>
          <a:off x="0" y="0"/>
          <a:ext cx="0" cy="0"/>
          <a:chOff x="0" y="0"/>
          <a:chExt cx="0" cy="0"/>
        </a:xfrm>
      </p:grpSpPr>
      <p:sp>
        <p:nvSpPr>
          <p:cNvPr id="407" name="Google Shape;407;p28"/>
          <p:cNvSpPr txBox="1"/>
          <p:nvPr/>
        </p:nvSpPr>
        <p:spPr>
          <a:xfrm>
            <a:off x="1351156" y="1807532"/>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FFFFFF"/>
                </a:solidFill>
                <a:latin typeface="Open Sans"/>
                <a:ea typeface="Open Sans"/>
                <a:cs typeface="Open Sans"/>
                <a:sym typeface="Open Sans"/>
              </a:rPr>
              <a:t>¿Qué es mejor un Boosting o un Bagging?</a:t>
            </a:r>
            <a:endParaRPr sz="2400" b="1" i="0" u="none" strike="noStrike" cap="none">
              <a:solidFill>
                <a:srgbClr val="FFFFFF"/>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2370ee1d22_2_37"/>
          <p:cNvSpPr txBox="1">
            <a:spLocks noGrp="1"/>
          </p:cNvSpPr>
          <p:nvPr>
            <p:ph type="title"/>
          </p:nvPr>
        </p:nvSpPr>
        <p:spPr>
          <a:xfrm>
            <a:off x="2530226" y="118100"/>
            <a:ext cx="36444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s-AR"/>
              <a:t>Evaluación de Modelos</a:t>
            </a:r>
            <a:endParaRPr/>
          </a:p>
        </p:txBody>
      </p:sp>
      <p:sp>
        <p:nvSpPr>
          <p:cNvPr id="413" name="Google Shape;413;g22370ee1d22_2_37"/>
          <p:cNvSpPr txBox="1"/>
          <p:nvPr/>
        </p:nvSpPr>
        <p:spPr>
          <a:xfrm>
            <a:off x="183895" y="861136"/>
            <a:ext cx="8161020" cy="124523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Una tarea muy importante a la hora de crear un modelo predictivo es medir qué tan</a:t>
            </a:r>
            <a:endParaRPr sz="1600">
              <a:latin typeface="Arial"/>
              <a:ea typeface="Arial"/>
              <a:cs typeface="Arial"/>
              <a:sym typeface="Arial"/>
            </a:endParaRPr>
          </a:p>
          <a:p>
            <a:pPr marL="12700" marR="0" lvl="0" indent="0" algn="l" rtl="0">
              <a:lnSpc>
                <a:spcPct val="100000"/>
              </a:lnSpc>
              <a:spcBef>
                <a:spcPts val="5"/>
              </a:spcBef>
              <a:spcAft>
                <a:spcPts val="0"/>
              </a:spcAft>
              <a:buNone/>
            </a:pPr>
            <a:r>
              <a:rPr lang="es-AR" sz="1600" b="1" i="1">
                <a:solidFill>
                  <a:srgbClr val="5C63B7"/>
                </a:solidFill>
                <a:latin typeface="Arial"/>
                <a:ea typeface="Arial"/>
                <a:cs typeface="Arial"/>
                <a:sym typeface="Arial"/>
              </a:rPr>
              <a:t>bien generaliza sobre los datos no vistos.</a:t>
            </a:r>
            <a:endParaRPr sz="1600">
              <a:latin typeface="Arial"/>
              <a:ea typeface="Arial"/>
              <a:cs typeface="Arial"/>
              <a:sym typeface="Arial"/>
            </a:endParaRPr>
          </a:p>
          <a:p>
            <a:pPr marL="12700" marR="508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Si las métricas no nos dan correctamente, estamos en un caso en donde el modelo  no aprendió, sino que memorizó, y eso generará que en datos nuevos y productivos  nos de valores erróneos.</a:t>
            </a:r>
            <a:endParaRPr sz="1600">
              <a:latin typeface="Arial"/>
              <a:ea typeface="Arial"/>
              <a:cs typeface="Arial"/>
              <a:sym typeface="Arial"/>
            </a:endParaRPr>
          </a:p>
        </p:txBody>
      </p:sp>
      <p:pic>
        <p:nvPicPr>
          <p:cNvPr id="414" name="Google Shape;414;g22370ee1d22_2_37"/>
          <p:cNvPicPr preferRelativeResize="0"/>
          <p:nvPr/>
        </p:nvPicPr>
        <p:blipFill rotWithShape="1">
          <a:blip r:embed="rId3">
            <a:alphaModFix/>
          </a:blip>
          <a:srcRect/>
          <a:stretch/>
        </p:blipFill>
        <p:spPr>
          <a:xfrm>
            <a:off x="5664708" y="2061972"/>
            <a:ext cx="2287524" cy="15163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22370ee1d22_2_49"/>
          <p:cNvSpPr txBox="1">
            <a:spLocks noGrp="1"/>
          </p:cNvSpPr>
          <p:nvPr>
            <p:ph type="title"/>
          </p:nvPr>
        </p:nvSpPr>
        <p:spPr>
          <a:xfrm>
            <a:off x="1953895" y="0"/>
            <a:ext cx="4453890" cy="721360"/>
          </a:xfrm>
          <a:prstGeom prst="rect">
            <a:avLst/>
          </a:prstGeom>
          <a:noFill/>
          <a:ln>
            <a:noFill/>
          </a:ln>
        </p:spPr>
        <p:txBody>
          <a:bodyPr spcFirstLastPara="1" wrap="square" lIns="0" tIns="12700" rIns="0" bIns="0" anchor="t" anchorCtr="0">
            <a:spAutoFit/>
          </a:bodyPr>
          <a:lstStyle/>
          <a:p>
            <a:pPr marL="0" lvl="0" indent="0" algn="ctr" rtl="0">
              <a:lnSpc>
                <a:spcPct val="114166"/>
              </a:lnSpc>
              <a:spcBef>
                <a:spcPts val="0"/>
              </a:spcBef>
              <a:spcAft>
                <a:spcPts val="0"/>
              </a:spcAft>
              <a:buNone/>
            </a:pPr>
            <a:r>
              <a:rPr lang="es-AR"/>
              <a:t>Métricas para la evaluación de</a:t>
            </a:r>
            <a:endParaRPr/>
          </a:p>
          <a:p>
            <a:pPr marL="0" lvl="0" indent="0" algn="ctr" rtl="0">
              <a:lnSpc>
                <a:spcPct val="114166"/>
              </a:lnSpc>
              <a:spcBef>
                <a:spcPts val="0"/>
              </a:spcBef>
              <a:spcAft>
                <a:spcPts val="0"/>
              </a:spcAft>
              <a:buNone/>
            </a:pPr>
            <a:r>
              <a:rPr lang="es-AR"/>
              <a:t>modelos</a:t>
            </a:r>
            <a:endParaRPr/>
          </a:p>
        </p:txBody>
      </p:sp>
      <p:grpSp>
        <p:nvGrpSpPr>
          <p:cNvPr id="426" name="Google Shape;426;g22370ee1d22_2_49"/>
          <p:cNvGrpSpPr/>
          <p:nvPr/>
        </p:nvGrpSpPr>
        <p:grpSpPr>
          <a:xfrm>
            <a:off x="3309365" y="2271521"/>
            <a:ext cx="1335405" cy="940435"/>
            <a:chOff x="3309365" y="2271521"/>
            <a:chExt cx="1335405" cy="940435"/>
          </a:xfrm>
        </p:grpSpPr>
        <p:sp>
          <p:nvSpPr>
            <p:cNvPr id="427" name="Google Shape;427;g22370ee1d22_2_49"/>
            <p:cNvSpPr/>
            <p:nvPr/>
          </p:nvSpPr>
          <p:spPr>
            <a:xfrm>
              <a:off x="3309365" y="2271521"/>
              <a:ext cx="1335405" cy="940435"/>
            </a:xfrm>
            <a:custGeom>
              <a:avLst/>
              <a:gdLst/>
              <a:ahLst/>
              <a:cxnLst/>
              <a:rect l="l" t="t" r="r" b="b"/>
              <a:pathLst>
                <a:path w="1335404" h="940435" extrusionOk="0">
                  <a:moveTo>
                    <a:pt x="1178306" y="0"/>
                  </a:moveTo>
                  <a:lnTo>
                    <a:pt x="156718" y="0"/>
                  </a:lnTo>
                  <a:lnTo>
                    <a:pt x="107159" y="7983"/>
                  </a:lnTo>
                  <a:lnTo>
                    <a:pt x="64136" y="30219"/>
                  </a:lnTo>
                  <a:lnTo>
                    <a:pt x="30219" y="64136"/>
                  </a:lnTo>
                  <a:lnTo>
                    <a:pt x="7983" y="107159"/>
                  </a:lnTo>
                  <a:lnTo>
                    <a:pt x="0" y="156717"/>
                  </a:lnTo>
                  <a:lnTo>
                    <a:pt x="0" y="783589"/>
                  </a:lnTo>
                  <a:lnTo>
                    <a:pt x="7983" y="833148"/>
                  </a:lnTo>
                  <a:lnTo>
                    <a:pt x="30219" y="876171"/>
                  </a:lnTo>
                  <a:lnTo>
                    <a:pt x="64136" y="910088"/>
                  </a:lnTo>
                  <a:lnTo>
                    <a:pt x="107159" y="932324"/>
                  </a:lnTo>
                  <a:lnTo>
                    <a:pt x="156718" y="940307"/>
                  </a:lnTo>
                  <a:lnTo>
                    <a:pt x="1178306" y="940307"/>
                  </a:lnTo>
                  <a:lnTo>
                    <a:pt x="1227864" y="932324"/>
                  </a:lnTo>
                  <a:lnTo>
                    <a:pt x="1270887" y="910088"/>
                  </a:lnTo>
                  <a:lnTo>
                    <a:pt x="1304804" y="876171"/>
                  </a:lnTo>
                  <a:lnTo>
                    <a:pt x="1327040" y="833148"/>
                  </a:lnTo>
                  <a:lnTo>
                    <a:pt x="1335024" y="783589"/>
                  </a:lnTo>
                  <a:lnTo>
                    <a:pt x="1335024" y="156717"/>
                  </a:lnTo>
                  <a:lnTo>
                    <a:pt x="1327040" y="107159"/>
                  </a:lnTo>
                  <a:lnTo>
                    <a:pt x="1304804" y="64136"/>
                  </a:lnTo>
                  <a:lnTo>
                    <a:pt x="1270887" y="30219"/>
                  </a:lnTo>
                  <a:lnTo>
                    <a:pt x="1227864" y="7983"/>
                  </a:lnTo>
                  <a:lnTo>
                    <a:pt x="1178306" y="0"/>
                  </a:lnTo>
                  <a:close/>
                </a:path>
              </a:pathLst>
            </a:custGeom>
            <a:solidFill>
              <a:srgbClr val="00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8" name="Google Shape;428;g22370ee1d22_2_49"/>
            <p:cNvSpPr/>
            <p:nvPr/>
          </p:nvSpPr>
          <p:spPr>
            <a:xfrm>
              <a:off x="3309365" y="2271521"/>
              <a:ext cx="1335405" cy="940435"/>
            </a:xfrm>
            <a:custGeom>
              <a:avLst/>
              <a:gdLst/>
              <a:ahLst/>
              <a:cxnLst/>
              <a:rect l="l" t="t" r="r" b="b"/>
              <a:pathLst>
                <a:path w="1335404" h="940435" extrusionOk="0">
                  <a:moveTo>
                    <a:pt x="0" y="156717"/>
                  </a:moveTo>
                  <a:lnTo>
                    <a:pt x="7983" y="107159"/>
                  </a:lnTo>
                  <a:lnTo>
                    <a:pt x="30219" y="64136"/>
                  </a:lnTo>
                  <a:lnTo>
                    <a:pt x="64136" y="30219"/>
                  </a:lnTo>
                  <a:lnTo>
                    <a:pt x="107159" y="7983"/>
                  </a:lnTo>
                  <a:lnTo>
                    <a:pt x="156718" y="0"/>
                  </a:lnTo>
                  <a:lnTo>
                    <a:pt x="1178306" y="0"/>
                  </a:lnTo>
                  <a:lnTo>
                    <a:pt x="1227864" y="7983"/>
                  </a:lnTo>
                  <a:lnTo>
                    <a:pt x="1270887" y="30219"/>
                  </a:lnTo>
                  <a:lnTo>
                    <a:pt x="1304804" y="64136"/>
                  </a:lnTo>
                  <a:lnTo>
                    <a:pt x="1327040" y="107159"/>
                  </a:lnTo>
                  <a:lnTo>
                    <a:pt x="1335024" y="156717"/>
                  </a:lnTo>
                  <a:lnTo>
                    <a:pt x="1335024" y="783589"/>
                  </a:lnTo>
                  <a:lnTo>
                    <a:pt x="1327040" y="833148"/>
                  </a:lnTo>
                  <a:lnTo>
                    <a:pt x="1304804" y="876171"/>
                  </a:lnTo>
                  <a:lnTo>
                    <a:pt x="1270887" y="910088"/>
                  </a:lnTo>
                  <a:lnTo>
                    <a:pt x="1227864" y="932324"/>
                  </a:lnTo>
                  <a:lnTo>
                    <a:pt x="1178306" y="940307"/>
                  </a:lnTo>
                  <a:lnTo>
                    <a:pt x="156718" y="940307"/>
                  </a:lnTo>
                  <a:lnTo>
                    <a:pt x="107159" y="932324"/>
                  </a:lnTo>
                  <a:lnTo>
                    <a:pt x="64136" y="910088"/>
                  </a:lnTo>
                  <a:lnTo>
                    <a:pt x="30219" y="876171"/>
                  </a:lnTo>
                  <a:lnTo>
                    <a:pt x="7983" y="833148"/>
                  </a:lnTo>
                  <a:lnTo>
                    <a:pt x="0" y="783589"/>
                  </a:lnTo>
                  <a:lnTo>
                    <a:pt x="0" y="156717"/>
                  </a:lnTo>
                  <a:close/>
                </a:path>
              </a:pathLst>
            </a:custGeom>
            <a:noFill/>
            <a:ln w="25900" cap="flat" cmpd="sng">
              <a:solidFill>
                <a:srgbClr val="34487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29" name="Google Shape;429;g22370ee1d22_2_49"/>
          <p:cNvSpPr txBox="1"/>
          <p:nvPr/>
        </p:nvSpPr>
        <p:spPr>
          <a:xfrm>
            <a:off x="3548634" y="2509774"/>
            <a:ext cx="857885" cy="452755"/>
          </a:xfrm>
          <a:prstGeom prst="rect">
            <a:avLst/>
          </a:prstGeom>
          <a:noFill/>
          <a:ln>
            <a:noFill/>
          </a:ln>
        </p:spPr>
        <p:txBody>
          <a:bodyPr spcFirstLastPara="1" wrap="square" lIns="0" tIns="12700" rIns="0" bIns="0" anchor="t" anchorCtr="0">
            <a:spAutoFit/>
          </a:bodyPr>
          <a:lstStyle/>
          <a:p>
            <a:pPr marL="78105" marR="5080" lvl="0" indent="-66040" algn="l" rtl="0">
              <a:lnSpc>
                <a:spcPct val="100000"/>
              </a:lnSpc>
              <a:spcBef>
                <a:spcPts val="0"/>
              </a:spcBef>
              <a:spcAft>
                <a:spcPts val="0"/>
              </a:spcAft>
              <a:buNone/>
            </a:pPr>
            <a:r>
              <a:rPr lang="es-AR" sz="1400">
                <a:solidFill>
                  <a:srgbClr val="FFFFFF"/>
                </a:solidFill>
                <a:latin typeface="Arial"/>
                <a:ea typeface="Arial"/>
                <a:cs typeface="Arial"/>
                <a:sym typeface="Arial"/>
              </a:rPr>
              <a:t>Verdadero  Negativo</a:t>
            </a:r>
            <a:endParaRPr sz="1400">
              <a:latin typeface="Arial"/>
              <a:ea typeface="Arial"/>
              <a:cs typeface="Arial"/>
              <a:sym typeface="Arial"/>
            </a:endParaRPr>
          </a:p>
        </p:txBody>
      </p:sp>
      <p:grpSp>
        <p:nvGrpSpPr>
          <p:cNvPr id="430" name="Google Shape;430;g22370ee1d22_2_49"/>
          <p:cNvGrpSpPr/>
          <p:nvPr/>
        </p:nvGrpSpPr>
        <p:grpSpPr>
          <a:xfrm>
            <a:off x="4836413" y="2271521"/>
            <a:ext cx="1336675" cy="940435"/>
            <a:chOff x="4836413" y="2271521"/>
            <a:chExt cx="1336675" cy="940435"/>
          </a:xfrm>
        </p:grpSpPr>
        <p:sp>
          <p:nvSpPr>
            <p:cNvPr id="431" name="Google Shape;431;g22370ee1d22_2_49"/>
            <p:cNvSpPr/>
            <p:nvPr/>
          </p:nvSpPr>
          <p:spPr>
            <a:xfrm>
              <a:off x="4836413" y="2271521"/>
              <a:ext cx="1336675" cy="940435"/>
            </a:xfrm>
            <a:custGeom>
              <a:avLst/>
              <a:gdLst/>
              <a:ahLst/>
              <a:cxnLst/>
              <a:rect l="l" t="t" r="r" b="b"/>
              <a:pathLst>
                <a:path w="1336675" h="940435" extrusionOk="0">
                  <a:moveTo>
                    <a:pt x="1179830" y="0"/>
                  </a:moveTo>
                  <a:lnTo>
                    <a:pt x="156718" y="0"/>
                  </a:lnTo>
                  <a:lnTo>
                    <a:pt x="107159" y="7983"/>
                  </a:lnTo>
                  <a:lnTo>
                    <a:pt x="64136" y="30219"/>
                  </a:lnTo>
                  <a:lnTo>
                    <a:pt x="30219" y="64136"/>
                  </a:lnTo>
                  <a:lnTo>
                    <a:pt x="7983" y="107159"/>
                  </a:lnTo>
                  <a:lnTo>
                    <a:pt x="0" y="156717"/>
                  </a:lnTo>
                  <a:lnTo>
                    <a:pt x="0" y="783589"/>
                  </a:lnTo>
                  <a:lnTo>
                    <a:pt x="7983" y="833148"/>
                  </a:lnTo>
                  <a:lnTo>
                    <a:pt x="30219" y="876171"/>
                  </a:lnTo>
                  <a:lnTo>
                    <a:pt x="64136" y="910088"/>
                  </a:lnTo>
                  <a:lnTo>
                    <a:pt x="107159" y="932324"/>
                  </a:lnTo>
                  <a:lnTo>
                    <a:pt x="156718" y="940307"/>
                  </a:lnTo>
                  <a:lnTo>
                    <a:pt x="1179830" y="940307"/>
                  </a:lnTo>
                  <a:lnTo>
                    <a:pt x="1229388" y="932324"/>
                  </a:lnTo>
                  <a:lnTo>
                    <a:pt x="1272411" y="910088"/>
                  </a:lnTo>
                  <a:lnTo>
                    <a:pt x="1306328" y="876171"/>
                  </a:lnTo>
                  <a:lnTo>
                    <a:pt x="1328564" y="833148"/>
                  </a:lnTo>
                  <a:lnTo>
                    <a:pt x="1336548" y="783589"/>
                  </a:lnTo>
                  <a:lnTo>
                    <a:pt x="1336548" y="156717"/>
                  </a:lnTo>
                  <a:lnTo>
                    <a:pt x="1328564" y="107159"/>
                  </a:lnTo>
                  <a:lnTo>
                    <a:pt x="1306328" y="64136"/>
                  </a:lnTo>
                  <a:lnTo>
                    <a:pt x="1272411" y="30219"/>
                  </a:lnTo>
                  <a:lnTo>
                    <a:pt x="1229388" y="7983"/>
                  </a:lnTo>
                  <a:lnTo>
                    <a:pt x="117983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2" name="Google Shape;432;g22370ee1d22_2_49"/>
            <p:cNvSpPr/>
            <p:nvPr/>
          </p:nvSpPr>
          <p:spPr>
            <a:xfrm>
              <a:off x="4836413" y="2271521"/>
              <a:ext cx="1336675" cy="940435"/>
            </a:xfrm>
            <a:custGeom>
              <a:avLst/>
              <a:gdLst/>
              <a:ahLst/>
              <a:cxnLst/>
              <a:rect l="l" t="t" r="r" b="b"/>
              <a:pathLst>
                <a:path w="1336675" h="940435" extrusionOk="0">
                  <a:moveTo>
                    <a:pt x="0" y="156717"/>
                  </a:moveTo>
                  <a:lnTo>
                    <a:pt x="7983" y="107159"/>
                  </a:lnTo>
                  <a:lnTo>
                    <a:pt x="30219" y="64136"/>
                  </a:lnTo>
                  <a:lnTo>
                    <a:pt x="64136" y="30219"/>
                  </a:lnTo>
                  <a:lnTo>
                    <a:pt x="107159" y="7983"/>
                  </a:lnTo>
                  <a:lnTo>
                    <a:pt x="156718" y="0"/>
                  </a:lnTo>
                  <a:lnTo>
                    <a:pt x="1179830" y="0"/>
                  </a:lnTo>
                  <a:lnTo>
                    <a:pt x="1229388" y="7983"/>
                  </a:lnTo>
                  <a:lnTo>
                    <a:pt x="1272411" y="30219"/>
                  </a:lnTo>
                  <a:lnTo>
                    <a:pt x="1306328" y="64136"/>
                  </a:lnTo>
                  <a:lnTo>
                    <a:pt x="1328564" y="107159"/>
                  </a:lnTo>
                  <a:lnTo>
                    <a:pt x="1336548" y="156717"/>
                  </a:lnTo>
                  <a:lnTo>
                    <a:pt x="1336548" y="783589"/>
                  </a:lnTo>
                  <a:lnTo>
                    <a:pt x="1328564" y="833148"/>
                  </a:lnTo>
                  <a:lnTo>
                    <a:pt x="1306328" y="876171"/>
                  </a:lnTo>
                  <a:lnTo>
                    <a:pt x="1272411" y="910088"/>
                  </a:lnTo>
                  <a:lnTo>
                    <a:pt x="1229388" y="932324"/>
                  </a:lnTo>
                  <a:lnTo>
                    <a:pt x="1179830" y="940307"/>
                  </a:lnTo>
                  <a:lnTo>
                    <a:pt x="156718" y="940307"/>
                  </a:lnTo>
                  <a:lnTo>
                    <a:pt x="107159" y="932324"/>
                  </a:lnTo>
                  <a:lnTo>
                    <a:pt x="64136" y="910088"/>
                  </a:lnTo>
                  <a:lnTo>
                    <a:pt x="30219" y="876171"/>
                  </a:lnTo>
                  <a:lnTo>
                    <a:pt x="7983" y="833148"/>
                  </a:lnTo>
                  <a:lnTo>
                    <a:pt x="0" y="783589"/>
                  </a:lnTo>
                  <a:lnTo>
                    <a:pt x="0" y="156717"/>
                  </a:lnTo>
                  <a:close/>
                </a:path>
              </a:pathLst>
            </a:custGeom>
            <a:noFill/>
            <a:ln w="25900" cap="flat" cmpd="sng">
              <a:solidFill>
                <a:srgbClr val="34487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33" name="Google Shape;433;g22370ee1d22_2_49"/>
          <p:cNvSpPr txBox="1"/>
          <p:nvPr/>
        </p:nvSpPr>
        <p:spPr>
          <a:xfrm>
            <a:off x="5179821" y="2509774"/>
            <a:ext cx="648335" cy="452755"/>
          </a:xfrm>
          <a:prstGeom prst="rect">
            <a:avLst/>
          </a:prstGeom>
          <a:noFill/>
          <a:ln>
            <a:noFill/>
          </a:ln>
        </p:spPr>
        <p:txBody>
          <a:bodyPr spcFirstLastPara="1" wrap="square" lIns="0" tIns="12700" rIns="0" bIns="0" anchor="t" anchorCtr="0">
            <a:spAutoFit/>
          </a:bodyPr>
          <a:lstStyle/>
          <a:p>
            <a:pPr marL="12700" marR="5080" lvl="0" indent="93979" algn="l" rtl="0">
              <a:lnSpc>
                <a:spcPct val="100000"/>
              </a:lnSpc>
              <a:spcBef>
                <a:spcPts val="0"/>
              </a:spcBef>
              <a:spcAft>
                <a:spcPts val="0"/>
              </a:spcAft>
              <a:buNone/>
            </a:pPr>
            <a:r>
              <a:rPr lang="es-AR" sz="1400">
                <a:solidFill>
                  <a:srgbClr val="FFFFFF"/>
                </a:solidFill>
                <a:latin typeface="Arial"/>
                <a:ea typeface="Arial"/>
                <a:cs typeface="Arial"/>
                <a:sym typeface="Arial"/>
              </a:rPr>
              <a:t>Falso  Positivo</a:t>
            </a:r>
            <a:endParaRPr sz="1400">
              <a:latin typeface="Arial"/>
              <a:ea typeface="Arial"/>
              <a:cs typeface="Arial"/>
              <a:sym typeface="Arial"/>
            </a:endParaRPr>
          </a:p>
        </p:txBody>
      </p:sp>
      <p:grpSp>
        <p:nvGrpSpPr>
          <p:cNvPr id="434" name="Google Shape;434;g22370ee1d22_2_49"/>
          <p:cNvGrpSpPr/>
          <p:nvPr/>
        </p:nvGrpSpPr>
        <p:grpSpPr>
          <a:xfrm>
            <a:off x="4836413" y="3298698"/>
            <a:ext cx="1336675" cy="940435"/>
            <a:chOff x="4836413" y="3298698"/>
            <a:chExt cx="1336675" cy="940435"/>
          </a:xfrm>
        </p:grpSpPr>
        <p:sp>
          <p:nvSpPr>
            <p:cNvPr id="435" name="Google Shape;435;g22370ee1d22_2_49"/>
            <p:cNvSpPr/>
            <p:nvPr/>
          </p:nvSpPr>
          <p:spPr>
            <a:xfrm>
              <a:off x="4836413" y="3298698"/>
              <a:ext cx="1336675" cy="940435"/>
            </a:xfrm>
            <a:custGeom>
              <a:avLst/>
              <a:gdLst/>
              <a:ahLst/>
              <a:cxnLst/>
              <a:rect l="l" t="t" r="r" b="b"/>
              <a:pathLst>
                <a:path w="1336675" h="940435" extrusionOk="0">
                  <a:moveTo>
                    <a:pt x="1179830" y="0"/>
                  </a:moveTo>
                  <a:lnTo>
                    <a:pt x="156718" y="0"/>
                  </a:lnTo>
                  <a:lnTo>
                    <a:pt x="107159" y="7983"/>
                  </a:lnTo>
                  <a:lnTo>
                    <a:pt x="64136" y="30219"/>
                  </a:lnTo>
                  <a:lnTo>
                    <a:pt x="30219" y="64136"/>
                  </a:lnTo>
                  <a:lnTo>
                    <a:pt x="7983" y="107159"/>
                  </a:lnTo>
                  <a:lnTo>
                    <a:pt x="0" y="156718"/>
                  </a:lnTo>
                  <a:lnTo>
                    <a:pt x="0" y="783589"/>
                  </a:lnTo>
                  <a:lnTo>
                    <a:pt x="7983" y="833124"/>
                  </a:lnTo>
                  <a:lnTo>
                    <a:pt x="30219" y="876144"/>
                  </a:lnTo>
                  <a:lnTo>
                    <a:pt x="64136" y="910069"/>
                  </a:lnTo>
                  <a:lnTo>
                    <a:pt x="107159" y="932318"/>
                  </a:lnTo>
                  <a:lnTo>
                    <a:pt x="156718" y="940307"/>
                  </a:lnTo>
                  <a:lnTo>
                    <a:pt x="1179830" y="940307"/>
                  </a:lnTo>
                  <a:lnTo>
                    <a:pt x="1229388" y="932318"/>
                  </a:lnTo>
                  <a:lnTo>
                    <a:pt x="1272411" y="910069"/>
                  </a:lnTo>
                  <a:lnTo>
                    <a:pt x="1306328" y="876144"/>
                  </a:lnTo>
                  <a:lnTo>
                    <a:pt x="1328564" y="833124"/>
                  </a:lnTo>
                  <a:lnTo>
                    <a:pt x="1336548" y="783589"/>
                  </a:lnTo>
                  <a:lnTo>
                    <a:pt x="1336548" y="156718"/>
                  </a:lnTo>
                  <a:lnTo>
                    <a:pt x="1328564" y="107159"/>
                  </a:lnTo>
                  <a:lnTo>
                    <a:pt x="1306328" y="64136"/>
                  </a:lnTo>
                  <a:lnTo>
                    <a:pt x="1272411" y="30219"/>
                  </a:lnTo>
                  <a:lnTo>
                    <a:pt x="1229388" y="7983"/>
                  </a:lnTo>
                  <a:lnTo>
                    <a:pt x="1179830" y="0"/>
                  </a:lnTo>
                  <a:close/>
                </a:path>
              </a:pathLst>
            </a:custGeom>
            <a:solidFill>
              <a:srgbClr val="00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6" name="Google Shape;436;g22370ee1d22_2_49"/>
            <p:cNvSpPr/>
            <p:nvPr/>
          </p:nvSpPr>
          <p:spPr>
            <a:xfrm>
              <a:off x="4836413" y="3298698"/>
              <a:ext cx="1336675" cy="940435"/>
            </a:xfrm>
            <a:custGeom>
              <a:avLst/>
              <a:gdLst/>
              <a:ahLst/>
              <a:cxnLst/>
              <a:rect l="l" t="t" r="r" b="b"/>
              <a:pathLst>
                <a:path w="1336675" h="940435" extrusionOk="0">
                  <a:moveTo>
                    <a:pt x="0" y="156718"/>
                  </a:moveTo>
                  <a:lnTo>
                    <a:pt x="7983" y="107159"/>
                  </a:lnTo>
                  <a:lnTo>
                    <a:pt x="30219" y="64136"/>
                  </a:lnTo>
                  <a:lnTo>
                    <a:pt x="64136" y="30219"/>
                  </a:lnTo>
                  <a:lnTo>
                    <a:pt x="107159" y="7983"/>
                  </a:lnTo>
                  <a:lnTo>
                    <a:pt x="156718" y="0"/>
                  </a:lnTo>
                  <a:lnTo>
                    <a:pt x="1179830" y="0"/>
                  </a:lnTo>
                  <a:lnTo>
                    <a:pt x="1229388" y="7983"/>
                  </a:lnTo>
                  <a:lnTo>
                    <a:pt x="1272411" y="30219"/>
                  </a:lnTo>
                  <a:lnTo>
                    <a:pt x="1306328" y="64136"/>
                  </a:lnTo>
                  <a:lnTo>
                    <a:pt x="1328564" y="107159"/>
                  </a:lnTo>
                  <a:lnTo>
                    <a:pt x="1336548" y="156718"/>
                  </a:lnTo>
                  <a:lnTo>
                    <a:pt x="1336548" y="783589"/>
                  </a:lnTo>
                  <a:lnTo>
                    <a:pt x="1328564" y="833124"/>
                  </a:lnTo>
                  <a:lnTo>
                    <a:pt x="1306328" y="876144"/>
                  </a:lnTo>
                  <a:lnTo>
                    <a:pt x="1272411" y="910069"/>
                  </a:lnTo>
                  <a:lnTo>
                    <a:pt x="1229388" y="932318"/>
                  </a:lnTo>
                  <a:lnTo>
                    <a:pt x="1179830" y="940307"/>
                  </a:lnTo>
                  <a:lnTo>
                    <a:pt x="156718" y="940307"/>
                  </a:lnTo>
                  <a:lnTo>
                    <a:pt x="107159" y="932318"/>
                  </a:lnTo>
                  <a:lnTo>
                    <a:pt x="64136" y="910069"/>
                  </a:lnTo>
                  <a:lnTo>
                    <a:pt x="30219" y="876144"/>
                  </a:lnTo>
                  <a:lnTo>
                    <a:pt x="7983" y="833124"/>
                  </a:lnTo>
                  <a:lnTo>
                    <a:pt x="0" y="783589"/>
                  </a:lnTo>
                  <a:lnTo>
                    <a:pt x="0" y="156718"/>
                  </a:lnTo>
                  <a:close/>
                </a:path>
              </a:pathLst>
            </a:custGeom>
            <a:noFill/>
            <a:ln w="25900" cap="flat" cmpd="sng">
              <a:solidFill>
                <a:srgbClr val="34487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37" name="Google Shape;437;g22370ee1d22_2_49"/>
          <p:cNvSpPr txBox="1"/>
          <p:nvPr/>
        </p:nvSpPr>
        <p:spPr>
          <a:xfrm>
            <a:off x="5076190" y="3537330"/>
            <a:ext cx="857885" cy="453390"/>
          </a:xfrm>
          <a:prstGeom prst="rect">
            <a:avLst/>
          </a:prstGeom>
          <a:noFill/>
          <a:ln>
            <a:noFill/>
          </a:ln>
        </p:spPr>
        <p:txBody>
          <a:bodyPr spcFirstLastPara="1" wrap="square" lIns="0" tIns="12700" rIns="0" bIns="0" anchor="t" anchorCtr="0">
            <a:spAutoFit/>
          </a:bodyPr>
          <a:lstStyle/>
          <a:p>
            <a:pPr marL="116204" marR="5080" lvl="0" indent="-104138" algn="l" rtl="0">
              <a:lnSpc>
                <a:spcPct val="100000"/>
              </a:lnSpc>
              <a:spcBef>
                <a:spcPts val="0"/>
              </a:spcBef>
              <a:spcAft>
                <a:spcPts val="0"/>
              </a:spcAft>
              <a:buNone/>
            </a:pPr>
            <a:r>
              <a:rPr lang="es-AR" sz="1400">
                <a:solidFill>
                  <a:srgbClr val="FFFFFF"/>
                </a:solidFill>
                <a:latin typeface="Arial"/>
                <a:ea typeface="Arial"/>
                <a:cs typeface="Arial"/>
                <a:sym typeface="Arial"/>
              </a:rPr>
              <a:t>Verdadero  Positivo</a:t>
            </a:r>
            <a:endParaRPr sz="1400">
              <a:latin typeface="Arial"/>
              <a:ea typeface="Arial"/>
              <a:cs typeface="Arial"/>
              <a:sym typeface="Arial"/>
            </a:endParaRPr>
          </a:p>
        </p:txBody>
      </p:sp>
      <p:grpSp>
        <p:nvGrpSpPr>
          <p:cNvPr id="438" name="Google Shape;438;g22370ee1d22_2_49"/>
          <p:cNvGrpSpPr/>
          <p:nvPr/>
        </p:nvGrpSpPr>
        <p:grpSpPr>
          <a:xfrm>
            <a:off x="3309365" y="3298698"/>
            <a:ext cx="1335405" cy="940435"/>
            <a:chOff x="3309365" y="3298698"/>
            <a:chExt cx="1335405" cy="940435"/>
          </a:xfrm>
        </p:grpSpPr>
        <p:sp>
          <p:nvSpPr>
            <p:cNvPr id="439" name="Google Shape;439;g22370ee1d22_2_49"/>
            <p:cNvSpPr/>
            <p:nvPr/>
          </p:nvSpPr>
          <p:spPr>
            <a:xfrm>
              <a:off x="3309365" y="3298698"/>
              <a:ext cx="1335405" cy="940435"/>
            </a:xfrm>
            <a:custGeom>
              <a:avLst/>
              <a:gdLst/>
              <a:ahLst/>
              <a:cxnLst/>
              <a:rect l="l" t="t" r="r" b="b"/>
              <a:pathLst>
                <a:path w="1335404" h="940435" extrusionOk="0">
                  <a:moveTo>
                    <a:pt x="1178306" y="0"/>
                  </a:moveTo>
                  <a:lnTo>
                    <a:pt x="156718" y="0"/>
                  </a:lnTo>
                  <a:lnTo>
                    <a:pt x="107159" y="7983"/>
                  </a:lnTo>
                  <a:lnTo>
                    <a:pt x="64136" y="30219"/>
                  </a:lnTo>
                  <a:lnTo>
                    <a:pt x="30219" y="64136"/>
                  </a:lnTo>
                  <a:lnTo>
                    <a:pt x="7983" y="107159"/>
                  </a:lnTo>
                  <a:lnTo>
                    <a:pt x="0" y="156718"/>
                  </a:lnTo>
                  <a:lnTo>
                    <a:pt x="0" y="783589"/>
                  </a:lnTo>
                  <a:lnTo>
                    <a:pt x="7983" y="833124"/>
                  </a:lnTo>
                  <a:lnTo>
                    <a:pt x="30219" y="876144"/>
                  </a:lnTo>
                  <a:lnTo>
                    <a:pt x="64136" y="910069"/>
                  </a:lnTo>
                  <a:lnTo>
                    <a:pt x="107159" y="932318"/>
                  </a:lnTo>
                  <a:lnTo>
                    <a:pt x="156718" y="940307"/>
                  </a:lnTo>
                  <a:lnTo>
                    <a:pt x="1178306" y="940307"/>
                  </a:lnTo>
                  <a:lnTo>
                    <a:pt x="1227864" y="932318"/>
                  </a:lnTo>
                  <a:lnTo>
                    <a:pt x="1270887" y="910069"/>
                  </a:lnTo>
                  <a:lnTo>
                    <a:pt x="1304804" y="876144"/>
                  </a:lnTo>
                  <a:lnTo>
                    <a:pt x="1327040" y="833124"/>
                  </a:lnTo>
                  <a:lnTo>
                    <a:pt x="1335024" y="783589"/>
                  </a:lnTo>
                  <a:lnTo>
                    <a:pt x="1335024" y="156718"/>
                  </a:lnTo>
                  <a:lnTo>
                    <a:pt x="1327040" y="107159"/>
                  </a:lnTo>
                  <a:lnTo>
                    <a:pt x="1304804" y="64136"/>
                  </a:lnTo>
                  <a:lnTo>
                    <a:pt x="1270887" y="30219"/>
                  </a:lnTo>
                  <a:lnTo>
                    <a:pt x="1227864" y="7983"/>
                  </a:lnTo>
                  <a:lnTo>
                    <a:pt x="1178306"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0" name="Google Shape;440;g22370ee1d22_2_49"/>
            <p:cNvSpPr/>
            <p:nvPr/>
          </p:nvSpPr>
          <p:spPr>
            <a:xfrm>
              <a:off x="3309365" y="3298698"/>
              <a:ext cx="1335405" cy="940435"/>
            </a:xfrm>
            <a:custGeom>
              <a:avLst/>
              <a:gdLst/>
              <a:ahLst/>
              <a:cxnLst/>
              <a:rect l="l" t="t" r="r" b="b"/>
              <a:pathLst>
                <a:path w="1335404" h="940435" extrusionOk="0">
                  <a:moveTo>
                    <a:pt x="0" y="156718"/>
                  </a:moveTo>
                  <a:lnTo>
                    <a:pt x="7983" y="107159"/>
                  </a:lnTo>
                  <a:lnTo>
                    <a:pt x="30219" y="64136"/>
                  </a:lnTo>
                  <a:lnTo>
                    <a:pt x="64136" y="30219"/>
                  </a:lnTo>
                  <a:lnTo>
                    <a:pt x="107159" y="7983"/>
                  </a:lnTo>
                  <a:lnTo>
                    <a:pt x="156718" y="0"/>
                  </a:lnTo>
                  <a:lnTo>
                    <a:pt x="1178306" y="0"/>
                  </a:lnTo>
                  <a:lnTo>
                    <a:pt x="1227864" y="7983"/>
                  </a:lnTo>
                  <a:lnTo>
                    <a:pt x="1270887" y="30219"/>
                  </a:lnTo>
                  <a:lnTo>
                    <a:pt x="1304804" y="64136"/>
                  </a:lnTo>
                  <a:lnTo>
                    <a:pt x="1327040" y="107159"/>
                  </a:lnTo>
                  <a:lnTo>
                    <a:pt x="1335024" y="156718"/>
                  </a:lnTo>
                  <a:lnTo>
                    <a:pt x="1335024" y="783589"/>
                  </a:lnTo>
                  <a:lnTo>
                    <a:pt x="1327040" y="833124"/>
                  </a:lnTo>
                  <a:lnTo>
                    <a:pt x="1304804" y="876144"/>
                  </a:lnTo>
                  <a:lnTo>
                    <a:pt x="1270887" y="910069"/>
                  </a:lnTo>
                  <a:lnTo>
                    <a:pt x="1227864" y="932318"/>
                  </a:lnTo>
                  <a:lnTo>
                    <a:pt x="1178306" y="940307"/>
                  </a:lnTo>
                  <a:lnTo>
                    <a:pt x="156718" y="940307"/>
                  </a:lnTo>
                  <a:lnTo>
                    <a:pt x="107159" y="932318"/>
                  </a:lnTo>
                  <a:lnTo>
                    <a:pt x="64136" y="910069"/>
                  </a:lnTo>
                  <a:lnTo>
                    <a:pt x="30219" y="876144"/>
                  </a:lnTo>
                  <a:lnTo>
                    <a:pt x="7983" y="833124"/>
                  </a:lnTo>
                  <a:lnTo>
                    <a:pt x="0" y="783589"/>
                  </a:lnTo>
                  <a:lnTo>
                    <a:pt x="0" y="156718"/>
                  </a:lnTo>
                  <a:close/>
                </a:path>
              </a:pathLst>
            </a:custGeom>
            <a:noFill/>
            <a:ln w="25900" cap="flat" cmpd="sng">
              <a:solidFill>
                <a:srgbClr val="34487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41" name="Google Shape;441;g22370ee1d22_2_49"/>
          <p:cNvSpPr txBox="1"/>
          <p:nvPr/>
        </p:nvSpPr>
        <p:spPr>
          <a:xfrm>
            <a:off x="3614165" y="3537330"/>
            <a:ext cx="727075" cy="453390"/>
          </a:xfrm>
          <a:prstGeom prst="rect">
            <a:avLst/>
          </a:prstGeom>
          <a:noFill/>
          <a:ln>
            <a:noFill/>
          </a:ln>
        </p:spPr>
        <p:txBody>
          <a:bodyPr spcFirstLastPara="1" wrap="square" lIns="0" tIns="12700" rIns="0" bIns="0" anchor="t" anchorCtr="0">
            <a:spAutoFit/>
          </a:bodyPr>
          <a:lstStyle/>
          <a:p>
            <a:pPr marL="12700" marR="5080" lvl="0" indent="132080" algn="l" rtl="0">
              <a:lnSpc>
                <a:spcPct val="100000"/>
              </a:lnSpc>
              <a:spcBef>
                <a:spcPts val="0"/>
              </a:spcBef>
              <a:spcAft>
                <a:spcPts val="0"/>
              </a:spcAft>
              <a:buNone/>
            </a:pPr>
            <a:r>
              <a:rPr lang="es-AR" sz="1400">
                <a:solidFill>
                  <a:srgbClr val="FFFFFF"/>
                </a:solidFill>
                <a:latin typeface="Arial"/>
                <a:ea typeface="Arial"/>
                <a:cs typeface="Arial"/>
                <a:sym typeface="Arial"/>
              </a:rPr>
              <a:t>Falso  Negativo</a:t>
            </a:r>
            <a:endParaRPr sz="1400">
              <a:latin typeface="Arial"/>
              <a:ea typeface="Arial"/>
              <a:cs typeface="Arial"/>
              <a:sym typeface="Arial"/>
            </a:endParaRPr>
          </a:p>
        </p:txBody>
      </p:sp>
      <p:grpSp>
        <p:nvGrpSpPr>
          <p:cNvPr id="442" name="Google Shape;442;g22370ee1d22_2_49"/>
          <p:cNvGrpSpPr/>
          <p:nvPr/>
        </p:nvGrpSpPr>
        <p:grpSpPr>
          <a:xfrm>
            <a:off x="2602230" y="2638805"/>
            <a:ext cx="407034" cy="1148080"/>
            <a:chOff x="2602230" y="2638805"/>
            <a:chExt cx="407034" cy="1148080"/>
          </a:xfrm>
        </p:grpSpPr>
        <p:sp>
          <p:nvSpPr>
            <p:cNvPr id="443" name="Google Shape;443;g22370ee1d22_2_49"/>
            <p:cNvSpPr/>
            <p:nvPr/>
          </p:nvSpPr>
          <p:spPr>
            <a:xfrm>
              <a:off x="2602230" y="2638805"/>
              <a:ext cx="407034" cy="1148080"/>
            </a:xfrm>
            <a:custGeom>
              <a:avLst/>
              <a:gdLst/>
              <a:ahLst/>
              <a:cxnLst/>
              <a:rect l="l" t="t" r="r" b="b"/>
              <a:pathLst>
                <a:path w="407035" h="1148079" extrusionOk="0">
                  <a:moveTo>
                    <a:pt x="339089" y="0"/>
                  </a:moveTo>
                  <a:lnTo>
                    <a:pt x="67818" y="0"/>
                  </a:lnTo>
                  <a:lnTo>
                    <a:pt x="41415" y="5328"/>
                  </a:lnTo>
                  <a:lnTo>
                    <a:pt x="19859" y="19859"/>
                  </a:lnTo>
                  <a:lnTo>
                    <a:pt x="5328" y="41415"/>
                  </a:lnTo>
                  <a:lnTo>
                    <a:pt x="0" y="67818"/>
                  </a:lnTo>
                  <a:lnTo>
                    <a:pt x="0" y="1079754"/>
                  </a:lnTo>
                  <a:lnTo>
                    <a:pt x="5328" y="1106156"/>
                  </a:lnTo>
                  <a:lnTo>
                    <a:pt x="19859" y="1127712"/>
                  </a:lnTo>
                  <a:lnTo>
                    <a:pt x="41415" y="1142243"/>
                  </a:lnTo>
                  <a:lnTo>
                    <a:pt x="67818" y="1147572"/>
                  </a:lnTo>
                  <a:lnTo>
                    <a:pt x="339089" y="1147572"/>
                  </a:lnTo>
                  <a:lnTo>
                    <a:pt x="365492" y="1142243"/>
                  </a:lnTo>
                  <a:lnTo>
                    <a:pt x="387048" y="1127712"/>
                  </a:lnTo>
                  <a:lnTo>
                    <a:pt x="401579" y="1106156"/>
                  </a:lnTo>
                  <a:lnTo>
                    <a:pt x="406907" y="1079754"/>
                  </a:lnTo>
                  <a:lnTo>
                    <a:pt x="406907" y="67818"/>
                  </a:lnTo>
                  <a:lnTo>
                    <a:pt x="401579" y="41415"/>
                  </a:lnTo>
                  <a:lnTo>
                    <a:pt x="387048" y="19859"/>
                  </a:lnTo>
                  <a:lnTo>
                    <a:pt x="365492" y="5328"/>
                  </a:lnTo>
                  <a:lnTo>
                    <a:pt x="339089" y="0"/>
                  </a:lnTo>
                  <a:close/>
                </a:path>
              </a:pathLst>
            </a:custGeom>
            <a:solidFill>
              <a:srgbClr val="4966A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4" name="Google Shape;444;g22370ee1d22_2_49"/>
            <p:cNvSpPr/>
            <p:nvPr/>
          </p:nvSpPr>
          <p:spPr>
            <a:xfrm>
              <a:off x="2602230" y="2638805"/>
              <a:ext cx="407034" cy="1148080"/>
            </a:xfrm>
            <a:custGeom>
              <a:avLst/>
              <a:gdLst/>
              <a:ahLst/>
              <a:cxnLst/>
              <a:rect l="l" t="t" r="r" b="b"/>
              <a:pathLst>
                <a:path w="407035" h="1148079" extrusionOk="0">
                  <a:moveTo>
                    <a:pt x="67818" y="1147572"/>
                  </a:moveTo>
                  <a:lnTo>
                    <a:pt x="41415" y="1142243"/>
                  </a:lnTo>
                  <a:lnTo>
                    <a:pt x="19859" y="1127712"/>
                  </a:lnTo>
                  <a:lnTo>
                    <a:pt x="5328" y="1106156"/>
                  </a:lnTo>
                  <a:lnTo>
                    <a:pt x="0" y="1079754"/>
                  </a:lnTo>
                  <a:lnTo>
                    <a:pt x="0" y="67818"/>
                  </a:lnTo>
                  <a:lnTo>
                    <a:pt x="5328" y="41415"/>
                  </a:lnTo>
                  <a:lnTo>
                    <a:pt x="19859" y="19859"/>
                  </a:lnTo>
                  <a:lnTo>
                    <a:pt x="41415" y="5328"/>
                  </a:lnTo>
                  <a:lnTo>
                    <a:pt x="67818" y="0"/>
                  </a:lnTo>
                  <a:lnTo>
                    <a:pt x="339089" y="0"/>
                  </a:lnTo>
                  <a:lnTo>
                    <a:pt x="365492" y="5328"/>
                  </a:lnTo>
                  <a:lnTo>
                    <a:pt x="387048" y="19859"/>
                  </a:lnTo>
                  <a:lnTo>
                    <a:pt x="401579" y="41415"/>
                  </a:lnTo>
                  <a:lnTo>
                    <a:pt x="406907" y="67818"/>
                  </a:lnTo>
                  <a:lnTo>
                    <a:pt x="406907" y="1079754"/>
                  </a:lnTo>
                  <a:lnTo>
                    <a:pt x="401579" y="1106156"/>
                  </a:lnTo>
                  <a:lnTo>
                    <a:pt x="387048" y="1127712"/>
                  </a:lnTo>
                  <a:lnTo>
                    <a:pt x="365492" y="1142243"/>
                  </a:lnTo>
                  <a:lnTo>
                    <a:pt x="339089" y="1147572"/>
                  </a:lnTo>
                  <a:lnTo>
                    <a:pt x="67818" y="1147572"/>
                  </a:lnTo>
                  <a:close/>
                </a:path>
              </a:pathLst>
            </a:custGeom>
            <a:noFill/>
            <a:ln w="25900" cap="flat" cmpd="sng">
              <a:solidFill>
                <a:srgbClr val="34487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45" name="Google Shape;445;g22370ee1d22_2_49"/>
          <p:cNvSpPr txBox="1"/>
          <p:nvPr/>
        </p:nvSpPr>
        <p:spPr>
          <a:xfrm rot="-5400000">
            <a:off x="2398353" y="2611754"/>
            <a:ext cx="1094740" cy="651510"/>
          </a:xfrm>
          <a:prstGeom prst="rect">
            <a:avLst/>
          </a:prstGeom>
          <a:noFill/>
          <a:ln>
            <a:noFill/>
          </a:ln>
        </p:spPr>
        <p:txBody>
          <a:bodyPr spcFirstLastPara="1" wrap="square" lIns="0" tIns="4425" rIns="0" bIns="0" anchor="t" anchorCtr="0">
            <a:spAutoFit/>
          </a:bodyPr>
          <a:lstStyle/>
          <a:p>
            <a:pPr marL="33655" marR="555625" lvl="0" indent="-21590" algn="l" rtl="0">
              <a:lnSpc>
                <a:spcPct val="120000"/>
              </a:lnSpc>
              <a:spcBef>
                <a:spcPts val="0"/>
              </a:spcBef>
              <a:spcAft>
                <a:spcPts val="0"/>
              </a:spcAft>
              <a:buNone/>
            </a:pPr>
            <a:r>
              <a:rPr lang="es-AR" sz="1200">
                <a:solidFill>
                  <a:srgbClr val="FFFFFF"/>
                </a:solidFill>
                <a:latin typeface="Arial"/>
                <a:ea typeface="Arial"/>
                <a:cs typeface="Arial"/>
                <a:sym typeface="Arial"/>
              </a:rPr>
              <a:t>Valores  Reales</a:t>
            </a:r>
            <a:endParaRPr sz="1200">
              <a:latin typeface="Arial"/>
              <a:ea typeface="Arial"/>
              <a:cs typeface="Arial"/>
              <a:sym typeface="Arial"/>
            </a:endParaRPr>
          </a:p>
          <a:p>
            <a:pPr marL="481330" marR="0" lvl="0" indent="0" algn="l" rtl="0">
              <a:lnSpc>
                <a:spcPct val="100000"/>
              </a:lnSpc>
              <a:spcBef>
                <a:spcPts val="655"/>
              </a:spcBef>
              <a:spcAft>
                <a:spcPts val="0"/>
              </a:spcAft>
              <a:buNone/>
            </a:pPr>
            <a:r>
              <a:rPr lang="es-AR" sz="1200">
                <a:latin typeface="Arial"/>
                <a:ea typeface="Arial"/>
                <a:cs typeface="Arial"/>
                <a:sym typeface="Arial"/>
              </a:rPr>
              <a:t>Negativo</a:t>
            </a:r>
            <a:endParaRPr sz="1200">
              <a:latin typeface="Arial"/>
              <a:ea typeface="Arial"/>
              <a:cs typeface="Arial"/>
              <a:sym typeface="Arial"/>
            </a:endParaRPr>
          </a:p>
        </p:txBody>
      </p:sp>
      <p:grpSp>
        <p:nvGrpSpPr>
          <p:cNvPr id="446" name="Google Shape;446;g22370ee1d22_2_49"/>
          <p:cNvGrpSpPr/>
          <p:nvPr/>
        </p:nvGrpSpPr>
        <p:grpSpPr>
          <a:xfrm>
            <a:off x="4121657" y="1610106"/>
            <a:ext cx="1336675" cy="375285"/>
            <a:chOff x="4121657" y="1610106"/>
            <a:chExt cx="1336675" cy="375285"/>
          </a:xfrm>
        </p:grpSpPr>
        <p:sp>
          <p:nvSpPr>
            <p:cNvPr id="447" name="Google Shape;447;g22370ee1d22_2_49"/>
            <p:cNvSpPr/>
            <p:nvPr/>
          </p:nvSpPr>
          <p:spPr>
            <a:xfrm>
              <a:off x="4121657" y="1610106"/>
              <a:ext cx="1336675" cy="375285"/>
            </a:xfrm>
            <a:custGeom>
              <a:avLst/>
              <a:gdLst/>
              <a:ahLst/>
              <a:cxnLst/>
              <a:rect l="l" t="t" r="r" b="b"/>
              <a:pathLst>
                <a:path w="1336675" h="375285" extrusionOk="0">
                  <a:moveTo>
                    <a:pt x="1274064" y="0"/>
                  </a:moveTo>
                  <a:lnTo>
                    <a:pt x="62483" y="0"/>
                  </a:lnTo>
                  <a:lnTo>
                    <a:pt x="38147" y="4905"/>
                  </a:lnTo>
                  <a:lnTo>
                    <a:pt x="18287" y="18287"/>
                  </a:lnTo>
                  <a:lnTo>
                    <a:pt x="4905" y="38147"/>
                  </a:lnTo>
                  <a:lnTo>
                    <a:pt x="0" y="62484"/>
                  </a:lnTo>
                  <a:lnTo>
                    <a:pt x="0" y="312420"/>
                  </a:lnTo>
                  <a:lnTo>
                    <a:pt x="4905" y="336756"/>
                  </a:lnTo>
                  <a:lnTo>
                    <a:pt x="18287" y="356616"/>
                  </a:lnTo>
                  <a:lnTo>
                    <a:pt x="38147" y="369998"/>
                  </a:lnTo>
                  <a:lnTo>
                    <a:pt x="62483" y="374904"/>
                  </a:lnTo>
                  <a:lnTo>
                    <a:pt x="1274064" y="374904"/>
                  </a:lnTo>
                  <a:lnTo>
                    <a:pt x="1298400" y="369998"/>
                  </a:lnTo>
                  <a:lnTo>
                    <a:pt x="1318259" y="356616"/>
                  </a:lnTo>
                  <a:lnTo>
                    <a:pt x="1331642" y="336756"/>
                  </a:lnTo>
                  <a:lnTo>
                    <a:pt x="1336547" y="312420"/>
                  </a:lnTo>
                  <a:lnTo>
                    <a:pt x="1336547" y="62484"/>
                  </a:lnTo>
                  <a:lnTo>
                    <a:pt x="1331642" y="38147"/>
                  </a:lnTo>
                  <a:lnTo>
                    <a:pt x="1318259" y="18288"/>
                  </a:lnTo>
                  <a:lnTo>
                    <a:pt x="1298400" y="4905"/>
                  </a:lnTo>
                  <a:lnTo>
                    <a:pt x="1274064" y="0"/>
                  </a:lnTo>
                  <a:close/>
                </a:path>
              </a:pathLst>
            </a:custGeom>
            <a:solidFill>
              <a:srgbClr val="4966A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8" name="Google Shape;448;g22370ee1d22_2_49"/>
            <p:cNvSpPr/>
            <p:nvPr/>
          </p:nvSpPr>
          <p:spPr>
            <a:xfrm>
              <a:off x="4121657" y="1610106"/>
              <a:ext cx="1336675" cy="375285"/>
            </a:xfrm>
            <a:custGeom>
              <a:avLst/>
              <a:gdLst/>
              <a:ahLst/>
              <a:cxnLst/>
              <a:rect l="l" t="t" r="r" b="b"/>
              <a:pathLst>
                <a:path w="1336675" h="375285" extrusionOk="0">
                  <a:moveTo>
                    <a:pt x="0" y="62484"/>
                  </a:moveTo>
                  <a:lnTo>
                    <a:pt x="4905" y="38147"/>
                  </a:lnTo>
                  <a:lnTo>
                    <a:pt x="18287" y="18287"/>
                  </a:lnTo>
                  <a:lnTo>
                    <a:pt x="38147" y="4905"/>
                  </a:lnTo>
                  <a:lnTo>
                    <a:pt x="62483" y="0"/>
                  </a:lnTo>
                  <a:lnTo>
                    <a:pt x="1274064" y="0"/>
                  </a:lnTo>
                  <a:lnTo>
                    <a:pt x="1298400" y="4905"/>
                  </a:lnTo>
                  <a:lnTo>
                    <a:pt x="1318259" y="18288"/>
                  </a:lnTo>
                  <a:lnTo>
                    <a:pt x="1331642" y="38147"/>
                  </a:lnTo>
                  <a:lnTo>
                    <a:pt x="1336547" y="62484"/>
                  </a:lnTo>
                  <a:lnTo>
                    <a:pt x="1336547" y="312420"/>
                  </a:lnTo>
                  <a:lnTo>
                    <a:pt x="1331642" y="336756"/>
                  </a:lnTo>
                  <a:lnTo>
                    <a:pt x="1318259" y="356616"/>
                  </a:lnTo>
                  <a:lnTo>
                    <a:pt x="1298400" y="369998"/>
                  </a:lnTo>
                  <a:lnTo>
                    <a:pt x="1274064" y="374904"/>
                  </a:lnTo>
                  <a:lnTo>
                    <a:pt x="62483" y="374904"/>
                  </a:lnTo>
                  <a:lnTo>
                    <a:pt x="38147" y="369998"/>
                  </a:lnTo>
                  <a:lnTo>
                    <a:pt x="18287" y="356616"/>
                  </a:lnTo>
                  <a:lnTo>
                    <a:pt x="4905" y="336756"/>
                  </a:lnTo>
                  <a:lnTo>
                    <a:pt x="0" y="312420"/>
                  </a:lnTo>
                  <a:lnTo>
                    <a:pt x="0" y="62484"/>
                  </a:lnTo>
                  <a:close/>
                </a:path>
              </a:pathLst>
            </a:custGeom>
            <a:noFill/>
            <a:ln w="25900" cap="flat" cmpd="sng">
              <a:solidFill>
                <a:srgbClr val="34487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49" name="Google Shape;449;g22370ee1d22_2_49"/>
          <p:cNvSpPr txBox="1">
            <a:spLocks noGrp="1"/>
          </p:cNvSpPr>
          <p:nvPr>
            <p:ph type="body" idx="1"/>
          </p:nvPr>
        </p:nvSpPr>
        <p:spPr>
          <a:xfrm>
            <a:off x="183895" y="861136"/>
            <a:ext cx="7336790" cy="112776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s-AR"/>
              <a:t>Matriz de Confusión: Es la representación matricial de los resultados de las</a:t>
            </a:r>
            <a:endParaRPr/>
          </a:p>
          <a:p>
            <a:pPr marL="12700" lvl="0" indent="0" algn="l" rtl="0">
              <a:lnSpc>
                <a:spcPct val="100000"/>
              </a:lnSpc>
              <a:spcBef>
                <a:spcPts val="5"/>
              </a:spcBef>
              <a:spcAft>
                <a:spcPts val="0"/>
              </a:spcAft>
              <a:buNone/>
            </a:pPr>
            <a:r>
              <a:rPr lang="es-AR"/>
              <a:t>predicciones de cualquier análisis binario.</a:t>
            </a:r>
            <a:endParaRPr/>
          </a:p>
          <a:p>
            <a:pPr marL="0" lvl="0" indent="0" algn="l" rtl="0">
              <a:lnSpc>
                <a:spcPct val="100000"/>
              </a:lnSpc>
              <a:spcBef>
                <a:spcPts val="0"/>
              </a:spcBef>
              <a:spcAft>
                <a:spcPts val="0"/>
              </a:spcAft>
              <a:buNone/>
            </a:pPr>
            <a:endParaRPr sz="1700"/>
          </a:p>
          <a:p>
            <a:pPr marL="4264660" marR="2384425" lvl="0" indent="80645" algn="l" rtl="0">
              <a:lnSpc>
                <a:spcPct val="100000"/>
              </a:lnSpc>
              <a:spcBef>
                <a:spcPts val="0"/>
              </a:spcBef>
              <a:spcAft>
                <a:spcPts val="0"/>
              </a:spcAft>
              <a:buNone/>
            </a:pPr>
            <a:r>
              <a:rPr lang="es-AR" sz="1200" b="0" i="0">
                <a:solidFill>
                  <a:srgbClr val="FFFFFF"/>
                </a:solidFill>
                <a:latin typeface="Arial"/>
                <a:ea typeface="Arial"/>
                <a:cs typeface="Arial"/>
                <a:sym typeface="Arial"/>
              </a:rPr>
              <a:t>Valores  Predichos</a:t>
            </a:r>
            <a:endParaRPr sz="1200">
              <a:latin typeface="Arial"/>
              <a:ea typeface="Arial"/>
              <a:cs typeface="Arial"/>
              <a:sym typeface="Arial"/>
            </a:endParaRPr>
          </a:p>
        </p:txBody>
      </p:sp>
      <p:sp>
        <p:nvSpPr>
          <p:cNvPr id="450" name="Google Shape;450;g22370ee1d22_2_49"/>
          <p:cNvSpPr txBox="1"/>
          <p:nvPr/>
        </p:nvSpPr>
        <p:spPr>
          <a:xfrm>
            <a:off x="3644900" y="1998726"/>
            <a:ext cx="625475"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s-AR" sz="1200">
                <a:latin typeface="Arial"/>
                <a:ea typeface="Arial"/>
                <a:cs typeface="Arial"/>
                <a:sym typeface="Arial"/>
              </a:rPr>
              <a:t>Negativo</a:t>
            </a:r>
            <a:endParaRPr sz="1200">
              <a:latin typeface="Arial"/>
              <a:ea typeface="Arial"/>
              <a:cs typeface="Arial"/>
              <a:sym typeface="Arial"/>
            </a:endParaRPr>
          </a:p>
        </p:txBody>
      </p:sp>
      <p:sp>
        <p:nvSpPr>
          <p:cNvPr id="451" name="Google Shape;451;g22370ee1d22_2_49"/>
          <p:cNvSpPr txBox="1"/>
          <p:nvPr/>
        </p:nvSpPr>
        <p:spPr>
          <a:xfrm>
            <a:off x="5172202" y="1979422"/>
            <a:ext cx="558165"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s-AR" sz="1200">
                <a:latin typeface="Arial"/>
                <a:ea typeface="Arial"/>
                <a:cs typeface="Arial"/>
                <a:sym typeface="Arial"/>
              </a:rPr>
              <a:t>Positivo</a:t>
            </a:r>
            <a:endParaRPr sz="1200">
              <a:latin typeface="Arial"/>
              <a:ea typeface="Arial"/>
              <a:cs typeface="Arial"/>
              <a:sym typeface="Arial"/>
            </a:endParaRPr>
          </a:p>
        </p:txBody>
      </p:sp>
      <p:sp>
        <p:nvSpPr>
          <p:cNvPr id="452" name="Google Shape;452;g22370ee1d22_2_49"/>
          <p:cNvSpPr txBox="1"/>
          <p:nvPr/>
        </p:nvSpPr>
        <p:spPr>
          <a:xfrm rot="-5400000">
            <a:off x="2894098" y="3725304"/>
            <a:ext cx="558800" cy="196215"/>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None/>
            </a:pPr>
            <a:r>
              <a:rPr lang="es-AR" sz="1200">
                <a:latin typeface="Arial"/>
                <a:ea typeface="Arial"/>
                <a:cs typeface="Arial"/>
                <a:sym typeface="Arial"/>
              </a:rPr>
              <a:t>Positivo</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22370ee1d22_2_80"/>
          <p:cNvSpPr txBox="1">
            <a:spLocks noGrp="1"/>
          </p:cNvSpPr>
          <p:nvPr>
            <p:ph type="title"/>
          </p:nvPr>
        </p:nvSpPr>
        <p:spPr>
          <a:xfrm>
            <a:off x="1953895" y="0"/>
            <a:ext cx="4453890" cy="721360"/>
          </a:xfrm>
          <a:prstGeom prst="rect">
            <a:avLst/>
          </a:prstGeom>
          <a:noFill/>
          <a:ln>
            <a:noFill/>
          </a:ln>
        </p:spPr>
        <p:txBody>
          <a:bodyPr spcFirstLastPara="1" wrap="square" lIns="0" tIns="12700" rIns="0" bIns="0" anchor="t" anchorCtr="0">
            <a:spAutoFit/>
          </a:bodyPr>
          <a:lstStyle/>
          <a:p>
            <a:pPr marL="0" lvl="0" indent="0" algn="ctr" rtl="0">
              <a:lnSpc>
                <a:spcPct val="114166"/>
              </a:lnSpc>
              <a:spcBef>
                <a:spcPts val="0"/>
              </a:spcBef>
              <a:spcAft>
                <a:spcPts val="0"/>
              </a:spcAft>
              <a:buNone/>
            </a:pPr>
            <a:r>
              <a:rPr lang="es-AR"/>
              <a:t>Métricas para la evaluación de</a:t>
            </a:r>
            <a:endParaRPr/>
          </a:p>
          <a:p>
            <a:pPr marL="0" lvl="0" indent="0" algn="ctr" rtl="0">
              <a:lnSpc>
                <a:spcPct val="114166"/>
              </a:lnSpc>
              <a:spcBef>
                <a:spcPts val="0"/>
              </a:spcBef>
              <a:spcAft>
                <a:spcPts val="0"/>
              </a:spcAft>
              <a:buNone/>
            </a:pPr>
            <a:r>
              <a:rPr lang="es-AR"/>
              <a:t>modelos</a:t>
            </a:r>
            <a:endParaRPr/>
          </a:p>
        </p:txBody>
      </p:sp>
      <p:pic>
        <p:nvPicPr>
          <p:cNvPr id="458" name="Google Shape;458;g22370ee1d22_2_80"/>
          <p:cNvPicPr preferRelativeResize="0"/>
          <p:nvPr/>
        </p:nvPicPr>
        <p:blipFill rotWithShape="1">
          <a:blip r:embed="rId3">
            <a:alphaModFix/>
          </a:blip>
          <a:srcRect/>
          <a:stretch/>
        </p:blipFill>
        <p:spPr>
          <a:xfrm>
            <a:off x="64449" y="67939"/>
            <a:ext cx="1235522" cy="911992"/>
          </a:xfrm>
          <a:prstGeom prst="rect">
            <a:avLst/>
          </a:prstGeom>
          <a:noFill/>
          <a:ln>
            <a:noFill/>
          </a:ln>
        </p:spPr>
      </p:pic>
      <p:sp>
        <p:nvSpPr>
          <p:cNvPr id="459" name="Google Shape;459;g22370ee1d22_2_80"/>
          <p:cNvSpPr txBox="1"/>
          <p:nvPr/>
        </p:nvSpPr>
        <p:spPr>
          <a:xfrm>
            <a:off x="223520" y="1109598"/>
            <a:ext cx="8111490" cy="12446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Exactitud (Accuracy): Número de predicciones correctas hechas sobre el total de la</a:t>
            </a:r>
            <a:endParaRPr sz="1600">
              <a:latin typeface="Arial"/>
              <a:ea typeface="Arial"/>
              <a:cs typeface="Arial"/>
              <a:sym typeface="Arial"/>
            </a:endParaRPr>
          </a:p>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muestra</a:t>
            </a:r>
            <a:endParaRPr sz="1600">
              <a:latin typeface="Arial"/>
              <a:ea typeface="Arial"/>
              <a:cs typeface="Arial"/>
              <a:sym typeface="Arial"/>
            </a:endParaRPr>
          </a:p>
          <a:p>
            <a:pPr marL="0" marR="0" lvl="0" indent="0" algn="l" rtl="0">
              <a:lnSpc>
                <a:spcPct val="100000"/>
              </a:lnSpc>
              <a:spcBef>
                <a:spcPts val="0"/>
              </a:spcBef>
              <a:spcAft>
                <a:spcPts val="0"/>
              </a:spcAft>
              <a:buNone/>
            </a:pPr>
            <a:endParaRPr sz="1800">
              <a:latin typeface="Arial"/>
              <a:ea typeface="Arial"/>
              <a:cs typeface="Arial"/>
              <a:sym typeface="Arial"/>
            </a:endParaRPr>
          </a:p>
          <a:p>
            <a:pPr marL="0" marR="0" lvl="0" indent="0" algn="l" rtl="0">
              <a:lnSpc>
                <a:spcPct val="100000"/>
              </a:lnSpc>
              <a:spcBef>
                <a:spcPts val="45"/>
              </a:spcBef>
              <a:spcAft>
                <a:spcPts val="0"/>
              </a:spcAft>
              <a:buNone/>
            </a:pPr>
            <a:endParaRPr sz="1500">
              <a:latin typeface="Arial"/>
              <a:ea typeface="Arial"/>
              <a:cs typeface="Arial"/>
              <a:sym typeface="Arial"/>
            </a:endParaRPr>
          </a:p>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Accuracy = </a:t>
            </a:r>
            <a:r>
              <a:rPr lang="es-AR" sz="1600" b="1" i="1">
                <a:solidFill>
                  <a:srgbClr val="00AF50"/>
                </a:solidFill>
                <a:latin typeface="Arial"/>
                <a:ea typeface="Arial"/>
                <a:cs typeface="Arial"/>
                <a:sym typeface="Arial"/>
              </a:rPr>
              <a:t>VN </a:t>
            </a:r>
            <a:r>
              <a:rPr lang="es-AR" sz="1600" b="1" i="1">
                <a:solidFill>
                  <a:srgbClr val="5C63B7"/>
                </a:solidFill>
                <a:latin typeface="Arial"/>
                <a:ea typeface="Arial"/>
                <a:cs typeface="Arial"/>
                <a:sym typeface="Arial"/>
              </a:rPr>
              <a:t>+ </a:t>
            </a:r>
            <a:r>
              <a:rPr lang="es-AR" sz="1600" b="1" i="1">
                <a:solidFill>
                  <a:srgbClr val="00AF50"/>
                </a:solidFill>
                <a:latin typeface="Arial"/>
                <a:ea typeface="Arial"/>
                <a:cs typeface="Arial"/>
                <a:sym typeface="Arial"/>
              </a:rPr>
              <a:t>VP </a:t>
            </a:r>
            <a:r>
              <a:rPr lang="es-AR" sz="1600" b="1" i="1">
                <a:solidFill>
                  <a:srgbClr val="5C63B7"/>
                </a:solidFill>
                <a:latin typeface="Arial"/>
                <a:ea typeface="Arial"/>
                <a:cs typeface="Arial"/>
                <a:sym typeface="Arial"/>
              </a:rPr>
              <a:t>/ Base Total</a:t>
            </a:r>
            <a:endParaRPr sz="1600">
              <a:latin typeface="Arial"/>
              <a:ea typeface="Arial"/>
              <a:cs typeface="Arial"/>
              <a:sym typeface="Arial"/>
            </a:endParaRPr>
          </a:p>
        </p:txBody>
      </p:sp>
      <p:sp>
        <p:nvSpPr>
          <p:cNvPr id="460" name="Google Shape;460;g22370ee1d22_2_80"/>
          <p:cNvSpPr txBox="1"/>
          <p:nvPr/>
        </p:nvSpPr>
        <p:spPr>
          <a:xfrm>
            <a:off x="223520" y="3060953"/>
            <a:ext cx="7088505"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La tasa de clasificación errónea es el complemento, es decir: </a:t>
            </a:r>
            <a:r>
              <a:rPr lang="es-AR" sz="1600" b="1" i="1" u="sng">
                <a:solidFill>
                  <a:srgbClr val="5C63B7"/>
                </a:solidFill>
                <a:latin typeface="Arial"/>
                <a:ea typeface="Arial"/>
                <a:cs typeface="Arial"/>
                <a:sym typeface="Arial"/>
              </a:rPr>
              <a:t>1-Accuracy</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22370ee1d22_2_87"/>
          <p:cNvSpPr txBox="1">
            <a:spLocks noGrp="1"/>
          </p:cNvSpPr>
          <p:nvPr>
            <p:ph type="title"/>
          </p:nvPr>
        </p:nvSpPr>
        <p:spPr>
          <a:xfrm>
            <a:off x="1953895" y="0"/>
            <a:ext cx="4453890" cy="721360"/>
          </a:xfrm>
          <a:prstGeom prst="rect">
            <a:avLst/>
          </a:prstGeom>
          <a:noFill/>
          <a:ln>
            <a:noFill/>
          </a:ln>
        </p:spPr>
        <p:txBody>
          <a:bodyPr spcFirstLastPara="1" wrap="square" lIns="0" tIns="12700" rIns="0" bIns="0" anchor="t" anchorCtr="0">
            <a:spAutoFit/>
          </a:bodyPr>
          <a:lstStyle/>
          <a:p>
            <a:pPr marL="0" lvl="0" indent="0" algn="ctr" rtl="0">
              <a:lnSpc>
                <a:spcPct val="114166"/>
              </a:lnSpc>
              <a:spcBef>
                <a:spcPts val="0"/>
              </a:spcBef>
              <a:spcAft>
                <a:spcPts val="0"/>
              </a:spcAft>
              <a:buNone/>
            </a:pPr>
            <a:r>
              <a:rPr lang="es-AR"/>
              <a:t>Métricas para la evaluación de</a:t>
            </a:r>
            <a:endParaRPr/>
          </a:p>
          <a:p>
            <a:pPr marL="0" lvl="0" indent="0" algn="ctr" rtl="0">
              <a:lnSpc>
                <a:spcPct val="114166"/>
              </a:lnSpc>
              <a:spcBef>
                <a:spcPts val="0"/>
              </a:spcBef>
              <a:spcAft>
                <a:spcPts val="0"/>
              </a:spcAft>
              <a:buNone/>
            </a:pPr>
            <a:r>
              <a:rPr lang="es-AR"/>
              <a:t>modelos</a:t>
            </a:r>
            <a:endParaRPr/>
          </a:p>
        </p:txBody>
      </p:sp>
      <p:pic>
        <p:nvPicPr>
          <p:cNvPr id="466" name="Google Shape;466;g22370ee1d22_2_87"/>
          <p:cNvPicPr preferRelativeResize="0"/>
          <p:nvPr/>
        </p:nvPicPr>
        <p:blipFill rotWithShape="1">
          <a:blip r:embed="rId3">
            <a:alphaModFix/>
          </a:blip>
          <a:srcRect/>
          <a:stretch/>
        </p:blipFill>
        <p:spPr>
          <a:xfrm>
            <a:off x="64449" y="67939"/>
            <a:ext cx="1235522" cy="911992"/>
          </a:xfrm>
          <a:prstGeom prst="rect">
            <a:avLst/>
          </a:prstGeom>
          <a:noFill/>
          <a:ln>
            <a:noFill/>
          </a:ln>
        </p:spPr>
      </p:pic>
      <p:sp>
        <p:nvSpPr>
          <p:cNvPr id="467" name="Google Shape;467;g22370ee1d22_2_87"/>
          <p:cNvSpPr txBox="1"/>
          <p:nvPr/>
        </p:nvSpPr>
        <p:spPr>
          <a:xfrm>
            <a:off x="223520" y="1109598"/>
            <a:ext cx="8291830" cy="148844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Precisión (Precision): Esta métrica nos medirá la calidad del modelo. En el ejemplo,  nos contestará la pregunta: ¿Qué porcentaje de clientes que vamos a contactar van a  estar interesados?</a:t>
            </a:r>
            <a:endParaRPr sz="1600">
              <a:latin typeface="Arial"/>
              <a:ea typeface="Arial"/>
              <a:cs typeface="Arial"/>
              <a:sym typeface="Arial"/>
            </a:endParaRPr>
          </a:p>
          <a:p>
            <a:pPr marL="0" marR="0" lvl="0" indent="0" algn="l" rtl="0">
              <a:lnSpc>
                <a:spcPct val="100000"/>
              </a:lnSpc>
              <a:spcBef>
                <a:spcPts val="0"/>
              </a:spcBef>
              <a:spcAft>
                <a:spcPts val="0"/>
              </a:spcAft>
              <a:buNone/>
            </a:pPr>
            <a:endParaRPr sz="1800">
              <a:latin typeface="Arial"/>
              <a:ea typeface="Arial"/>
              <a:cs typeface="Arial"/>
              <a:sym typeface="Arial"/>
            </a:endParaRPr>
          </a:p>
          <a:p>
            <a:pPr marL="0" marR="0" lvl="0" indent="0" algn="l" rtl="0">
              <a:lnSpc>
                <a:spcPct val="100000"/>
              </a:lnSpc>
              <a:spcBef>
                <a:spcPts val="45"/>
              </a:spcBef>
              <a:spcAft>
                <a:spcPts val="0"/>
              </a:spcAft>
              <a:buNone/>
            </a:pPr>
            <a:endParaRPr sz="1500">
              <a:latin typeface="Arial"/>
              <a:ea typeface="Arial"/>
              <a:cs typeface="Arial"/>
              <a:sym typeface="Arial"/>
            </a:endParaRPr>
          </a:p>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Precision = VP / (VP+FP)</a:t>
            </a:r>
            <a:endParaRPr sz="1600">
              <a:latin typeface="Arial"/>
              <a:ea typeface="Arial"/>
              <a:cs typeface="Arial"/>
              <a:sym typeface="Arial"/>
            </a:endParaRPr>
          </a:p>
        </p:txBody>
      </p:sp>
      <p:grpSp>
        <p:nvGrpSpPr>
          <p:cNvPr id="468" name="Google Shape;468;g22370ee1d22_2_87"/>
          <p:cNvGrpSpPr/>
          <p:nvPr/>
        </p:nvGrpSpPr>
        <p:grpSpPr>
          <a:xfrm>
            <a:off x="3593608" y="2282189"/>
            <a:ext cx="3212322" cy="2801620"/>
            <a:chOff x="3593608" y="2282189"/>
            <a:chExt cx="3212322" cy="2801620"/>
          </a:xfrm>
        </p:grpSpPr>
        <p:pic>
          <p:nvPicPr>
            <p:cNvPr id="469" name="Google Shape;469;g22370ee1d22_2_87"/>
            <p:cNvPicPr preferRelativeResize="0"/>
            <p:nvPr/>
          </p:nvPicPr>
          <p:blipFill rotWithShape="1">
            <a:blip r:embed="rId3">
              <a:alphaModFix/>
            </a:blip>
            <a:srcRect/>
            <a:stretch/>
          </p:blipFill>
          <p:spPr>
            <a:xfrm>
              <a:off x="3593608" y="2450624"/>
              <a:ext cx="3171427" cy="2340831"/>
            </a:xfrm>
            <a:prstGeom prst="rect">
              <a:avLst/>
            </a:prstGeom>
            <a:noFill/>
            <a:ln>
              <a:noFill/>
            </a:ln>
          </p:spPr>
        </p:pic>
        <p:sp>
          <p:nvSpPr>
            <p:cNvPr id="470" name="Google Shape;470;g22370ee1d22_2_87"/>
            <p:cNvSpPr/>
            <p:nvPr/>
          </p:nvSpPr>
          <p:spPr>
            <a:xfrm>
              <a:off x="5528310" y="2282189"/>
              <a:ext cx="1277620" cy="2801620"/>
            </a:xfrm>
            <a:custGeom>
              <a:avLst/>
              <a:gdLst/>
              <a:ahLst/>
              <a:cxnLst/>
              <a:rect l="l" t="t" r="r" b="b"/>
              <a:pathLst>
                <a:path w="1277620" h="2801620" extrusionOk="0">
                  <a:moveTo>
                    <a:pt x="0" y="212852"/>
                  </a:moveTo>
                  <a:lnTo>
                    <a:pt x="5619" y="164032"/>
                  </a:lnTo>
                  <a:lnTo>
                    <a:pt x="21626" y="119224"/>
                  </a:lnTo>
                  <a:lnTo>
                    <a:pt x="46746" y="79704"/>
                  </a:lnTo>
                  <a:lnTo>
                    <a:pt x="79704" y="46746"/>
                  </a:lnTo>
                  <a:lnTo>
                    <a:pt x="119224" y="21626"/>
                  </a:lnTo>
                  <a:lnTo>
                    <a:pt x="164032" y="5619"/>
                  </a:lnTo>
                  <a:lnTo>
                    <a:pt x="212851" y="0"/>
                  </a:lnTo>
                  <a:lnTo>
                    <a:pt x="1064260" y="0"/>
                  </a:lnTo>
                  <a:lnTo>
                    <a:pt x="1113079" y="5619"/>
                  </a:lnTo>
                  <a:lnTo>
                    <a:pt x="1157887" y="21626"/>
                  </a:lnTo>
                  <a:lnTo>
                    <a:pt x="1197407" y="46746"/>
                  </a:lnTo>
                  <a:lnTo>
                    <a:pt x="1230365" y="79704"/>
                  </a:lnTo>
                  <a:lnTo>
                    <a:pt x="1255485" y="119224"/>
                  </a:lnTo>
                  <a:lnTo>
                    <a:pt x="1271492" y="164032"/>
                  </a:lnTo>
                  <a:lnTo>
                    <a:pt x="1277112" y="212852"/>
                  </a:lnTo>
                  <a:lnTo>
                    <a:pt x="1277112" y="2588260"/>
                  </a:lnTo>
                  <a:lnTo>
                    <a:pt x="1271492" y="2637063"/>
                  </a:lnTo>
                  <a:lnTo>
                    <a:pt x="1255485" y="2681865"/>
                  </a:lnTo>
                  <a:lnTo>
                    <a:pt x="1230365" y="2721386"/>
                  </a:lnTo>
                  <a:lnTo>
                    <a:pt x="1197407" y="2754348"/>
                  </a:lnTo>
                  <a:lnTo>
                    <a:pt x="1157887" y="2779475"/>
                  </a:lnTo>
                  <a:lnTo>
                    <a:pt x="1113079" y="2795489"/>
                  </a:lnTo>
                  <a:lnTo>
                    <a:pt x="1064260" y="2801110"/>
                  </a:lnTo>
                  <a:lnTo>
                    <a:pt x="212851" y="2801110"/>
                  </a:lnTo>
                  <a:lnTo>
                    <a:pt x="164032" y="2795489"/>
                  </a:lnTo>
                  <a:lnTo>
                    <a:pt x="119224" y="2779475"/>
                  </a:lnTo>
                  <a:lnTo>
                    <a:pt x="79704" y="2754348"/>
                  </a:lnTo>
                  <a:lnTo>
                    <a:pt x="46746" y="2721386"/>
                  </a:lnTo>
                  <a:lnTo>
                    <a:pt x="21626" y="2681865"/>
                  </a:lnTo>
                  <a:lnTo>
                    <a:pt x="5619" y="2637063"/>
                  </a:lnTo>
                  <a:lnTo>
                    <a:pt x="0" y="2588260"/>
                  </a:lnTo>
                  <a:lnTo>
                    <a:pt x="0" y="212852"/>
                  </a:lnTo>
                  <a:close/>
                </a:path>
              </a:pathLst>
            </a:custGeom>
            <a:noFill/>
            <a:ln w="28950" cap="flat" cmpd="sng">
              <a:solidFill>
                <a:srgbClr val="6F2F9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22370ee1d22_2_96"/>
          <p:cNvSpPr txBox="1">
            <a:spLocks noGrp="1"/>
          </p:cNvSpPr>
          <p:nvPr>
            <p:ph type="title"/>
          </p:nvPr>
        </p:nvSpPr>
        <p:spPr>
          <a:xfrm>
            <a:off x="1953895" y="0"/>
            <a:ext cx="4453890" cy="721360"/>
          </a:xfrm>
          <a:prstGeom prst="rect">
            <a:avLst/>
          </a:prstGeom>
          <a:noFill/>
          <a:ln>
            <a:noFill/>
          </a:ln>
        </p:spPr>
        <p:txBody>
          <a:bodyPr spcFirstLastPara="1" wrap="square" lIns="0" tIns="12700" rIns="0" bIns="0" anchor="t" anchorCtr="0">
            <a:spAutoFit/>
          </a:bodyPr>
          <a:lstStyle/>
          <a:p>
            <a:pPr marL="0" lvl="0" indent="0" algn="ctr" rtl="0">
              <a:lnSpc>
                <a:spcPct val="114166"/>
              </a:lnSpc>
              <a:spcBef>
                <a:spcPts val="0"/>
              </a:spcBef>
              <a:spcAft>
                <a:spcPts val="0"/>
              </a:spcAft>
              <a:buNone/>
            </a:pPr>
            <a:r>
              <a:rPr lang="es-AR"/>
              <a:t>Métricas para la evaluación de</a:t>
            </a:r>
            <a:endParaRPr/>
          </a:p>
          <a:p>
            <a:pPr marL="0" lvl="0" indent="0" algn="ctr" rtl="0">
              <a:lnSpc>
                <a:spcPct val="114166"/>
              </a:lnSpc>
              <a:spcBef>
                <a:spcPts val="0"/>
              </a:spcBef>
              <a:spcAft>
                <a:spcPts val="0"/>
              </a:spcAft>
              <a:buNone/>
            </a:pPr>
            <a:r>
              <a:rPr lang="es-AR"/>
              <a:t>modelos</a:t>
            </a:r>
            <a:endParaRPr/>
          </a:p>
        </p:txBody>
      </p:sp>
      <p:pic>
        <p:nvPicPr>
          <p:cNvPr id="476" name="Google Shape;476;g22370ee1d22_2_96"/>
          <p:cNvPicPr preferRelativeResize="0"/>
          <p:nvPr/>
        </p:nvPicPr>
        <p:blipFill rotWithShape="1">
          <a:blip r:embed="rId3">
            <a:alphaModFix/>
          </a:blip>
          <a:srcRect/>
          <a:stretch/>
        </p:blipFill>
        <p:spPr>
          <a:xfrm>
            <a:off x="64449" y="67939"/>
            <a:ext cx="1235522" cy="911992"/>
          </a:xfrm>
          <a:prstGeom prst="rect">
            <a:avLst/>
          </a:prstGeom>
          <a:noFill/>
          <a:ln>
            <a:noFill/>
          </a:ln>
        </p:spPr>
      </p:pic>
      <p:sp>
        <p:nvSpPr>
          <p:cNvPr id="477" name="Google Shape;477;g22370ee1d22_2_96"/>
          <p:cNvSpPr txBox="1"/>
          <p:nvPr/>
        </p:nvSpPr>
        <p:spPr>
          <a:xfrm>
            <a:off x="223520" y="1109598"/>
            <a:ext cx="8088630" cy="1244600"/>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Exhaustividad (Recall): Esta métrica nos dirá sobre la cantidad que el modelo es  capaz de identificar. En nuestro ejemplo nos contesta la pregunta: ¿Qué porcentaje  de los clientes están interesados, somos capaces de identificar</a:t>
            </a:r>
            <a:endParaRPr sz="1600">
              <a:latin typeface="Arial"/>
              <a:ea typeface="Arial"/>
              <a:cs typeface="Arial"/>
              <a:sym typeface="Arial"/>
            </a:endParaRPr>
          </a:p>
          <a:p>
            <a:pPr marL="0" marR="0" lvl="0" indent="0" algn="l" rtl="0">
              <a:lnSpc>
                <a:spcPct val="100000"/>
              </a:lnSpc>
              <a:spcBef>
                <a:spcPts val="25"/>
              </a:spcBef>
              <a:spcAft>
                <a:spcPts val="0"/>
              </a:spcAft>
              <a:buNone/>
            </a:pPr>
            <a:endParaRPr sz="1650">
              <a:latin typeface="Arial"/>
              <a:ea typeface="Arial"/>
              <a:cs typeface="Arial"/>
              <a:sym typeface="Arial"/>
            </a:endParaRPr>
          </a:p>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Recall = VP / (VP+FN)</a:t>
            </a:r>
            <a:endParaRPr sz="1600">
              <a:latin typeface="Arial"/>
              <a:ea typeface="Arial"/>
              <a:cs typeface="Arial"/>
              <a:sym typeface="Arial"/>
            </a:endParaRPr>
          </a:p>
        </p:txBody>
      </p:sp>
      <p:grpSp>
        <p:nvGrpSpPr>
          <p:cNvPr id="478" name="Google Shape;478;g22370ee1d22_2_96"/>
          <p:cNvGrpSpPr/>
          <p:nvPr/>
        </p:nvGrpSpPr>
        <p:grpSpPr>
          <a:xfrm>
            <a:off x="3512057" y="2450624"/>
            <a:ext cx="3456940" cy="2479134"/>
            <a:chOff x="3512057" y="2450624"/>
            <a:chExt cx="3456940" cy="2479134"/>
          </a:xfrm>
        </p:grpSpPr>
        <p:pic>
          <p:nvPicPr>
            <p:cNvPr id="479" name="Google Shape;479;g22370ee1d22_2_96"/>
            <p:cNvPicPr preferRelativeResize="0"/>
            <p:nvPr/>
          </p:nvPicPr>
          <p:blipFill rotWithShape="1">
            <a:blip r:embed="rId3">
              <a:alphaModFix/>
            </a:blip>
            <a:srcRect/>
            <a:stretch/>
          </p:blipFill>
          <p:spPr>
            <a:xfrm>
              <a:off x="3593607" y="2450624"/>
              <a:ext cx="3171427" cy="2340831"/>
            </a:xfrm>
            <a:prstGeom prst="rect">
              <a:avLst/>
            </a:prstGeom>
            <a:noFill/>
            <a:ln>
              <a:noFill/>
            </a:ln>
          </p:spPr>
        </p:pic>
        <p:sp>
          <p:nvSpPr>
            <p:cNvPr id="480" name="Google Shape;480;g22370ee1d22_2_96"/>
            <p:cNvSpPr/>
            <p:nvPr/>
          </p:nvSpPr>
          <p:spPr>
            <a:xfrm>
              <a:off x="3512057" y="3861053"/>
              <a:ext cx="3456940" cy="1068705"/>
            </a:xfrm>
            <a:custGeom>
              <a:avLst/>
              <a:gdLst/>
              <a:ahLst/>
              <a:cxnLst/>
              <a:rect l="l" t="t" r="r" b="b"/>
              <a:pathLst>
                <a:path w="3456940" h="1068704" extrusionOk="0">
                  <a:moveTo>
                    <a:pt x="0" y="178054"/>
                  </a:moveTo>
                  <a:lnTo>
                    <a:pt x="6362" y="130720"/>
                  </a:lnTo>
                  <a:lnTo>
                    <a:pt x="24318" y="88186"/>
                  </a:lnTo>
                  <a:lnTo>
                    <a:pt x="52165" y="52150"/>
                  </a:lnTo>
                  <a:lnTo>
                    <a:pt x="88203" y="24309"/>
                  </a:lnTo>
                  <a:lnTo>
                    <a:pt x="130733" y="6360"/>
                  </a:lnTo>
                  <a:lnTo>
                    <a:pt x="178053" y="0"/>
                  </a:lnTo>
                  <a:lnTo>
                    <a:pt x="3278377" y="0"/>
                  </a:lnTo>
                  <a:lnTo>
                    <a:pt x="3325698" y="6360"/>
                  </a:lnTo>
                  <a:lnTo>
                    <a:pt x="3368228" y="24309"/>
                  </a:lnTo>
                  <a:lnTo>
                    <a:pt x="3404266" y="52150"/>
                  </a:lnTo>
                  <a:lnTo>
                    <a:pt x="3432113" y="88186"/>
                  </a:lnTo>
                  <a:lnTo>
                    <a:pt x="3450069" y="130720"/>
                  </a:lnTo>
                  <a:lnTo>
                    <a:pt x="3456432" y="178054"/>
                  </a:lnTo>
                  <a:lnTo>
                    <a:pt x="3456432" y="890270"/>
                  </a:lnTo>
                  <a:lnTo>
                    <a:pt x="3450069" y="937603"/>
                  </a:lnTo>
                  <a:lnTo>
                    <a:pt x="3432113" y="980137"/>
                  </a:lnTo>
                  <a:lnTo>
                    <a:pt x="3404266" y="1016173"/>
                  </a:lnTo>
                  <a:lnTo>
                    <a:pt x="3368228" y="1044014"/>
                  </a:lnTo>
                  <a:lnTo>
                    <a:pt x="3325698" y="1061963"/>
                  </a:lnTo>
                  <a:lnTo>
                    <a:pt x="3278377" y="1068324"/>
                  </a:lnTo>
                  <a:lnTo>
                    <a:pt x="178053" y="1068324"/>
                  </a:lnTo>
                  <a:lnTo>
                    <a:pt x="130733" y="1061963"/>
                  </a:lnTo>
                  <a:lnTo>
                    <a:pt x="88203" y="1044014"/>
                  </a:lnTo>
                  <a:lnTo>
                    <a:pt x="52165" y="1016173"/>
                  </a:lnTo>
                  <a:lnTo>
                    <a:pt x="24318" y="980137"/>
                  </a:lnTo>
                  <a:lnTo>
                    <a:pt x="6362" y="937603"/>
                  </a:lnTo>
                  <a:lnTo>
                    <a:pt x="0" y="890270"/>
                  </a:lnTo>
                  <a:lnTo>
                    <a:pt x="0" y="178054"/>
                  </a:lnTo>
                  <a:close/>
                </a:path>
              </a:pathLst>
            </a:custGeom>
            <a:noFill/>
            <a:ln w="28950" cap="flat" cmpd="sng">
              <a:solidFill>
                <a:srgbClr val="6F2F9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22370ee1d22_2_105"/>
          <p:cNvSpPr txBox="1">
            <a:spLocks noGrp="1"/>
          </p:cNvSpPr>
          <p:nvPr>
            <p:ph type="title"/>
          </p:nvPr>
        </p:nvSpPr>
        <p:spPr>
          <a:xfrm>
            <a:off x="1953895" y="0"/>
            <a:ext cx="4453890" cy="721360"/>
          </a:xfrm>
          <a:prstGeom prst="rect">
            <a:avLst/>
          </a:prstGeom>
          <a:noFill/>
          <a:ln>
            <a:noFill/>
          </a:ln>
        </p:spPr>
        <p:txBody>
          <a:bodyPr spcFirstLastPara="1" wrap="square" lIns="0" tIns="12700" rIns="0" bIns="0" anchor="t" anchorCtr="0">
            <a:spAutoFit/>
          </a:bodyPr>
          <a:lstStyle/>
          <a:p>
            <a:pPr marL="0" lvl="0" indent="0" algn="ctr" rtl="0">
              <a:lnSpc>
                <a:spcPct val="114166"/>
              </a:lnSpc>
              <a:spcBef>
                <a:spcPts val="0"/>
              </a:spcBef>
              <a:spcAft>
                <a:spcPts val="0"/>
              </a:spcAft>
              <a:buNone/>
            </a:pPr>
            <a:r>
              <a:rPr lang="es-AR"/>
              <a:t>Métricas para la evaluación de</a:t>
            </a:r>
            <a:endParaRPr/>
          </a:p>
          <a:p>
            <a:pPr marL="0" lvl="0" indent="0" algn="ctr" rtl="0">
              <a:lnSpc>
                <a:spcPct val="114166"/>
              </a:lnSpc>
              <a:spcBef>
                <a:spcPts val="0"/>
              </a:spcBef>
              <a:spcAft>
                <a:spcPts val="0"/>
              </a:spcAft>
              <a:buNone/>
            </a:pPr>
            <a:r>
              <a:rPr lang="es-AR"/>
              <a:t>modelos</a:t>
            </a:r>
            <a:endParaRPr/>
          </a:p>
        </p:txBody>
      </p:sp>
      <p:pic>
        <p:nvPicPr>
          <p:cNvPr id="486" name="Google Shape;486;g22370ee1d22_2_105"/>
          <p:cNvPicPr preferRelativeResize="0"/>
          <p:nvPr/>
        </p:nvPicPr>
        <p:blipFill rotWithShape="1">
          <a:blip r:embed="rId3">
            <a:alphaModFix/>
          </a:blip>
          <a:srcRect/>
          <a:stretch/>
        </p:blipFill>
        <p:spPr>
          <a:xfrm>
            <a:off x="64449" y="67939"/>
            <a:ext cx="1235522" cy="911992"/>
          </a:xfrm>
          <a:prstGeom prst="rect">
            <a:avLst/>
          </a:prstGeom>
          <a:noFill/>
          <a:ln>
            <a:noFill/>
          </a:ln>
        </p:spPr>
      </p:pic>
      <p:sp>
        <p:nvSpPr>
          <p:cNvPr id="487" name="Google Shape;487;g22370ee1d22_2_105"/>
          <p:cNvSpPr txBox="1"/>
          <p:nvPr/>
        </p:nvSpPr>
        <p:spPr>
          <a:xfrm>
            <a:off x="223520" y="1109598"/>
            <a:ext cx="7911465" cy="100076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Score F1 (F1 Score): esta métrica combina la precisión y la exhaustividad. Es una</a:t>
            </a:r>
            <a:endParaRPr sz="1600">
              <a:latin typeface="Arial"/>
              <a:ea typeface="Arial"/>
              <a:cs typeface="Arial"/>
              <a:sym typeface="Arial"/>
            </a:endParaRPr>
          </a:p>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buena métrica porque con un solo valor podemos trabajar con ambas métricas.</a:t>
            </a:r>
            <a:endParaRPr sz="1600">
              <a:latin typeface="Arial"/>
              <a:ea typeface="Arial"/>
              <a:cs typeface="Arial"/>
              <a:sym typeface="Arial"/>
            </a:endParaRPr>
          </a:p>
          <a:p>
            <a:pPr marL="0" marR="0" lvl="0" indent="0" algn="l" rtl="0">
              <a:lnSpc>
                <a:spcPct val="100000"/>
              </a:lnSpc>
              <a:spcBef>
                <a:spcPts val="25"/>
              </a:spcBef>
              <a:spcAft>
                <a:spcPts val="0"/>
              </a:spcAft>
              <a:buNone/>
            </a:pPr>
            <a:endParaRPr sz="1650">
              <a:latin typeface="Arial"/>
              <a:ea typeface="Arial"/>
              <a:cs typeface="Arial"/>
              <a:sym typeface="Arial"/>
            </a:endParaRPr>
          </a:p>
          <a:p>
            <a:pPr marL="12700" marR="0" lvl="0" indent="0" algn="l" rtl="0">
              <a:lnSpc>
                <a:spcPct val="100000"/>
              </a:lnSpc>
              <a:spcBef>
                <a:spcPts val="0"/>
              </a:spcBef>
              <a:spcAft>
                <a:spcPts val="0"/>
              </a:spcAft>
              <a:buNone/>
            </a:pPr>
            <a:r>
              <a:rPr lang="es-AR" sz="1600" b="1" i="1">
                <a:solidFill>
                  <a:srgbClr val="5C63B7"/>
                </a:solidFill>
                <a:latin typeface="Arial"/>
                <a:ea typeface="Arial"/>
                <a:cs typeface="Arial"/>
                <a:sym typeface="Arial"/>
              </a:rPr>
              <a:t>F1 = 2 * [(precision * recall) / (presicion + recall)]</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A66AC"/>
        </a:solidFill>
        <a:effectLst/>
      </p:bgPr>
    </p:bg>
    <p:spTree>
      <p:nvGrpSpPr>
        <p:cNvPr id="1" name="Shape 264"/>
        <p:cNvGrpSpPr/>
        <p:nvPr/>
      </p:nvGrpSpPr>
      <p:grpSpPr>
        <a:xfrm>
          <a:off x="0" y="0"/>
          <a:ext cx="0" cy="0"/>
          <a:chOff x="0" y="0"/>
          <a:chExt cx="0" cy="0"/>
        </a:xfrm>
      </p:grpSpPr>
      <p:sp>
        <p:nvSpPr>
          <p:cNvPr id="265" name="Google Shape;265;p10"/>
          <p:cNvSpPr txBox="1"/>
          <p:nvPr/>
        </p:nvSpPr>
        <p:spPr>
          <a:xfrm>
            <a:off x="1351156" y="1807532"/>
            <a:ext cx="5762400" cy="6999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FFFFFF"/>
              </a:buClr>
              <a:buSzPts val="2400"/>
              <a:buFont typeface="Open Sans"/>
              <a:buNone/>
            </a:pPr>
            <a:r>
              <a:rPr lang="es-AR" sz="2400" b="1" i="0" u="none" strike="noStrike" cap="none">
                <a:solidFill>
                  <a:srgbClr val="FFFFFF"/>
                </a:solidFill>
                <a:latin typeface="Open Sans"/>
                <a:ea typeface="Open Sans"/>
                <a:cs typeface="Open Sans"/>
                <a:sym typeface="Open Sans"/>
              </a:rPr>
              <a:t>¿Qué son los </a:t>
            </a:r>
            <a:r>
              <a:rPr lang="es-AR" sz="2400" b="1" i="1" u="none" strike="noStrike" cap="none">
                <a:solidFill>
                  <a:srgbClr val="FFFFFF"/>
                </a:solidFill>
                <a:latin typeface="Open Sans"/>
                <a:ea typeface="Open Sans"/>
                <a:cs typeface="Open Sans"/>
                <a:sym typeface="Open Sans"/>
              </a:rPr>
              <a:t>Ensemble Learnings</a:t>
            </a:r>
            <a:r>
              <a:rPr lang="es-AR" sz="2400" b="1" i="0" u="none" strike="noStrike" cap="none">
                <a:solidFill>
                  <a:srgbClr val="FFFFFF"/>
                </a:solidFill>
                <a:latin typeface="Open Sans"/>
                <a:ea typeface="Open Sans"/>
                <a:cs typeface="Open Sans"/>
                <a:sym typeface="Open Sans"/>
              </a:rPr>
              <a:t>?</a:t>
            </a:r>
            <a:endParaRPr sz="2400" b="1" i="0" u="none" strike="noStrike" cap="none">
              <a:solidFill>
                <a:srgbClr val="FFFFFF"/>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0"/>
        <p:cNvGrpSpPr/>
        <p:nvPr/>
      </p:nvGrpSpPr>
      <p:grpSpPr>
        <a:xfrm>
          <a:off x="0" y="0"/>
          <a:ext cx="0" cy="0"/>
          <a:chOff x="0" y="0"/>
          <a:chExt cx="0" cy="0"/>
        </a:xfrm>
      </p:grpSpPr>
      <p:sp>
        <p:nvSpPr>
          <p:cNvPr id="271" name="Google Shape;271;p2"/>
          <p:cNvSpPr txBox="1"/>
          <p:nvPr/>
        </p:nvSpPr>
        <p:spPr>
          <a:xfrm>
            <a:off x="0" y="1465429"/>
            <a:ext cx="5617727"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600" b="0" i="0" u="none" strike="noStrike" cap="none">
              <a:solidFill>
                <a:srgbClr val="5963B8"/>
              </a:solidFill>
              <a:latin typeface="Arial"/>
              <a:ea typeface="Arial"/>
              <a:cs typeface="Arial"/>
              <a:sym typeface="Arial"/>
            </a:endParaRPr>
          </a:p>
        </p:txBody>
      </p:sp>
      <p:sp>
        <p:nvSpPr>
          <p:cNvPr id="272" name="Google Shape;272;p2"/>
          <p:cNvSpPr txBox="1"/>
          <p:nvPr/>
        </p:nvSpPr>
        <p:spPr>
          <a:xfrm>
            <a:off x="86497" y="542362"/>
            <a:ext cx="9057503" cy="79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AR" sz="1800" b="1" i="1" u="none" strike="noStrike" cap="none">
                <a:solidFill>
                  <a:srgbClr val="5963B8"/>
                </a:solidFill>
                <a:latin typeface="Arial"/>
                <a:ea typeface="Arial"/>
                <a:cs typeface="Arial"/>
                <a:sym typeface="Arial"/>
              </a:rPr>
              <a:t>Se quiere invertir en una empresa, pero no se está seguro de su rendimiento por lo que se busca a varios expertos para aconsejen si el precio de la acción aumentará en más de 6% anual.</a:t>
            </a:r>
            <a:endParaRPr sz="1600" b="1" i="1" u="none" strike="noStrike" cap="none">
              <a:solidFill>
                <a:srgbClr val="5963B8"/>
              </a:solidFill>
              <a:latin typeface="Arial"/>
              <a:ea typeface="Arial"/>
              <a:cs typeface="Arial"/>
              <a:sym typeface="Arial"/>
            </a:endParaRPr>
          </a:p>
        </p:txBody>
      </p:sp>
      <p:pic>
        <p:nvPicPr>
          <p:cNvPr id="273" name="Google Shape;273;p2"/>
          <p:cNvPicPr preferRelativeResize="0"/>
          <p:nvPr/>
        </p:nvPicPr>
        <p:blipFill rotWithShape="1">
          <a:blip r:embed="rId3">
            <a:alphaModFix/>
          </a:blip>
          <a:srcRect/>
          <a:stretch/>
        </p:blipFill>
        <p:spPr>
          <a:xfrm>
            <a:off x="1040159" y="1578861"/>
            <a:ext cx="7428764" cy="2684221"/>
          </a:xfrm>
          <a:prstGeom prst="rect">
            <a:avLst/>
          </a:prstGeom>
          <a:noFill/>
          <a:ln>
            <a:noFill/>
          </a:ln>
        </p:spPr>
      </p:pic>
    </p:spTree>
  </p:cSld>
  <p:clrMapOvr>
    <a:masterClrMapping/>
  </p:clrMapOvr>
</p:sld>
</file>

<file path=ppt/theme/theme1.xml><?xml version="1.0" encoding="utf-8"?>
<a:theme xmlns:a="http://schemas.openxmlformats.org/drawingml/2006/main" name="Digital House">
  <a:themeElements>
    <a:clrScheme name="Azul cáli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1664</Words>
  <Application>Microsoft Office PowerPoint</Application>
  <PresentationFormat>On-screen Show (16:9)</PresentationFormat>
  <Paragraphs>153</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Open Sans</vt:lpstr>
      <vt:lpstr>Arial</vt:lpstr>
      <vt:lpstr>Rajdhani</vt:lpstr>
      <vt:lpstr>Open Sans SemiBold</vt:lpstr>
      <vt:lpstr>Times New Roman</vt:lpstr>
      <vt:lpstr>Digital House</vt:lpstr>
      <vt:lpstr>PowerPoint Presentation</vt:lpstr>
      <vt:lpstr>Evaluación de Modelos  Ejemplo…</vt:lpstr>
      <vt:lpstr>Métricas para la evaluación de modelos</vt:lpstr>
      <vt:lpstr>Métricas para la evaluación de modelos</vt:lpstr>
      <vt:lpstr>Métricas para la evaluación de modelos</vt:lpstr>
      <vt:lpstr>Métricas para la evaluación de modelos</vt:lpstr>
      <vt:lpstr>Métricas para la evaluación de modelos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Evaluación de Modelos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Diego Tauziet</cp:lastModifiedBy>
  <cp:revision>4</cp:revision>
  <dcterms:modified xsi:type="dcterms:W3CDTF">2023-10-10T20:59:16Z</dcterms:modified>
</cp:coreProperties>
</file>