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97" r:id="rId4"/>
    <p:sldId id="358" r:id="rId5"/>
    <p:sldId id="359" r:id="rId6"/>
    <p:sldId id="333" r:id="rId7"/>
    <p:sldId id="360" r:id="rId8"/>
    <p:sldId id="334" r:id="rId9"/>
    <p:sldId id="335" r:id="rId10"/>
    <p:sldId id="361" r:id="rId11"/>
    <p:sldId id="337" r:id="rId12"/>
    <p:sldId id="338" r:id="rId13"/>
    <p:sldId id="339" r:id="rId14"/>
    <p:sldId id="340" r:id="rId15"/>
    <p:sldId id="345" r:id="rId16"/>
    <p:sldId id="364" r:id="rId17"/>
    <p:sldId id="365" r:id="rId18"/>
    <p:sldId id="362" r:id="rId19"/>
    <p:sldId id="363" r:id="rId20"/>
    <p:sldId id="366" r:id="rId21"/>
    <p:sldId id="367" r:id="rId22"/>
    <p:sldId id="370" r:id="rId23"/>
    <p:sldId id="368" r:id="rId24"/>
    <p:sldId id="3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3"/>
    <a:srgbClr val="FEFF05"/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 showGuides="1">
      <p:cViewPr varScale="1">
        <p:scale>
          <a:sx n="59" d="100"/>
          <a:sy n="59" d="100"/>
        </p:scale>
        <p:origin x="780" y="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365BE4-767B-466F-8878-E2F01412B1A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39196-63B1-4FA1-B63A-631FA75C3FB8}">
      <dgm:prSet/>
      <dgm:spPr/>
      <dgm:t>
        <a:bodyPr/>
        <a:lstStyle/>
        <a:p>
          <a:r>
            <a:rPr lang="es-ES"/>
            <a:t>Conocer SPARK</a:t>
          </a:r>
          <a:endParaRPr lang="en-US"/>
        </a:p>
      </dgm:t>
    </dgm:pt>
    <dgm:pt modelId="{4FE56404-0889-42EB-92F0-6F64C2363586}" type="parTrans" cxnId="{60FF0F29-5414-4375-86F1-62C88EE5B6C1}">
      <dgm:prSet/>
      <dgm:spPr/>
      <dgm:t>
        <a:bodyPr/>
        <a:lstStyle/>
        <a:p>
          <a:endParaRPr lang="en-US"/>
        </a:p>
      </dgm:t>
    </dgm:pt>
    <dgm:pt modelId="{11F06798-A3E5-4409-B6C8-4BC6C5A8A09F}" type="sibTrans" cxnId="{60FF0F29-5414-4375-86F1-62C88EE5B6C1}">
      <dgm:prSet/>
      <dgm:spPr/>
      <dgm:t>
        <a:bodyPr/>
        <a:lstStyle/>
        <a:p>
          <a:endParaRPr lang="en-US"/>
        </a:p>
      </dgm:t>
    </dgm:pt>
    <dgm:pt modelId="{E2F1FFA3-A5DA-48F6-BB55-895565D7F97B}">
      <dgm:prSet/>
      <dgm:spPr/>
      <dgm:t>
        <a:bodyPr/>
        <a:lstStyle/>
        <a:p>
          <a:r>
            <a:rPr lang="es-ES"/>
            <a:t>Arquitectura Apache Spark</a:t>
          </a:r>
          <a:endParaRPr lang="en-US"/>
        </a:p>
      </dgm:t>
    </dgm:pt>
    <dgm:pt modelId="{0F00F8C7-EECF-4E53-B1D3-D4D7670A3C6E}" type="parTrans" cxnId="{22BD94C7-EC90-488E-9154-C35B62A3E7C4}">
      <dgm:prSet/>
      <dgm:spPr/>
      <dgm:t>
        <a:bodyPr/>
        <a:lstStyle/>
        <a:p>
          <a:endParaRPr lang="en-US"/>
        </a:p>
      </dgm:t>
    </dgm:pt>
    <dgm:pt modelId="{827F5364-0A20-401F-BC26-1726B0F08863}" type="sibTrans" cxnId="{22BD94C7-EC90-488E-9154-C35B62A3E7C4}">
      <dgm:prSet/>
      <dgm:spPr/>
      <dgm:t>
        <a:bodyPr/>
        <a:lstStyle/>
        <a:p>
          <a:endParaRPr lang="en-US"/>
        </a:p>
      </dgm:t>
    </dgm:pt>
    <dgm:pt modelId="{40241175-2D86-42B9-997B-8F45CE5BFCBE}">
      <dgm:prSet/>
      <dgm:spPr/>
      <dgm:t>
        <a:bodyPr/>
        <a:lstStyle/>
        <a:p>
          <a:r>
            <a:rPr lang="es-ES"/>
            <a:t>RDD</a:t>
          </a:r>
          <a:endParaRPr lang="en-US"/>
        </a:p>
      </dgm:t>
    </dgm:pt>
    <dgm:pt modelId="{684C75AE-7C0C-429A-BBA8-02547F24ADB2}" type="parTrans" cxnId="{B61B652F-219A-4788-8049-C0087E3D8D2C}">
      <dgm:prSet/>
      <dgm:spPr/>
      <dgm:t>
        <a:bodyPr/>
        <a:lstStyle/>
        <a:p>
          <a:endParaRPr lang="en-US"/>
        </a:p>
      </dgm:t>
    </dgm:pt>
    <dgm:pt modelId="{A77DDF3A-13E2-4D5C-9098-9F1E0EBD2695}" type="sibTrans" cxnId="{B61B652F-219A-4788-8049-C0087E3D8D2C}">
      <dgm:prSet/>
      <dgm:spPr/>
      <dgm:t>
        <a:bodyPr/>
        <a:lstStyle/>
        <a:p>
          <a:endParaRPr lang="en-US"/>
        </a:p>
      </dgm:t>
    </dgm:pt>
    <dgm:pt modelId="{D50EF0C6-BF3D-4A8C-BA3B-DFFA37BC4800}">
      <dgm:prSet/>
      <dgm:spPr/>
      <dgm:t>
        <a:bodyPr/>
        <a:lstStyle/>
        <a:p>
          <a:r>
            <a:rPr lang="es-ES"/>
            <a:t>Operaciones sobre RDD</a:t>
          </a:r>
          <a:endParaRPr lang="en-US"/>
        </a:p>
      </dgm:t>
    </dgm:pt>
    <dgm:pt modelId="{301BCE11-3A04-4385-BDF3-A9711DF70242}" type="parTrans" cxnId="{BDE04B68-8857-49BB-AA77-2E484CE78117}">
      <dgm:prSet/>
      <dgm:spPr/>
      <dgm:t>
        <a:bodyPr/>
        <a:lstStyle/>
        <a:p>
          <a:endParaRPr lang="en-US"/>
        </a:p>
      </dgm:t>
    </dgm:pt>
    <dgm:pt modelId="{26596DFF-691A-48E4-B72F-5DAE4896D75A}" type="sibTrans" cxnId="{BDE04B68-8857-49BB-AA77-2E484CE78117}">
      <dgm:prSet/>
      <dgm:spPr/>
      <dgm:t>
        <a:bodyPr/>
        <a:lstStyle/>
        <a:p>
          <a:endParaRPr lang="en-US"/>
        </a:p>
      </dgm:t>
    </dgm:pt>
    <dgm:pt modelId="{112534ED-B92F-424A-BDC2-AFC7F3929A06}">
      <dgm:prSet/>
      <dgm:spPr/>
      <dgm:t>
        <a:bodyPr/>
        <a:lstStyle/>
        <a:p>
          <a:r>
            <a:rPr lang="es-ES"/>
            <a:t>Dataframes</a:t>
          </a:r>
          <a:endParaRPr lang="en-US"/>
        </a:p>
      </dgm:t>
    </dgm:pt>
    <dgm:pt modelId="{10731CF1-D0D7-4CCC-9B84-9DDBE0D13CCD}" type="parTrans" cxnId="{4E5486BF-B3D6-4ABE-B9F3-951B66E010A2}">
      <dgm:prSet/>
      <dgm:spPr/>
      <dgm:t>
        <a:bodyPr/>
        <a:lstStyle/>
        <a:p>
          <a:endParaRPr lang="en-US"/>
        </a:p>
      </dgm:t>
    </dgm:pt>
    <dgm:pt modelId="{F5514402-87A7-4B3B-9DBC-6E052C2AD92B}" type="sibTrans" cxnId="{4E5486BF-B3D6-4ABE-B9F3-951B66E010A2}">
      <dgm:prSet/>
      <dgm:spPr/>
      <dgm:t>
        <a:bodyPr/>
        <a:lstStyle/>
        <a:p>
          <a:endParaRPr lang="en-US"/>
        </a:p>
      </dgm:t>
    </dgm:pt>
    <dgm:pt modelId="{75115C46-F2D8-42F1-BF6C-72DBBBB0D646}">
      <dgm:prSet/>
      <dgm:spPr/>
      <dgm:t>
        <a:bodyPr/>
        <a:lstStyle/>
        <a:p>
          <a:r>
            <a:rPr lang="es-ES"/>
            <a:t>Dataset</a:t>
          </a:r>
          <a:endParaRPr lang="en-US"/>
        </a:p>
      </dgm:t>
    </dgm:pt>
    <dgm:pt modelId="{E902DB23-3279-405E-B25F-DD1361DB9471}" type="parTrans" cxnId="{D929D2B8-5A44-4F6B-9CA2-E716AF6D4A32}">
      <dgm:prSet/>
      <dgm:spPr/>
      <dgm:t>
        <a:bodyPr/>
        <a:lstStyle/>
        <a:p>
          <a:endParaRPr lang="en-US"/>
        </a:p>
      </dgm:t>
    </dgm:pt>
    <dgm:pt modelId="{74DDAD5A-1F49-4340-9565-DA65CC2A9C94}" type="sibTrans" cxnId="{D929D2B8-5A44-4F6B-9CA2-E716AF6D4A32}">
      <dgm:prSet/>
      <dgm:spPr/>
      <dgm:t>
        <a:bodyPr/>
        <a:lstStyle/>
        <a:p>
          <a:endParaRPr lang="en-US"/>
        </a:p>
      </dgm:t>
    </dgm:pt>
    <dgm:pt modelId="{0EC3BA6B-7E6A-3940-B353-9A45065C0745}" type="pres">
      <dgm:prSet presAssocID="{62365BE4-767B-466F-8878-E2F01412B1AF}" presName="vert0" presStyleCnt="0">
        <dgm:presLayoutVars>
          <dgm:dir/>
          <dgm:animOne val="branch"/>
          <dgm:animLvl val="lvl"/>
        </dgm:presLayoutVars>
      </dgm:prSet>
      <dgm:spPr/>
    </dgm:pt>
    <dgm:pt modelId="{B06DBA4E-FAB4-AC40-91FD-9F66CD2F5A61}" type="pres">
      <dgm:prSet presAssocID="{77C39196-63B1-4FA1-B63A-631FA75C3FB8}" presName="thickLine" presStyleLbl="alignNode1" presStyleIdx="0" presStyleCnt="6"/>
      <dgm:spPr/>
    </dgm:pt>
    <dgm:pt modelId="{16D9D686-5A60-9A42-B99E-F9796B3E3F0C}" type="pres">
      <dgm:prSet presAssocID="{77C39196-63B1-4FA1-B63A-631FA75C3FB8}" presName="horz1" presStyleCnt="0"/>
      <dgm:spPr/>
    </dgm:pt>
    <dgm:pt modelId="{6DB48A2C-C7A2-464C-B7AA-008F911953D2}" type="pres">
      <dgm:prSet presAssocID="{77C39196-63B1-4FA1-B63A-631FA75C3FB8}" presName="tx1" presStyleLbl="revTx" presStyleIdx="0" presStyleCnt="6"/>
      <dgm:spPr/>
    </dgm:pt>
    <dgm:pt modelId="{1471338E-9A5E-0E45-9A2F-4B02696BA8C5}" type="pres">
      <dgm:prSet presAssocID="{77C39196-63B1-4FA1-B63A-631FA75C3FB8}" presName="vert1" presStyleCnt="0"/>
      <dgm:spPr/>
    </dgm:pt>
    <dgm:pt modelId="{2FB92591-BB2F-D749-B4E4-A856D24B7278}" type="pres">
      <dgm:prSet presAssocID="{E2F1FFA3-A5DA-48F6-BB55-895565D7F97B}" presName="thickLine" presStyleLbl="alignNode1" presStyleIdx="1" presStyleCnt="6"/>
      <dgm:spPr/>
    </dgm:pt>
    <dgm:pt modelId="{9CA1C0E7-3023-9142-924F-339599FD06D3}" type="pres">
      <dgm:prSet presAssocID="{E2F1FFA3-A5DA-48F6-BB55-895565D7F97B}" presName="horz1" presStyleCnt="0"/>
      <dgm:spPr/>
    </dgm:pt>
    <dgm:pt modelId="{4D9D0CCD-B665-FE4B-9A86-1941FB1BC6E4}" type="pres">
      <dgm:prSet presAssocID="{E2F1FFA3-A5DA-48F6-BB55-895565D7F97B}" presName="tx1" presStyleLbl="revTx" presStyleIdx="1" presStyleCnt="6"/>
      <dgm:spPr/>
    </dgm:pt>
    <dgm:pt modelId="{06CEEB61-A9C3-B24C-A32D-A274AC7589DB}" type="pres">
      <dgm:prSet presAssocID="{E2F1FFA3-A5DA-48F6-BB55-895565D7F97B}" presName="vert1" presStyleCnt="0"/>
      <dgm:spPr/>
    </dgm:pt>
    <dgm:pt modelId="{26515687-3908-8F4F-8B2D-E94E49912714}" type="pres">
      <dgm:prSet presAssocID="{40241175-2D86-42B9-997B-8F45CE5BFCBE}" presName="thickLine" presStyleLbl="alignNode1" presStyleIdx="2" presStyleCnt="6"/>
      <dgm:spPr/>
    </dgm:pt>
    <dgm:pt modelId="{7E0EFE45-FBFC-9C46-A34D-18B02702ADD5}" type="pres">
      <dgm:prSet presAssocID="{40241175-2D86-42B9-997B-8F45CE5BFCBE}" presName="horz1" presStyleCnt="0"/>
      <dgm:spPr/>
    </dgm:pt>
    <dgm:pt modelId="{95648023-A2CD-C744-82A0-EA2D659E0B8B}" type="pres">
      <dgm:prSet presAssocID="{40241175-2D86-42B9-997B-8F45CE5BFCBE}" presName="tx1" presStyleLbl="revTx" presStyleIdx="2" presStyleCnt="6"/>
      <dgm:spPr/>
    </dgm:pt>
    <dgm:pt modelId="{DB46C83D-5292-D047-B79A-85C1C2AFA711}" type="pres">
      <dgm:prSet presAssocID="{40241175-2D86-42B9-997B-8F45CE5BFCBE}" presName="vert1" presStyleCnt="0"/>
      <dgm:spPr/>
    </dgm:pt>
    <dgm:pt modelId="{8A0DE989-6CD1-924D-ACC1-01DCB6176EC7}" type="pres">
      <dgm:prSet presAssocID="{D50EF0C6-BF3D-4A8C-BA3B-DFFA37BC4800}" presName="thickLine" presStyleLbl="alignNode1" presStyleIdx="3" presStyleCnt="6"/>
      <dgm:spPr/>
    </dgm:pt>
    <dgm:pt modelId="{27B0BD1D-DF6F-2E4C-BDDA-4C458DC5A8CA}" type="pres">
      <dgm:prSet presAssocID="{D50EF0C6-BF3D-4A8C-BA3B-DFFA37BC4800}" presName="horz1" presStyleCnt="0"/>
      <dgm:spPr/>
    </dgm:pt>
    <dgm:pt modelId="{FD4DDABA-22C3-1D44-8F3C-B81E00404344}" type="pres">
      <dgm:prSet presAssocID="{D50EF0C6-BF3D-4A8C-BA3B-DFFA37BC4800}" presName="tx1" presStyleLbl="revTx" presStyleIdx="3" presStyleCnt="6"/>
      <dgm:spPr/>
    </dgm:pt>
    <dgm:pt modelId="{F01F8AE3-B5C1-FA44-A3A6-935585E322E7}" type="pres">
      <dgm:prSet presAssocID="{D50EF0C6-BF3D-4A8C-BA3B-DFFA37BC4800}" presName="vert1" presStyleCnt="0"/>
      <dgm:spPr/>
    </dgm:pt>
    <dgm:pt modelId="{524E9AB5-81C6-BA4A-8B53-9804A1C0789B}" type="pres">
      <dgm:prSet presAssocID="{112534ED-B92F-424A-BDC2-AFC7F3929A06}" presName="thickLine" presStyleLbl="alignNode1" presStyleIdx="4" presStyleCnt="6"/>
      <dgm:spPr/>
    </dgm:pt>
    <dgm:pt modelId="{382AE722-1756-2D46-A11B-6BEA67DF99AB}" type="pres">
      <dgm:prSet presAssocID="{112534ED-B92F-424A-BDC2-AFC7F3929A06}" presName="horz1" presStyleCnt="0"/>
      <dgm:spPr/>
    </dgm:pt>
    <dgm:pt modelId="{59FEECD5-2898-074F-8226-6CE3BE95E81E}" type="pres">
      <dgm:prSet presAssocID="{112534ED-B92F-424A-BDC2-AFC7F3929A06}" presName="tx1" presStyleLbl="revTx" presStyleIdx="4" presStyleCnt="6"/>
      <dgm:spPr/>
    </dgm:pt>
    <dgm:pt modelId="{7AF353EC-73EF-8848-9DEA-CEEBB7C68553}" type="pres">
      <dgm:prSet presAssocID="{112534ED-B92F-424A-BDC2-AFC7F3929A06}" presName="vert1" presStyleCnt="0"/>
      <dgm:spPr/>
    </dgm:pt>
    <dgm:pt modelId="{76C27F2E-8DDB-8045-A847-BED02E70FCEF}" type="pres">
      <dgm:prSet presAssocID="{75115C46-F2D8-42F1-BF6C-72DBBBB0D646}" presName="thickLine" presStyleLbl="alignNode1" presStyleIdx="5" presStyleCnt="6"/>
      <dgm:spPr/>
    </dgm:pt>
    <dgm:pt modelId="{9B6C5D63-E08C-E746-B064-7C76FBDDAD8F}" type="pres">
      <dgm:prSet presAssocID="{75115C46-F2D8-42F1-BF6C-72DBBBB0D646}" presName="horz1" presStyleCnt="0"/>
      <dgm:spPr/>
    </dgm:pt>
    <dgm:pt modelId="{83D5FA34-5103-5045-8D84-1C26E2EF65A4}" type="pres">
      <dgm:prSet presAssocID="{75115C46-F2D8-42F1-BF6C-72DBBBB0D646}" presName="tx1" presStyleLbl="revTx" presStyleIdx="5" presStyleCnt="6"/>
      <dgm:spPr/>
    </dgm:pt>
    <dgm:pt modelId="{6D467173-C91B-5C42-8770-939BDE4B8795}" type="pres">
      <dgm:prSet presAssocID="{75115C46-F2D8-42F1-BF6C-72DBBBB0D646}" presName="vert1" presStyleCnt="0"/>
      <dgm:spPr/>
    </dgm:pt>
  </dgm:ptLst>
  <dgm:cxnLst>
    <dgm:cxn modelId="{C2322309-9590-9A40-B738-3C2533F32827}" type="presOf" srcId="{E2F1FFA3-A5DA-48F6-BB55-895565D7F97B}" destId="{4D9D0CCD-B665-FE4B-9A86-1941FB1BC6E4}" srcOrd="0" destOrd="0" presId="urn:microsoft.com/office/officeart/2008/layout/LinedList"/>
    <dgm:cxn modelId="{2E54AC17-8D87-C84B-9547-A66930C01A64}" type="presOf" srcId="{40241175-2D86-42B9-997B-8F45CE5BFCBE}" destId="{95648023-A2CD-C744-82A0-EA2D659E0B8B}" srcOrd="0" destOrd="0" presId="urn:microsoft.com/office/officeart/2008/layout/LinedList"/>
    <dgm:cxn modelId="{60FF0F29-5414-4375-86F1-62C88EE5B6C1}" srcId="{62365BE4-767B-466F-8878-E2F01412B1AF}" destId="{77C39196-63B1-4FA1-B63A-631FA75C3FB8}" srcOrd="0" destOrd="0" parTransId="{4FE56404-0889-42EB-92F0-6F64C2363586}" sibTransId="{11F06798-A3E5-4409-B6C8-4BC6C5A8A09F}"/>
    <dgm:cxn modelId="{32A4862D-FBAB-6843-8252-5D4508E18769}" type="presOf" srcId="{75115C46-F2D8-42F1-BF6C-72DBBBB0D646}" destId="{83D5FA34-5103-5045-8D84-1C26E2EF65A4}" srcOrd="0" destOrd="0" presId="urn:microsoft.com/office/officeart/2008/layout/LinedList"/>
    <dgm:cxn modelId="{B61B652F-219A-4788-8049-C0087E3D8D2C}" srcId="{62365BE4-767B-466F-8878-E2F01412B1AF}" destId="{40241175-2D86-42B9-997B-8F45CE5BFCBE}" srcOrd="2" destOrd="0" parTransId="{684C75AE-7C0C-429A-BBA8-02547F24ADB2}" sibTransId="{A77DDF3A-13E2-4D5C-9098-9F1E0EBD2695}"/>
    <dgm:cxn modelId="{BDE04B68-8857-49BB-AA77-2E484CE78117}" srcId="{62365BE4-767B-466F-8878-E2F01412B1AF}" destId="{D50EF0C6-BF3D-4A8C-BA3B-DFFA37BC4800}" srcOrd="3" destOrd="0" parTransId="{301BCE11-3A04-4385-BDF3-A9711DF70242}" sibTransId="{26596DFF-691A-48E4-B72F-5DAE4896D75A}"/>
    <dgm:cxn modelId="{5226D84A-6CD4-F24A-B64D-FB0AA4CC91A2}" type="presOf" srcId="{112534ED-B92F-424A-BDC2-AFC7F3929A06}" destId="{59FEECD5-2898-074F-8226-6CE3BE95E81E}" srcOrd="0" destOrd="0" presId="urn:microsoft.com/office/officeart/2008/layout/LinedList"/>
    <dgm:cxn modelId="{0E8E8E76-920A-4345-A863-F10378DA9765}" type="presOf" srcId="{62365BE4-767B-466F-8878-E2F01412B1AF}" destId="{0EC3BA6B-7E6A-3940-B353-9A45065C0745}" srcOrd="0" destOrd="0" presId="urn:microsoft.com/office/officeart/2008/layout/LinedList"/>
    <dgm:cxn modelId="{D929D2B8-5A44-4F6B-9CA2-E716AF6D4A32}" srcId="{62365BE4-767B-466F-8878-E2F01412B1AF}" destId="{75115C46-F2D8-42F1-BF6C-72DBBBB0D646}" srcOrd="5" destOrd="0" parTransId="{E902DB23-3279-405E-B25F-DD1361DB9471}" sibTransId="{74DDAD5A-1F49-4340-9565-DA65CC2A9C94}"/>
    <dgm:cxn modelId="{4E5486BF-B3D6-4ABE-B9F3-951B66E010A2}" srcId="{62365BE4-767B-466F-8878-E2F01412B1AF}" destId="{112534ED-B92F-424A-BDC2-AFC7F3929A06}" srcOrd="4" destOrd="0" parTransId="{10731CF1-D0D7-4CCC-9B84-9DDBE0D13CCD}" sibTransId="{F5514402-87A7-4B3B-9DBC-6E052C2AD92B}"/>
    <dgm:cxn modelId="{22BD94C7-EC90-488E-9154-C35B62A3E7C4}" srcId="{62365BE4-767B-466F-8878-E2F01412B1AF}" destId="{E2F1FFA3-A5DA-48F6-BB55-895565D7F97B}" srcOrd="1" destOrd="0" parTransId="{0F00F8C7-EECF-4E53-B1D3-D4D7670A3C6E}" sibTransId="{827F5364-0A20-401F-BC26-1726B0F08863}"/>
    <dgm:cxn modelId="{C05C98E3-D59D-9A40-9B03-7137F2DC5F7F}" type="presOf" srcId="{D50EF0C6-BF3D-4A8C-BA3B-DFFA37BC4800}" destId="{FD4DDABA-22C3-1D44-8F3C-B81E00404344}" srcOrd="0" destOrd="0" presId="urn:microsoft.com/office/officeart/2008/layout/LinedList"/>
    <dgm:cxn modelId="{E1E0A8E8-6552-E548-BB57-D43A16D2A8DB}" type="presOf" srcId="{77C39196-63B1-4FA1-B63A-631FA75C3FB8}" destId="{6DB48A2C-C7A2-464C-B7AA-008F911953D2}" srcOrd="0" destOrd="0" presId="urn:microsoft.com/office/officeart/2008/layout/LinedList"/>
    <dgm:cxn modelId="{887C0A00-12F1-6240-85C5-6A4E73AF90E2}" type="presParOf" srcId="{0EC3BA6B-7E6A-3940-B353-9A45065C0745}" destId="{B06DBA4E-FAB4-AC40-91FD-9F66CD2F5A61}" srcOrd="0" destOrd="0" presId="urn:microsoft.com/office/officeart/2008/layout/LinedList"/>
    <dgm:cxn modelId="{A9D33276-172C-E341-8BDC-06386F86AF5A}" type="presParOf" srcId="{0EC3BA6B-7E6A-3940-B353-9A45065C0745}" destId="{16D9D686-5A60-9A42-B99E-F9796B3E3F0C}" srcOrd="1" destOrd="0" presId="urn:microsoft.com/office/officeart/2008/layout/LinedList"/>
    <dgm:cxn modelId="{BDDDC68F-471D-C544-9D2B-4A34C717C639}" type="presParOf" srcId="{16D9D686-5A60-9A42-B99E-F9796B3E3F0C}" destId="{6DB48A2C-C7A2-464C-B7AA-008F911953D2}" srcOrd="0" destOrd="0" presId="urn:microsoft.com/office/officeart/2008/layout/LinedList"/>
    <dgm:cxn modelId="{878D6379-CE55-CC44-8233-046CE3767C20}" type="presParOf" srcId="{16D9D686-5A60-9A42-B99E-F9796B3E3F0C}" destId="{1471338E-9A5E-0E45-9A2F-4B02696BA8C5}" srcOrd="1" destOrd="0" presId="urn:microsoft.com/office/officeart/2008/layout/LinedList"/>
    <dgm:cxn modelId="{B7785120-6996-D648-8343-E4E36F28F54F}" type="presParOf" srcId="{0EC3BA6B-7E6A-3940-B353-9A45065C0745}" destId="{2FB92591-BB2F-D749-B4E4-A856D24B7278}" srcOrd="2" destOrd="0" presId="urn:microsoft.com/office/officeart/2008/layout/LinedList"/>
    <dgm:cxn modelId="{335E4B2D-4458-264C-A652-15B95C4C99BF}" type="presParOf" srcId="{0EC3BA6B-7E6A-3940-B353-9A45065C0745}" destId="{9CA1C0E7-3023-9142-924F-339599FD06D3}" srcOrd="3" destOrd="0" presId="urn:microsoft.com/office/officeart/2008/layout/LinedList"/>
    <dgm:cxn modelId="{BE494CE8-CA8B-F44F-9A06-12DB6A4D20AF}" type="presParOf" srcId="{9CA1C0E7-3023-9142-924F-339599FD06D3}" destId="{4D9D0CCD-B665-FE4B-9A86-1941FB1BC6E4}" srcOrd="0" destOrd="0" presId="urn:microsoft.com/office/officeart/2008/layout/LinedList"/>
    <dgm:cxn modelId="{5BFD90C4-BF40-B14D-9923-B5F1048089DC}" type="presParOf" srcId="{9CA1C0E7-3023-9142-924F-339599FD06D3}" destId="{06CEEB61-A9C3-B24C-A32D-A274AC7589DB}" srcOrd="1" destOrd="0" presId="urn:microsoft.com/office/officeart/2008/layout/LinedList"/>
    <dgm:cxn modelId="{19F33CEC-7471-A14F-9A63-E13CD46CCBB2}" type="presParOf" srcId="{0EC3BA6B-7E6A-3940-B353-9A45065C0745}" destId="{26515687-3908-8F4F-8B2D-E94E49912714}" srcOrd="4" destOrd="0" presId="urn:microsoft.com/office/officeart/2008/layout/LinedList"/>
    <dgm:cxn modelId="{18AEF531-C096-664A-A449-BE50BD1747F9}" type="presParOf" srcId="{0EC3BA6B-7E6A-3940-B353-9A45065C0745}" destId="{7E0EFE45-FBFC-9C46-A34D-18B02702ADD5}" srcOrd="5" destOrd="0" presId="urn:microsoft.com/office/officeart/2008/layout/LinedList"/>
    <dgm:cxn modelId="{E877CB4E-70E5-E44F-A550-6EAB4A33C02A}" type="presParOf" srcId="{7E0EFE45-FBFC-9C46-A34D-18B02702ADD5}" destId="{95648023-A2CD-C744-82A0-EA2D659E0B8B}" srcOrd="0" destOrd="0" presId="urn:microsoft.com/office/officeart/2008/layout/LinedList"/>
    <dgm:cxn modelId="{0D3DBAC6-1BBE-A449-9B22-8F243918FC54}" type="presParOf" srcId="{7E0EFE45-FBFC-9C46-A34D-18B02702ADD5}" destId="{DB46C83D-5292-D047-B79A-85C1C2AFA711}" srcOrd="1" destOrd="0" presId="urn:microsoft.com/office/officeart/2008/layout/LinedList"/>
    <dgm:cxn modelId="{9BD966B3-B080-6045-AC79-E943C515F9FD}" type="presParOf" srcId="{0EC3BA6B-7E6A-3940-B353-9A45065C0745}" destId="{8A0DE989-6CD1-924D-ACC1-01DCB6176EC7}" srcOrd="6" destOrd="0" presId="urn:microsoft.com/office/officeart/2008/layout/LinedList"/>
    <dgm:cxn modelId="{31CE7F37-4BE8-5841-ABBF-9424463E9991}" type="presParOf" srcId="{0EC3BA6B-7E6A-3940-B353-9A45065C0745}" destId="{27B0BD1D-DF6F-2E4C-BDDA-4C458DC5A8CA}" srcOrd="7" destOrd="0" presId="urn:microsoft.com/office/officeart/2008/layout/LinedList"/>
    <dgm:cxn modelId="{60D84FC7-7B2E-DD47-8C82-117EC63942E9}" type="presParOf" srcId="{27B0BD1D-DF6F-2E4C-BDDA-4C458DC5A8CA}" destId="{FD4DDABA-22C3-1D44-8F3C-B81E00404344}" srcOrd="0" destOrd="0" presId="urn:microsoft.com/office/officeart/2008/layout/LinedList"/>
    <dgm:cxn modelId="{160327EC-D051-2147-A6FA-2ADE978D8B9D}" type="presParOf" srcId="{27B0BD1D-DF6F-2E4C-BDDA-4C458DC5A8CA}" destId="{F01F8AE3-B5C1-FA44-A3A6-935585E322E7}" srcOrd="1" destOrd="0" presId="urn:microsoft.com/office/officeart/2008/layout/LinedList"/>
    <dgm:cxn modelId="{B149CF77-8379-4346-AA94-15F3C5A3D4AA}" type="presParOf" srcId="{0EC3BA6B-7E6A-3940-B353-9A45065C0745}" destId="{524E9AB5-81C6-BA4A-8B53-9804A1C0789B}" srcOrd="8" destOrd="0" presId="urn:microsoft.com/office/officeart/2008/layout/LinedList"/>
    <dgm:cxn modelId="{8854071D-72C5-D54F-AAD3-8DFF8A6EABF6}" type="presParOf" srcId="{0EC3BA6B-7E6A-3940-B353-9A45065C0745}" destId="{382AE722-1756-2D46-A11B-6BEA67DF99AB}" srcOrd="9" destOrd="0" presId="urn:microsoft.com/office/officeart/2008/layout/LinedList"/>
    <dgm:cxn modelId="{4414AE0B-A082-C545-813E-5A9C223C5A4D}" type="presParOf" srcId="{382AE722-1756-2D46-A11B-6BEA67DF99AB}" destId="{59FEECD5-2898-074F-8226-6CE3BE95E81E}" srcOrd="0" destOrd="0" presId="urn:microsoft.com/office/officeart/2008/layout/LinedList"/>
    <dgm:cxn modelId="{1B0BAD39-C406-7D43-9256-D55792AC3FFB}" type="presParOf" srcId="{382AE722-1756-2D46-A11B-6BEA67DF99AB}" destId="{7AF353EC-73EF-8848-9DEA-CEEBB7C68553}" srcOrd="1" destOrd="0" presId="urn:microsoft.com/office/officeart/2008/layout/LinedList"/>
    <dgm:cxn modelId="{197215A3-5680-5B43-A293-7DB7A17F52C6}" type="presParOf" srcId="{0EC3BA6B-7E6A-3940-B353-9A45065C0745}" destId="{76C27F2E-8DDB-8045-A847-BED02E70FCEF}" srcOrd="10" destOrd="0" presId="urn:microsoft.com/office/officeart/2008/layout/LinedList"/>
    <dgm:cxn modelId="{CBD33EC2-1D91-A14B-A167-4CAB2F9BE895}" type="presParOf" srcId="{0EC3BA6B-7E6A-3940-B353-9A45065C0745}" destId="{9B6C5D63-E08C-E746-B064-7C76FBDDAD8F}" srcOrd="11" destOrd="0" presId="urn:microsoft.com/office/officeart/2008/layout/LinedList"/>
    <dgm:cxn modelId="{848CB3C6-9CA1-0E4F-A2DE-DDD3401AB941}" type="presParOf" srcId="{9B6C5D63-E08C-E746-B064-7C76FBDDAD8F}" destId="{83D5FA34-5103-5045-8D84-1C26E2EF65A4}" srcOrd="0" destOrd="0" presId="urn:microsoft.com/office/officeart/2008/layout/LinedList"/>
    <dgm:cxn modelId="{FF32D58F-C67D-7A4A-BE20-136A298311C1}" type="presParOf" srcId="{9B6C5D63-E08C-E746-B064-7C76FBDDAD8F}" destId="{6D467173-C91B-5C42-8770-939BDE4B87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DBA4E-FAB4-AC40-91FD-9F66CD2F5A61}">
      <dsp:nvSpPr>
        <dsp:cNvPr id="0" name=""/>
        <dsp:cNvSpPr/>
      </dsp:nvSpPr>
      <dsp:spPr>
        <a:xfrm>
          <a:off x="0" y="2109"/>
          <a:ext cx="86829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48A2C-C7A2-464C-B7AA-008F911953D2}">
      <dsp:nvSpPr>
        <dsp:cNvPr id="0" name=""/>
        <dsp:cNvSpPr/>
      </dsp:nvSpPr>
      <dsp:spPr>
        <a:xfrm>
          <a:off x="0" y="2109"/>
          <a:ext cx="8682989" cy="719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Conocer SPARK</a:t>
          </a:r>
          <a:endParaRPr lang="en-US" sz="3300" kern="1200"/>
        </a:p>
      </dsp:txBody>
      <dsp:txXfrm>
        <a:off x="0" y="2109"/>
        <a:ext cx="8682989" cy="719334"/>
      </dsp:txXfrm>
    </dsp:sp>
    <dsp:sp modelId="{2FB92591-BB2F-D749-B4E4-A856D24B7278}">
      <dsp:nvSpPr>
        <dsp:cNvPr id="0" name=""/>
        <dsp:cNvSpPr/>
      </dsp:nvSpPr>
      <dsp:spPr>
        <a:xfrm>
          <a:off x="0" y="721444"/>
          <a:ext cx="86829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D0CCD-B665-FE4B-9A86-1941FB1BC6E4}">
      <dsp:nvSpPr>
        <dsp:cNvPr id="0" name=""/>
        <dsp:cNvSpPr/>
      </dsp:nvSpPr>
      <dsp:spPr>
        <a:xfrm>
          <a:off x="0" y="721444"/>
          <a:ext cx="8682989" cy="719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Arquitectura Apache Spark</a:t>
          </a:r>
          <a:endParaRPr lang="en-US" sz="3300" kern="1200"/>
        </a:p>
      </dsp:txBody>
      <dsp:txXfrm>
        <a:off x="0" y="721444"/>
        <a:ext cx="8682989" cy="719334"/>
      </dsp:txXfrm>
    </dsp:sp>
    <dsp:sp modelId="{26515687-3908-8F4F-8B2D-E94E49912714}">
      <dsp:nvSpPr>
        <dsp:cNvPr id="0" name=""/>
        <dsp:cNvSpPr/>
      </dsp:nvSpPr>
      <dsp:spPr>
        <a:xfrm>
          <a:off x="0" y="1440779"/>
          <a:ext cx="86829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48023-A2CD-C744-82A0-EA2D659E0B8B}">
      <dsp:nvSpPr>
        <dsp:cNvPr id="0" name=""/>
        <dsp:cNvSpPr/>
      </dsp:nvSpPr>
      <dsp:spPr>
        <a:xfrm>
          <a:off x="0" y="1440779"/>
          <a:ext cx="8682989" cy="719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RDD</a:t>
          </a:r>
          <a:endParaRPr lang="en-US" sz="3300" kern="1200"/>
        </a:p>
      </dsp:txBody>
      <dsp:txXfrm>
        <a:off x="0" y="1440779"/>
        <a:ext cx="8682989" cy="719334"/>
      </dsp:txXfrm>
    </dsp:sp>
    <dsp:sp modelId="{8A0DE989-6CD1-924D-ACC1-01DCB6176EC7}">
      <dsp:nvSpPr>
        <dsp:cNvPr id="0" name=""/>
        <dsp:cNvSpPr/>
      </dsp:nvSpPr>
      <dsp:spPr>
        <a:xfrm>
          <a:off x="0" y="2160113"/>
          <a:ext cx="86829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DDABA-22C3-1D44-8F3C-B81E00404344}">
      <dsp:nvSpPr>
        <dsp:cNvPr id="0" name=""/>
        <dsp:cNvSpPr/>
      </dsp:nvSpPr>
      <dsp:spPr>
        <a:xfrm>
          <a:off x="0" y="2160114"/>
          <a:ext cx="8682989" cy="719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Operaciones sobre RDD</a:t>
          </a:r>
          <a:endParaRPr lang="en-US" sz="3300" kern="1200"/>
        </a:p>
      </dsp:txBody>
      <dsp:txXfrm>
        <a:off x="0" y="2160114"/>
        <a:ext cx="8682989" cy="719334"/>
      </dsp:txXfrm>
    </dsp:sp>
    <dsp:sp modelId="{524E9AB5-81C6-BA4A-8B53-9804A1C0789B}">
      <dsp:nvSpPr>
        <dsp:cNvPr id="0" name=""/>
        <dsp:cNvSpPr/>
      </dsp:nvSpPr>
      <dsp:spPr>
        <a:xfrm>
          <a:off x="0" y="2879448"/>
          <a:ext cx="86829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EECD5-2898-074F-8226-6CE3BE95E81E}">
      <dsp:nvSpPr>
        <dsp:cNvPr id="0" name=""/>
        <dsp:cNvSpPr/>
      </dsp:nvSpPr>
      <dsp:spPr>
        <a:xfrm>
          <a:off x="0" y="2879448"/>
          <a:ext cx="8682989" cy="719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Dataframes</a:t>
          </a:r>
          <a:endParaRPr lang="en-US" sz="3300" kern="1200"/>
        </a:p>
      </dsp:txBody>
      <dsp:txXfrm>
        <a:off x="0" y="2879448"/>
        <a:ext cx="8682989" cy="719334"/>
      </dsp:txXfrm>
    </dsp:sp>
    <dsp:sp modelId="{76C27F2E-8DDB-8045-A847-BED02E70FCEF}">
      <dsp:nvSpPr>
        <dsp:cNvPr id="0" name=""/>
        <dsp:cNvSpPr/>
      </dsp:nvSpPr>
      <dsp:spPr>
        <a:xfrm>
          <a:off x="0" y="3598783"/>
          <a:ext cx="86829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5FA34-5103-5045-8D84-1C26E2EF65A4}">
      <dsp:nvSpPr>
        <dsp:cNvPr id="0" name=""/>
        <dsp:cNvSpPr/>
      </dsp:nvSpPr>
      <dsp:spPr>
        <a:xfrm>
          <a:off x="0" y="3598783"/>
          <a:ext cx="8682989" cy="719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Dataset</a:t>
          </a:r>
          <a:endParaRPr lang="en-US" sz="3300" kern="1200"/>
        </a:p>
      </dsp:txBody>
      <dsp:txXfrm>
        <a:off x="0" y="3598783"/>
        <a:ext cx="8682989" cy="719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B94C5C0-CB22-BB0C-F451-A0EEE9BA61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BE1176-1687-5570-51F6-48C926C0D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2335E-4489-D040-82A9-D1CCB356109D}" type="datetimeFigureOut">
              <a:rPr lang="es-ES_tradnl" smtClean="0"/>
              <a:t>15/09/2023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0EA605-E316-058E-4DBC-F73679F5AB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EFF133-3F2C-D060-A153-3E101F0295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824F-675E-BE49-87D4-9B710D007EA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894114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5E31A-AA2A-474D-A4C7-28E6BCAE7743}" type="datetimeFigureOut">
              <a:rPr lang="es-ES_tradnl" smtClean="0"/>
              <a:t>15/09/2023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AA177-5EE5-8644-9A4C-5EC91F3A68B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0963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AR" b="0" i="0" u="none" strike="noStrike" dirty="0">
                <a:solidFill>
                  <a:srgbClr val="D1D5DB"/>
                </a:solidFill>
                <a:effectLst/>
                <a:latin typeface="Söhne"/>
              </a:rPr>
              <a:t>En </a:t>
            </a:r>
            <a:r>
              <a:rPr lang="es-AR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PySpark</a:t>
            </a:r>
            <a:r>
              <a:rPr lang="es-AR" b="0" i="0" u="none" strike="noStrike" dirty="0">
                <a:solidFill>
                  <a:srgbClr val="D1D5DB"/>
                </a:solidFill>
                <a:effectLst/>
                <a:latin typeface="Söhne"/>
              </a:rPr>
              <a:t>, primero se necesita inicializar la sesión de </a:t>
            </a:r>
            <a:r>
              <a:rPr lang="es-AR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Spark</a:t>
            </a:r>
            <a:r>
              <a:rPr lang="es-AR" b="0" i="0" u="none" strike="noStrike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0" i="0" u="none" strike="noStrike" dirty="0">
                <a:solidFill>
                  <a:srgbClr val="D1D5DB"/>
                </a:solidFill>
                <a:effectLst/>
                <a:latin typeface="Söhne"/>
              </a:rPr>
              <a:t>Al cargar datos, en </a:t>
            </a:r>
            <a:r>
              <a:rPr lang="es-AR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PySpark</a:t>
            </a:r>
            <a:r>
              <a:rPr lang="es-AR" b="0" i="0" u="none" strike="noStrike" dirty="0">
                <a:solidFill>
                  <a:srgbClr val="D1D5DB"/>
                </a:solidFill>
                <a:effectLst/>
                <a:latin typeface="Söhne"/>
              </a:rPr>
              <a:t> se utiliza </a:t>
            </a:r>
            <a:r>
              <a:rPr lang="es-AR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spark.read</a:t>
            </a:r>
            <a:r>
              <a:rPr lang="es-AR" b="0" i="0" u="none" strike="noStrike" dirty="0">
                <a:solidFill>
                  <a:srgbClr val="D1D5DB"/>
                </a:solidFill>
                <a:effectLst/>
                <a:latin typeface="Söhne"/>
              </a:rPr>
              <a:t> para cargar datos en un </a:t>
            </a:r>
            <a:r>
              <a:rPr lang="es-AR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DataFrame</a:t>
            </a:r>
            <a:r>
              <a:rPr lang="es-AR" b="0" i="0" u="none" strike="noStrike" dirty="0">
                <a:solidFill>
                  <a:srgbClr val="D1D5DB"/>
                </a:solidFill>
                <a:effectLst/>
                <a:latin typeface="Söhne"/>
              </a:rPr>
              <a:t>, mientras que en pandas se utiliza </a:t>
            </a:r>
            <a:r>
              <a:rPr lang="es-AR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pd.read_csv</a:t>
            </a:r>
            <a:r>
              <a:rPr lang="es-AR" b="0" i="0" u="none" strike="noStrike" dirty="0">
                <a:solidFill>
                  <a:srgbClr val="D1D5DB"/>
                </a:solidFill>
                <a:effectLst/>
                <a:latin typeface="Söhne"/>
              </a:rPr>
              <a:t> para cargar datos en un </a:t>
            </a:r>
            <a:r>
              <a:rPr lang="es-AR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DataFrame</a:t>
            </a:r>
            <a:r>
              <a:rPr lang="es-AR" b="0" i="0" u="none" strike="noStrike" dirty="0">
                <a:solidFill>
                  <a:srgbClr val="D1D5DB"/>
                </a:solidFill>
                <a:effectLst/>
                <a:latin typeface="Söhne"/>
              </a:rPr>
              <a:t> de pandas.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0" i="0" u="none" strike="noStrike" dirty="0">
                <a:solidFill>
                  <a:srgbClr val="D1D5DB"/>
                </a:solidFill>
                <a:effectLst/>
                <a:latin typeface="Söhne"/>
              </a:rPr>
              <a:t>Las operaciones y transformaciones son ligeramente diferentes. En </a:t>
            </a:r>
            <a:r>
              <a:rPr lang="es-AR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PySpark</a:t>
            </a:r>
            <a:r>
              <a:rPr lang="es-AR" b="0" i="0" u="none" strike="noStrike" dirty="0">
                <a:solidFill>
                  <a:srgbClr val="D1D5DB"/>
                </a:solidFill>
                <a:effectLst/>
                <a:latin typeface="Söhne"/>
              </a:rPr>
              <a:t>, se utilizan métodos como </a:t>
            </a:r>
            <a:r>
              <a:rPr lang="es-AR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filter</a:t>
            </a:r>
            <a:r>
              <a:rPr lang="es-AR" b="0" i="0" u="none" strike="noStrike" dirty="0">
                <a:solidFill>
                  <a:srgbClr val="D1D5DB"/>
                </a:solidFill>
                <a:effectLst/>
                <a:latin typeface="Söhne"/>
              </a:rPr>
              <a:t> y </a:t>
            </a:r>
            <a:r>
              <a:rPr lang="es-AR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groupBy</a:t>
            </a:r>
            <a:r>
              <a:rPr lang="es-AR" b="0" i="0" u="none" strike="noStrike" dirty="0">
                <a:solidFill>
                  <a:srgbClr val="D1D5DB"/>
                </a:solidFill>
                <a:effectLst/>
                <a:latin typeface="Söhne"/>
              </a:rPr>
              <a:t> en el </a:t>
            </a:r>
            <a:r>
              <a:rPr lang="es-AR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DataFrame</a:t>
            </a:r>
            <a:r>
              <a:rPr lang="es-AR" b="0" i="0" u="none" strike="noStrike" dirty="0">
                <a:solidFill>
                  <a:srgbClr val="D1D5DB"/>
                </a:solidFill>
                <a:effectLst/>
                <a:latin typeface="Söhne"/>
              </a:rPr>
              <a:t>, mientras que en pandas se utilizan operaciones de indexación y agrupación.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0" i="0" u="none" strike="noStrike" dirty="0">
                <a:solidFill>
                  <a:srgbClr val="D1D5DB"/>
                </a:solidFill>
                <a:effectLst/>
                <a:latin typeface="Söhne"/>
              </a:rPr>
              <a:t>Para mostrar los resultados, en </a:t>
            </a:r>
            <a:r>
              <a:rPr lang="es-AR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PySpark</a:t>
            </a:r>
            <a:r>
              <a:rPr lang="es-AR" b="0" i="0" u="none" strike="noStrike" dirty="0">
                <a:solidFill>
                  <a:srgbClr val="D1D5DB"/>
                </a:solidFill>
                <a:effectLst/>
                <a:latin typeface="Söhne"/>
              </a:rPr>
              <a:t> se usa show(), mientras que en pandas simplemente se utiliza </a:t>
            </a:r>
            <a:r>
              <a:rPr lang="es-AR" b="0" i="0" u="none" strike="noStrike" dirty="0" err="1">
                <a:solidFill>
                  <a:srgbClr val="D1D5DB"/>
                </a:solidFill>
                <a:effectLst/>
                <a:latin typeface="Söhne"/>
              </a:rPr>
              <a:t>print</a:t>
            </a:r>
            <a:r>
              <a:rPr lang="es-AR" b="0" i="0" u="none" strike="noStrike" dirty="0">
                <a:solidFill>
                  <a:srgbClr val="D1D5DB"/>
                </a:solidFill>
                <a:effectLst/>
                <a:latin typeface="Söhne"/>
              </a:rPr>
              <a:t>().</a:t>
            </a:r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AA177-5EE5-8644-9A4C-5EC91F3A68B5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734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5D14-FCF5-114E-ABB8-7F4F583A2956}" type="datetimeFigureOut">
              <a:rPr lang="es-ES_tradnl" smtClean="0"/>
              <a:t>15/09/2023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B84C-1D7D-F847-B057-96AB6F80B8A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6607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5D14-FCF5-114E-ABB8-7F4F583A2956}" type="datetimeFigureOut">
              <a:rPr lang="es-ES_tradnl" smtClean="0"/>
              <a:t>15/09/2023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B84C-1D7D-F847-B057-96AB6F80B8A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570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5D14-FCF5-114E-ABB8-7F4F583A2956}" type="datetimeFigureOut">
              <a:rPr lang="es-ES_tradnl" smtClean="0"/>
              <a:t>15/09/2023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B84C-1D7D-F847-B057-96AB6F80B8A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344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5D14-FCF5-114E-ABB8-7F4F583A2956}" type="datetimeFigureOut">
              <a:rPr lang="es-ES_tradnl" smtClean="0"/>
              <a:t>15/09/2023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B84C-1D7D-F847-B057-96AB6F80B8A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57246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5D14-FCF5-114E-ABB8-7F4F583A2956}" type="datetimeFigureOut">
              <a:rPr lang="es-ES_tradnl" smtClean="0"/>
              <a:t>15/09/2023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B84C-1D7D-F847-B057-96AB6F80B8A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370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5D14-FCF5-114E-ABB8-7F4F583A2956}" type="datetimeFigureOut">
              <a:rPr lang="es-ES_tradnl" smtClean="0"/>
              <a:t>15/09/2023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B84C-1D7D-F847-B057-96AB6F80B8A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9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5D14-FCF5-114E-ABB8-7F4F583A2956}" type="datetimeFigureOut">
              <a:rPr lang="es-ES_tradnl" smtClean="0"/>
              <a:t>15/09/2023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B84C-1D7D-F847-B057-96AB6F80B8A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330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5D14-FCF5-114E-ABB8-7F4F583A2956}" type="datetimeFigureOut">
              <a:rPr lang="es-ES_tradnl" smtClean="0"/>
              <a:t>15/09/2023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B84C-1D7D-F847-B057-96AB6F80B8A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329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5D14-FCF5-114E-ABB8-7F4F583A2956}" type="datetimeFigureOut">
              <a:rPr lang="es-ES_tradnl" smtClean="0"/>
              <a:t>15/09/2023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B84C-1D7D-F847-B057-96AB6F80B8A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60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5D14-FCF5-114E-ABB8-7F4F583A2956}" type="datetimeFigureOut">
              <a:rPr lang="es-ES_tradnl" smtClean="0"/>
              <a:t>15/09/2023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B84C-1D7D-F847-B057-96AB6F80B8A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821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5D14-FCF5-114E-ABB8-7F4F583A2956}" type="datetimeFigureOut">
              <a:rPr lang="es-ES_tradnl" smtClean="0"/>
              <a:t>15/09/2023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B84C-1D7D-F847-B057-96AB6F80B8A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214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45D14-FCF5-114E-ABB8-7F4F583A2956}" type="datetimeFigureOut">
              <a:rPr lang="es-ES_tradnl" smtClean="0"/>
              <a:t>15/09/2023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DB84C-1D7D-F847-B057-96AB6F80B8A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2167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datascientest.com/es/sql-todo-lo-que-necesitas-saber-sobre-el-lenguaje-de-programacion-de-bases-de-datos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1477F-C855-95E5-ECC5-604A767C5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SPARK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289347-0068-611F-8A4D-75018E6EF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6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D29F1-92A8-CA3C-AE6C-69680BF9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Relacionando Python con RDD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2378513-8972-605B-554E-3C8F03D3B61F}"/>
              </a:ext>
            </a:extLst>
          </p:cNvPr>
          <p:cNvSpPr txBox="1"/>
          <p:nvPr/>
        </p:nvSpPr>
        <p:spPr>
          <a:xfrm>
            <a:off x="838200" y="1799772"/>
            <a:ext cx="95395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0" i="0" u="none" strike="noStrike" dirty="0">
                <a:effectLst/>
                <a:latin typeface="Söhne"/>
              </a:rPr>
              <a:t>Ya conocemos como trabajar en Python con </a:t>
            </a:r>
            <a:r>
              <a:rPr lang="es-AR" b="0" i="0" u="none" strike="noStrike" dirty="0" err="1">
                <a:effectLst/>
                <a:latin typeface="Söhne"/>
              </a:rPr>
              <a:t>dataframes</a:t>
            </a:r>
            <a:r>
              <a:rPr lang="es-AR" b="0" i="0" u="none" strike="noStrike" dirty="0">
                <a:effectLst/>
                <a:latin typeface="Söhne"/>
              </a:rPr>
              <a:t>, Pero cuando necesitamos hacer cosas más grandes, como procesar una tonelada de datos en muchos ordenadores, es ahí donde entran los RDD de </a:t>
            </a:r>
            <a:r>
              <a:rPr lang="es-AR" b="0" i="0" u="none" strike="noStrike" dirty="0" err="1">
                <a:effectLst/>
                <a:latin typeface="Söhne"/>
              </a:rPr>
              <a:t>PySpark</a:t>
            </a:r>
            <a:r>
              <a:rPr lang="es-AR" b="0" i="0" u="none" strike="noStrike" dirty="0">
                <a:effectLst/>
                <a:latin typeface="Söhne"/>
              </a:rPr>
              <a:t>. </a:t>
            </a:r>
          </a:p>
          <a:p>
            <a:endParaRPr lang="es-AR" dirty="0">
              <a:latin typeface="Söhne"/>
            </a:endParaRPr>
          </a:p>
          <a:p>
            <a:r>
              <a:rPr lang="es-AR" b="0" i="0" u="none" strike="noStrike" dirty="0">
                <a:effectLst/>
                <a:latin typeface="Söhne"/>
              </a:rPr>
              <a:t>Podemos pensar en un RDD como un "envase especial" que permite a </a:t>
            </a:r>
            <a:r>
              <a:rPr lang="es-AR" b="0" i="0" u="none" strike="noStrike" dirty="0" err="1">
                <a:effectLst/>
                <a:latin typeface="Söhne"/>
              </a:rPr>
              <a:t>PySpark</a:t>
            </a:r>
            <a:r>
              <a:rPr lang="es-AR" b="0" i="0" u="none" strike="noStrike" dirty="0">
                <a:effectLst/>
                <a:latin typeface="Söhne"/>
              </a:rPr>
              <a:t> trabajar con grandes cantidades de datos de manera más rápida y eficiente, como si estuviéramos manejando muchas hojas de cálculo a la vez.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9806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9B89E-07C5-465B-8ED3-0431ADC3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Operaciones sobre RDD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6EE0EB8-FA52-4C73-9928-F36D07091CAC}"/>
              </a:ext>
            </a:extLst>
          </p:cNvPr>
          <p:cNvSpPr txBox="1"/>
          <p:nvPr/>
        </p:nvSpPr>
        <p:spPr>
          <a:xfrm>
            <a:off x="838200" y="1399957"/>
            <a:ext cx="93267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effectLst/>
                <a:latin typeface="-apple-system"/>
              </a:rPr>
              <a:t>Para poder realizar estas tareas, </a:t>
            </a:r>
            <a:r>
              <a:rPr lang="es-ES" b="0" i="0" dirty="0" err="1">
                <a:effectLst/>
                <a:latin typeface="-apple-system"/>
              </a:rPr>
              <a:t>Spark</a:t>
            </a:r>
            <a:r>
              <a:rPr lang="es-ES" b="0" i="0" dirty="0">
                <a:effectLst/>
                <a:latin typeface="-apple-system"/>
              </a:rPr>
              <a:t> posee desde su versión 1.0 los RDD (</a:t>
            </a:r>
            <a:r>
              <a:rPr lang="es-ES" b="0" i="0" dirty="0" err="1">
                <a:effectLst/>
                <a:latin typeface="-apple-system"/>
              </a:rPr>
              <a:t>Resilient</a:t>
            </a:r>
            <a:r>
              <a:rPr lang="es-ES" b="0" i="0" dirty="0">
                <a:effectLst/>
                <a:latin typeface="-apple-system"/>
              </a:rPr>
              <a:t> </a:t>
            </a:r>
            <a:r>
              <a:rPr lang="es-ES" b="0" i="0" dirty="0" err="1">
                <a:effectLst/>
                <a:latin typeface="-apple-system"/>
              </a:rPr>
              <a:t>Distributed</a:t>
            </a:r>
            <a:r>
              <a:rPr lang="es-ES" b="0" i="0" dirty="0">
                <a:effectLst/>
                <a:latin typeface="-apple-system"/>
              </a:rPr>
              <a:t> </a:t>
            </a:r>
            <a:r>
              <a:rPr lang="es-ES" b="0" i="0" dirty="0" err="1">
                <a:effectLst/>
                <a:latin typeface="-apple-system"/>
              </a:rPr>
              <a:t>Dataset</a:t>
            </a:r>
            <a:r>
              <a:rPr lang="es-ES" b="0" i="0" dirty="0">
                <a:effectLst/>
                <a:latin typeface="-apple-system"/>
              </a:rPr>
              <a:t>), los cuales son tolerantes a fallos y pueden ser distribuidos a lo largo de los nodos del clúster. Los RDD pueden ser creados al cargar datos de manera distribuida, como es desde un HDFS, </a:t>
            </a:r>
            <a:r>
              <a:rPr lang="es-ES" b="0" i="0" dirty="0" err="1">
                <a:effectLst/>
                <a:latin typeface="-apple-system"/>
              </a:rPr>
              <a:t>Cassanda</a:t>
            </a:r>
            <a:r>
              <a:rPr lang="es-ES" b="0" i="0" dirty="0">
                <a:effectLst/>
                <a:latin typeface="-apple-system"/>
              </a:rPr>
              <a:t>, Hbase o cualquier sistema de datos soportado por Hadoop, pero también por colecciones de datos de Scala o Python, además de poder ser leídos desde archivos en el sistema local. </a:t>
            </a:r>
            <a:br>
              <a:rPr lang="es-ES" dirty="0"/>
            </a:br>
            <a:r>
              <a:rPr lang="es-ES" b="0" i="0" dirty="0">
                <a:effectLst/>
                <a:latin typeface="-apple-system"/>
              </a:rPr>
              <a:t>En visión general, un RDD puede ser visto como un set de datos los cuales soportan solo dos tipos de operaciones: transformaciones y acciones. Las transformaciones permiten crear un nuevo RDD a partir de uno previamente existente, mientras que las acciones retornan un valor al driver de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348997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9B89E-07C5-465B-8ED3-0431ADC3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Operaciones sobre RDD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6EE0EB8-FA52-4C73-9928-F36D07091CAC}"/>
              </a:ext>
            </a:extLst>
          </p:cNvPr>
          <p:cNvSpPr txBox="1"/>
          <p:nvPr/>
        </p:nvSpPr>
        <p:spPr>
          <a:xfrm>
            <a:off x="838200" y="1399957"/>
            <a:ext cx="93267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effectLst/>
                <a:latin typeface="-apple-system"/>
              </a:rPr>
              <a:t>El núcleo de operación del paradigma de </a:t>
            </a:r>
            <a:r>
              <a:rPr lang="es-ES" b="0" i="0" dirty="0" err="1">
                <a:effectLst/>
                <a:latin typeface="-apple-system"/>
              </a:rPr>
              <a:t>Spark</a:t>
            </a:r>
            <a:r>
              <a:rPr lang="es-ES" b="0" i="0" dirty="0">
                <a:effectLst/>
                <a:latin typeface="-apple-system"/>
              </a:rPr>
              <a:t> es la ejecución perezosa (</a:t>
            </a:r>
            <a:r>
              <a:rPr lang="es-ES" b="0" i="0" dirty="0" err="1">
                <a:effectLst/>
                <a:latin typeface="-apple-system"/>
              </a:rPr>
              <a:t>Lazy</a:t>
            </a:r>
            <a:r>
              <a:rPr lang="es-ES" b="0" i="0" dirty="0">
                <a:effectLst/>
                <a:latin typeface="-apple-system"/>
              </a:rPr>
              <a:t>), es decir que las transformaciones solo serán calculadas posterior a una llamada de acción. Además, los RDD poseen una familiaridad con el paradigma orientado a objetos, lo cual permite que podamos realizar operaciones de bajo nivel a modo. </a:t>
            </a:r>
            <a:r>
              <a:rPr lang="es-ES" b="0" i="0" dirty="0" err="1">
                <a:effectLst/>
                <a:latin typeface="-apple-system"/>
              </a:rPr>
              <a:t>Map</a:t>
            </a:r>
            <a:r>
              <a:rPr lang="es-ES" b="0" i="0" dirty="0">
                <a:effectLst/>
                <a:latin typeface="-apple-system"/>
              </a:rPr>
              <a:t>, </a:t>
            </a:r>
            <a:r>
              <a:rPr lang="es-ES" b="0" i="0" dirty="0" err="1">
                <a:effectLst/>
                <a:latin typeface="-apple-system"/>
              </a:rPr>
              <a:t>filter</a:t>
            </a:r>
            <a:r>
              <a:rPr lang="es-ES" b="0" i="0" dirty="0">
                <a:effectLst/>
                <a:latin typeface="-apple-system"/>
              </a:rPr>
              <a:t> y reduce son tres de las operaciones más comunes. Una de las grandes ventajas que ofrecen los RDD es la compilación segura; por su particularidad de ejecución perezosa, se calcula si se generará un error o no antes de ejecutarse, lo cual permite identificar problemas antes de lanzar la aplicación. El pero que podemos encontrar con los RDD es que no son correctamente tratados por el </a:t>
            </a:r>
            <a:r>
              <a:rPr lang="es-ES" b="0" i="0" dirty="0" err="1">
                <a:effectLst/>
                <a:latin typeface="-apple-system"/>
              </a:rPr>
              <a:t>Garbage</a:t>
            </a:r>
            <a:r>
              <a:rPr lang="es-ES" b="0" i="0" dirty="0">
                <a:effectLst/>
                <a:latin typeface="-apple-system"/>
              </a:rPr>
              <a:t> </a:t>
            </a:r>
            <a:r>
              <a:rPr lang="es-ES" b="0" i="0" dirty="0" err="1">
                <a:effectLst/>
                <a:latin typeface="-apple-system"/>
              </a:rPr>
              <a:t>collector</a:t>
            </a:r>
            <a:r>
              <a:rPr lang="es-ES" b="0" i="0" dirty="0">
                <a:effectLst/>
                <a:latin typeface="-apple-system"/>
              </a:rPr>
              <a:t> y cuando las lógicas de operación se hacen complejas, su uso puede resultar poco práctico, aquí entran los </a:t>
            </a:r>
            <a:r>
              <a:rPr lang="es-ES" b="0" i="0" dirty="0" err="1">
                <a:effectLst/>
                <a:latin typeface="-apple-system"/>
              </a:rPr>
              <a:t>DataFrames</a:t>
            </a:r>
            <a:r>
              <a:rPr lang="es-ES" b="0" i="0" dirty="0">
                <a:effectLst/>
                <a:latin typeface="-apple-system"/>
              </a:rPr>
              <a:t>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1FA3186-2951-4AFD-B280-D0FDA5F85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503" y="4350606"/>
            <a:ext cx="4875830" cy="236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57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B58F4-84B9-4BA0-96EA-C8DA5876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Dataframes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6C6BAD7-C814-4DF1-B9C3-6148A191C254}"/>
              </a:ext>
            </a:extLst>
          </p:cNvPr>
          <p:cNvSpPr txBox="1"/>
          <p:nvPr/>
        </p:nvSpPr>
        <p:spPr>
          <a:xfrm>
            <a:off x="996518" y="2065784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 err="1">
                <a:effectLst/>
                <a:latin typeface="-apple-system"/>
              </a:rPr>
              <a:t>DataFrames</a:t>
            </a:r>
            <a:endParaRPr lang="es-ES" b="1" i="0" dirty="0">
              <a:effectLst/>
              <a:latin typeface="-apple-system"/>
            </a:endParaRPr>
          </a:p>
          <a:p>
            <a:pPr algn="l"/>
            <a:r>
              <a:rPr lang="es-ES" b="0" i="0" dirty="0">
                <a:effectLst/>
                <a:latin typeface="-apple-system"/>
              </a:rPr>
              <a:t>Colección de </a:t>
            </a:r>
            <a:r>
              <a:rPr lang="es-ES" b="0" i="0" dirty="0" err="1">
                <a:effectLst/>
                <a:latin typeface="-apple-system"/>
              </a:rPr>
              <a:t>RDD’s</a:t>
            </a:r>
            <a:r>
              <a:rPr lang="es-ES" b="0" i="0" dirty="0">
                <a:effectLst/>
                <a:latin typeface="-apple-system"/>
              </a:rPr>
              <a:t> con esquema. Características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-apple-system"/>
              </a:rPr>
              <a:t>Los datos están organizados en columnas nombradas.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-apple-system"/>
              </a:rPr>
              <a:t>Es equivalente a una tabla en una base de datos relacional.</a:t>
            </a:r>
          </a:p>
          <a:p>
            <a:br>
              <a:rPr lang="es-ES" dirty="0"/>
            </a:br>
            <a:endParaRPr lang="es-E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71F50BD-D5D0-4E90-8B95-3E08937CB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097" y="3360106"/>
            <a:ext cx="67913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93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B58F4-84B9-4BA0-96EA-C8DA5876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Dataframes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6C6BAD7-C814-4DF1-B9C3-6148A191C254}"/>
              </a:ext>
            </a:extLst>
          </p:cNvPr>
          <p:cNvSpPr txBox="1"/>
          <p:nvPr/>
        </p:nvSpPr>
        <p:spPr>
          <a:xfrm>
            <a:off x="838200" y="1582340"/>
            <a:ext cx="886657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effectLst/>
                <a:latin typeface="-apple-system"/>
              </a:rPr>
              <a:t>Esos componentes fueron agregados en la versión 1.3 de </a:t>
            </a:r>
            <a:r>
              <a:rPr lang="es-ES" b="0" i="0" dirty="0" err="1">
                <a:effectLst/>
                <a:latin typeface="-apple-system"/>
              </a:rPr>
              <a:t>Spark</a:t>
            </a:r>
            <a:r>
              <a:rPr lang="es-ES" b="0" i="0" dirty="0">
                <a:effectLst/>
                <a:latin typeface="-apple-system"/>
              </a:rPr>
              <a:t> y pueden ser invocados con el contexto espacial de </a:t>
            </a:r>
            <a:r>
              <a:rPr lang="es-ES" b="0" i="0" dirty="0" err="1">
                <a:effectLst/>
                <a:latin typeface="-apple-system"/>
              </a:rPr>
              <a:t>Spark</a:t>
            </a:r>
            <a:r>
              <a:rPr lang="es-ES" b="0" i="0" dirty="0">
                <a:effectLst/>
                <a:latin typeface="-apple-system"/>
              </a:rPr>
              <a:t> SQL. </a:t>
            </a:r>
          </a:p>
          <a:p>
            <a:pPr algn="l"/>
            <a:r>
              <a:rPr lang="es-ES" b="0" i="0" dirty="0">
                <a:effectLst/>
                <a:latin typeface="-apple-system"/>
              </a:rPr>
              <a:t>Como indica su nombre, es un módulo especialmente desarrollado para ser ejecutado con instrucciones parecidas al SQL estándar. De la misma forma, como los RDD, estos pueden ser creados a partir de archivos, tablas tipo </a:t>
            </a:r>
            <a:r>
              <a:rPr lang="es-ES" b="0" i="0" dirty="0" err="1">
                <a:effectLst/>
                <a:latin typeface="-apple-system"/>
              </a:rPr>
              <a:t>Hive</a:t>
            </a:r>
            <a:r>
              <a:rPr lang="es-ES" b="0" i="0" dirty="0">
                <a:effectLst/>
                <a:latin typeface="-apple-system"/>
              </a:rPr>
              <a:t>, bases de datos externas y RDD o </a:t>
            </a:r>
            <a:r>
              <a:rPr lang="es-ES" b="0" i="0" dirty="0" err="1">
                <a:effectLst/>
                <a:latin typeface="-apple-system"/>
              </a:rPr>
              <a:t>DataFrames</a:t>
            </a:r>
            <a:r>
              <a:rPr lang="es-ES" b="0" i="0" dirty="0">
                <a:effectLst/>
                <a:latin typeface="-apple-system"/>
              </a:rPr>
              <a:t> existentes.</a:t>
            </a:r>
          </a:p>
          <a:p>
            <a:pPr algn="l"/>
            <a:r>
              <a:rPr lang="es-ES" b="0" i="0" dirty="0">
                <a:effectLst/>
                <a:latin typeface="-apple-system"/>
              </a:rPr>
              <a:t> El primer detalle que salta cuando creamos un </a:t>
            </a:r>
            <a:r>
              <a:rPr lang="es-ES" b="0" i="0" dirty="0" err="1">
                <a:effectLst/>
                <a:latin typeface="-apple-system"/>
              </a:rPr>
              <a:t>DataFrame</a:t>
            </a:r>
            <a:r>
              <a:rPr lang="es-ES" b="0" i="0" dirty="0">
                <a:effectLst/>
                <a:latin typeface="-apple-system"/>
              </a:rPr>
              <a:t> es que poseen columnas nombradas, lo que a nivel conceptual es como trabajar con un </a:t>
            </a:r>
            <a:r>
              <a:rPr lang="es-ES" b="0" i="0" dirty="0" err="1">
                <a:effectLst/>
                <a:latin typeface="-apple-system"/>
              </a:rPr>
              <a:t>DataFrame</a:t>
            </a:r>
            <a:r>
              <a:rPr lang="es-ES" b="0" i="0" dirty="0">
                <a:effectLst/>
                <a:latin typeface="-apple-system"/>
              </a:rPr>
              <a:t> de Pandas. Con la excepción que a nivel interno </a:t>
            </a:r>
            <a:r>
              <a:rPr lang="es-ES" b="0" i="0" dirty="0" err="1">
                <a:effectLst/>
                <a:latin typeface="-apple-system"/>
              </a:rPr>
              <a:t>Spark</a:t>
            </a:r>
            <a:r>
              <a:rPr lang="es-ES" b="0" i="0" dirty="0">
                <a:effectLst/>
                <a:latin typeface="-apple-system"/>
              </a:rPr>
              <a:t> trabaja con Scala, lo cual le asigna a cada columna el tipo de dato </a:t>
            </a:r>
            <a:r>
              <a:rPr lang="es-ES" b="0" i="0" dirty="0" err="1">
                <a:effectLst/>
                <a:latin typeface="-apple-system"/>
              </a:rPr>
              <a:t>Row</a:t>
            </a:r>
            <a:r>
              <a:rPr lang="es-ES" b="0" i="0" dirty="0">
                <a:effectLst/>
                <a:latin typeface="-apple-system"/>
              </a:rPr>
              <a:t>, un tipo especial de objeto sin tipo definido. Pero no es todo, los </a:t>
            </a:r>
            <a:r>
              <a:rPr lang="es-ES" b="0" i="0" dirty="0" err="1">
                <a:effectLst/>
                <a:latin typeface="-apple-system"/>
              </a:rPr>
              <a:t>DataFrames</a:t>
            </a:r>
            <a:r>
              <a:rPr lang="es-ES" b="0" i="0" dirty="0">
                <a:effectLst/>
                <a:latin typeface="-apple-system"/>
              </a:rPr>
              <a:t> implementan un sistema llamado </a:t>
            </a:r>
            <a:r>
              <a:rPr lang="es-ES" b="0" i="0" dirty="0" err="1">
                <a:effectLst/>
                <a:latin typeface="-apple-system"/>
              </a:rPr>
              <a:t>Catalyst</a:t>
            </a:r>
            <a:r>
              <a:rPr lang="es-ES" b="0" i="0" dirty="0">
                <a:effectLst/>
                <a:latin typeface="-apple-system"/>
              </a:rPr>
              <a:t>, el cual es un motor de optimización de planes de ejecución, parecido al que usan las bases de datos, pero diseñado para la cantidad de datos propia de </a:t>
            </a:r>
            <a:r>
              <a:rPr lang="es-ES" b="0" i="0" dirty="0" err="1">
                <a:effectLst/>
                <a:latin typeface="-apple-system"/>
              </a:rPr>
              <a:t>Spark</a:t>
            </a:r>
            <a:r>
              <a:rPr lang="es-ES" b="0" i="0" dirty="0">
                <a:effectLst/>
                <a:latin typeface="-apple-system"/>
              </a:rPr>
              <a:t>, aunado a eso, se tiene implementado un optimizador de memoria y consumo de CPU llamado </a:t>
            </a:r>
            <a:r>
              <a:rPr lang="es-ES" b="0" i="0" dirty="0" err="1">
                <a:effectLst/>
                <a:latin typeface="-apple-system"/>
              </a:rPr>
              <a:t>Tungsten</a:t>
            </a:r>
            <a:r>
              <a:rPr lang="es-ES" b="0" i="0" dirty="0">
                <a:effectLst/>
                <a:latin typeface="-apple-system"/>
              </a:rPr>
              <a:t>, el cual determina cómo se convertirán los planes lógicos creados por </a:t>
            </a:r>
            <a:r>
              <a:rPr lang="es-ES" b="0" i="0" dirty="0" err="1">
                <a:effectLst/>
                <a:latin typeface="-apple-system"/>
              </a:rPr>
              <a:t>Catalyst</a:t>
            </a:r>
            <a:r>
              <a:rPr lang="es-ES" b="0" i="0" dirty="0">
                <a:effectLst/>
                <a:latin typeface="-apple-system"/>
              </a:rPr>
              <a:t> a un plan físico.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7703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B58F4-84B9-4BA0-96EA-C8DA5876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Módulos </a:t>
            </a:r>
            <a:r>
              <a:rPr lang="es-ES" dirty="0" err="1"/>
              <a:t>Spark</a:t>
            </a:r>
            <a:endParaRPr lang="es-ES" dirty="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D0F1E79F-810C-4331-A94A-BE9ACE3DF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795463"/>
            <a:ext cx="94678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89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2EF89-12F2-47DE-AF0C-A29436AA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PySpark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D3B28F2-6CD5-4BCD-8A68-ACB9F1E9408D}"/>
              </a:ext>
            </a:extLst>
          </p:cNvPr>
          <p:cNvSpPr txBox="1"/>
          <p:nvPr/>
        </p:nvSpPr>
        <p:spPr>
          <a:xfrm>
            <a:off x="949911" y="1861559"/>
            <a:ext cx="61522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b="0" i="0" u="none" strike="noStrike" dirty="0">
                <a:effectLst/>
                <a:latin typeface="Söhne"/>
              </a:rPr>
              <a:t>Es la biblioteca de Python para Apache </a:t>
            </a:r>
            <a:r>
              <a:rPr lang="es-AR" b="0" i="0" u="none" strike="noStrike" dirty="0" err="1">
                <a:effectLst/>
                <a:latin typeface="Söhne"/>
              </a:rPr>
              <a:t>Spark</a:t>
            </a:r>
            <a:r>
              <a:rPr lang="es-AR" b="0" i="0" u="none" strike="noStrike" dirty="0">
                <a:effectLst/>
                <a:latin typeface="Söhne"/>
              </a:rPr>
              <a:t>, un </a:t>
            </a:r>
            <a:r>
              <a:rPr lang="es-AR" b="0" i="0" u="none" strike="noStrike" dirty="0" err="1">
                <a:effectLst/>
                <a:latin typeface="Söhne"/>
              </a:rPr>
              <a:t>framework</a:t>
            </a:r>
            <a:r>
              <a:rPr lang="es-AR" b="0" i="0" u="none" strike="noStrike" dirty="0">
                <a:effectLst/>
                <a:latin typeface="Söhne"/>
              </a:rPr>
              <a:t> de procesamiento de datos distribuido y de alto rendimiento. </a:t>
            </a:r>
          </a:p>
          <a:p>
            <a:pPr algn="l"/>
            <a:endParaRPr lang="es-AR" b="0" i="0" u="none" strike="noStrike" dirty="0">
              <a:effectLst/>
              <a:latin typeface="Söhne"/>
            </a:endParaRPr>
          </a:p>
          <a:p>
            <a:pPr algn="l"/>
            <a:r>
              <a:rPr lang="es-AR" b="0" i="0" u="none" strike="noStrike" dirty="0" err="1">
                <a:effectLst/>
                <a:latin typeface="Söhne"/>
              </a:rPr>
              <a:t>Spark</a:t>
            </a:r>
            <a:r>
              <a:rPr lang="es-AR" b="0" i="0" u="none" strike="noStrike" dirty="0">
                <a:effectLst/>
                <a:latin typeface="Söhne"/>
              </a:rPr>
              <a:t> permite el procesamiento eficiente de grandes volúmenes de datos en clústeres de computadoras.</a:t>
            </a:r>
          </a:p>
          <a:p>
            <a:pPr algn="l"/>
            <a:endParaRPr lang="es-AR" dirty="0">
              <a:latin typeface="Söhne"/>
            </a:endParaRPr>
          </a:p>
          <a:p>
            <a:pPr algn="l"/>
            <a:r>
              <a:rPr lang="es-AR" b="0" i="0" u="none" strike="noStrike" dirty="0">
                <a:effectLst/>
                <a:latin typeface="Söhne"/>
              </a:rPr>
              <a:t> Los </a:t>
            </a:r>
            <a:r>
              <a:rPr lang="es-AR" b="0" i="0" u="none" strike="noStrike" dirty="0" err="1">
                <a:effectLst/>
                <a:latin typeface="Söhne"/>
              </a:rPr>
              <a:t>DataFrames</a:t>
            </a:r>
            <a:r>
              <a:rPr lang="es-AR" b="0" i="0" u="none" strike="noStrike" dirty="0">
                <a:effectLst/>
                <a:latin typeface="Söhne"/>
              </a:rPr>
              <a:t> en </a:t>
            </a:r>
            <a:r>
              <a:rPr lang="es-AR" b="0" i="0" u="none" strike="noStrike" dirty="0" err="1">
                <a:effectLst/>
                <a:latin typeface="Söhne"/>
              </a:rPr>
              <a:t>PySpark</a:t>
            </a:r>
            <a:r>
              <a:rPr lang="es-AR" b="0" i="0" u="none" strike="noStrike" dirty="0">
                <a:effectLst/>
                <a:latin typeface="Söhne"/>
              </a:rPr>
              <a:t> son una abstracción de alto nivel que representan estructuras de datos tabulares similares a las tablas en una base de datos o hoja de cálculo. </a:t>
            </a:r>
          </a:p>
          <a:p>
            <a:pPr algn="l"/>
            <a:endParaRPr lang="es-AR" dirty="0">
              <a:latin typeface="Söhne"/>
            </a:endParaRPr>
          </a:p>
          <a:p>
            <a:pPr algn="l"/>
            <a:r>
              <a:rPr lang="es-AR" b="0" i="0" u="none" strike="noStrike" dirty="0">
                <a:effectLst/>
                <a:latin typeface="Söhne"/>
              </a:rPr>
              <a:t>A diferencia de las estructuras de datos tradicionales, los </a:t>
            </a:r>
            <a:r>
              <a:rPr lang="es-AR" b="0" i="0" u="none" strike="noStrike" dirty="0" err="1">
                <a:effectLst/>
                <a:latin typeface="Söhne"/>
              </a:rPr>
              <a:t>DataFrames</a:t>
            </a:r>
            <a:r>
              <a:rPr lang="es-AR" b="0" i="0" u="none" strike="noStrike" dirty="0">
                <a:effectLst/>
                <a:latin typeface="Söhne"/>
              </a:rPr>
              <a:t> son </a:t>
            </a:r>
            <a:r>
              <a:rPr lang="es-AR" b="1" i="0" u="none" strike="noStrike" dirty="0">
                <a:effectLst/>
                <a:latin typeface="Söhne"/>
              </a:rPr>
              <a:t>distribuidos </a:t>
            </a:r>
            <a:r>
              <a:rPr lang="es-AR" b="0" i="0" u="none" strike="noStrike" dirty="0">
                <a:effectLst/>
                <a:latin typeface="Söhne"/>
              </a:rPr>
              <a:t>y optimizados para el procesamiento paralelo en clústeres.</a:t>
            </a:r>
            <a:endParaRPr lang="es-ES" dirty="0"/>
          </a:p>
        </p:txBody>
      </p:sp>
      <p:pic>
        <p:nvPicPr>
          <p:cNvPr id="3074" name="Picture 2" descr="Ejemplo de uso de PySpark en Linux y algunos comandos básicos de  transformación/acción en Spark – Exponentis">
            <a:extLst>
              <a:ext uri="{FF2B5EF4-FFF2-40B4-BE49-F238E27FC236}">
                <a16:creationId xmlns:a16="http://schemas.microsoft.com/office/drawing/2014/main" id="{3A3BDCCC-3190-C3A6-B0D2-E660688DB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75" y="2289175"/>
            <a:ext cx="4043725" cy="227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166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2EF89-12F2-47DE-AF0C-A29436AA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Dataframe</a:t>
            </a:r>
            <a:r>
              <a:rPr lang="es-ES" dirty="0"/>
              <a:t> </a:t>
            </a:r>
            <a:r>
              <a:rPr lang="es-ES" dirty="0" err="1"/>
              <a:t>PySpark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D3B28F2-6CD5-4BCD-8A68-ACB9F1E9408D}"/>
              </a:ext>
            </a:extLst>
          </p:cNvPr>
          <p:cNvSpPr txBox="1"/>
          <p:nvPr/>
        </p:nvSpPr>
        <p:spPr>
          <a:xfrm>
            <a:off x="949911" y="1861559"/>
            <a:ext cx="61522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b="0" i="0" u="none" strike="noStrike" dirty="0">
                <a:solidFill>
                  <a:srgbClr val="000000"/>
                </a:solidFill>
                <a:effectLst/>
                <a:latin typeface="Rubik"/>
              </a:rPr>
              <a:t>El </a:t>
            </a:r>
            <a:r>
              <a:rPr lang="es-AR" b="0" i="0" u="none" strike="noStrike" dirty="0" err="1">
                <a:solidFill>
                  <a:srgbClr val="000000"/>
                </a:solidFill>
                <a:effectLst/>
                <a:latin typeface="Rubik"/>
              </a:rPr>
              <a:t>DataFrame</a:t>
            </a:r>
            <a:r>
              <a:rPr lang="es-AR" b="0" i="0" u="none" strike="noStrike" dirty="0">
                <a:solidFill>
                  <a:srgbClr val="000000"/>
                </a:solidFill>
                <a:effectLst/>
                <a:latin typeface="Rubik"/>
              </a:rPr>
              <a:t> de </a:t>
            </a:r>
            <a:r>
              <a:rPr lang="es-AR" b="0" i="0" u="none" strike="noStrike" dirty="0" err="1">
                <a:solidFill>
                  <a:srgbClr val="000000"/>
                </a:solidFill>
                <a:effectLst/>
                <a:latin typeface="Rubik"/>
              </a:rPr>
              <a:t>pyspark</a:t>
            </a:r>
            <a:r>
              <a:rPr lang="es-AR" b="0" i="0" u="none" strike="noStrike" dirty="0">
                <a:solidFill>
                  <a:srgbClr val="000000"/>
                </a:solidFill>
                <a:effectLst/>
                <a:latin typeface="Rubik"/>
              </a:rPr>
              <a:t> es</a:t>
            </a:r>
            <a:r>
              <a:rPr lang="es-AR" b="1" i="0" u="none" strike="noStrike" dirty="0">
                <a:solidFill>
                  <a:srgbClr val="000000"/>
                </a:solidFill>
                <a:effectLst/>
                <a:latin typeface="Rubik"/>
              </a:rPr>
              <a:t> la estructura más optimizada en Machine </a:t>
            </a:r>
            <a:r>
              <a:rPr lang="es-AR" b="1" i="0" u="none" strike="noStrike" dirty="0" err="1">
                <a:solidFill>
                  <a:srgbClr val="000000"/>
                </a:solidFill>
                <a:effectLst/>
                <a:latin typeface="Rubik"/>
              </a:rPr>
              <a:t>Learning</a:t>
            </a:r>
            <a:r>
              <a:rPr lang="es-AR" b="0" i="0" u="none" strike="noStrike" dirty="0">
                <a:solidFill>
                  <a:srgbClr val="000000"/>
                </a:solidFill>
                <a:effectLst/>
                <a:latin typeface="Rubik"/>
              </a:rPr>
              <a:t>. </a:t>
            </a:r>
          </a:p>
          <a:p>
            <a:pPr algn="l"/>
            <a:endParaRPr lang="es-AR" dirty="0">
              <a:solidFill>
                <a:srgbClr val="000000"/>
              </a:solidFill>
              <a:latin typeface="Rubik"/>
            </a:endParaRPr>
          </a:p>
          <a:p>
            <a:pPr algn="l"/>
            <a:r>
              <a:rPr lang="es-AR" b="0" i="0" u="none" strike="noStrike" dirty="0">
                <a:solidFill>
                  <a:srgbClr val="000000"/>
                </a:solidFill>
                <a:effectLst/>
                <a:latin typeface="Rubik"/>
              </a:rPr>
              <a:t>Utiliza las bases subyacentes de un RDD pero se ha estructurado en columnas además de filas en una</a:t>
            </a:r>
            <a:r>
              <a:rPr lang="es-AR" b="0" i="0" u="none" strike="noStrike" dirty="0">
                <a:solidFill>
                  <a:srgbClr val="000000"/>
                </a:solidFill>
                <a:effectLst/>
                <a:latin typeface="Rubik"/>
                <a:hlinkClick r:id="rId2"/>
              </a:rPr>
              <a:t> estructura SQL</a:t>
            </a:r>
            <a:r>
              <a:rPr lang="es-AR" b="0" i="0" u="none" strike="noStrike" dirty="0">
                <a:solidFill>
                  <a:srgbClr val="000000"/>
                </a:solidFill>
                <a:effectLst/>
                <a:latin typeface="Rubik"/>
              </a:rPr>
              <a:t>. </a:t>
            </a:r>
          </a:p>
          <a:p>
            <a:pPr algn="l"/>
            <a:endParaRPr lang="es-AR" dirty="0">
              <a:solidFill>
                <a:srgbClr val="000000"/>
              </a:solidFill>
              <a:latin typeface="Rubik"/>
            </a:endParaRPr>
          </a:p>
          <a:p>
            <a:pPr algn="l"/>
            <a:r>
              <a:rPr lang="es-AR" b="0" i="0" u="none" strike="noStrike" dirty="0">
                <a:solidFill>
                  <a:srgbClr val="000000"/>
                </a:solidFill>
                <a:effectLst/>
                <a:latin typeface="Rubik"/>
              </a:rPr>
              <a:t>Su forma está inspirada en el </a:t>
            </a:r>
            <a:r>
              <a:rPr lang="es-AR" b="0" i="0" u="none" strike="noStrike" dirty="0" err="1">
                <a:solidFill>
                  <a:srgbClr val="000000"/>
                </a:solidFill>
                <a:effectLst/>
                <a:latin typeface="Rubik"/>
              </a:rPr>
              <a:t>DataFrame</a:t>
            </a:r>
            <a:r>
              <a:rPr lang="es-AR" b="0" i="0" u="none" strike="noStrike" dirty="0">
                <a:solidFill>
                  <a:srgbClr val="000000"/>
                </a:solidFill>
                <a:effectLst/>
                <a:latin typeface="Rubik"/>
              </a:rPr>
              <a:t> del módulo Pandas.</a:t>
            </a:r>
          </a:p>
          <a:p>
            <a:pPr algn="l"/>
            <a:endParaRPr lang="es-AR" b="0" i="0" u="none" strike="noStrike" dirty="0">
              <a:solidFill>
                <a:srgbClr val="000000"/>
              </a:solidFill>
              <a:effectLst/>
              <a:latin typeface="Rubik"/>
            </a:endParaRPr>
          </a:p>
          <a:p>
            <a:pPr algn="l"/>
            <a:r>
              <a:rPr lang="es-AR" b="0" i="0" u="none" strike="noStrike" dirty="0">
                <a:solidFill>
                  <a:srgbClr val="000000"/>
                </a:solidFill>
                <a:effectLst/>
                <a:latin typeface="Rubik"/>
              </a:rPr>
              <a:t>Gracias a la estructura de </a:t>
            </a:r>
            <a:r>
              <a:rPr lang="es-AR" b="0" i="0" u="none" strike="noStrike" dirty="0" err="1">
                <a:solidFill>
                  <a:srgbClr val="000000"/>
                </a:solidFill>
                <a:effectLst/>
                <a:latin typeface="Rubik"/>
              </a:rPr>
              <a:t>DataFrame</a:t>
            </a:r>
            <a:r>
              <a:rPr lang="es-AR" b="0" i="0" u="none" strike="noStrike" dirty="0">
                <a:solidFill>
                  <a:srgbClr val="000000"/>
                </a:solidFill>
                <a:effectLst/>
                <a:latin typeface="Rubik"/>
              </a:rPr>
              <a:t>, podemos por tanto realizar potentes cálculos a través de un lenguaje familiar (ya que es similar a pandas), a la vez que evitamos el coste de entrada de aprender un nuevo lenguaje funcional: Scala.</a:t>
            </a:r>
          </a:p>
        </p:txBody>
      </p:sp>
      <p:pic>
        <p:nvPicPr>
          <p:cNvPr id="3074" name="Picture 2" descr="Ejemplo de uso de PySpark en Linux y algunos comandos básicos de  transformación/acción en Spark – Exponentis">
            <a:extLst>
              <a:ext uri="{FF2B5EF4-FFF2-40B4-BE49-F238E27FC236}">
                <a16:creationId xmlns:a16="http://schemas.microsoft.com/office/drawing/2014/main" id="{3A3BDCCC-3190-C3A6-B0D2-E660688DB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75" y="2289175"/>
            <a:ext cx="4043725" cy="227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244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00BAD-B6A4-B77B-B654-EA402A01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vs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Pyspark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B4A158-AE78-049B-F183-4EF3DF595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41" y="2061029"/>
            <a:ext cx="5704115" cy="318241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3CDBE74-A6E2-73B8-FE17-D0DAA341E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888" y="2061029"/>
            <a:ext cx="5561971" cy="306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0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7707F-FB0D-75EE-3CC9-EC819B18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PySpark</a:t>
            </a:r>
            <a:endParaRPr lang="es-ES_tradn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E661193-99E9-241B-FAF2-E1B7E8A57D4C}"/>
              </a:ext>
            </a:extLst>
          </p:cNvPr>
          <p:cNvSpPr txBox="1"/>
          <p:nvPr/>
        </p:nvSpPr>
        <p:spPr>
          <a:xfrm>
            <a:off x="838200" y="169068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0" i="0" u="none" strike="noStrike" dirty="0" err="1">
                <a:effectLst/>
                <a:latin typeface="Söhne"/>
              </a:rPr>
              <a:t>PySpark</a:t>
            </a:r>
            <a:r>
              <a:rPr lang="es-AR" b="0" i="0" u="none" strike="noStrike" dirty="0">
                <a:effectLst/>
                <a:latin typeface="Söhne"/>
              </a:rPr>
              <a:t> permite crear </a:t>
            </a:r>
            <a:r>
              <a:rPr lang="es-AR" b="0" i="0" u="none" strike="noStrike" dirty="0" err="1">
                <a:effectLst/>
                <a:latin typeface="Söhne"/>
              </a:rPr>
              <a:t>DataFrames</a:t>
            </a:r>
            <a:r>
              <a:rPr lang="es-AR" b="0" i="0" u="none" strike="noStrike" dirty="0">
                <a:effectLst/>
                <a:latin typeface="Söhne"/>
              </a:rPr>
              <a:t> a partir de diversas fuentes de datos, lo que brinda flexibilidad en la forma en que se pueden analizar y procesar los datos. Algunas fuentes comunes incluyen</a:t>
            </a:r>
            <a:endParaRPr lang="es-ES_tradn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66EB88-8698-9577-1AA3-A5A8D2893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54793"/>
            <a:ext cx="7747000" cy="11557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6736C9B-9E7A-E7FF-DEAB-2C814C140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80877"/>
            <a:ext cx="7772400" cy="5050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A760FB5-A428-6267-83C6-316A94419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04788"/>
            <a:ext cx="7772400" cy="11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0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3C76C-BB91-D04A-C8B8-364B9C6C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Objetivos de la clase</a:t>
            </a:r>
            <a:endParaRPr lang="es-ES_tradnl" dirty="0"/>
          </a:p>
        </p:txBody>
      </p:sp>
      <p:graphicFrame>
        <p:nvGraphicFramePr>
          <p:cNvPr id="13" name="Marcador de contenido 2">
            <a:extLst>
              <a:ext uri="{FF2B5EF4-FFF2-40B4-BE49-F238E27FC236}">
                <a16:creationId xmlns:a16="http://schemas.microsoft.com/office/drawing/2014/main" id="{98A3CC21-6C47-C636-29B8-63E93DA6E8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494594"/>
              </p:ext>
            </p:extLst>
          </p:nvPr>
        </p:nvGraphicFramePr>
        <p:xfrm>
          <a:off x="838200" y="1503524"/>
          <a:ext cx="8682989" cy="4320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6521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E7865-B07D-6623-CB9C-3354DBC7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PySpark</a:t>
            </a:r>
            <a:r>
              <a:rPr lang="es-ES_tradnl" dirty="0"/>
              <a:t> y Python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1C7030-2B9D-9506-645E-4B5ECE9C6ACF}"/>
              </a:ext>
            </a:extLst>
          </p:cNvPr>
          <p:cNvSpPr txBox="1"/>
          <p:nvPr/>
        </p:nvSpPr>
        <p:spPr>
          <a:xfrm>
            <a:off x="957942" y="1801228"/>
            <a:ext cx="1010194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b="0" i="0" u="none" strike="noStrike" dirty="0">
                <a:effectLst/>
                <a:latin typeface="Söhne"/>
              </a:rPr>
              <a:t>Python y </a:t>
            </a:r>
            <a:r>
              <a:rPr lang="es-AR" b="0" i="0" u="none" strike="noStrike" dirty="0" err="1">
                <a:effectLst/>
                <a:latin typeface="Söhne"/>
              </a:rPr>
              <a:t>PySpark</a:t>
            </a:r>
            <a:r>
              <a:rPr lang="es-AR" b="0" i="0" u="none" strike="noStrike" dirty="0">
                <a:effectLst/>
                <a:latin typeface="Söhne"/>
              </a:rPr>
              <a:t> son dos tecnologías relacionadas pero diseñadas para propósitos diferentes en el ámbito del procesamiento y análisis de datos. Aquí hay algunas diferencias clave entre Python y </a:t>
            </a:r>
            <a:r>
              <a:rPr lang="es-AR" b="0" i="0" u="none" strike="noStrike" dirty="0" err="1">
                <a:effectLst/>
                <a:latin typeface="Söhne"/>
              </a:rPr>
              <a:t>PySpark</a:t>
            </a:r>
            <a:r>
              <a:rPr lang="es-AR" b="0" i="0" u="none" strike="noStrike" dirty="0"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s-AR" b="1" i="0" u="none" strike="noStrike" dirty="0">
                <a:effectLst/>
                <a:latin typeface="Söhne"/>
              </a:rPr>
              <a:t>Propósito y Uso:</a:t>
            </a:r>
            <a:endParaRPr lang="es-AR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AR" b="1" i="0" u="none" strike="noStrike" dirty="0">
                <a:effectLst/>
                <a:latin typeface="Söhne"/>
              </a:rPr>
              <a:t>Python:</a:t>
            </a:r>
            <a:r>
              <a:rPr lang="es-AR" b="0" i="0" u="none" strike="noStrike" dirty="0">
                <a:effectLst/>
                <a:latin typeface="Söhne"/>
              </a:rPr>
              <a:t> Python es un lenguaje de programación versátil utilizado en una amplia gama de aplicaciones, desde desarrollo web hasta ciencia de datos y automatización de tareas. Es muy popular en el análisis y manipulación de datos debido a las bibliotecas como Pandas y </a:t>
            </a:r>
            <a:r>
              <a:rPr lang="es-AR" b="0" i="0" u="none" strike="noStrike" dirty="0" err="1">
                <a:effectLst/>
                <a:latin typeface="Söhne"/>
              </a:rPr>
              <a:t>NumPy</a:t>
            </a:r>
            <a:r>
              <a:rPr lang="es-AR" b="0" i="0" u="none" strike="noStrike" dirty="0">
                <a:effectLst/>
                <a:latin typeface="Söhne"/>
              </a:rPr>
              <a:t>.</a:t>
            </a:r>
          </a:p>
          <a:p>
            <a:pPr lvl="1" algn="l"/>
            <a:endParaRPr lang="es-AR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AR" b="1" i="0" u="none" strike="noStrike" dirty="0" err="1">
                <a:effectLst/>
                <a:latin typeface="Söhne"/>
              </a:rPr>
              <a:t>PySpark</a:t>
            </a:r>
            <a:r>
              <a:rPr lang="es-AR" b="1" i="0" u="none" strike="noStrike" dirty="0">
                <a:effectLst/>
                <a:latin typeface="Söhne"/>
              </a:rPr>
              <a:t>:</a:t>
            </a:r>
            <a:r>
              <a:rPr lang="es-AR" b="0" i="0" u="none" strike="noStrike" dirty="0">
                <a:effectLst/>
                <a:latin typeface="Söhne"/>
              </a:rPr>
              <a:t> </a:t>
            </a:r>
            <a:r>
              <a:rPr lang="es-AR" b="0" i="0" u="none" strike="noStrike" dirty="0" err="1">
                <a:effectLst/>
                <a:latin typeface="Söhne"/>
              </a:rPr>
              <a:t>PySpark</a:t>
            </a:r>
            <a:r>
              <a:rPr lang="es-AR" b="0" i="0" u="none" strike="noStrike" dirty="0">
                <a:effectLst/>
                <a:latin typeface="Söhne"/>
              </a:rPr>
              <a:t> es una biblioteca de Python específica para el procesamiento distribuido de datos a gran escala utilizando Apache </a:t>
            </a:r>
            <a:r>
              <a:rPr lang="es-AR" b="0" i="0" u="none" strike="noStrike" dirty="0" err="1">
                <a:effectLst/>
                <a:latin typeface="Söhne"/>
              </a:rPr>
              <a:t>Spark</a:t>
            </a:r>
            <a:r>
              <a:rPr lang="es-AR" b="0" i="0" u="none" strike="noStrike" dirty="0">
                <a:effectLst/>
                <a:latin typeface="Söhne"/>
              </a:rPr>
              <a:t>. Está diseñado para manejar conjuntos de datos más grandes que no cabrían en la memoria de una sola máquina y aprovecha el procesamiento paralelo en clústeres.</a:t>
            </a:r>
          </a:p>
          <a:p>
            <a:pPr algn="l">
              <a:buFont typeface="+mj-lt"/>
              <a:buAutoNum type="arabicPeriod"/>
            </a:pPr>
            <a:r>
              <a:rPr lang="es-AR" b="1" i="0" u="none" strike="noStrike" dirty="0">
                <a:effectLst/>
                <a:latin typeface="Söhne"/>
              </a:rPr>
              <a:t>Procesamiento Distribuido:</a:t>
            </a:r>
            <a:endParaRPr lang="es-AR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AR" b="1" i="0" u="none" strike="noStrike" dirty="0">
                <a:effectLst/>
                <a:latin typeface="Söhne"/>
              </a:rPr>
              <a:t>Python:</a:t>
            </a:r>
            <a:r>
              <a:rPr lang="es-AR" b="0" i="0" u="none" strike="noStrike" dirty="0">
                <a:effectLst/>
                <a:latin typeface="Söhne"/>
              </a:rPr>
              <a:t> Las bibliotecas de análisis de datos en Python, como Pandas, generalmente funcionan en una sola máquina y pueden tener dificultades para manejar conjuntos de datos muy grandes.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AR" b="1" i="0" u="none" strike="noStrike" dirty="0" err="1">
                <a:effectLst/>
                <a:latin typeface="Söhne"/>
              </a:rPr>
              <a:t>PySpark</a:t>
            </a:r>
            <a:r>
              <a:rPr lang="es-AR" b="1" i="0" u="none" strike="noStrike" dirty="0">
                <a:effectLst/>
                <a:latin typeface="Söhne"/>
              </a:rPr>
              <a:t>:</a:t>
            </a:r>
            <a:r>
              <a:rPr lang="es-AR" b="0" i="0" u="none" strike="noStrike" dirty="0">
                <a:effectLst/>
                <a:latin typeface="Söhne"/>
              </a:rPr>
              <a:t> </a:t>
            </a:r>
            <a:r>
              <a:rPr lang="es-AR" b="0" i="0" u="none" strike="noStrike" dirty="0" err="1">
                <a:effectLst/>
                <a:latin typeface="Söhne"/>
              </a:rPr>
              <a:t>PySpark</a:t>
            </a:r>
            <a:r>
              <a:rPr lang="es-AR" b="0" i="0" u="none" strike="noStrike" dirty="0">
                <a:effectLst/>
                <a:latin typeface="Söhne"/>
              </a:rPr>
              <a:t> se basa en el motor de procesamiento distribuido de Apache </a:t>
            </a:r>
            <a:r>
              <a:rPr lang="es-AR" b="0" i="0" u="none" strike="noStrike" dirty="0" err="1">
                <a:effectLst/>
                <a:latin typeface="Söhne"/>
              </a:rPr>
              <a:t>Spark</a:t>
            </a:r>
            <a:r>
              <a:rPr lang="es-AR" b="0" i="0" u="none" strike="noStrike" dirty="0">
                <a:effectLst/>
                <a:latin typeface="Söhne"/>
              </a:rPr>
              <a:t>, lo que permite distribuir tareas de procesamiento en múltiples nodos en un clúster. Esto facilita el procesamiento y análisis de grandes volúmenes de datos.</a:t>
            </a:r>
          </a:p>
          <a:p>
            <a:pPr marL="285750" indent="-285750">
              <a:buFont typeface="+mj-lt"/>
              <a:buAutoNum type="arabicPeriod"/>
            </a:pPr>
            <a:endParaRPr lang="es-AR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2241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E7865-B07D-6623-CB9C-3354DBC7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PySpark</a:t>
            </a:r>
            <a:r>
              <a:rPr lang="es-ES_tradnl" dirty="0"/>
              <a:t> y Python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1C7030-2B9D-9506-645E-4B5ECE9C6ACF}"/>
              </a:ext>
            </a:extLst>
          </p:cNvPr>
          <p:cNvSpPr txBox="1"/>
          <p:nvPr/>
        </p:nvSpPr>
        <p:spPr>
          <a:xfrm>
            <a:off x="957942" y="1801228"/>
            <a:ext cx="1010194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s-AR" b="1" i="0" u="none" strike="noStrike" dirty="0">
                <a:effectLst/>
                <a:latin typeface="Söhne"/>
              </a:rPr>
              <a:t>Velocidad:</a:t>
            </a:r>
            <a:endParaRPr lang="es-AR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AR" b="1" i="0" u="none" strike="noStrike" dirty="0">
                <a:effectLst/>
                <a:latin typeface="Söhne"/>
              </a:rPr>
              <a:t>Python:</a:t>
            </a:r>
            <a:r>
              <a:rPr lang="es-AR" b="0" i="0" u="none" strike="noStrike" dirty="0">
                <a:effectLst/>
                <a:latin typeface="Söhne"/>
              </a:rPr>
              <a:t> En general, Python es más lento en términos de rendimiento para procesar grandes conjuntos de datos debido a su naturaleza interpretada y a veces necesita bucles para operaciones elementales.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AR" b="1" i="0" u="none" strike="noStrike" dirty="0" err="1">
                <a:effectLst/>
                <a:latin typeface="Söhne"/>
              </a:rPr>
              <a:t>PySpark</a:t>
            </a:r>
            <a:r>
              <a:rPr lang="es-AR" b="1" i="0" u="none" strike="noStrike" dirty="0">
                <a:effectLst/>
                <a:latin typeface="Söhne"/>
              </a:rPr>
              <a:t>:</a:t>
            </a:r>
            <a:r>
              <a:rPr lang="es-AR" b="0" i="0" u="none" strike="noStrike" dirty="0">
                <a:effectLst/>
                <a:latin typeface="Söhne"/>
              </a:rPr>
              <a:t> Gracias a su procesamiento distribuido y a las optimizaciones internas de </a:t>
            </a:r>
            <a:r>
              <a:rPr lang="es-AR" b="0" i="0" u="none" strike="noStrike" dirty="0" err="1">
                <a:effectLst/>
                <a:latin typeface="Söhne"/>
              </a:rPr>
              <a:t>Spark</a:t>
            </a:r>
            <a:r>
              <a:rPr lang="es-AR" b="0" i="0" u="none" strike="noStrike" dirty="0">
                <a:effectLst/>
                <a:latin typeface="Söhne"/>
              </a:rPr>
              <a:t>, </a:t>
            </a:r>
            <a:r>
              <a:rPr lang="es-AR" b="0" i="0" u="none" strike="noStrike" dirty="0" err="1">
                <a:effectLst/>
                <a:latin typeface="Söhne"/>
              </a:rPr>
              <a:t>PySpark</a:t>
            </a:r>
            <a:r>
              <a:rPr lang="es-AR" b="0" i="0" u="none" strike="noStrike" dirty="0">
                <a:effectLst/>
                <a:latin typeface="Söhne"/>
              </a:rPr>
              <a:t> puede ser mucho más rápido en el procesamiento de grandes cantidades de datos en comparación con el procesamiento secuencial en Python.</a:t>
            </a:r>
          </a:p>
          <a:p>
            <a:pPr algn="l">
              <a:buFont typeface="+mj-lt"/>
              <a:buAutoNum type="arabicPeriod"/>
            </a:pPr>
            <a:r>
              <a:rPr lang="es-AR" b="1" i="0" u="none" strike="noStrike" dirty="0">
                <a:effectLst/>
                <a:latin typeface="Söhne"/>
              </a:rPr>
              <a:t>Ecosistema de Bibliotecas:</a:t>
            </a:r>
            <a:endParaRPr lang="es-AR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AR" b="1" i="0" u="none" strike="noStrike" dirty="0">
                <a:effectLst/>
                <a:latin typeface="Söhne"/>
              </a:rPr>
              <a:t>Python:</a:t>
            </a:r>
            <a:r>
              <a:rPr lang="es-AR" b="0" i="0" u="none" strike="noStrike" dirty="0">
                <a:effectLst/>
                <a:latin typeface="Söhne"/>
              </a:rPr>
              <a:t> Python cuenta con una amplia gama de bibliotecas y </a:t>
            </a:r>
            <a:r>
              <a:rPr lang="es-AR" b="0" i="0" u="none" strike="noStrike" dirty="0" err="1">
                <a:effectLst/>
                <a:latin typeface="Söhne"/>
              </a:rPr>
              <a:t>frameworks</a:t>
            </a:r>
            <a:r>
              <a:rPr lang="es-AR" b="0" i="0" u="none" strike="noStrike" dirty="0">
                <a:effectLst/>
                <a:latin typeface="Söhne"/>
              </a:rPr>
              <a:t> diseñados para el análisis de datos, como Pandas, </a:t>
            </a:r>
            <a:r>
              <a:rPr lang="es-AR" b="0" i="0" u="none" strike="noStrike" dirty="0" err="1">
                <a:effectLst/>
                <a:latin typeface="Söhne"/>
              </a:rPr>
              <a:t>NumPy</a:t>
            </a:r>
            <a:r>
              <a:rPr lang="es-AR" b="0" i="0" u="none" strike="noStrike" dirty="0">
                <a:effectLst/>
                <a:latin typeface="Söhne"/>
              </a:rPr>
              <a:t>, </a:t>
            </a:r>
            <a:r>
              <a:rPr lang="es-AR" b="0" i="0" u="none" strike="noStrike" dirty="0" err="1">
                <a:effectLst/>
                <a:latin typeface="Söhne"/>
              </a:rPr>
              <a:t>Matplotlib</a:t>
            </a:r>
            <a:r>
              <a:rPr lang="es-AR" b="0" i="0" u="none" strike="noStrike" dirty="0">
                <a:effectLst/>
                <a:latin typeface="Söhne"/>
              </a:rPr>
              <a:t> y </a:t>
            </a:r>
            <a:r>
              <a:rPr lang="es-AR" b="0" i="0" u="none" strike="noStrike" dirty="0" err="1">
                <a:effectLst/>
                <a:latin typeface="Söhne"/>
              </a:rPr>
              <a:t>Scikit-learn</a:t>
            </a:r>
            <a:r>
              <a:rPr lang="es-AR" b="0" i="0" u="none" strike="noStrike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AR" b="1" i="0" u="none" strike="noStrike" dirty="0" err="1">
                <a:effectLst/>
                <a:latin typeface="Söhne"/>
              </a:rPr>
              <a:t>PySpark</a:t>
            </a:r>
            <a:r>
              <a:rPr lang="es-AR" b="1" i="0" u="none" strike="noStrike" dirty="0">
                <a:effectLst/>
                <a:latin typeface="Söhne"/>
              </a:rPr>
              <a:t>:</a:t>
            </a:r>
            <a:r>
              <a:rPr lang="es-AR" b="0" i="0" u="none" strike="noStrike" dirty="0">
                <a:effectLst/>
                <a:latin typeface="Söhne"/>
              </a:rPr>
              <a:t> Aunque </a:t>
            </a:r>
            <a:r>
              <a:rPr lang="es-AR" b="0" i="0" u="none" strike="noStrike" dirty="0" err="1">
                <a:effectLst/>
                <a:latin typeface="Söhne"/>
              </a:rPr>
              <a:t>PySpark</a:t>
            </a:r>
            <a:r>
              <a:rPr lang="es-AR" b="0" i="0" u="none" strike="noStrike" dirty="0">
                <a:effectLst/>
                <a:latin typeface="Söhne"/>
              </a:rPr>
              <a:t> proporciona funcionalidades de manipulación y análisis de datos, su ecosistema es más limitado en comparación con Python. No obstante, puede integrarse con otras bibliotecas de Python para tareas específicas.</a:t>
            </a:r>
          </a:p>
          <a:p>
            <a:pPr marL="285750" indent="-285750">
              <a:buFont typeface="+mj-lt"/>
              <a:buAutoNum type="arabicPeriod"/>
            </a:pPr>
            <a:endParaRPr lang="es-AR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318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E7865-B07D-6623-CB9C-3354DBC7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Spark</a:t>
            </a:r>
            <a:r>
              <a:rPr lang="es-ES_tradnl" dirty="0"/>
              <a:t> </a:t>
            </a:r>
            <a:r>
              <a:rPr lang="es-ES_tradnl" dirty="0" err="1"/>
              <a:t>Session</a:t>
            </a:r>
            <a:endParaRPr lang="es-ES_tradn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1C7030-2B9D-9506-645E-4B5ECE9C6ACF}"/>
              </a:ext>
            </a:extLst>
          </p:cNvPr>
          <p:cNvSpPr txBox="1"/>
          <p:nvPr/>
        </p:nvSpPr>
        <p:spPr>
          <a:xfrm>
            <a:off x="957942" y="1801228"/>
            <a:ext cx="101019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b="0" i="0" u="none" strike="noStrike" dirty="0">
                <a:effectLst/>
                <a:latin typeface="Söhne"/>
              </a:rPr>
              <a:t>Crear una sesión de </a:t>
            </a:r>
            <a:r>
              <a:rPr lang="es-AR" b="0" i="0" u="none" strike="noStrike" dirty="0" err="1">
                <a:effectLst/>
                <a:latin typeface="Söhne"/>
              </a:rPr>
              <a:t>Spark</a:t>
            </a:r>
            <a:r>
              <a:rPr lang="es-AR" b="0" i="0" u="none" strike="noStrike" dirty="0">
                <a:effectLst/>
                <a:latin typeface="Söhne"/>
              </a:rPr>
              <a:t> es un paso esencial para poder interactuar con el entorno de </a:t>
            </a:r>
            <a:r>
              <a:rPr lang="es-AR" b="0" i="0" u="none" strike="noStrike" dirty="0" err="1">
                <a:effectLst/>
                <a:latin typeface="Söhne"/>
              </a:rPr>
              <a:t>Spark</a:t>
            </a:r>
            <a:r>
              <a:rPr lang="es-AR" b="0" i="0" u="none" strike="noStrike" dirty="0">
                <a:effectLst/>
                <a:latin typeface="Söhne"/>
              </a:rPr>
              <a:t> y realizar operaciones en los </a:t>
            </a:r>
            <a:r>
              <a:rPr lang="es-AR" b="0" i="0" u="none" strike="noStrike" dirty="0" err="1">
                <a:effectLst/>
                <a:latin typeface="Söhne"/>
              </a:rPr>
              <a:t>DataFrames</a:t>
            </a:r>
            <a:r>
              <a:rPr lang="es-AR" b="0" i="0" u="none" strike="noStrike" dirty="0">
                <a:effectLst/>
                <a:latin typeface="Söhne"/>
              </a:rPr>
              <a:t>. Si no creas una sesión de </a:t>
            </a:r>
            <a:r>
              <a:rPr lang="es-AR" b="0" i="0" u="none" strike="noStrike" dirty="0" err="1">
                <a:effectLst/>
                <a:latin typeface="Söhne"/>
              </a:rPr>
              <a:t>Spark</a:t>
            </a:r>
            <a:r>
              <a:rPr lang="es-AR" b="0" i="0" u="none" strike="noStrike" dirty="0">
                <a:effectLst/>
                <a:latin typeface="Söhne"/>
              </a:rPr>
              <a:t>, no podrás acceder a las funcionalidades de </a:t>
            </a:r>
            <a:r>
              <a:rPr lang="es-AR" b="0" i="0" u="none" strike="noStrike" dirty="0" err="1">
                <a:effectLst/>
                <a:latin typeface="Söhne"/>
              </a:rPr>
              <a:t>Spark</a:t>
            </a:r>
            <a:r>
              <a:rPr lang="es-AR" b="0" i="0" u="none" strike="noStrike" dirty="0">
                <a:effectLst/>
                <a:latin typeface="Söhne"/>
              </a:rPr>
              <a:t> ni ejecutar operaciones en los </a:t>
            </a:r>
            <a:r>
              <a:rPr lang="es-AR" b="0" i="0" u="none" strike="noStrike" dirty="0" err="1">
                <a:effectLst/>
                <a:latin typeface="Söhne"/>
              </a:rPr>
              <a:t>DataFrames</a:t>
            </a:r>
            <a:r>
              <a:rPr lang="es-AR" b="0" i="0" u="none" strike="noStrike" dirty="0">
                <a:effectLst/>
                <a:latin typeface="Söhne"/>
              </a:rPr>
              <a:t>.</a:t>
            </a:r>
          </a:p>
          <a:p>
            <a:pPr algn="l"/>
            <a:r>
              <a:rPr lang="es-AR" b="0" i="0" u="none" strike="noStrike" dirty="0">
                <a:effectLst/>
                <a:latin typeface="Söhne"/>
              </a:rPr>
              <a:t>La sesión de </a:t>
            </a:r>
            <a:r>
              <a:rPr lang="es-AR" b="0" i="0" u="none" strike="noStrike" dirty="0" err="1">
                <a:effectLst/>
                <a:latin typeface="Söhne"/>
              </a:rPr>
              <a:t>Spark</a:t>
            </a:r>
            <a:r>
              <a:rPr lang="es-AR" b="0" i="0" u="none" strike="noStrike" dirty="0">
                <a:effectLst/>
                <a:latin typeface="Söhne"/>
              </a:rPr>
              <a:t> (representada por la variable </a:t>
            </a:r>
            <a:r>
              <a:rPr lang="es-AR" b="0" i="0" u="none" strike="noStrike" dirty="0" err="1">
                <a:effectLst/>
                <a:latin typeface="Söhne"/>
              </a:rPr>
              <a:t>spark</a:t>
            </a:r>
            <a:r>
              <a:rPr lang="es-AR" b="0" i="0" u="none" strike="noStrike" dirty="0">
                <a:effectLst/>
                <a:latin typeface="Söhne"/>
              </a:rPr>
              <a:t> en el código) es la interfaz principal que te permite realizar operaciones de </a:t>
            </a:r>
            <a:r>
              <a:rPr lang="es-AR" b="0" i="0" u="none" strike="noStrike" dirty="0" err="1">
                <a:effectLst/>
                <a:latin typeface="Söhne"/>
              </a:rPr>
              <a:t>Spark</a:t>
            </a:r>
            <a:r>
              <a:rPr lang="es-AR" b="0" i="0" u="none" strike="noStrike" dirty="0">
                <a:effectLst/>
                <a:latin typeface="Söhne"/>
              </a:rPr>
              <a:t>, cargar y manipular </a:t>
            </a:r>
            <a:r>
              <a:rPr lang="es-AR" b="0" i="0" u="none" strike="noStrike" dirty="0" err="1">
                <a:effectLst/>
                <a:latin typeface="Söhne"/>
              </a:rPr>
              <a:t>DataFrames</a:t>
            </a:r>
            <a:r>
              <a:rPr lang="es-AR" b="0" i="0" u="none" strike="noStrike" dirty="0">
                <a:effectLst/>
                <a:latin typeface="Söhne"/>
              </a:rPr>
              <a:t>, ejecutar consultas SQL y aprovechar las capacidades de procesamiento distribuido. Sin una sesión de </a:t>
            </a:r>
            <a:r>
              <a:rPr lang="es-AR" b="0" i="0" u="none" strike="noStrike" dirty="0" err="1">
                <a:effectLst/>
                <a:latin typeface="Söhne"/>
              </a:rPr>
              <a:t>Spark</a:t>
            </a:r>
            <a:r>
              <a:rPr lang="es-AR" b="0" i="0" u="none" strike="noStrike" dirty="0">
                <a:effectLst/>
                <a:latin typeface="Söhne"/>
              </a:rPr>
              <a:t>, no podrás realizar ninguna de estas acciones.</a:t>
            </a:r>
          </a:p>
          <a:p>
            <a:pPr algn="l"/>
            <a:r>
              <a:rPr lang="es-AR" b="0" i="0" u="none" strike="noStrike" dirty="0">
                <a:effectLst/>
                <a:latin typeface="Söhne"/>
              </a:rPr>
              <a:t>En resumen, crear una sesión de </a:t>
            </a:r>
            <a:r>
              <a:rPr lang="es-AR" b="0" i="0" u="none" strike="noStrike" dirty="0" err="1">
                <a:effectLst/>
                <a:latin typeface="Söhne"/>
              </a:rPr>
              <a:t>Spark</a:t>
            </a:r>
            <a:r>
              <a:rPr lang="es-AR" b="0" i="0" u="none" strike="noStrike" dirty="0">
                <a:effectLst/>
                <a:latin typeface="Söhne"/>
              </a:rPr>
              <a:t> es fundamental para trabajar con </a:t>
            </a:r>
            <a:r>
              <a:rPr lang="es-AR" b="0" i="0" u="none" strike="noStrike" dirty="0" err="1">
                <a:effectLst/>
                <a:latin typeface="Söhne"/>
              </a:rPr>
              <a:t>Spark</a:t>
            </a:r>
            <a:r>
              <a:rPr lang="es-AR" b="0" i="0" u="none" strike="noStrike" dirty="0">
                <a:effectLst/>
                <a:latin typeface="Söhne"/>
              </a:rPr>
              <a:t> y </a:t>
            </a:r>
            <a:r>
              <a:rPr lang="es-AR" b="0" i="0" u="none" strike="noStrike" dirty="0" err="1">
                <a:effectLst/>
                <a:latin typeface="Söhne"/>
              </a:rPr>
              <a:t>PySpark</a:t>
            </a:r>
            <a:r>
              <a:rPr lang="es-AR" b="0" i="0" u="none" strike="noStrike" dirty="0">
                <a:effectLst/>
                <a:latin typeface="Söhne"/>
              </a:rPr>
              <a:t>. Debes asegurarte de crear una sesión de </a:t>
            </a:r>
            <a:r>
              <a:rPr lang="es-AR" b="0" i="0" u="none" strike="noStrike" dirty="0" err="1">
                <a:effectLst/>
                <a:latin typeface="Söhne"/>
              </a:rPr>
              <a:t>Spark</a:t>
            </a:r>
            <a:r>
              <a:rPr lang="es-AR" b="0" i="0" u="none" strike="noStrike" dirty="0">
                <a:effectLst/>
                <a:latin typeface="Söhne"/>
              </a:rPr>
              <a:t> al inicio de tu código para que puedas aprovechar todas las características y funcionalidades que ofrece </a:t>
            </a:r>
            <a:r>
              <a:rPr lang="es-AR" b="0" i="0" u="none" strike="noStrike" dirty="0" err="1">
                <a:effectLst/>
                <a:latin typeface="Söhne"/>
              </a:rPr>
              <a:t>Spark</a:t>
            </a:r>
            <a:r>
              <a:rPr lang="es-AR" b="0" i="0" u="none" strike="noStrike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4149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E7865-B07D-6623-CB9C-3354DBC7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PANDAS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1C7030-2B9D-9506-645E-4B5ECE9C6ACF}"/>
              </a:ext>
            </a:extLst>
          </p:cNvPr>
          <p:cNvSpPr txBox="1"/>
          <p:nvPr/>
        </p:nvSpPr>
        <p:spPr>
          <a:xfrm>
            <a:off x="957942" y="1801228"/>
            <a:ext cx="101019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dirty="0">
                <a:latin typeface="Söhne"/>
              </a:rPr>
              <a:t>E</a:t>
            </a:r>
            <a:r>
              <a:rPr lang="es-AR" b="0" i="0" u="none" strike="noStrike" dirty="0">
                <a:effectLst/>
                <a:latin typeface="Söhne"/>
              </a:rPr>
              <a:t>s posible usar Pandas dentro de un contexto de </a:t>
            </a:r>
            <a:r>
              <a:rPr lang="es-AR" b="0" i="0" u="none" strike="noStrike" dirty="0" err="1">
                <a:effectLst/>
                <a:latin typeface="Söhne"/>
              </a:rPr>
              <a:t>PySpark</a:t>
            </a:r>
            <a:r>
              <a:rPr lang="es-AR" b="0" i="0" u="none" strike="noStrike" dirty="0">
                <a:effectLst/>
                <a:latin typeface="Söhne"/>
              </a:rPr>
              <a:t>, pero hay algunas consideraciones importantes que debes tener en cuenta.</a:t>
            </a:r>
          </a:p>
          <a:p>
            <a:pPr algn="l"/>
            <a:endParaRPr lang="es-AR" b="0" i="0" u="none" strike="noStrike" dirty="0">
              <a:effectLst/>
              <a:latin typeface="Söhne"/>
            </a:endParaRPr>
          </a:p>
          <a:p>
            <a:pPr algn="l"/>
            <a:r>
              <a:rPr lang="es-AR" b="0" i="0" u="none" strike="noStrike" dirty="0">
                <a:effectLst/>
                <a:latin typeface="Söhne"/>
              </a:rPr>
              <a:t>Pandas es una biblioteca de análisis de datos en Python que funciona bien en conjuntos de datos que caben en la memoria de una sola máquina. Por otro lado, </a:t>
            </a:r>
            <a:r>
              <a:rPr lang="es-AR" b="0" i="0" u="none" strike="noStrike" dirty="0" err="1">
                <a:effectLst/>
                <a:latin typeface="Söhne"/>
              </a:rPr>
              <a:t>PySpark</a:t>
            </a:r>
            <a:r>
              <a:rPr lang="es-AR" b="0" i="0" u="none" strike="noStrike" dirty="0">
                <a:effectLst/>
                <a:latin typeface="Söhne"/>
              </a:rPr>
              <a:t> está diseñado para manejar conjuntos de datos mucho más grandes y utiliza el procesamiento distribuido en clústeres.</a:t>
            </a:r>
          </a:p>
          <a:p>
            <a:pPr algn="l"/>
            <a:endParaRPr lang="es-AR" dirty="0">
              <a:latin typeface="Söhne"/>
            </a:endParaRPr>
          </a:p>
          <a:p>
            <a:pPr algn="l"/>
            <a:r>
              <a:rPr lang="es-AR" b="0" i="0" u="none" strike="noStrike" dirty="0">
                <a:effectLst/>
                <a:latin typeface="Söhne"/>
              </a:rPr>
              <a:t>En </a:t>
            </a:r>
            <a:r>
              <a:rPr lang="es-AR" b="0" i="0" u="none" strike="noStrike" dirty="0" err="1">
                <a:effectLst/>
                <a:latin typeface="Söhne"/>
              </a:rPr>
              <a:t>PySpark</a:t>
            </a:r>
            <a:r>
              <a:rPr lang="es-AR" b="0" i="0" u="none" strike="noStrike" dirty="0">
                <a:effectLst/>
                <a:latin typeface="Söhne"/>
              </a:rPr>
              <a:t>, puedes convertir un </a:t>
            </a:r>
            <a:r>
              <a:rPr lang="es-AR" b="0" i="0" u="none" strike="noStrike" dirty="0" err="1">
                <a:effectLst/>
                <a:latin typeface="Söhne"/>
              </a:rPr>
              <a:t>DataFrame</a:t>
            </a:r>
            <a:r>
              <a:rPr lang="es-AR" b="0" i="0" u="none" strike="noStrike" dirty="0">
                <a:effectLst/>
                <a:latin typeface="Söhne"/>
              </a:rPr>
              <a:t> de </a:t>
            </a:r>
            <a:r>
              <a:rPr lang="es-AR" b="0" i="0" u="none" strike="noStrike" dirty="0" err="1">
                <a:effectLst/>
                <a:latin typeface="Söhne"/>
              </a:rPr>
              <a:t>PySpark</a:t>
            </a:r>
            <a:r>
              <a:rPr lang="es-AR" b="0" i="0" u="none" strike="noStrike" dirty="0">
                <a:effectLst/>
                <a:latin typeface="Söhne"/>
              </a:rPr>
              <a:t> a un </a:t>
            </a:r>
            <a:r>
              <a:rPr lang="es-AR" b="0" i="0" u="none" strike="noStrike" dirty="0" err="1">
                <a:effectLst/>
                <a:latin typeface="Söhne"/>
              </a:rPr>
              <a:t>DataFrame</a:t>
            </a:r>
            <a:r>
              <a:rPr lang="es-AR" b="0" i="0" u="none" strike="noStrike" dirty="0">
                <a:effectLst/>
                <a:latin typeface="Söhne"/>
              </a:rPr>
              <a:t> de Pandas usando el método </a:t>
            </a:r>
            <a:r>
              <a:rPr lang="es-AR" dirty="0" err="1"/>
              <a:t>toPandas</a:t>
            </a:r>
            <a:r>
              <a:rPr lang="es-AR" dirty="0"/>
              <a:t>()</a:t>
            </a:r>
            <a:r>
              <a:rPr lang="es-AR" b="0" i="0" u="none" strike="noStrike" dirty="0">
                <a:effectLst/>
                <a:latin typeface="Söhne"/>
              </a:rPr>
              <a:t>. Esto puede ser útil para realizar análisis más detallados, visualizaciones o transformaciones que son más eficientes en Pandas. </a:t>
            </a:r>
          </a:p>
        </p:txBody>
      </p:sp>
    </p:spTree>
    <p:extLst>
      <p:ext uri="{BB962C8B-B14F-4D97-AF65-F5344CB8AC3E}">
        <p14:creationId xmlns:p14="http://schemas.microsoft.com/office/powerpoint/2010/main" val="2936957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E7865-B07D-6623-CB9C-3354DBC7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PANDAS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1C7030-2B9D-9506-645E-4B5ECE9C6ACF}"/>
              </a:ext>
            </a:extLst>
          </p:cNvPr>
          <p:cNvSpPr txBox="1"/>
          <p:nvPr/>
        </p:nvSpPr>
        <p:spPr>
          <a:xfrm>
            <a:off x="957942" y="1801228"/>
            <a:ext cx="1010194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AR" b="1" i="0" u="none" strike="noStrike" dirty="0">
                <a:effectLst/>
                <a:latin typeface="Söhne"/>
              </a:rPr>
              <a:t>Límite de Memoria</a:t>
            </a:r>
            <a:r>
              <a:rPr lang="es-AR" b="0" i="0" u="none" strike="noStrike" dirty="0">
                <a:effectLst/>
                <a:latin typeface="Söhne"/>
              </a:rPr>
              <a:t>: Cuando convertimos un </a:t>
            </a:r>
            <a:r>
              <a:rPr lang="es-AR" b="0" i="0" u="none" strike="noStrike" dirty="0" err="1">
                <a:effectLst/>
                <a:latin typeface="Söhne"/>
              </a:rPr>
              <a:t>DataFrame</a:t>
            </a:r>
            <a:r>
              <a:rPr lang="es-AR" b="0" i="0" u="none" strike="noStrike" dirty="0">
                <a:effectLst/>
                <a:latin typeface="Söhne"/>
              </a:rPr>
              <a:t> de </a:t>
            </a:r>
            <a:r>
              <a:rPr lang="es-AR" b="0" i="0" u="none" strike="noStrike" dirty="0" err="1">
                <a:effectLst/>
                <a:latin typeface="Söhne"/>
              </a:rPr>
              <a:t>PySpark</a:t>
            </a:r>
            <a:r>
              <a:rPr lang="es-AR" b="0" i="0" u="none" strike="noStrike" dirty="0">
                <a:effectLst/>
                <a:latin typeface="Söhne"/>
              </a:rPr>
              <a:t> a Pandas, traemos todos los datos a la memoria de nuestra máquina local. Esto podría ocasionar problemas de rendimiento si el conjunto de datos es demasiado grande para ajustarse en la memoria.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AR" b="1" i="0" u="none" strike="noStrike" dirty="0">
                <a:effectLst/>
                <a:latin typeface="Söhne"/>
              </a:rPr>
              <a:t>Procesamiento Distribuido vs. Local: </a:t>
            </a:r>
            <a:r>
              <a:rPr lang="es-AR" b="0" i="0" u="none" strike="noStrike" dirty="0">
                <a:effectLst/>
                <a:latin typeface="Söhne"/>
              </a:rPr>
              <a:t>Las operaciones en Pandas se llevan a cabo en una única máquina, mientras que </a:t>
            </a:r>
            <a:r>
              <a:rPr lang="es-AR" b="0" i="0" u="none" strike="noStrike" dirty="0" err="1">
                <a:effectLst/>
                <a:latin typeface="Söhne"/>
              </a:rPr>
              <a:t>PySpark</a:t>
            </a:r>
            <a:r>
              <a:rPr lang="es-AR" b="0" i="0" u="none" strike="noStrike" dirty="0">
                <a:effectLst/>
                <a:latin typeface="Söhne"/>
              </a:rPr>
              <a:t> aprovecha el procesamiento distribuido en clústeres. Si realizamos operaciones en Pandas en un </a:t>
            </a:r>
            <a:r>
              <a:rPr lang="es-AR" b="0" i="0" u="none" strike="noStrike" dirty="0" err="1">
                <a:effectLst/>
                <a:latin typeface="Söhne"/>
              </a:rPr>
              <a:t>DataFrame</a:t>
            </a:r>
            <a:r>
              <a:rPr lang="es-AR" b="0" i="0" u="none" strike="noStrike" dirty="0">
                <a:effectLst/>
                <a:latin typeface="Söhne"/>
              </a:rPr>
              <a:t> extenso, podríamos estar perdiendo la ventaja del procesamiento paralelo que nos ofrece </a:t>
            </a:r>
            <a:r>
              <a:rPr lang="es-AR" b="0" i="0" u="none" strike="noStrike" dirty="0" err="1">
                <a:effectLst/>
                <a:latin typeface="Söhne"/>
              </a:rPr>
              <a:t>PySpark</a:t>
            </a:r>
            <a:r>
              <a:rPr lang="es-AR" b="0" i="0" u="none" strike="noStrike" dirty="0">
                <a:effectLst/>
                <a:latin typeface="Söhne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AR" b="1" i="0" u="none" strike="noStrike" dirty="0">
                <a:effectLst/>
                <a:latin typeface="Söhne"/>
              </a:rPr>
              <a:t>Rendimiento</a:t>
            </a:r>
            <a:r>
              <a:rPr lang="es-AR" b="0" i="0" u="none" strike="noStrike" dirty="0">
                <a:effectLst/>
                <a:latin typeface="Söhne"/>
              </a:rPr>
              <a:t>: Siempre que sea posible, es recomendable realizar operaciones directamente en </a:t>
            </a:r>
            <a:r>
              <a:rPr lang="es-AR" b="0" i="0" u="none" strike="noStrike" dirty="0" err="1">
                <a:effectLst/>
                <a:latin typeface="Söhne"/>
              </a:rPr>
              <a:t>PySpark</a:t>
            </a:r>
            <a:r>
              <a:rPr lang="es-AR" b="0" i="0" u="none" strike="noStrike" dirty="0">
                <a:effectLst/>
                <a:latin typeface="Söhne"/>
              </a:rPr>
              <a:t>, ya que está optimizado para el procesamiento distribuido. Utilizar Pandas dentro de </a:t>
            </a:r>
            <a:r>
              <a:rPr lang="es-AR" b="0" i="0" u="none" strike="noStrike" dirty="0" err="1">
                <a:effectLst/>
                <a:latin typeface="Söhne"/>
              </a:rPr>
              <a:t>PySpark</a:t>
            </a:r>
            <a:r>
              <a:rPr lang="es-AR" b="0" i="0" u="none" strike="noStrike" dirty="0">
                <a:effectLst/>
                <a:latin typeface="Söhne"/>
              </a:rPr>
              <a:t> podría reducir la velocidad debido a la transferencia de datos entre el clúster y nuestra máquina local.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AR" b="1" i="0" u="none" strike="noStrike" dirty="0">
                <a:effectLst/>
                <a:latin typeface="Söhne"/>
              </a:rPr>
              <a:t>Recursos Locales</a:t>
            </a:r>
            <a:r>
              <a:rPr lang="es-AR" b="0" i="0" u="none" strike="noStrike" dirty="0">
                <a:effectLst/>
                <a:latin typeface="Söhne"/>
              </a:rPr>
              <a:t>: Tenemos que considerar que si ejecutamos Pandas en nuestra máquina local desde un clúster remoto, necesitaremos suficiente memoria y recursos de CPU en nuestra máquina local para manejar los datos de manera eficiente.</a:t>
            </a:r>
          </a:p>
        </p:txBody>
      </p:sp>
    </p:spTree>
    <p:extLst>
      <p:ext uri="{BB962C8B-B14F-4D97-AF65-F5344CB8AC3E}">
        <p14:creationId xmlns:p14="http://schemas.microsoft.com/office/powerpoint/2010/main" val="16294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2EF89-12F2-47DE-AF0C-A29436AA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Apache </a:t>
            </a:r>
            <a:r>
              <a:rPr lang="es-ES" dirty="0" err="1"/>
              <a:t>Spark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D3B28F2-6CD5-4BCD-8A68-ACB9F1E9408D}"/>
              </a:ext>
            </a:extLst>
          </p:cNvPr>
          <p:cNvSpPr txBox="1"/>
          <p:nvPr/>
        </p:nvSpPr>
        <p:spPr>
          <a:xfrm>
            <a:off x="949911" y="1861559"/>
            <a:ext cx="615222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b="0" i="0" u="none" strike="noStrike" dirty="0">
                <a:effectLst/>
                <a:latin typeface="Söhne"/>
              </a:rPr>
              <a:t>Apache </a:t>
            </a:r>
            <a:r>
              <a:rPr lang="es-AR" b="0" i="0" u="none" strike="noStrike" dirty="0" err="1">
                <a:effectLst/>
                <a:latin typeface="Söhne"/>
              </a:rPr>
              <a:t>Spark</a:t>
            </a:r>
            <a:r>
              <a:rPr lang="es-AR" b="0" i="0" u="none" strike="noStrike" dirty="0">
                <a:effectLst/>
                <a:latin typeface="Söhne"/>
              </a:rPr>
              <a:t> es un marco de trabajo de procesamiento de datos de código abierto y distribuido diseñado para el análisis, procesamiento y manipulación eficiente de grandes volúmenes de datos. </a:t>
            </a:r>
          </a:p>
          <a:p>
            <a:pPr algn="l"/>
            <a:endParaRPr lang="es-AR" dirty="0">
              <a:latin typeface="Söhne"/>
            </a:endParaRPr>
          </a:p>
          <a:p>
            <a:pPr algn="l"/>
            <a:r>
              <a:rPr lang="es-AR" b="0" i="0" u="none" strike="noStrike" dirty="0">
                <a:effectLst/>
                <a:latin typeface="Söhne"/>
              </a:rPr>
              <a:t>Fue desarrollado originalmente en la Universidad de California, Berkeley, y posteriormente donado a la Apache Software </a:t>
            </a:r>
            <a:r>
              <a:rPr lang="es-AR" b="0" i="0" u="none" strike="noStrike" dirty="0" err="1">
                <a:effectLst/>
                <a:latin typeface="Söhne"/>
              </a:rPr>
              <a:t>Foundation</a:t>
            </a:r>
            <a:r>
              <a:rPr lang="es-AR" b="0" i="0" u="none" strike="noStrike" dirty="0">
                <a:effectLst/>
                <a:latin typeface="Söhne"/>
              </a:rPr>
              <a:t>, donde se ha convertido en un proyecto de alto nivel.</a:t>
            </a:r>
            <a:endParaRPr lang="es-E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F3A79F9-F9B6-48E4-B5AE-5A2363DB5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301" y="1792523"/>
            <a:ext cx="3252140" cy="276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99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2EF89-12F2-47DE-AF0C-A29436AA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Apache </a:t>
            </a:r>
            <a:r>
              <a:rPr lang="es-ES" dirty="0" err="1"/>
              <a:t>Spark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D3B28F2-6CD5-4BCD-8A68-ACB9F1E9408D}"/>
              </a:ext>
            </a:extLst>
          </p:cNvPr>
          <p:cNvSpPr txBox="1"/>
          <p:nvPr/>
        </p:nvSpPr>
        <p:spPr>
          <a:xfrm>
            <a:off x="949911" y="1861559"/>
            <a:ext cx="61522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b="0" i="0" u="none" strike="noStrike" dirty="0" err="1">
                <a:effectLst/>
                <a:latin typeface="Söhne"/>
              </a:rPr>
              <a:t>Spark</a:t>
            </a:r>
            <a:r>
              <a:rPr lang="es-AR" b="0" i="0" u="none" strike="noStrike" dirty="0">
                <a:effectLst/>
                <a:latin typeface="Söhne"/>
              </a:rPr>
              <a:t> proporciona una plataforma unificada para diversas tareas de procesamiento de datos, incluyendo el procesamiento en lotes (</a:t>
            </a:r>
            <a:r>
              <a:rPr lang="es-AR" b="0" i="0" u="none" strike="noStrike" dirty="0" err="1">
                <a:effectLst/>
                <a:latin typeface="Söhne"/>
              </a:rPr>
              <a:t>batch</a:t>
            </a:r>
            <a:r>
              <a:rPr lang="es-AR" b="0" i="0" u="none" strike="noStrike" dirty="0">
                <a:effectLst/>
                <a:latin typeface="Söhne"/>
              </a:rPr>
              <a:t> </a:t>
            </a:r>
            <a:r>
              <a:rPr lang="es-AR" b="0" i="0" u="none" strike="noStrike" dirty="0" err="1">
                <a:effectLst/>
                <a:latin typeface="Söhne"/>
              </a:rPr>
              <a:t>processing</a:t>
            </a:r>
            <a:r>
              <a:rPr lang="es-AR" b="0" i="0" u="none" strike="noStrike" dirty="0">
                <a:effectLst/>
                <a:latin typeface="Söhne"/>
              </a:rPr>
              <a:t>), el procesamiento en tiempo real (</a:t>
            </a:r>
            <a:r>
              <a:rPr lang="es-AR" b="0" i="0" u="none" strike="noStrike" dirty="0" err="1">
                <a:effectLst/>
                <a:latin typeface="Söhne"/>
              </a:rPr>
              <a:t>stream</a:t>
            </a:r>
            <a:r>
              <a:rPr lang="es-AR" b="0" i="0" u="none" strike="noStrike" dirty="0">
                <a:effectLst/>
                <a:latin typeface="Söhne"/>
              </a:rPr>
              <a:t> </a:t>
            </a:r>
            <a:r>
              <a:rPr lang="es-AR" b="0" i="0" u="none" strike="noStrike" dirty="0" err="1">
                <a:effectLst/>
                <a:latin typeface="Söhne"/>
              </a:rPr>
              <a:t>processing</a:t>
            </a:r>
            <a:r>
              <a:rPr lang="es-AR" b="0" i="0" u="none" strike="noStrike" dirty="0">
                <a:effectLst/>
                <a:latin typeface="Söhne"/>
              </a:rPr>
              <a:t>), el análisis de datos interactivo y el aprendizaje automático (machine </a:t>
            </a:r>
            <a:r>
              <a:rPr lang="es-AR" b="0" i="0" u="none" strike="noStrike" dirty="0" err="1">
                <a:effectLst/>
                <a:latin typeface="Söhne"/>
              </a:rPr>
              <a:t>learning</a:t>
            </a:r>
            <a:r>
              <a:rPr lang="es-AR" b="0" i="0" u="none" strike="noStrike" dirty="0">
                <a:effectLst/>
                <a:latin typeface="Söhne"/>
              </a:rPr>
              <a:t>). </a:t>
            </a:r>
          </a:p>
          <a:p>
            <a:pPr algn="l"/>
            <a:endParaRPr lang="es-AR" dirty="0">
              <a:latin typeface="Söhne"/>
            </a:endParaRPr>
          </a:p>
          <a:p>
            <a:pPr algn="l"/>
            <a:endParaRPr lang="es-AR" b="0" i="0" u="none" strike="noStrike" dirty="0">
              <a:effectLst/>
              <a:latin typeface="Söhne"/>
            </a:endParaRPr>
          </a:p>
          <a:p>
            <a:pPr algn="l"/>
            <a:r>
              <a:rPr lang="es-AR" b="0" i="0" u="none" strike="noStrike" dirty="0">
                <a:effectLst/>
                <a:latin typeface="Söhne"/>
              </a:rPr>
              <a:t>Una de las características clave de </a:t>
            </a:r>
            <a:r>
              <a:rPr lang="es-AR" b="0" i="0" u="none" strike="noStrike" dirty="0" err="1">
                <a:effectLst/>
                <a:latin typeface="Söhne"/>
              </a:rPr>
              <a:t>Spark</a:t>
            </a:r>
            <a:r>
              <a:rPr lang="es-AR" b="0" i="0" u="none" strike="noStrike" dirty="0">
                <a:effectLst/>
                <a:latin typeface="Söhne"/>
              </a:rPr>
              <a:t> es su capacidad para trabajar con </a:t>
            </a:r>
            <a:r>
              <a:rPr lang="es-AR" b="1" i="0" u="none" strike="noStrike" dirty="0">
                <a:effectLst/>
                <a:latin typeface="Söhne"/>
              </a:rPr>
              <a:t>datos en memoria</a:t>
            </a:r>
            <a:r>
              <a:rPr lang="es-AR" b="0" i="0" u="none" strike="noStrike" dirty="0">
                <a:effectLst/>
                <a:latin typeface="Söhne"/>
              </a:rPr>
              <a:t>, lo que puede resultar en un rendimiento significativamente más rápido en comparación con los sistemas que dependen en gran medida de acceso a disco.</a:t>
            </a:r>
          </a:p>
          <a:p>
            <a:br>
              <a:rPr lang="es-AR" dirty="0"/>
            </a:br>
            <a:endParaRPr lang="es-E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F3A79F9-F9B6-48E4-B5AE-5A2363DB5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301" y="1792523"/>
            <a:ext cx="3252140" cy="276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97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9B89E-07C5-465B-8ED3-0431ADC3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VS Spark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1CDB214-B189-4FF8-271F-C59F5BCCBE1B}"/>
              </a:ext>
            </a:extLst>
          </p:cNvPr>
          <p:cNvSpPr txBox="1"/>
          <p:nvPr/>
        </p:nvSpPr>
        <p:spPr>
          <a:xfrm>
            <a:off x="1698171" y="2274838"/>
            <a:ext cx="820057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b="0" i="0" u="none" strike="noStrike" dirty="0">
                <a:effectLst/>
                <a:latin typeface="Söhne"/>
              </a:rPr>
              <a:t>Comparar Apache </a:t>
            </a:r>
            <a:r>
              <a:rPr lang="es-AR" sz="2400" b="0" i="0" u="none" strike="noStrike" dirty="0" err="1">
                <a:effectLst/>
                <a:latin typeface="Söhne"/>
              </a:rPr>
              <a:t>Spark</a:t>
            </a:r>
            <a:r>
              <a:rPr lang="es-AR" sz="2400" b="0" i="0" u="none" strike="noStrike" dirty="0">
                <a:effectLst/>
                <a:latin typeface="Söhne"/>
              </a:rPr>
              <a:t> y Python directamente puede ser un poco engañoso, ya que Apache </a:t>
            </a:r>
            <a:r>
              <a:rPr lang="es-AR" sz="2400" b="0" i="0" u="none" strike="noStrike" dirty="0" err="1">
                <a:effectLst/>
                <a:latin typeface="Söhne"/>
              </a:rPr>
              <a:t>Spark</a:t>
            </a:r>
            <a:r>
              <a:rPr lang="es-AR" sz="2400" b="0" i="0" u="none" strike="noStrike" dirty="0">
                <a:effectLst/>
                <a:latin typeface="Söhne"/>
              </a:rPr>
              <a:t> es un marco de procesamiento de datos, mientras que Python es un lenguaje de programación. </a:t>
            </a:r>
          </a:p>
          <a:p>
            <a:pPr algn="ctr"/>
            <a:endParaRPr lang="es-AR" sz="2400" dirty="0">
              <a:latin typeface="Söhne"/>
            </a:endParaRPr>
          </a:p>
          <a:p>
            <a:pPr algn="ctr"/>
            <a:r>
              <a:rPr lang="es-AR" sz="2400" b="0" i="0" u="none" strike="noStrike" dirty="0">
                <a:effectLst/>
                <a:latin typeface="Söhne"/>
              </a:rPr>
              <a:t>Sin embargo, es común comparar cómo se utilizan en el contexto del procesamiento y análisis de datos. </a:t>
            </a:r>
          </a:p>
          <a:p>
            <a:pPr algn="ctr"/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50903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9B89E-07C5-465B-8ED3-0431ADC3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VS Spark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F449EB1-FBB9-3A69-2A0F-42C88837336E}"/>
              </a:ext>
            </a:extLst>
          </p:cNvPr>
          <p:cNvGraphicFramePr>
            <a:graphicFrameLocks noGrp="1"/>
          </p:cNvGraphicFramePr>
          <p:nvPr/>
        </p:nvGraphicFramePr>
        <p:xfrm>
          <a:off x="362858" y="1944914"/>
          <a:ext cx="11151643" cy="47880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16041">
                  <a:extLst>
                    <a:ext uri="{9D8B030D-6E8A-4147-A177-3AD203B41FA5}">
                      <a16:colId xmlns:a16="http://schemas.microsoft.com/office/drawing/2014/main" val="2409590011"/>
                    </a:ext>
                  </a:extLst>
                </a:gridCol>
                <a:gridCol w="4325480">
                  <a:extLst>
                    <a:ext uri="{9D8B030D-6E8A-4147-A177-3AD203B41FA5}">
                      <a16:colId xmlns:a16="http://schemas.microsoft.com/office/drawing/2014/main" val="3492320094"/>
                    </a:ext>
                  </a:extLst>
                </a:gridCol>
                <a:gridCol w="4310122">
                  <a:extLst>
                    <a:ext uri="{9D8B030D-6E8A-4147-A177-3AD203B41FA5}">
                      <a16:colId xmlns:a16="http://schemas.microsoft.com/office/drawing/2014/main" val="4248298503"/>
                    </a:ext>
                  </a:extLst>
                </a:gridCol>
              </a:tblGrid>
              <a:tr h="323721">
                <a:tc>
                  <a:txBody>
                    <a:bodyPr/>
                    <a:lstStyle/>
                    <a:p>
                      <a:pPr fontAlgn="b"/>
                      <a:r>
                        <a:rPr lang="es-AR" sz="1100" b="1">
                          <a:solidFill>
                            <a:srgbClr val="FFFFFF"/>
                          </a:solidFill>
                          <a:effectLst/>
                        </a:rPr>
                        <a:t>Aspecto</a:t>
                      </a:r>
                    </a:p>
                  </a:txBody>
                  <a:tcPr marL="119972" marR="71983" marT="71983" marB="71983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AR" sz="1100" b="1" dirty="0">
                          <a:solidFill>
                            <a:srgbClr val="FFFFFF"/>
                          </a:solidFill>
                          <a:effectLst/>
                        </a:rPr>
                        <a:t>Apache </a:t>
                      </a:r>
                      <a:r>
                        <a:rPr lang="es-AR" sz="1100" b="1" dirty="0" err="1">
                          <a:solidFill>
                            <a:srgbClr val="FFFFFF"/>
                          </a:solidFill>
                          <a:effectLst/>
                        </a:rPr>
                        <a:t>Spark</a:t>
                      </a:r>
                      <a:endParaRPr lang="es-AR" sz="11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19972" marR="71983" marT="71983" marB="7198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AR" sz="1100" b="1">
                          <a:solidFill>
                            <a:srgbClr val="FFFFFF"/>
                          </a:solidFill>
                          <a:effectLst/>
                        </a:rPr>
                        <a:t>Python</a:t>
                      </a:r>
                    </a:p>
                  </a:txBody>
                  <a:tcPr marL="119972" marR="71983" marT="71983" marB="7198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507916"/>
                  </a:ext>
                </a:extLst>
              </a:tr>
              <a:tr h="323721">
                <a:tc>
                  <a:txBody>
                    <a:bodyPr/>
                    <a:lstStyle/>
                    <a:p>
                      <a:pPr fontAlgn="base"/>
                      <a:r>
                        <a:rPr lang="es-A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Tipo</a:t>
                      </a:r>
                    </a:p>
                  </a:txBody>
                  <a:tcPr marL="119972" marR="71983" marT="71983" marB="71983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Marco de procesamiento de datos</a:t>
                      </a:r>
                    </a:p>
                  </a:txBody>
                  <a:tcPr marL="119972" marR="71983" marT="71983" marB="719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Lenguaje de programación</a:t>
                      </a:r>
                    </a:p>
                  </a:txBody>
                  <a:tcPr marL="119972" marR="71983" marT="71983" marB="719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381845"/>
                  </a:ext>
                </a:extLst>
              </a:tr>
              <a:tr h="466016">
                <a:tc>
                  <a:txBody>
                    <a:bodyPr/>
                    <a:lstStyle/>
                    <a:p>
                      <a:pPr fontAlgn="base"/>
                      <a:r>
                        <a:rPr lang="es-A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Escalabilidad</a:t>
                      </a:r>
                    </a:p>
                  </a:txBody>
                  <a:tcPr marL="119972" marR="71983" marT="71983" marB="7198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Diseñado para procesamiento distribuido y escalable</a:t>
                      </a:r>
                    </a:p>
                  </a:txBody>
                  <a:tcPr marL="119972" marR="71983" marT="71983" marB="719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Principalmente adecuado para tareas en una sola máquina o pequeños conjuntos de datos</a:t>
                      </a:r>
                    </a:p>
                  </a:txBody>
                  <a:tcPr marL="119972" marR="71983" marT="71983" marB="719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09739"/>
                  </a:ext>
                </a:extLst>
              </a:tr>
              <a:tr h="323721">
                <a:tc>
                  <a:txBody>
                    <a:bodyPr/>
                    <a:lstStyle/>
                    <a:p>
                      <a:pPr fontAlgn="base"/>
                      <a:r>
                        <a:rPr lang="es-A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Rendimiento</a:t>
                      </a:r>
                    </a:p>
                  </a:txBody>
                  <a:tcPr marL="119972" marR="71983" marT="71983" marB="71983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Puede procesar datos en memoria para un rendimiento rápido</a:t>
                      </a:r>
                    </a:p>
                  </a:txBody>
                  <a:tcPr marL="119972" marR="71983" marT="71983" marB="719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Rendimiento depende de las bibliotecas y el enfoque utilizado</a:t>
                      </a:r>
                    </a:p>
                  </a:txBody>
                  <a:tcPr marL="119972" marR="71983" marT="71983" marB="719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537491"/>
                  </a:ext>
                </a:extLst>
              </a:tr>
              <a:tr h="462155">
                <a:tc>
                  <a:txBody>
                    <a:bodyPr/>
                    <a:lstStyle/>
                    <a:p>
                      <a:pPr fontAlgn="base"/>
                      <a:r>
                        <a:rPr lang="es-A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Procesamiento en memoria</a:t>
                      </a:r>
                    </a:p>
                  </a:txBody>
                  <a:tcPr marL="119972" marR="71983" marT="71983" marB="7198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Puede realizar operaciones en memoria, lo que acelera el procesamiento</a:t>
                      </a:r>
                    </a:p>
                  </a:txBody>
                  <a:tcPr marL="119972" marR="71983" marT="71983" marB="719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Operaciones en memoria limitadas por la capacidad de la máquina</a:t>
                      </a:r>
                    </a:p>
                  </a:txBody>
                  <a:tcPr marL="119972" marR="71983" marT="71983" marB="719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869082"/>
                  </a:ext>
                </a:extLst>
              </a:tr>
              <a:tr h="466016">
                <a:tc>
                  <a:txBody>
                    <a:bodyPr/>
                    <a:lstStyle/>
                    <a:p>
                      <a:pPr fontAlgn="base"/>
                      <a:r>
                        <a:rPr lang="es-A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Tareas soportadas</a:t>
                      </a:r>
                    </a:p>
                  </a:txBody>
                  <a:tcPr marL="119972" marR="71983" marT="71983" marB="71983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Análisis de datos, procesamiento en lotes y en tiempo real, aprendizaje automático, procesamiento de gráficos</a:t>
                      </a:r>
                    </a:p>
                  </a:txBody>
                  <a:tcPr marL="119972" marR="71983" marT="71983" marB="719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Análisis de datos, aprendizaje automático y más, pero no enfocado en procesamiento distribuido a gran escala</a:t>
                      </a:r>
                    </a:p>
                  </a:txBody>
                  <a:tcPr marL="119972" marR="71983" marT="71983" marB="719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75338"/>
                  </a:ext>
                </a:extLst>
              </a:tr>
              <a:tr h="462155">
                <a:tc>
                  <a:txBody>
                    <a:bodyPr/>
                    <a:lstStyle/>
                    <a:p>
                      <a:pPr fontAlgn="base"/>
                      <a:r>
                        <a:rPr lang="es-A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Facilidad de uso</a:t>
                      </a:r>
                    </a:p>
                  </a:txBody>
                  <a:tcPr marL="119972" marR="71983" marT="71983" marB="7198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Puede tener una curva de aprendizaje pronunciada debido a su complejidad</a:t>
                      </a:r>
                    </a:p>
                  </a:txBody>
                  <a:tcPr marL="119972" marR="71983" marT="71983" marB="719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Fácil de aprender y usar para tareas individuales</a:t>
                      </a:r>
                    </a:p>
                  </a:txBody>
                  <a:tcPr marL="119972" marR="71983" marT="71983" marB="719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73464"/>
                  </a:ext>
                </a:extLst>
              </a:tr>
              <a:tr h="462155">
                <a:tc>
                  <a:txBody>
                    <a:bodyPr/>
                    <a:lstStyle/>
                    <a:p>
                      <a:pPr fontAlgn="base"/>
                      <a:r>
                        <a:rPr lang="es-A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Lenguaje de interfaz</a:t>
                      </a:r>
                    </a:p>
                  </a:txBody>
                  <a:tcPr marL="119972" marR="71983" marT="71983" marB="71983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Principalmente basado en Scala, pero admite interfaces en Java, Python, R y más</a:t>
                      </a:r>
                    </a:p>
                  </a:txBody>
                  <a:tcPr marL="119972" marR="71983" marT="71983" marB="719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Principalmente Python, con bibliotecas como pandas, numpy y scikit-learn</a:t>
                      </a:r>
                    </a:p>
                  </a:txBody>
                  <a:tcPr marL="119972" marR="71983" marT="71983" marB="719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724118"/>
                  </a:ext>
                </a:extLst>
              </a:tr>
              <a:tr h="466016">
                <a:tc>
                  <a:txBody>
                    <a:bodyPr/>
                    <a:lstStyle/>
                    <a:p>
                      <a:pPr fontAlgn="base"/>
                      <a:r>
                        <a:rPr lang="es-A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Ecosistema</a:t>
                      </a:r>
                    </a:p>
                  </a:txBody>
                  <a:tcPr marL="119972" marR="71983" marT="71983" marB="7198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Ofrece bibliotecas integradas para diferentes tareas</a:t>
                      </a:r>
                    </a:p>
                  </a:txBody>
                  <a:tcPr marL="119972" marR="71983" marT="71983" marB="719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Tiene una amplia gama de bibliotecas y marcos especializados para análisis y aprendizaje automático</a:t>
                      </a:r>
                    </a:p>
                  </a:txBody>
                  <a:tcPr marL="119972" marR="71983" marT="71983" marB="719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787608"/>
                  </a:ext>
                </a:extLst>
              </a:tr>
              <a:tr h="462155">
                <a:tc>
                  <a:txBody>
                    <a:bodyPr/>
                    <a:lstStyle/>
                    <a:p>
                      <a:pPr fontAlgn="base"/>
                      <a:r>
                        <a:rPr lang="es-A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Casos de uso</a:t>
                      </a:r>
                    </a:p>
                  </a:txBody>
                  <a:tcPr marL="119972" marR="71983" marT="71983" marB="71983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Grandes conjuntos de datos, análisis complejo y procesamiento en tiempo real</a:t>
                      </a:r>
                    </a:p>
                  </a:txBody>
                  <a:tcPr marL="119972" marR="71983" marT="71983" marB="719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Análisis y manipulación de datos a menor escala, desarrollo rápido de prototipos</a:t>
                      </a:r>
                    </a:p>
                  </a:txBody>
                  <a:tcPr marL="119972" marR="71983" marT="71983" marB="719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880667"/>
                  </a:ext>
                </a:extLst>
              </a:tr>
              <a:tr h="462155">
                <a:tc>
                  <a:txBody>
                    <a:bodyPr/>
                    <a:lstStyle/>
                    <a:p>
                      <a:pPr fontAlgn="base"/>
                      <a:r>
                        <a:rPr lang="es-A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Escritura de código</a:t>
                      </a:r>
                    </a:p>
                  </a:txBody>
                  <a:tcPr marL="119972" marR="71983" marT="71983" marB="7198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Requiere escribir código más detallado debido a su naturaleza distribuida</a:t>
                      </a:r>
                    </a:p>
                  </a:txBody>
                  <a:tcPr marL="119972" marR="71983" marT="71983" marB="719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A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Permite escribir scripts más simples y rápidos para tareas individuales</a:t>
                      </a:r>
                    </a:p>
                  </a:txBody>
                  <a:tcPr marL="119972" marR="71983" marT="71983" marB="719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611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58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3C32B-76B2-0E95-1B2F-BF7B868B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RDD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45B8F8D-0091-55E7-4988-91C071A5911B}"/>
              </a:ext>
            </a:extLst>
          </p:cNvPr>
          <p:cNvSpPr txBox="1"/>
          <p:nvPr/>
        </p:nvSpPr>
        <p:spPr>
          <a:xfrm>
            <a:off x="838200" y="1690688"/>
            <a:ext cx="8305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0" i="0" u="none" strike="noStrike" dirty="0">
                <a:effectLst/>
                <a:latin typeface="Söhne"/>
              </a:rPr>
              <a:t>Un RDD es como una colección de datos distribuida en el entorno de </a:t>
            </a:r>
            <a:r>
              <a:rPr lang="es-AR" b="0" i="0" u="none" strike="noStrike" dirty="0" err="1">
                <a:effectLst/>
                <a:latin typeface="Söhne"/>
              </a:rPr>
              <a:t>PySpark</a:t>
            </a:r>
            <a:r>
              <a:rPr lang="es-AR" b="0" i="0" u="none" strike="noStrike" dirty="0">
                <a:effectLst/>
                <a:latin typeface="Söhne"/>
              </a:rPr>
              <a:t>.</a:t>
            </a:r>
          </a:p>
          <a:p>
            <a:endParaRPr lang="es-AR" dirty="0">
              <a:latin typeface="Söhne"/>
            </a:endParaRPr>
          </a:p>
          <a:p>
            <a:r>
              <a:rPr lang="es-AR" b="0" i="0" u="none" strike="noStrike" dirty="0">
                <a:effectLst/>
                <a:latin typeface="Söhne"/>
              </a:rPr>
              <a:t> Imaginemos que tenemos una gran caja de LEGO con piezas en diferentes lugares, y cada pieza es un trozo de información.</a:t>
            </a:r>
          </a:p>
          <a:p>
            <a:endParaRPr lang="es-AR" dirty="0">
              <a:latin typeface="Söhne"/>
            </a:endParaRPr>
          </a:p>
          <a:p>
            <a:r>
              <a:rPr lang="es-AR" b="0" i="0" u="none" strike="noStrike" dirty="0">
                <a:effectLst/>
                <a:latin typeface="Söhne"/>
              </a:rPr>
              <a:t> Los RDD son como estas piezas dispersas, y </a:t>
            </a:r>
            <a:r>
              <a:rPr lang="es-AR" b="0" i="0" u="none" strike="noStrike" dirty="0" err="1">
                <a:effectLst/>
                <a:latin typeface="Söhne"/>
              </a:rPr>
              <a:t>PySpark</a:t>
            </a:r>
            <a:r>
              <a:rPr lang="es-AR" b="0" i="0" u="none" strike="noStrike" dirty="0">
                <a:effectLst/>
                <a:latin typeface="Söhne"/>
              </a:rPr>
              <a:t> sabe cómo juntarlas y realizar acciones con ellas de manera inteligente.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5974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9B89E-07C5-465B-8ED3-0431ADC3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RDD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6EE0EB8-FA52-4C73-9928-F36D07091CAC}"/>
              </a:ext>
            </a:extLst>
          </p:cNvPr>
          <p:cNvSpPr txBox="1"/>
          <p:nvPr/>
        </p:nvSpPr>
        <p:spPr>
          <a:xfrm>
            <a:off x="838200" y="1399957"/>
            <a:ext cx="93267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effectLst/>
                <a:latin typeface="-apple-system"/>
              </a:rPr>
              <a:t>Es la estructura fundamental de datos de Apache </a:t>
            </a:r>
            <a:r>
              <a:rPr lang="es-ES" b="0" i="0" dirty="0" err="1">
                <a:effectLst/>
                <a:latin typeface="-apple-system"/>
              </a:rPr>
              <a:t>Spark</a:t>
            </a:r>
            <a:r>
              <a:rPr lang="es-ES" b="0" i="0" dirty="0">
                <a:effectLst/>
                <a:latin typeface="-apple-system"/>
              </a:rPr>
              <a:t>, una colección de objetos que se computan en diferentes nodos del </a:t>
            </a:r>
            <a:r>
              <a:rPr lang="es-ES" b="0" i="0" dirty="0" err="1">
                <a:effectLst/>
                <a:latin typeface="-apple-system"/>
              </a:rPr>
              <a:t>Cluster</a:t>
            </a:r>
            <a:r>
              <a:rPr lang="es-ES" b="0" i="0" dirty="0"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 err="1">
                <a:effectLst/>
                <a:latin typeface="-apple-system"/>
              </a:rPr>
              <a:t>Resilient</a:t>
            </a:r>
            <a:r>
              <a:rPr lang="es-ES" b="0" i="0" dirty="0">
                <a:effectLst/>
                <a:latin typeface="-apple-system"/>
              </a:rPr>
              <a:t> (tolerante a fallos), capacidad de recomponer particiones de datos dañadas o perdidas por fallos en nodos.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 err="1">
                <a:effectLst/>
                <a:latin typeface="-apple-system"/>
              </a:rPr>
              <a:t>Distributed</a:t>
            </a:r>
            <a:r>
              <a:rPr lang="es-ES" b="0" i="0" dirty="0">
                <a:effectLst/>
                <a:latin typeface="-apple-system"/>
              </a:rPr>
              <a:t>, los datos residen en varios nodos.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 err="1">
                <a:effectLst/>
                <a:latin typeface="-apple-system"/>
              </a:rPr>
              <a:t>DataSet</a:t>
            </a:r>
            <a:r>
              <a:rPr lang="es-ES" b="0" i="0" dirty="0">
                <a:effectLst/>
                <a:latin typeface="-apple-system"/>
              </a:rPr>
              <a:t>, representa registros de los datos, que el usuario puede cargar en forma de archivos JSON, CSV, texto o bases de datos por medio de JDBC sin una estructura de datos específica.</a:t>
            </a:r>
          </a:p>
          <a:p>
            <a:pPr algn="l"/>
            <a:br>
              <a:rPr lang="es-ES" dirty="0"/>
            </a:br>
            <a:endParaRPr lang="es-ES" b="0" i="0" dirty="0">
              <a:effectLst/>
              <a:latin typeface="-apple-system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4F5D4A5-7A63-4B20-AD4F-8F35D50E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166" y="3481824"/>
            <a:ext cx="64008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79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9B89E-07C5-465B-8ED3-0431ADC3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RDD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6EE0EB8-FA52-4C73-9928-F36D07091CAC}"/>
              </a:ext>
            </a:extLst>
          </p:cNvPr>
          <p:cNvSpPr txBox="1"/>
          <p:nvPr/>
        </p:nvSpPr>
        <p:spPr>
          <a:xfrm>
            <a:off x="838200" y="1399957"/>
            <a:ext cx="93267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effectLst/>
                <a:latin typeface="-apple-system"/>
              </a:rPr>
              <a:t>Es la estructura fundamental de datos de Apache </a:t>
            </a:r>
            <a:r>
              <a:rPr lang="es-ES" b="0" i="0" dirty="0" err="1">
                <a:effectLst/>
                <a:latin typeface="-apple-system"/>
              </a:rPr>
              <a:t>Spark</a:t>
            </a:r>
            <a:r>
              <a:rPr lang="es-ES" b="0" i="0" dirty="0">
                <a:effectLst/>
                <a:latin typeface="-apple-system"/>
              </a:rPr>
              <a:t>, una colección de objetos que se computan en diferentes nodos del </a:t>
            </a:r>
            <a:r>
              <a:rPr lang="es-ES" b="0" i="0" dirty="0" err="1">
                <a:effectLst/>
                <a:latin typeface="-apple-system"/>
              </a:rPr>
              <a:t>Cluster</a:t>
            </a:r>
            <a:r>
              <a:rPr lang="es-ES" b="0" i="0" dirty="0"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 err="1">
                <a:effectLst/>
                <a:latin typeface="-apple-system"/>
              </a:rPr>
              <a:t>Resilient</a:t>
            </a:r>
            <a:r>
              <a:rPr lang="es-ES" b="0" i="0" dirty="0">
                <a:effectLst/>
                <a:latin typeface="-apple-system"/>
              </a:rPr>
              <a:t> (tolerante a fallos), capacidad de recomponer particiones de datos dañadas o perdidas por fallos en nodos.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 err="1">
                <a:effectLst/>
                <a:latin typeface="-apple-system"/>
              </a:rPr>
              <a:t>Distributed</a:t>
            </a:r>
            <a:r>
              <a:rPr lang="es-ES" b="0" i="0" dirty="0">
                <a:effectLst/>
                <a:latin typeface="-apple-system"/>
              </a:rPr>
              <a:t>, los datos residen en varios nodos.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 err="1">
                <a:effectLst/>
                <a:latin typeface="-apple-system"/>
              </a:rPr>
              <a:t>DataSet</a:t>
            </a:r>
            <a:r>
              <a:rPr lang="es-ES" b="0" i="0" dirty="0">
                <a:effectLst/>
                <a:latin typeface="-apple-system"/>
              </a:rPr>
              <a:t>, representa registros de los datos, que el usuario puede cargar en forma de archivos JSON, CSV, texto o bases de datos por medio de JDBC sin una estructura de datos específica.</a:t>
            </a:r>
          </a:p>
          <a:p>
            <a:pPr algn="l"/>
            <a:br>
              <a:rPr lang="es-ES" dirty="0"/>
            </a:br>
            <a:endParaRPr lang="es-ES" b="0" i="0" dirty="0">
              <a:effectLst/>
              <a:latin typeface="-apple-system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4F5D4A5-7A63-4B20-AD4F-8F35D50E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166" y="3481824"/>
            <a:ext cx="64008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0E1A74C-42A6-4384-B997-89EE5FFAE881}"/>
              </a:ext>
            </a:extLst>
          </p:cNvPr>
          <p:cNvSpPr txBox="1"/>
          <p:nvPr/>
        </p:nvSpPr>
        <p:spPr>
          <a:xfrm>
            <a:off x="1020932" y="52910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BE55F5-EE06-427B-8A0D-3D06ED062F99}"/>
              </a:ext>
            </a:extLst>
          </p:cNvPr>
          <p:cNvSpPr txBox="1"/>
          <p:nvPr/>
        </p:nvSpPr>
        <p:spPr>
          <a:xfrm>
            <a:off x="392837" y="3656859"/>
            <a:ext cx="6094520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Todas las aplicaciones en </a:t>
            </a:r>
            <a:r>
              <a:rPr lang="es-ES" b="0" i="0" dirty="0" err="1">
                <a:solidFill>
                  <a:srgbClr val="24292F"/>
                </a:solidFill>
                <a:effectLst/>
                <a:latin typeface="-apple-system"/>
              </a:rPr>
              <a:t>Spark</a:t>
            </a:r>
            <a:r>
              <a:rPr lang="es-ES" b="0" i="0" dirty="0">
                <a:solidFill>
                  <a:srgbClr val="24292F"/>
                </a:solidFill>
                <a:effectLst/>
                <a:latin typeface="-apple-system"/>
              </a:rPr>
              <a:t> poseen un manejador central de programa (Driver) y varios ejecutores que se crean a lo largo del clúster, estas son las computadoras que realizarán las tareas en paralelo y finalmente devolverán los valores al driver, la aplicación central.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3827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15467</TotalTime>
  <Words>2520</Words>
  <Application>Microsoft Office PowerPoint</Application>
  <PresentationFormat>Widescreen</PresentationFormat>
  <Paragraphs>149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Rubik</vt:lpstr>
      <vt:lpstr>Söhne</vt:lpstr>
      <vt:lpstr>Tema de Office</vt:lpstr>
      <vt:lpstr>SPARK</vt:lpstr>
      <vt:lpstr>Objetivos de la clase</vt:lpstr>
      <vt:lpstr>Apache Spark</vt:lpstr>
      <vt:lpstr>Apache Spark</vt:lpstr>
      <vt:lpstr>Python VS Spark</vt:lpstr>
      <vt:lpstr>Python VS Spark</vt:lpstr>
      <vt:lpstr>RDD</vt:lpstr>
      <vt:lpstr>RDD</vt:lpstr>
      <vt:lpstr>RDD</vt:lpstr>
      <vt:lpstr>Relacionando Python con RDD</vt:lpstr>
      <vt:lpstr>Operaciones sobre RDD</vt:lpstr>
      <vt:lpstr>Operaciones sobre RDD</vt:lpstr>
      <vt:lpstr>Dataframes</vt:lpstr>
      <vt:lpstr>Dataframes</vt:lpstr>
      <vt:lpstr>Módulos Spark</vt:lpstr>
      <vt:lpstr>PySpark</vt:lpstr>
      <vt:lpstr>Dataframe PySpark</vt:lpstr>
      <vt:lpstr>Python vs Pyspark</vt:lpstr>
      <vt:lpstr>PySpark</vt:lpstr>
      <vt:lpstr>PySpark y Python</vt:lpstr>
      <vt:lpstr>PySpark y Python</vt:lpstr>
      <vt:lpstr>Spark Session</vt:lpstr>
      <vt:lpstr>PANDAS</vt:lpstr>
      <vt:lpstr>PANDAS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M4 BIG DATA</dc:title>
  <dc:creator>Castro, Cristian</dc:creator>
  <cp:lastModifiedBy>Diego Tauziet</cp:lastModifiedBy>
  <cp:revision>11</cp:revision>
  <dcterms:created xsi:type="dcterms:W3CDTF">2022-11-10T23:35:40Z</dcterms:created>
  <dcterms:modified xsi:type="dcterms:W3CDTF">2023-09-15T16:14:05Z</dcterms:modified>
</cp:coreProperties>
</file>