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5"/>
  </p:notesMasterIdLst>
  <p:sldIdLst>
    <p:sldId id="256" r:id="rId2"/>
    <p:sldId id="260" r:id="rId3"/>
    <p:sldId id="266" r:id="rId4"/>
    <p:sldId id="267" r:id="rId5"/>
    <p:sldId id="268" r:id="rId6"/>
    <p:sldId id="269" r:id="rId7"/>
    <p:sldId id="270" r:id="rId8"/>
    <p:sldId id="271" r:id="rId9"/>
    <p:sldId id="272" r:id="rId10"/>
    <p:sldId id="258" r:id="rId11"/>
    <p:sldId id="261" r:id="rId12"/>
    <p:sldId id="262"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A410"/>
    <a:srgbClr val="13A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4" autoAdjust="0"/>
  </p:normalViewPr>
  <p:slideViewPr>
    <p:cSldViewPr snapToGrid="0">
      <p:cViewPr>
        <p:scale>
          <a:sx n="77" d="100"/>
          <a:sy n="77" d="100"/>
        </p:scale>
        <p:origin x="-1200"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69ABE-2D4E-4C01-8951-F5DD86C0D049}" type="datetimeFigureOut">
              <a:rPr lang="es-MX" smtClean="0"/>
              <a:pPr/>
              <a:t>29/10/2016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39308-DAA8-4159-861D-0C76D2E32FA7}" type="slidenum">
              <a:rPr lang="es-MX" smtClean="0"/>
              <a:pPr/>
              <a:t>‹Nº›</a:t>
            </a:fld>
            <a:endParaRPr lang="es-MX"/>
          </a:p>
        </p:txBody>
      </p:sp>
    </p:spTree>
    <p:extLst>
      <p:ext uri="{BB962C8B-B14F-4D97-AF65-F5344CB8AC3E}">
        <p14:creationId xmlns:p14="http://schemas.microsoft.com/office/powerpoint/2010/main" val="113461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287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784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369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6994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633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069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‹Nº›</a:t>
            </a:fld>
            <a:endParaRPr lang="en-US" dirty="0"/>
          </a:p>
        </p:txBody>
      </p:sp>
    </p:spTree>
    <p:extLst>
      <p:ext uri="{BB962C8B-B14F-4D97-AF65-F5344CB8AC3E}">
        <p14:creationId xmlns:p14="http://schemas.microsoft.com/office/powerpoint/2010/main" val="2603559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539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369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667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‹Nº›</a:t>
            </a:fld>
            <a:endParaRPr lang="en-US" dirty="0"/>
          </a:p>
        </p:txBody>
      </p:sp>
    </p:spTree>
    <p:extLst>
      <p:ext uri="{BB962C8B-B14F-4D97-AF65-F5344CB8AC3E}">
        <p14:creationId xmlns:p14="http://schemas.microsoft.com/office/powerpoint/2010/main" val="15677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924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2471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466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‹Nº›</a:t>
            </a:fld>
            <a:endParaRPr lang="en-US" dirty="0"/>
          </a:p>
        </p:txBody>
      </p:sp>
    </p:spTree>
    <p:extLst>
      <p:ext uri="{BB962C8B-B14F-4D97-AF65-F5344CB8AC3E}">
        <p14:creationId xmlns:p14="http://schemas.microsoft.com/office/powerpoint/2010/main" val="26682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309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979138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17512" y="5807517"/>
            <a:ext cx="5826719" cy="618674"/>
          </a:xfrm>
        </p:spPr>
        <p:txBody>
          <a:bodyPr>
            <a:normAutofit fontScale="85000" lnSpcReduction="20000"/>
          </a:bodyPr>
          <a:lstStyle/>
          <a:p>
            <a:pPr algn="ctr"/>
            <a:r>
              <a:rPr lang="es-MX" b="1" dirty="0" smtClean="0"/>
              <a:t>Responsables: Ing. Cecilio Santos Hernández</a:t>
            </a:r>
          </a:p>
          <a:p>
            <a:pPr algn="ctr"/>
            <a:r>
              <a:rPr lang="es-MX" b="1" dirty="0" smtClean="0"/>
              <a:t>                            M.Q. Juan Carlos Escamilla Mejía</a:t>
            </a:r>
            <a:endParaRPr lang="es-MX" b="1" dirty="0"/>
          </a:p>
        </p:txBody>
      </p:sp>
      <p:sp>
        <p:nvSpPr>
          <p:cNvPr id="4" name="3 Título"/>
          <p:cNvSpPr>
            <a:spLocks noGrp="1"/>
          </p:cNvSpPr>
          <p:nvPr>
            <p:ph type="ctrTitle"/>
          </p:nvPr>
        </p:nvSpPr>
        <p:spPr>
          <a:xfrm>
            <a:off x="483326" y="1148171"/>
            <a:ext cx="7040879" cy="1606727"/>
          </a:xfrm>
        </p:spPr>
        <p:txBody>
          <a:bodyPr/>
          <a:lstStyle/>
          <a:p>
            <a:pPr lvl="0" algn="ctr"/>
            <a:r>
              <a:rPr lang="es-MX" sz="2800" b="1" dirty="0" smtClean="0">
                <a:solidFill>
                  <a:schemeClr val="tx1">
                    <a:lumMod val="50000"/>
                    <a:lumOff val="50000"/>
                  </a:schemeClr>
                </a:solidFill>
              </a:rPr>
              <a:t>Consulta para la Elaboración del Plan Estatal de Desarrollo</a:t>
            </a:r>
            <a:r>
              <a:rPr lang="es-MX" sz="3200" b="1" dirty="0" smtClean="0">
                <a:solidFill>
                  <a:schemeClr val="tx1">
                    <a:lumMod val="50000"/>
                    <a:lumOff val="50000"/>
                  </a:schemeClr>
                </a:solidFill>
              </a:rPr>
              <a:t/>
            </a:r>
            <a:br>
              <a:rPr lang="es-MX" sz="3200" b="1" dirty="0" smtClean="0">
                <a:solidFill>
                  <a:schemeClr val="tx1">
                    <a:lumMod val="50000"/>
                    <a:lumOff val="50000"/>
                  </a:schemeClr>
                </a:solidFill>
              </a:rPr>
            </a:br>
            <a:r>
              <a:rPr lang="es-MX" sz="2400" b="1" dirty="0" smtClean="0">
                <a:solidFill>
                  <a:schemeClr val="tx1">
                    <a:lumMod val="50000"/>
                    <a:lumOff val="50000"/>
                  </a:schemeClr>
                </a:solidFill>
              </a:rPr>
              <a:t>Foro I: Huejutla de Reyes</a:t>
            </a:r>
            <a:endParaRPr lang="es-MX" sz="2400" b="1" dirty="0">
              <a:solidFill>
                <a:schemeClr val="tx1">
                  <a:lumMod val="50000"/>
                  <a:lumOff val="50000"/>
                </a:schemeClr>
              </a:solidFill>
            </a:endParaRPr>
          </a:p>
        </p:txBody>
      </p:sp>
      <p:sp>
        <p:nvSpPr>
          <p:cNvPr id="11" name="10 Rectángulo"/>
          <p:cNvSpPr/>
          <p:nvPr/>
        </p:nvSpPr>
        <p:spPr>
          <a:xfrm>
            <a:off x="591694" y="2985822"/>
            <a:ext cx="6980348" cy="1938992"/>
          </a:xfrm>
          <a:prstGeom prst="rect">
            <a:avLst/>
          </a:prstGeom>
        </p:spPr>
        <p:txBody>
          <a:bodyPr wrap="square">
            <a:spAutoFit/>
          </a:bodyPr>
          <a:lstStyle/>
          <a:p>
            <a:pPr algn="ctr"/>
            <a:r>
              <a:rPr lang="es-MX" sz="2400" b="1" dirty="0" smtClean="0">
                <a:solidFill>
                  <a:schemeClr val="tx1">
                    <a:lumMod val="50000"/>
                    <a:lumOff val="50000"/>
                  </a:schemeClr>
                </a:solidFill>
              </a:rPr>
              <a:t>Mesa 5: Un Hidalgo con Desarrollo Sustentable</a:t>
            </a:r>
          </a:p>
          <a:p>
            <a:pPr algn="ctr"/>
            <a:endParaRPr lang="es-MX" sz="2400" b="1" dirty="0" smtClean="0">
              <a:solidFill>
                <a:schemeClr val="tx1">
                  <a:lumMod val="50000"/>
                  <a:lumOff val="50000"/>
                </a:schemeClr>
              </a:solidFill>
            </a:endParaRPr>
          </a:p>
          <a:p>
            <a:pPr algn="ctr"/>
            <a:r>
              <a:rPr lang="es-MX" sz="2400" b="1" dirty="0" smtClean="0">
                <a:solidFill>
                  <a:schemeClr val="tx1">
                    <a:lumMod val="50000"/>
                    <a:lumOff val="50000"/>
                  </a:schemeClr>
                </a:solidFill>
              </a:rPr>
              <a:t>REACTIVACIÓN </a:t>
            </a:r>
            <a:r>
              <a:rPr lang="es-MX" sz="2400" b="1" dirty="0">
                <a:solidFill>
                  <a:schemeClr val="tx1">
                    <a:lumMod val="50000"/>
                    <a:lumOff val="50000"/>
                  </a:schemeClr>
                </a:solidFill>
              </a:rPr>
              <a:t>DE </a:t>
            </a:r>
            <a:r>
              <a:rPr lang="es-MX" sz="2400" b="1" dirty="0" smtClean="0">
                <a:solidFill>
                  <a:schemeClr val="tx1">
                    <a:lumMod val="50000"/>
                    <a:lumOff val="50000"/>
                  </a:schemeClr>
                </a:solidFill>
              </a:rPr>
              <a:t>LAS PLANTAS </a:t>
            </a:r>
            <a:r>
              <a:rPr lang="es-MX" sz="2400" b="1" dirty="0">
                <a:solidFill>
                  <a:schemeClr val="tx1">
                    <a:lumMod val="50000"/>
                    <a:lumOff val="50000"/>
                  </a:schemeClr>
                </a:solidFill>
              </a:rPr>
              <a:t>TRATADORAS DE AGUAS </a:t>
            </a:r>
            <a:r>
              <a:rPr lang="es-MX" sz="2400" b="1" dirty="0" smtClean="0">
                <a:solidFill>
                  <a:schemeClr val="tx1">
                    <a:lumMod val="50000"/>
                    <a:lumOff val="50000"/>
                  </a:schemeClr>
                </a:solidFill>
              </a:rPr>
              <a:t>RESIDUALES DEL MUNICIPIO DE HUEJUTLA</a:t>
            </a:r>
            <a:endParaRPr lang="es-MX" sz="2400" b="1" dirty="0">
              <a:solidFill>
                <a:schemeClr val="tx1">
                  <a:lumMod val="50000"/>
                  <a:lumOff val="50000"/>
                </a:schemeClr>
              </a:solidFill>
              <a:latin typeface="Arial" pitchFamily="34" charset="0"/>
              <a:cs typeface="Arial" pitchFamily="34" charset="0"/>
            </a:endParaRPr>
          </a:p>
        </p:txBody>
      </p:sp>
      <p:grpSp>
        <p:nvGrpSpPr>
          <p:cNvPr id="12" name="11 Grupo"/>
          <p:cNvGrpSpPr/>
          <p:nvPr/>
        </p:nvGrpSpPr>
        <p:grpSpPr>
          <a:xfrm>
            <a:off x="862147" y="0"/>
            <a:ext cx="6119524" cy="1333500"/>
            <a:chOff x="862147" y="0"/>
            <a:chExt cx="6119524" cy="1333500"/>
          </a:xfrm>
        </p:grpSpPr>
        <p:pic>
          <p:nvPicPr>
            <p:cNvPr id="8" name="7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9" name="8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9218"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Tree>
    <p:extLst>
      <p:ext uri="{BB962C8B-B14F-4D97-AF65-F5344CB8AC3E}">
        <p14:creationId xmlns:p14="http://schemas.microsoft.com/office/powerpoint/2010/main" val="3558866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15310" y="2160590"/>
            <a:ext cx="7157545" cy="3880773"/>
          </a:xfrm>
        </p:spPr>
        <p:txBody>
          <a:bodyPr>
            <a:normAutofit/>
          </a:bodyPr>
          <a:lstStyle/>
          <a:p>
            <a:pPr marL="0" indent="0" algn="just">
              <a:buNone/>
            </a:pPr>
            <a:r>
              <a:rPr lang="es-MX" b="1" dirty="0" smtClean="0">
                <a:solidFill>
                  <a:schemeClr val="tx1"/>
                </a:solidFill>
              </a:rPr>
              <a:t>Reactivar las plantas tratadoras de aguas residuales en Huejutla en una primera fase, para </a:t>
            </a:r>
            <a:r>
              <a:rPr lang="es-MX" b="1" dirty="0">
                <a:solidFill>
                  <a:schemeClr val="tx1"/>
                </a:solidFill>
              </a:rPr>
              <a:t>m</a:t>
            </a:r>
            <a:r>
              <a:rPr lang="es-MX" b="1" dirty="0" smtClean="0">
                <a:solidFill>
                  <a:schemeClr val="tx1"/>
                </a:solidFill>
              </a:rPr>
              <a:t>ejorar </a:t>
            </a:r>
            <a:r>
              <a:rPr lang="es-MX" b="1" dirty="0">
                <a:solidFill>
                  <a:schemeClr val="tx1"/>
                </a:solidFill>
              </a:rPr>
              <a:t>las condiciones de vida </a:t>
            </a:r>
            <a:r>
              <a:rPr lang="es-MX" b="1" dirty="0" smtClean="0">
                <a:solidFill>
                  <a:schemeClr val="tx1"/>
                </a:solidFill>
              </a:rPr>
              <a:t>del municipio mediante un estudio de factibilidad, y posteriormente las otras de la región huasteca.</a:t>
            </a:r>
          </a:p>
          <a:p>
            <a:pPr marL="0" indent="0" algn="just">
              <a:buNone/>
            </a:pPr>
            <a:endParaRPr lang="es-MX" b="1" dirty="0">
              <a:solidFill>
                <a:schemeClr val="tx1"/>
              </a:solidFill>
            </a:endParaRPr>
          </a:p>
          <a:p>
            <a:pPr lvl="1" algn="just">
              <a:buFont typeface="Wingdings" pitchFamily="2" charset="2"/>
              <a:buChar char="q"/>
            </a:pPr>
            <a:r>
              <a:rPr lang="es-MX" sz="1800" dirty="0">
                <a:solidFill>
                  <a:schemeClr val="tx1"/>
                </a:solidFill>
              </a:rPr>
              <a:t>Mejorar la calidad del medio ambiente</a:t>
            </a:r>
            <a:r>
              <a:rPr lang="es-MX" sz="1800" dirty="0" smtClean="0">
                <a:solidFill>
                  <a:schemeClr val="tx1"/>
                </a:solidFill>
              </a:rPr>
              <a:t>.</a:t>
            </a:r>
          </a:p>
          <a:p>
            <a:pPr lvl="1" algn="just">
              <a:buFont typeface="Wingdings" pitchFamily="2" charset="2"/>
              <a:buChar char="q"/>
            </a:pPr>
            <a:r>
              <a:rPr lang="es-MX" sz="1800" dirty="0" smtClean="0">
                <a:solidFill>
                  <a:schemeClr val="tx1"/>
                </a:solidFill>
              </a:rPr>
              <a:t>Mejorar las condiciones de vida de la sociedad.</a:t>
            </a:r>
          </a:p>
          <a:p>
            <a:pPr lvl="1" algn="just">
              <a:buFont typeface="Wingdings" pitchFamily="2" charset="2"/>
              <a:buChar char="q"/>
            </a:pPr>
            <a:r>
              <a:rPr lang="es-MX" sz="1800" dirty="0" smtClean="0">
                <a:solidFill>
                  <a:schemeClr val="tx1"/>
                </a:solidFill>
              </a:rPr>
              <a:t>Mitigar la proliferación de agentes patógenos en las aguas de consumo humano y agrícola.</a:t>
            </a:r>
          </a:p>
          <a:p>
            <a:pPr lvl="1" algn="just">
              <a:buFont typeface="Wingdings" pitchFamily="2" charset="2"/>
              <a:buChar char="q"/>
            </a:pPr>
            <a:r>
              <a:rPr lang="es-MX" sz="1800" dirty="0" smtClean="0">
                <a:solidFill>
                  <a:schemeClr val="tx1"/>
                </a:solidFill>
              </a:rPr>
              <a:t>Implementar la cultura de  reutilización del recurso hídrico tratado.</a:t>
            </a:r>
          </a:p>
          <a:p>
            <a:pPr lvl="1" algn="just"/>
            <a:endParaRPr lang="es-MX" sz="1800" dirty="0">
              <a:solidFill>
                <a:schemeClr val="tx1"/>
              </a:solidFill>
            </a:endParaRPr>
          </a:p>
          <a:p>
            <a:pPr lvl="1" algn="just"/>
            <a:endParaRPr lang="es-MX" sz="1800" dirty="0"/>
          </a:p>
        </p:txBody>
      </p:sp>
      <p:sp>
        <p:nvSpPr>
          <p:cNvPr id="5" name="1 Título"/>
          <p:cNvSpPr>
            <a:spLocks noGrp="1"/>
          </p:cNvSpPr>
          <p:nvPr>
            <p:ph type="title"/>
          </p:nvPr>
        </p:nvSpPr>
        <p:spPr>
          <a:xfrm>
            <a:off x="293316" y="1238868"/>
            <a:ext cx="6513177" cy="763353"/>
          </a:xfrm>
        </p:spPr>
        <p:txBody>
          <a:bodyPr>
            <a:normAutofit/>
          </a:bodyPr>
          <a:lstStyle/>
          <a:p>
            <a:r>
              <a:rPr lang="es-MX" sz="3400" dirty="0" smtClean="0">
                <a:solidFill>
                  <a:schemeClr val="tx1">
                    <a:lumMod val="50000"/>
                    <a:lumOff val="50000"/>
                  </a:schemeClr>
                </a:solidFill>
              </a:rPr>
              <a:t>Objetivos de la propuesta</a:t>
            </a:r>
            <a:endParaRPr lang="es-MX" sz="3400" dirty="0">
              <a:solidFill>
                <a:schemeClr val="tx1">
                  <a:lumMod val="50000"/>
                  <a:lumOff val="50000"/>
                </a:schemeClr>
              </a:solidFill>
            </a:endParaRPr>
          </a:p>
        </p:txBody>
      </p:sp>
      <p:grpSp>
        <p:nvGrpSpPr>
          <p:cNvPr id="6" name="5 Grupo"/>
          <p:cNvGrpSpPr/>
          <p:nvPr/>
        </p:nvGrpSpPr>
        <p:grpSpPr>
          <a:xfrm>
            <a:off x="862147" y="0"/>
            <a:ext cx="6119524" cy="1333500"/>
            <a:chOff x="862147" y="0"/>
            <a:chExt cx="6119524" cy="1333500"/>
          </a:xfrm>
        </p:grpSpPr>
        <p:pic>
          <p:nvPicPr>
            <p:cNvPr id="7" name="6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8" name="7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9"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Tree>
    <p:extLst>
      <p:ext uri="{BB962C8B-B14F-4D97-AF65-F5344CB8AC3E}">
        <p14:creationId xmlns:p14="http://schemas.microsoft.com/office/powerpoint/2010/main" val="66974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3779" y="1939866"/>
            <a:ext cx="7126014" cy="4697410"/>
          </a:xfrm>
        </p:spPr>
        <p:txBody>
          <a:bodyPr>
            <a:noAutofit/>
          </a:bodyPr>
          <a:lstStyle/>
          <a:p>
            <a:pPr algn="just">
              <a:buNone/>
            </a:pPr>
            <a:r>
              <a:rPr lang="es-MX" dirty="0" smtClean="0"/>
              <a:t>De las dos plantas tratadoras ubicadas en la cuidad de Huejutla.</a:t>
            </a:r>
          </a:p>
          <a:p>
            <a:pPr algn="just">
              <a:buFont typeface="Wingdings" pitchFamily="2" charset="2"/>
              <a:buChar char="q"/>
            </a:pPr>
            <a:r>
              <a:rPr lang="es-MX" dirty="0" smtClean="0"/>
              <a:t>En un periodo menor a 1 año, se pretende realizar los estudios  pertinentes para reactivar la planta tratadora de aguas residuales ubicada cerca de la colonia </a:t>
            </a:r>
            <a:r>
              <a:rPr lang="es-MX" b="1" dirty="0" smtClean="0"/>
              <a:t>“todos por hidalgo”</a:t>
            </a:r>
            <a:r>
              <a:rPr lang="es-MX" dirty="0" smtClean="0"/>
              <a:t>, la cual tiene una infraestructura deficiente  y  registraba un alto consumo de energía eléctrica para su operación, siendo económicamente poco soportable el pago del servicio por el municipio.</a:t>
            </a:r>
          </a:p>
          <a:p>
            <a:pPr algn="just">
              <a:buFont typeface="Wingdings" pitchFamily="2" charset="2"/>
              <a:buChar char="q"/>
            </a:pPr>
            <a:endParaRPr lang="es-MX" dirty="0" smtClean="0"/>
          </a:p>
          <a:p>
            <a:pPr algn="just">
              <a:buFont typeface="Wingdings" pitchFamily="2" charset="2"/>
              <a:buChar char="q"/>
            </a:pPr>
            <a:r>
              <a:rPr lang="es-MX" dirty="0" smtClean="0"/>
              <a:t>En los próximos cuatro años, realizar los estudios </a:t>
            </a:r>
            <a:r>
              <a:rPr lang="es-MX" dirty="0" smtClean="0"/>
              <a:t>pertinentes </a:t>
            </a:r>
            <a:r>
              <a:rPr lang="es-MX" dirty="0" smtClean="0"/>
              <a:t>para la reactivación de la planta tratadora de agua residual  ubicada en las instalaciones de la </a:t>
            </a:r>
            <a:r>
              <a:rPr lang="es-MX" b="1" i="1" dirty="0" smtClean="0">
                <a:solidFill>
                  <a:schemeClr val="tx1"/>
                </a:solidFill>
              </a:rPr>
              <a:t>Universidad Politécnica de Huejutla</a:t>
            </a:r>
            <a:r>
              <a:rPr lang="es-MX" dirty="0" smtClean="0"/>
              <a:t>, la cual actualmente tiene una infraestructura deficiente y un alto conste operativo y un gran consumo de energía eléctrica.</a:t>
            </a:r>
            <a:endParaRPr lang="es-MX" dirty="0"/>
          </a:p>
          <a:p>
            <a:pPr algn="just">
              <a:buFont typeface="Wingdings" pitchFamily="2" charset="2"/>
              <a:buChar char="q"/>
            </a:pPr>
            <a:endParaRPr lang="es-MX" dirty="0"/>
          </a:p>
        </p:txBody>
      </p:sp>
      <p:sp>
        <p:nvSpPr>
          <p:cNvPr id="5" name="1 Título"/>
          <p:cNvSpPr txBox="1">
            <a:spLocks/>
          </p:cNvSpPr>
          <p:nvPr/>
        </p:nvSpPr>
        <p:spPr>
          <a:xfrm>
            <a:off x="293316" y="1238868"/>
            <a:ext cx="6513177" cy="76335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s-MX" sz="3400" dirty="0" smtClean="0">
                <a:solidFill>
                  <a:schemeClr val="tx1">
                    <a:lumMod val="50000"/>
                    <a:lumOff val="50000"/>
                  </a:schemeClr>
                </a:solidFill>
                <a:latin typeface="+mj-lt"/>
                <a:ea typeface="+mj-ea"/>
                <a:cs typeface="+mj-cs"/>
              </a:rPr>
              <a:t>Metas</a:t>
            </a:r>
            <a:endParaRPr kumimoji="0" lang="es-MX" sz="3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grpSp>
        <p:nvGrpSpPr>
          <p:cNvPr id="6" name="5 Grupo"/>
          <p:cNvGrpSpPr/>
          <p:nvPr/>
        </p:nvGrpSpPr>
        <p:grpSpPr>
          <a:xfrm>
            <a:off x="862147" y="0"/>
            <a:ext cx="6119524" cy="1333500"/>
            <a:chOff x="862147" y="0"/>
            <a:chExt cx="6119524" cy="1333500"/>
          </a:xfrm>
        </p:grpSpPr>
        <p:pic>
          <p:nvPicPr>
            <p:cNvPr id="7" name="6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8" name="7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9"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Tree>
    <p:extLst>
      <p:ext uri="{BB962C8B-B14F-4D97-AF65-F5344CB8AC3E}">
        <p14:creationId xmlns:p14="http://schemas.microsoft.com/office/powerpoint/2010/main" val="2399410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57660" y="1797972"/>
            <a:ext cx="7409788" cy="5060028"/>
          </a:xfrm>
        </p:spPr>
        <p:txBody>
          <a:bodyPr>
            <a:noAutofit/>
          </a:bodyPr>
          <a:lstStyle/>
          <a:p>
            <a:pPr algn="just">
              <a:buFont typeface="Wingdings" pitchFamily="2" charset="2"/>
              <a:buChar char="q"/>
            </a:pPr>
            <a:r>
              <a:rPr lang="es-MX" b="1" dirty="0" smtClean="0">
                <a:solidFill>
                  <a:schemeClr val="tx1"/>
                </a:solidFill>
              </a:rPr>
              <a:t>Fase I </a:t>
            </a:r>
          </a:p>
          <a:p>
            <a:pPr lvl="1" algn="just">
              <a:buNone/>
            </a:pPr>
            <a:r>
              <a:rPr lang="es-MX" sz="1800" dirty="0" smtClean="0">
                <a:solidFill>
                  <a:schemeClr val="tx1"/>
                </a:solidFill>
              </a:rPr>
              <a:t>	Realización </a:t>
            </a:r>
            <a:r>
              <a:rPr lang="es-MX" sz="1800" dirty="0">
                <a:solidFill>
                  <a:schemeClr val="tx1"/>
                </a:solidFill>
              </a:rPr>
              <a:t>del estudio de </a:t>
            </a:r>
            <a:r>
              <a:rPr lang="es-MX" sz="1800" dirty="0" smtClean="0">
                <a:solidFill>
                  <a:schemeClr val="tx1"/>
                </a:solidFill>
              </a:rPr>
              <a:t>factibilidad respecto a </a:t>
            </a:r>
            <a:r>
              <a:rPr lang="es-MX" sz="1800" dirty="0">
                <a:solidFill>
                  <a:schemeClr val="tx1"/>
                </a:solidFill>
              </a:rPr>
              <a:t>condiciones </a:t>
            </a:r>
            <a:r>
              <a:rPr lang="es-MX" sz="1800" dirty="0" smtClean="0">
                <a:solidFill>
                  <a:schemeClr val="tx1"/>
                </a:solidFill>
              </a:rPr>
              <a:t>de infraestructura y operatividad actual </a:t>
            </a:r>
            <a:r>
              <a:rPr lang="es-MX" sz="1800" dirty="0">
                <a:solidFill>
                  <a:schemeClr val="tx1"/>
                </a:solidFill>
              </a:rPr>
              <a:t>de las plantas tratadoras de aguas </a:t>
            </a:r>
            <a:r>
              <a:rPr lang="es-MX" sz="1800" dirty="0" smtClean="0">
                <a:solidFill>
                  <a:schemeClr val="tx1"/>
                </a:solidFill>
              </a:rPr>
              <a:t>residuales, acompañado de las instancias y organismos gubernamentales correspondientes.</a:t>
            </a:r>
          </a:p>
          <a:p>
            <a:pPr algn="just">
              <a:buFont typeface="Wingdings" pitchFamily="2" charset="2"/>
              <a:buChar char="q"/>
            </a:pPr>
            <a:r>
              <a:rPr lang="es-MX" b="1" dirty="0" smtClean="0">
                <a:solidFill>
                  <a:schemeClr val="tx1"/>
                </a:solidFill>
              </a:rPr>
              <a:t>Fase II</a:t>
            </a:r>
          </a:p>
          <a:p>
            <a:pPr lvl="1" algn="just">
              <a:buNone/>
            </a:pPr>
            <a:r>
              <a:rPr lang="es-MX" sz="1800" dirty="0" smtClean="0">
                <a:solidFill>
                  <a:schemeClr val="tx1"/>
                </a:solidFill>
              </a:rPr>
              <a:t>	Estudio técnico para la implementación de </a:t>
            </a:r>
            <a:r>
              <a:rPr lang="es-MX" sz="1800" b="1" i="1" dirty="0" smtClean="0">
                <a:solidFill>
                  <a:schemeClr val="tx1"/>
                </a:solidFill>
              </a:rPr>
              <a:t>energías renovables</a:t>
            </a:r>
            <a:r>
              <a:rPr lang="es-MX" sz="1800" dirty="0" smtClean="0">
                <a:solidFill>
                  <a:schemeClr val="tx1"/>
                </a:solidFill>
              </a:rPr>
              <a:t> mediante paneles fotovoltaicos, para disminuir el consumo y coste por consumo de energía eléctrica.  </a:t>
            </a:r>
          </a:p>
          <a:p>
            <a:pPr algn="just">
              <a:buFont typeface="Wingdings" pitchFamily="2" charset="2"/>
              <a:buChar char="q"/>
            </a:pPr>
            <a:r>
              <a:rPr lang="es-MX" b="1" dirty="0" smtClean="0">
                <a:solidFill>
                  <a:schemeClr val="tx1"/>
                </a:solidFill>
              </a:rPr>
              <a:t>Fase III</a:t>
            </a:r>
            <a:endParaRPr lang="es-MX" sz="1800" dirty="0" smtClean="0">
              <a:solidFill>
                <a:schemeClr val="tx1"/>
              </a:solidFill>
            </a:endParaRPr>
          </a:p>
          <a:p>
            <a:pPr lvl="1" algn="just">
              <a:buNone/>
            </a:pPr>
            <a:r>
              <a:rPr lang="es-MX" sz="1800" dirty="0" smtClean="0">
                <a:solidFill>
                  <a:schemeClr val="tx1"/>
                </a:solidFill>
              </a:rPr>
              <a:t>	Implementación de la infraestructura, equipamiento y un sistema de generación de energía eléctrica mediante paneles fotovoltaicos interconectado a la red que aumenten la viabilidad de las plantas tratadoras de aguas residuales, haciéndolas  un poco más sostenibles.</a:t>
            </a:r>
            <a:endParaRPr lang="es-MX" sz="1800" dirty="0">
              <a:solidFill>
                <a:schemeClr val="tx1"/>
              </a:solidFill>
            </a:endParaRPr>
          </a:p>
          <a:p>
            <a:pPr lvl="1" algn="just">
              <a:buFont typeface="Wingdings" pitchFamily="2" charset="2"/>
              <a:buChar char="q"/>
            </a:pPr>
            <a:endParaRPr lang="es-MX" sz="1800" dirty="0">
              <a:solidFill>
                <a:schemeClr val="tx1"/>
              </a:solidFill>
            </a:endParaRPr>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9" name="1 Título"/>
          <p:cNvSpPr txBox="1">
            <a:spLocks/>
          </p:cNvSpPr>
          <p:nvPr/>
        </p:nvSpPr>
        <p:spPr>
          <a:xfrm>
            <a:off x="293316" y="1238868"/>
            <a:ext cx="6513177" cy="76335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s-MX" sz="3400" noProof="0" dirty="0" smtClean="0">
                <a:solidFill>
                  <a:schemeClr val="tx1">
                    <a:lumMod val="50000"/>
                    <a:lumOff val="50000"/>
                  </a:schemeClr>
                </a:solidFill>
                <a:latin typeface="+mj-lt"/>
                <a:ea typeface="+mj-ea"/>
                <a:cs typeface="+mj-cs"/>
              </a:rPr>
              <a:t>Acciones estratégicas</a:t>
            </a:r>
            <a:endParaRPr kumimoji="0" lang="es-MX" sz="3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extLst>
      <p:ext uri="{BB962C8B-B14F-4D97-AF65-F5344CB8AC3E}">
        <p14:creationId xmlns:p14="http://schemas.microsoft.com/office/powerpoint/2010/main" val="3535603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2207887"/>
            <a:ext cx="7572704" cy="3880773"/>
          </a:xfrm>
        </p:spPr>
        <p:txBody>
          <a:bodyPr>
            <a:normAutofit/>
          </a:bodyPr>
          <a:lstStyle/>
          <a:p>
            <a:pPr algn="just">
              <a:buNone/>
            </a:pPr>
            <a:r>
              <a:rPr lang="es-MX" sz="2400" dirty="0" smtClean="0">
                <a:solidFill>
                  <a:schemeClr val="tx1"/>
                </a:solidFill>
              </a:rPr>
              <a:t>	De realizarse la propuesta y el cumplimento de </a:t>
            </a:r>
            <a:r>
              <a:rPr lang="es-MX" sz="2400" smtClean="0">
                <a:solidFill>
                  <a:schemeClr val="tx1"/>
                </a:solidFill>
              </a:rPr>
              <a:t>los objetivos, </a:t>
            </a:r>
            <a:r>
              <a:rPr lang="es-MX" sz="2400" dirty="0" smtClean="0">
                <a:solidFill>
                  <a:schemeClr val="tx1"/>
                </a:solidFill>
              </a:rPr>
              <a:t>generara un beneficio de manera directa a la zona de Huejutla Hidalgo, mejorando la calidad de vida y las condiciones optimas para para el desarrollo sostenible</a:t>
            </a:r>
            <a:endParaRPr lang="es-MX" sz="2400" dirty="0">
              <a:solidFill>
                <a:schemeClr val="tx1"/>
              </a:solidFill>
            </a:endParaRPr>
          </a:p>
        </p:txBody>
      </p:sp>
      <p:grpSp>
        <p:nvGrpSpPr>
          <p:cNvPr id="5" name="4 Grupo"/>
          <p:cNvGrpSpPr/>
          <p:nvPr/>
        </p:nvGrpSpPr>
        <p:grpSpPr>
          <a:xfrm>
            <a:off x="862147" y="0"/>
            <a:ext cx="6119524" cy="1333500"/>
            <a:chOff x="862147" y="0"/>
            <a:chExt cx="6119524" cy="1333500"/>
          </a:xfrm>
        </p:grpSpPr>
        <p:pic>
          <p:nvPicPr>
            <p:cNvPr id="6" name="5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7" name="6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8"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9" name="1 Título"/>
          <p:cNvSpPr txBox="1">
            <a:spLocks/>
          </p:cNvSpPr>
          <p:nvPr/>
        </p:nvSpPr>
        <p:spPr>
          <a:xfrm>
            <a:off x="293316" y="1238868"/>
            <a:ext cx="6513177" cy="76335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s-MX" sz="3400" noProof="0" dirty="0" smtClean="0">
                <a:solidFill>
                  <a:schemeClr val="tx1">
                    <a:lumMod val="50000"/>
                    <a:lumOff val="50000"/>
                  </a:schemeClr>
                </a:solidFill>
                <a:latin typeface="+mj-lt"/>
                <a:ea typeface="+mj-ea"/>
                <a:cs typeface="+mj-cs"/>
              </a:rPr>
              <a:t>Perspectiva</a:t>
            </a:r>
            <a:endParaRPr kumimoji="0" lang="es-MX" sz="3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extLst>
      <p:ext uri="{BB962C8B-B14F-4D97-AF65-F5344CB8AC3E}">
        <p14:creationId xmlns:p14="http://schemas.microsoft.com/office/powerpoint/2010/main" val="2306305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301932"/>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8655" y="1925781"/>
            <a:ext cx="7140235" cy="1607128"/>
          </a:xfrm>
        </p:spPr>
        <p:txBody>
          <a:bodyPr>
            <a:noAutofit/>
          </a:bodyPr>
          <a:lstStyle/>
          <a:p>
            <a:pPr marL="0" indent="0" algn="just">
              <a:buNone/>
            </a:pPr>
            <a:r>
              <a:rPr lang="es-MX" dirty="0" smtClean="0"/>
              <a:t>La </a:t>
            </a:r>
            <a:r>
              <a:rPr lang="es-MX" b="1" i="1" dirty="0" smtClean="0"/>
              <a:t>disponibilidad de agua potable </a:t>
            </a:r>
            <a:r>
              <a:rPr lang="es-MX" dirty="0" smtClean="0"/>
              <a:t>se refiere al volumen que hay en la región. La cantidad por habitante va en aumento y por lo tanto aumenta la demanda por persona de este vital líquido. Del año 2005 al 2010 el suministro de la red pública ha incrementado entre un 27.5 y un 34 por ciento, dependiente del municipio.</a:t>
            </a:r>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pic>
        <p:nvPicPr>
          <p:cNvPr id="7169" name="Picture 1"/>
          <p:cNvPicPr>
            <a:picLocks noChangeAspect="1" noChangeArrowheads="1"/>
          </p:cNvPicPr>
          <p:nvPr/>
        </p:nvPicPr>
        <p:blipFill>
          <a:blip r:embed="rId5"/>
          <a:srcRect/>
          <a:stretch>
            <a:fillRect/>
          </a:stretch>
        </p:blipFill>
        <p:spPr bwMode="auto">
          <a:xfrm>
            <a:off x="198225" y="4161757"/>
            <a:ext cx="7710099" cy="2333625"/>
          </a:xfrm>
          <a:prstGeom prst="rect">
            <a:avLst/>
          </a:prstGeom>
          <a:noFill/>
          <a:ln w="9525">
            <a:noFill/>
            <a:miter lim="800000"/>
            <a:headEnd/>
            <a:tailEnd/>
          </a:ln>
        </p:spPr>
      </p:pic>
      <p:sp>
        <p:nvSpPr>
          <p:cNvPr id="9" name="2 Marcador de contenido"/>
          <p:cNvSpPr txBox="1">
            <a:spLocks/>
          </p:cNvSpPr>
          <p:nvPr/>
        </p:nvSpPr>
        <p:spPr>
          <a:xfrm>
            <a:off x="611974" y="3241963"/>
            <a:ext cx="7040879" cy="928255"/>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Pct val="80000"/>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0" name="2 Marcador de contenido"/>
          <p:cNvSpPr txBox="1">
            <a:spLocks/>
          </p:cNvSpPr>
          <p:nvPr/>
        </p:nvSpPr>
        <p:spPr>
          <a:xfrm>
            <a:off x="252248" y="3517142"/>
            <a:ext cx="7289771" cy="1607128"/>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Tabla comparativa de viviendas particulares que disponen de agua de la red pública.</a:t>
            </a:r>
          </a:p>
        </p:txBody>
      </p:sp>
      <p:sp>
        <p:nvSpPr>
          <p:cNvPr id="11" name="2 Marcador de contenido"/>
          <p:cNvSpPr txBox="1">
            <a:spLocks/>
          </p:cNvSpPr>
          <p:nvPr/>
        </p:nvSpPr>
        <p:spPr>
          <a:xfrm>
            <a:off x="449078" y="6481033"/>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301932"/>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02889" y="1925775"/>
            <a:ext cx="7140235" cy="4648448"/>
          </a:xfrm>
        </p:spPr>
        <p:txBody>
          <a:bodyPr>
            <a:noAutofit/>
          </a:bodyPr>
          <a:lstStyle/>
          <a:p>
            <a:pPr marL="0" indent="0" algn="just">
              <a:buNone/>
            </a:pPr>
            <a:r>
              <a:rPr lang="es-MX" dirty="0" smtClean="0"/>
              <a:t>Una planta potabilizadora condiciona la calidad del agua de las fuentes superficiales y/o subterráneas. Si su capacidad instalada suficiente puede suministrar agua potable que tiene uso domiciliario, entre otras. </a:t>
            </a:r>
          </a:p>
          <a:p>
            <a:pPr marL="0" indent="0" algn="just">
              <a:buNone/>
            </a:pPr>
            <a:endParaRPr lang="es-MX" dirty="0" smtClean="0"/>
          </a:p>
          <a:p>
            <a:pPr marL="0" indent="0" algn="just"/>
            <a:r>
              <a:rPr lang="es-MX" dirty="0" smtClean="0"/>
              <a:t>El municipio Huejutla se ubica en los primeros municipios en Estado de Hidalgo con mayor índice de crecimiento demográfico, debido a esta situación,   la demanda del recurso hídrico es prioritario en la huasteca.</a:t>
            </a:r>
          </a:p>
          <a:p>
            <a:pPr marL="0" indent="0" algn="just"/>
            <a:endParaRPr lang="es-MX" dirty="0" smtClean="0"/>
          </a:p>
          <a:p>
            <a:pPr marL="0" indent="0" algn="just"/>
            <a:r>
              <a:rPr lang="es-MX" dirty="0" smtClean="0"/>
              <a:t>Huejutla no registra un funcionamiento de plantas potabilizadoras.</a:t>
            </a:r>
          </a:p>
          <a:p>
            <a:pPr marL="0" indent="0" algn="just">
              <a:buNone/>
            </a:pPr>
            <a:endParaRPr lang="es-MX" dirty="0" smtClean="0"/>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11" name="2 Marcador de contenido"/>
          <p:cNvSpPr txBox="1">
            <a:spLocks/>
          </p:cNvSpPr>
          <p:nvPr/>
        </p:nvSpPr>
        <p:spPr>
          <a:xfrm>
            <a:off x="449078" y="6433735"/>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301932"/>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8655" y="1925781"/>
            <a:ext cx="7140235" cy="1607128"/>
          </a:xfrm>
        </p:spPr>
        <p:txBody>
          <a:bodyPr>
            <a:noAutofit/>
          </a:bodyPr>
          <a:lstStyle/>
          <a:p>
            <a:pPr marL="0" indent="0" algn="just">
              <a:buNone/>
            </a:pPr>
            <a:r>
              <a:rPr lang="es-MX" dirty="0" smtClean="0"/>
              <a:t>Huejutla es </a:t>
            </a:r>
            <a:r>
              <a:rPr lang="es-MX" b="1" i="1" dirty="0" smtClean="0"/>
              <a:t>abastecida de agua potable </a:t>
            </a:r>
            <a:r>
              <a:rPr lang="es-MX" dirty="0" smtClean="0"/>
              <a:t>por 14 fuentes diferentes y consume el </a:t>
            </a:r>
            <a:r>
              <a:rPr lang="es-MX" b="1" i="1" dirty="0" smtClean="0"/>
              <a:t>mayor volumen  promedio de extracción</a:t>
            </a:r>
            <a:r>
              <a:rPr lang="es-MX" dirty="0" smtClean="0"/>
              <a:t>. </a:t>
            </a:r>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9" name="2 Marcador de contenido"/>
          <p:cNvSpPr txBox="1">
            <a:spLocks/>
          </p:cNvSpPr>
          <p:nvPr/>
        </p:nvSpPr>
        <p:spPr>
          <a:xfrm>
            <a:off x="611974" y="3241963"/>
            <a:ext cx="7040879" cy="928255"/>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Pct val="80000"/>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0" name="2 Marcador de contenido"/>
          <p:cNvSpPr txBox="1">
            <a:spLocks/>
          </p:cNvSpPr>
          <p:nvPr/>
        </p:nvSpPr>
        <p:spPr>
          <a:xfrm>
            <a:off x="449078" y="6433735"/>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pic>
        <p:nvPicPr>
          <p:cNvPr id="1026" name="Picture 2"/>
          <p:cNvPicPr>
            <a:picLocks noChangeAspect="1" noChangeArrowheads="1"/>
          </p:cNvPicPr>
          <p:nvPr/>
        </p:nvPicPr>
        <p:blipFill>
          <a:blip r:embed="rId5"/>
          <a:srcRect/>
          <a:stretch>
            <a:fillRect/>
          </a:stretch>
        </p:blipFill>
        <p:spPr bwMode="auto">
          <a:xfrm>
            <a:off x="78829" y="2790802"/>
            <a:ext cx="8748713" cy="3415665"/>
          </a:xfrm>
          <a:prstGeom prst="rect">
            <a:avLst/>
          </a:prstGeom>
          <a:noFill/>
          <a:ln w="9525">
            <a:noFill/>
            <a:miter lim="800000"/>
            <a:headEnd/>
            <a:tailEnd/>
          </a:ln>
        </p:spPr>
      </p:pic>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301932"/>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8655" y="1925781"/>
            <a:ext cx="7140235" cy="1607128"/>
          </a:xfrm>
        </p:spPr>
        <p:txBody>
          <a:bodyPr>
            <a:noAutofit/>
          </a:bodyPr>
          <a:lstStyle/>
          <a:p>
            <a:pPr marL="0" indent="0" algn="just">
              <a:buNone/>
            </a:pPr>
            <a:r>
              <a:rPr lang="es-MX" dirty="0" smtClean="0"/>
              <a:t>Huejutla cuenta con el número más alto de </a:t>
            </a:r>
            <a:r>
              <a:rPr lang="es-MX" b="1" i="1" dirty="0" smtClean="0"/>
              <a:t>sistemas de toma domiciliaria instalada y de localidad con red de agua con distribución de agua entubada</a:t>
            </a:r>
            <a:r>
              <a:rPr lang="es-MX" dirty="0" smtClean="0"/>
              <a:t> suministrando de servicios básicos de urbanización, respecto a otras localidades dentro de la región huasteca correspondiente.  </a:t>
            </a:r>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9" name="2 Marcador de contenido"/>
          <p:cNvSpPr txBox="1">
            <a:spLocks/>
          </p:cNvSpPr>
          <p:nvPr/>
        </p:nvSpPr>
        <p:spPr>
          <a:xfrm>
            <a:off x="611974" y="3241963"/>
            <a:ext cx="7040879" cy="928255"/>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Pct val="80000"/>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s-MX"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0" name="2 Marcador de contenido"/>
          <p:cNvSpPr txBox="1">
            <a:spLocks/>
          </p:cNvSpPr>
          <p:nvPr/>
        </p:nvSpPr>
        <p:spPr>
          <a:xfrm>
            <a:off x="449078" y="6433735"/>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pic>
        <p:nvPicPr>
          <p:cNvPr id="2050" name="Picture 2"/>
          <p:cNvPicPr>
            <a:picLocks noChangeAspect="1" noChangeArrowheads="1"/>
          </p:cNvPicPr>
          <p:nvPr/>
        </p:nvPicPr>
        <p:blipFill>
          <a:blip r:embed="rId5"/>
          <a:srcRect/>
          <a:stretch>
            <a:fillRect/>
          </a:stretch>
        </p:blipFill>
        <p:spPr bwMode="auto">
          <a:xfrm>
            <a:off x="44342" y="3490766"/>
            <a:ext cx="8203883" cy="2811780"/>
          </a:xfrm>
          <a:prstGeom prst="rect">
            <a:avLst/>
          </a:prstGeom>
          <a:noFill/>
          <a:ln w="9525">
            <a:noFill/>
            <a:miter lim="800000"/>
            <a:headEnd/>
            <a:tailEnd/>
          </a:ln>
        </p:spPr>
      </p:pic>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238868"/>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8655" y="1815419"/>
            <a:ext cx="7233028" cy="2457034"/>
          </a:xfrm>
        </p:spPr>
        <p:txBody>
          <a:bodyPr>
            <a:noAutofit/>
          </a:bodyPr>
          <a:lstStyle/>
          <a:p>
            <a:pPr marL="0" indent="0" algn="just">
              <a:buNone/>
            </a:pPr>
            <a:r>
              <a:rPr lang="es-MX" dirty="0" smtClean="0"/>
              <a:t>El </a:t>
            </a:r>
            <a:r>
              <a:rPr lang="es-MX" b="1" i="1" dirty="0" smtClean="0"/>
              <a:t>alcantarillado o llamado también red de saneamiento o  red de drenaje </a:t>
            </a:r>
            <a:r>
              <a:rPr lang="es-MX" dirty="0" smtClean="0"/>
              <a:t>es un sistema de estructuras y tuberías usado para recoger y transportar las aguas residuales, aguas industriales y aguas de lluvias de una población desde el lugar donde se han generado hasta algún cuerpo de agua o corriente.</a:t>
            </a:r>
          </a:p>
          <a:p>
            <a:pPr marL="0" indent="0" algn="just">
              <a:buNone/>
            </a:pPr>
            <a:r>
              <a:rPr lang="es-MX" dirty="0" smtClean="0"/>
              <a:t>Huejutla cuenta con el número mayor de </a:t>
            </a:r>
            <a:r>
              <a:rPr lang="es-MX" b="1" i="1" dirty="0" smtClean="0"/>
              <a:t>sistemas de agua potable y alcantarillado </a:t>
            </a:r>
            <a:r>
              <a:rPr lang="es-MX" dirty="0" smtClean="0"/>
              <a:t>que ofrece mediáticamente insumos.</a:t>
            </a:r>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10" name="2 Marcador de contenido"/>
          <p:cNvSpPr txBox="1">
            <a:spLocks/>
          </p:cNvSpPr>
          <p:nvPr/>
        </p:nvSpPr>
        <p:spPr>
          <a:xfrm>
            <a:off x="449078" y="6433735"/>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pic>
        <p:nvPicPr>
          <p:cNvPr id="3074" name="Picture 2"/>
          <p:cNvPicPr>
            <a:picLocks noChangeAspect="1" noChangeArrowheads="1"/>
          </p:cNvPicPr>
          <p:nvPr/>
        </p:nvPicPr>
        <p:blipFill>
          <a:blip r:embed="rId5"/>
          <a:srcRect/>
          <a:stretch>
            <a:fillRect/>
          </a:stretch>
        </p:blipFill>
        <p:spPr bwMode="auto">
          <a:xfrm>
            <a:off x="308738" y="4072166"/>
            <a:ext cx="7973568" cy="2670048"/>
          </a:xfrm>
          <a:prstGeom prst="rect">
            <a:avLst/>
          </a:prstGeom>
          <a:noFill/>
          <a:ln w="9525">
            <a:noFill/>
            <a:miter lim="800000"/>
            <a:headEnd/>
            <a:tailEnd/>
          </a:ln>
        </p:spPr>
      </p:pic>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238868"/>
            <a:ext cx="6513177" cy="1320800"/>
          </a:xfrm>
        </p:spPr>
        <p:txBody>
          <a:bodyPr>
            <a:normAutofit/>
          </a:bodyPr>
          <a:lstStyle/>
          <a:p>
            <a:r>
              <a:rPr lang="es-MX" sz="3400" dirty="0" smtClean="0">
                <a:solidFill>
                  <a:schemeClr val="tx1">
                    <a:lumMod val="50000"/>
                    <a:lumOff val="50000"/>
                  </a:schemeClr>
                </a:solidFill>
              </a:rPr>
              <a:t>ANTECEDENTES</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8655" y="2792911"/>
            <a:ext cx="7233028" cy="4238540"/>
          </a:xfrm>
        </p:spPr>
        <p:txBody>
          <a:bodyPr>
            <a:noAutofit/>
          </a:bodyPr>
          <a:lstStyle/>
          <a:p>
            <a:pPr marL="0" indent="0" algn="just">
              <a:buNone/>
            </a:pPr>
            <a:r>
              <a:rPr lang="es-MX" dirty="0" smtClean="0"/>
              <a:t>Como se muestra en los resultados anteriores, Huejutla al igual que otras comunidades muestran un número considerable </a:t>
            </a:r>
            <a:r>
              <a:rPr lang="es-MX" b="1" i="1" dirty="0" smtClean="0"/>
              <a:t>sistemas de agua potable y alcantarillado</a:t>
            </a:r>
            <a:r>
              <a:rPr lang="es-MX" dirty="0" smtClean="0"/>
              <a:t>, sin embargo cuando se compara con el número de plantas tratadoras  (2 en Huejutla), las cuales son insuficientes para tratar altos volúmenes de agua (aguas domésticas residuales), además de no estar en funcionamiento. Estas aguas han y siguen siendo vertidas en ríos, zanjas y/o barrancas, ocasionando un fuerte impacto en los recursos naturales.</a:t>
            </a:r>
          </a:p>
          <a:p>
            <a:pPr marL="0" indent="0" algn="just">
              <a:buNone/>
            </a:pPr>
            <a:endParaRPr lang="es-MX" dirty="0" smtClean="0"/>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
        <p:nvSpPr>
          <p:cNvPr id="10" name="2 Marcador de contenido"/>
          <p:cNvSpPr txBox="1">
            <a:spLocks/>
          </p:cNvSpPr>
          <p:nvPr/>
        </p:nvSpPr>
        <p:spPr>
          <a:xfrm>
            <a:off x="449078" y="6433735"/>
            <a:ext cx="7140235" cy="408499"/>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s-MX"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Diagnóstico Regional de la Huasteca Hidalguense, 2015.</a:t>
            </a:r>
          </a:p>
        </p:txBody>
      </p:sp>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238868"/>
            <a:ext cx="6513177" cy="1320800"/>
          </a:xfrm>
        </p:spPr>
        <p:txBody>
          <a:bodyPr>
            <a:normAutofit/>
          </a:bodyPr>
          <a:lstStyle/>
          <a:p>
            <a:r>
              <a:rPr lang="es-MX" sz="3400" dirty="0" smtClean="0">
                <a:solidFill>
                  <a:schemeClr val="tx1">
                    <a:lumMod val="50000"/>
                    <a:lumOff val="50000"/>
                  </a:schemeClr>
                </a:solidFill>
              </a:rPr>
              <a:t>Puntos a considerar</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15310" y="2036149"/>
            <a:ext cx="7267904" cy="4175465"/>
          </a:xfrm>
        </p:spPr>
        <p:txBody>
          <a:bodyPr>
            <a:noAutofit/>
          </a:bodyPr>
          <a:lstStyle/>
          <a:p>
            <a:pPr marL="0" indent="0" algn="just">
              <a:buFont typeface="Wingdings" pitchFamily="2" charset="2"/>
              <a:buChar char="q"/>
            </a:pPr>
            <a:r>
              <a:rPr lang="es-MX" dirty="0" smtClean="0"/>
              <a:t>  Aumento del suministro de la red pública en la región, siendo  Huejutla la que registra una mayor demanda. </a:t>
            </a:r>
          </a:p>
          <a:p>
            <a:pPr marL="0" indent="0" algn="just">
              <a:buFont typeface="Wingdings" pitchFamily="2" charset="2"/>
              <a:buChar char="q"/>
            </a:pPr>
            <a:endParaRPr lang="es-MX" dirty="0" smtClean="0"/>
          </a:p>
          <a:p>
            <a:pPr marL="0" indent="0" algn="just">
              <a:buFont typeface="Wingdings" pitchFamily="2" charset="2"/>
              <a:buChar char="q"/>
            </a:pPr>
            <a:r>
              <a:rPr lang="es-MX" dirty="0" smtClean="0"/>
              <a:t>  El municipio Huejutla tiene un </a:t>
            </a:r>
            <a:r>
              <a:rPr lang="es-MX" b="1" i="1" dirty="0" smtClean="0"/>
              <a:t>alto índice de crecimiento demográfico</a:t>
            </a:r>
            <a:r>
              <a:rPr lang="es-MX" dirty="0" smtClean="0"/>
              <a:t>, debido a esta situación, la demanda del recurso hídrico es alto.</a:t>
            </a:r>
          </a:p>
          <a:p>
            <a:pPr marL="0" indent="0" algn="just">
              <a:buFont typeface="Wingdings" pitchFamily="2" charset="2"/>
              <a:buChar char="q"/>
            </a:pPr>
            <a:endParaRPr lang="es-MX" dirty="0" smtClean="0"/>
          </a:p>
          <a:p>
            <a:pPr marL="0" indent="0" algn="just">
              <a:buFont typeface="Wingdings" pitchFamily="2" charset="2"/>
              <a:buChar char="q"/>
            </a:pPr>
            <a:r>
              <a:rPr lang="es-MX" dirty="0" smtClean="0"/>
              <a:t>  Es </a:t>
            </a:r>
            <a:r>
              <a:rPr lang="es-MX" b="1" i="1" dirty="0" smtClean="0"/>
              <a:t>abastecida de agua potable </a:t>
            </a:r>
            <a:r>
              <a:rPr lang="es-MX" dirty="0" smtClean="0"/>
              <a:t>por 14 fuentes diferentes y consume el </a:t>
            </a:r>
            <a:r>
              <a:rPr lang="es-MX" b="1" i="1" dirty="0" smtClean="0"/>
              <a:t>mayor volumen  promedio de extracción</a:t>
            </a:r>
            <a:r>
              <a:rPr lang="es-MX" dirty="0" smtClean="0"/>
              <a:t>.</a:t>
            </a:r>
          </a:p>
          <a:p>
            <a:pPr marL="0" indent="0" algn="just">
              <a:buFont typeface="Wingdings" pitchFamily="2" charset="2"/>
              <a:buChar char="q"/>
            </a:pPr>
            <a:endParaRPr lang="es-MX" dirty="0" smtClean="0"/>
          </a:p>
          <a:p>
            <a:pPr marL="0" indent="0" algn="just">
              <a:buFont typeface="Wingdings" pitchFamily="2" charset="2"/>
              <a:buChar char="q"/>
            </a:pPr>
            <a:r>
              <a:rPr lang="es-MX" dirty="0" smtClean="0"/>
              <a:t>  Cuenta con el número más alto de </a:t>
            </a:r>
            <a:r>
              <a:rPr lang="es-MX" b="1" i="1" dirty="0" smtClean="0"/>
              <a:t>sistemas de toma domiciliaria instalada y de localidad con red de agua con distribución de agua entubada</a:t>
            </a:r>
            <a:r>
              <a:rPr lang="es-MX" dirty="0" smtClean="0"/>
              <a:t>.</a:t>
            </a:r>
          </a:p>
          <a:p>
            <a:pPr marL="0" indent="0" algn="just">
              <a:buFont typeface="Wingdings" pitchFamily="2" charset="2"/>
              <a:buChar char="q"/>
            </a:pPr>
            <a:endParaRPr lang="es-MX" dirty="0" smtClean="0"/>
          </a:p>
          <a:p>
            <a:pPr marL="0" indent="0" algn="just">
              <a:buFont typeface="Wingdings" pitchFamily="2" charset="2"/>
              <a:buChar char="q"/>
            </a:pPr>
            <a:endParaRPr lang="es-MX" dirty="0" smtClean="0"/>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3316" y="1238868"/>
            <a:ext cx="6513177" cy="1320800"/>
          </a:xfrm>
        </p:spPr>
        <p:txBody>
          <a:bodyPr>
            <a:normAutofit/>
          </a:bodyPr>
          <a:lstStyle/>
          <a:p>
            <a:r>
              <a:rPr lang="es-MX" sz="3400" dirty="0" smtClean="0">
                <a:solidFill>
                  <a:schemeClr val="tx1">
                    <a:lumMod val="50000"/>
                    <a:lumOff val="50000"/>
                  </a:schemeClr>
                </a:solidFill>
              </a:rPr>
              <a:t>Puntos a considerar</a:t>
            </a:r>
            <a:endParaRPr lang="es-MX" sz="3400" dirty="0">
              <a:solidFill>
                <a:schemeClr val="tx1">
                  <a:lumMod val="50000"/>
                  <a:lumOff val="50000"/>
                </a:schemeClr>
              </a:solidFill>
            </a:endParaRPr>
          </a:p>
        </p:txBody>
      </p:sp>
      <p:sp>
        <p:nvSpPr>
          <p:cNvPr id="3" name="2 Marcador de contenido"/>
          <p:cNvSpPr>
            <a:spLocks noGrp="1"/>
          </p:cNvSpPr>
          <p:nvPr>
            <p:ph idx="1"/>
          </p:nvPr>
        </p:nvSpPr>
        <p:spPr>
          <a:xfrm>
            <a:off x="331076" y="1907613"/>
            <a:ext cx="7157547" cy="4508945"/>
          </a:xfrm>
        </p:spPr>
        <p:txBody>
          <a:bodyPr>
            <a:noAutofit/>
          </a:bodyPr>
          <a:lstStyle/>
          <a:p>
            <a:pPr marL="0" indent="0" algn="just">
              <a:buFont typeface="Wingdings" pitchFamily="2" charset="2"/>
              <a:buChar char="q"/>
            </a:pPr>
            <a:r>
              <a:rPr lang="es-MX" dirty="0" smtClean="0"/>
              <a:t>  Huejutla tiene un número considerable de </a:t>
            </a:r>
            <a:r>
              <a:rPr lang="es-MX" b="1" i="1" dirty="0" smtClean="0"/>
              <a:t>sistemas de agua potable y alcantarillado</a:t>
            </a:r>
            <a:r>
              <a:rPr lang="es-MX" dirty="0" smtClean="0"/>
              <a:t>, pero insuficientes.</a:t>
            </a:r>
          </a:p>
          <a:p>
            <a:pPr marL="0" indent="0" algn="just">
              <a:buFont typeface="Wingdings" pitchFamily="2" charset="2"/>
              <a:buChar char="q"/>
            </a:pPr>
            <a:endParaRPr lang="es-MX" dirty="0" smtClean="0"/>
          </a:p>
          <a:p>
            <a:pPr marL="0" indent="0" algn="just">
              <a:buFont typeface="Wingdings" pitchFamily="2" charset="2"/>
              <a:buChar char="q"/>
            </a:pPr>
            <a:r>
              <a:rPr lang="es-MX" dirty="0" smtClean="0"/>
              <a:t>  El municipio consume y produce agua residual en grandes cantidades y </a:t>
            </a:r>
            <a:r>
              <a:rPr lang="es-MX" b="1" i="1" dirty="0" smtClean="0"/>
              <a:t>no cuenta con plantas tratadoras de aguas residuales aperitivas, </a:t>
            </a:r>
            <a:r>
              <a:rPr lang="es-MX" dirty="0" smtClean="0"/>
              <a:t>lo que imposibilita el tratamiento y reutilización de dicho recurso. Además  el agua residual se vierte en fundentes hídricas naturales, contaminándolas.</a:t>
            </a:r>
          </a:p>
          <a:p>
            <a:pPr marL="0" indent="0" algn="just">
              <a:buFont typeface="Wingdings" pitchFamily="2" charset="2"/>
              <a:buChar char="q"/>
            </a:pPr>
            <a:endParaRPr lang="es-MX" dirty="0" smtClean="0"/>
          </a:p>
          <a:p>
            <a:pPr marL="0" indent="0" algn="just">
              <a:buFont typeface="Wingdings" pitchFamily="2" charset="2"/>
              <a:buChar char="q"/>
            </a:pPr>
            <a:r>
              <a:rPr lang="es-MX" dirty="0" smtClean="0"/>
              <a:t>  La reactivación de las plantas tratadoras de agua favorecerían la preservación de los recursos naturales (flora y fauna), además mitiga la propagación de agentes patógenos que provocan  enfermedades intestinales (cólera y disentería).</a:t>
            </a:r>
          </a:p>
          <a:p>
            <a:pPr marL="0" indent="0" algn="just">
              <a:buFont typeface="Wingdings" pitchFamily="2" charset="2"/>
              <a:buChar char="q"/>
            </a:pPr>
            <a:endParaRPr lang="es-MX" dirty="0" smtClean="0"/>
          </a:p>
          <a:p>
            <a:pPr marL="0" indent="0" algn="just">
              <a:buFont typeface="Wingdings" pitchFamily="2" charset="2"/>
              <a:buChar char="q"/>
            </a:pPr>
            <a:endParaRPr lang="es-MX" dirty="0" smtClean="0"/>
          </a:p>
        </p:txBody>
      </p:sp>
      <p:grpSp>
        <p:nvGrpSpPr>
          <p:cNvPr id="4" name="3 Grupo"/>
          <p:cNvGrpSpPr/>
          <p:nvPr/>
        </p:nvGrpSpPr>
        <p:grpSpPr>
          <a:xfrm>
            <a:off x="862147" y="0"/>
            <a:ext cx="6119524" cy="1333500"/>
            <a:chOff x="862147" y="0"/>
            <a:chExt cx="6119524" cy="1333500"/>
          </a:xfrm>
        </p:grpSpPr>
        <p:pic>
          <p:nvPicPr>
            <p:cNvPr id="5" name="4 Imagen" descr="C:\Users\PLANEACION_UPH\Desktop\JUNTAS EXTRAORDINARIAS\escudo de hidal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492" y="42312"/>
              <a:ext cx="967179" cy="1000530"/>
            </a:xfrm>
            <a:prstGeom prst="rect">
              <a:avLst/>
            </a:prstGeom>
            <a:noFill/>
            <a:ln>
              <a:noFill/>
            </a:ln>
          </p:spPr>
        </p:pic>
        <p:pic>
          <p:nvPicPr>
            <p:cNvPr id="6" name="5 Imagen" descr="LOGO_UP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147" y="208999"/>
              <a:ext cx="1674019" cy="727520"/>
            </a:xfrm>
            <a:prstGeom prst="rect">
              <a:avLst/>
            </a:prstGeom>
            <a:noFill/>
            <a:ln>
              <a:noFill/>
            </a:ln>
          </p:spPr>
        </p:pic>
        <p:pic>
          <p:nvPicPr>
            <p:cNvPr id="7" name="Picture 2" descr="Resultado de imagen para logo hidalgo"/>
            <p:cNvPicPr>
              <a:picLocks noChangeAspect="1" noChangeArrowheads="1"/>
            </p:cNvPicPr>
            <p:nvPr/>
          </p:nvPicPr>
          <p:blipFill>
            <a:blip r:embed="rId4"/>
            <a:srcRect/>
            <a:stretch>
              <a:fillRect/>
            </a:stretch>
          </p:blipFill>
          <p:spPr bwMode="auto">
            <a:xfrm>
              <a:off x="3408230" y="0"/>
              <a:ext cx="1333500" cy="1333500"/>
            </a:xfrm>
            <a:prstGeom prst="rect">
              <a:avLst/>
            </a:prstGeom>
            <a:noFill/>
          </p:spPr>
        </p:pic>
      </p:grpSp>
    </p:spTree>
    <p:extLst>
      <p:ext uri="{BB962C8B-B14F-4D97-AF65-F5344CB8AC3E}">
        <p14:creationId xmlns:p14="http://schemas.microsoft.com/office/powerpoint/2010/main" val="3774848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1011</TotalTime>
  <Words>884</Words>
  <Application>Microsoft Office PowerPoint</Application>
  <PresentationFormat>Presentación en pantalla (4:3)</PresentationFormat>
  <Paragraphs>65</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Faceta</vt:lpstr>
      <vt:lpstr>Consulta para la Elaboración del Plan Estatal de Desarrollo Foro I: Huejutla de Reyes</vt:lpstr>
      <vt:lpstr>ANTECEDENTES</vt:lpstr>
      <vt:lpstr>ANTECEDENTES</vt:lpstr>
      <vt:lpstr>ANTECEDENTES</vt:lpstr>
      <vt:lpstr>ANTECEDENTES</vt:lpstr>
      <vt:lpstr>ANTECEDENTES</vt:lpstr>
      <vt:lpstr>ANTECEDENTES</vt:lpstr>
      <vt:lpstr>Puntos a considerar</vt:lpstr>
      <vt:lpstr>Puntos a considerar</vt:lpstr>
      <vt:lpstr>Objetivos de la propuesta</vt:lpstr>
      <vt:lpstr>Presentación de PowerPoint</vt:lpstr>
      <vt:lpstr>Presentación de PowerPoint</vt:lpstr>
      <vt:lpstr>Presentación de PowerPoint</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Politécnica de Huejutla</dc:title>
  <dc:creator>Full name</dc:creator>
  <cp:lastModifiedBy>EQUIPO3</cp:lastModifiedBy>
  <cp:revision>48</cp:revision>
  <dcterms:created xsi:type="dcterms:W3CDTF">2016-10-02T19:07:07Z</dcterms:created>
  <dcterms:modified xsi:type="dcterms:W3CDTF">2016-10-29T16:15:03Z</dcterms:modified>
</cp:coreProperties>
</file>