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45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9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89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7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12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8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27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38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1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41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9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11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37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58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2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9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6F32-341E-4D82-8C56-C77876646E4A}" type="datetimeFigureOut">
              <a:rPr lang="es-MX" smtClean="0"/>
              <a:t>27/10/2016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8B92A0-A64B-4C7C-96DA-0BA109CEBA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9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2800" b="1" dirty="0" smtClean="0">
                <a:latin typeface="Georgia" pitchFamily="18" charset="0"/>
              </a:rPr>
              <a:t>PONENCIA:</a:t>
            </a:r>
            <a:br>
              <a:rPr lang="es-MX" sz="2800" b="1" dirty="0" smtClean="0">
                <a:latin typeface="Georgia" pitchFamily="18" charset="0"/>
              </a:rPr>
            </a:br>
            <a:r>
              <a:rPr lang="es-MX" sz="2800" b="1" dirty="0" smtClean="0">
                <a:latin typeface="Georgia" pitchFamily="18" charset="0"/>
              </a:rPr>
              <a:t>MODELO MEXICANO DE FORMACIÓN DUAL </a:t>
            </a:r>
            <a:br>
              <a:rPr lang="es-MX" sz="2800" b="1" dirty="0" smtClean="0">
                <a:latin typeface="Georgia" pitchFamily="18" charset="0"/>
              </a:rPr>
            </a:br>
            <a:r>
              <a:rPr lang="es-MX" sz="2800" b="1" dirty="0" smtClean="0">
                <a:latin typeface="Georgia" pitchFamily="18" charset="0"/>
              </a:rPr>
              <a:t>(MMFD). Prueba piloto</a:t>
            </a:r>
            <a:br>
              <a:rPr lang="es-MX" sz="2800" b="1" dirty="0" smtClean="0">
                <a:latin typeface="Georgia" pitchFamily="18" charset="0"/>
              </a:rPr>
            </a:br>
            <a:r>
              <a:rPr lang="es-MX" sz="2800" b="1" dirty="0" smtClean="0">
                <a:latin typeface="Georgia" pitchFamily="18" charset="0"/>
              </a:rPr>
              <a:t>Mtro. Jaime Vargas Rodríguez</a:t>
            </a:r>
            <a:br>
              <a:rPr lang="es-MX" sz="2800" b="1" dirty="0" smtClean="0">
                <a:latin typeface="Georgia" pitchFamily="18" charset="0"/>
              </a:rPr>
            </a:br>
            <a:endParaRPr lang="es-MX" sz="28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16" descr="LOGO_UPH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48" y="3839905"/>
            <a:ext cx="1385689" cy="59001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548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55868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Tres características de los jóvenes recién egresados de la educación media superior</a:t>
            </a:r>
            <a:br>
              <a:rPr lang="es-MX" b="1" dirty="0">
                <a:solidFill>
                  <a:schemeClr val="tx1"/>
                </a:solidFill>
                <a:latin typeface="Georgia" pitchFamily="18" charset="0"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Falta de experiencia</a:t>
            </a:r>
          </a:p>
          <a:p>
            <a:pPr algn="ctr"/>
            <a:endParaRPr lang="es-MX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Escaso capital social</a:t>
            </a:r>
          </a:p>
          <a:p>
            <a:pPr algn="ctr"/>
            <a:endParaRPr lang="es-MX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Formados en un número reducido de carreras, muchas de ellas «saturadas» en el mercado laboral </a:t>
            </a:r>
          </a:p>
          <a:p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Estas características se traducen a menudo en altas tasas de desempleo y subempleo, baja productividad e ingresos precarios de los egresados de la educación media superior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785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s-MX" sz="3100" b="1" dirty="0">
                <a:solidFill>
                  <a:schemeClr val="tx1"/>
                </a:solidFill>
                <a:latin typeface="Georgia" pitchFamily="18" charset="0"/>
              </a:rPr>
              <a:t>Para encarar estos y otros problemas semejantes, es preciso preparar a los jóvenes para el empleo</a:t>
            </a:r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s-MX" b="1" dirty="0">
                <a:solidFill>
                  <a:schemeClr val="tx1"/>
                </a:solidFill>
                <a:latin typeface="Georgia" pitchFamily="18" charset="0"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Establecer en los programas de estudio un equilibrio armónico entre la </a:t>
            </a:r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formación teórica y práctica</a:t>
            </a:r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, para lo cual es necesario </a:t>
            </a:r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alternar el período de formación en el aula con el espacio del trabajo</a:t>
            </a:r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. </a:t>
            </a:r>
          </a:p>
          <a:p>
            <a:pPr algn="ctr"/>
            <a:endParaRPr lang="es-MX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Desarrollar en los jóvenes las </a:t>
            </a:r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competencias necesarias </a:t>
            </a:r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para que logren un buen desempeño laboral al egresar, sin que se requiera un entrenamiento adicional para iniciar su etapa productiva. </a:t>
            </a:r>
          </a:p>
          <a:p>
            <a:pPr algn="ctr"/>
            <a:endParaRPr lang="es-MX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Formar a los jóvenes en </a:t>
            </a:r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carreras y campos de interés </a:t>
            </a:r>
            <a:r>
              <a:rPr lang="es-MX" dirty="0">
                <a:solidFill>
                  <a:schemeClr val="tx1"/>
                </a:solidFill>
                <a:latin typeface="Georgia" pitchFamily="18" charset="0"/>
              </a:rPr>
              <a:t>para las empresas</a:t>
            </a:r>
          </a:p>
          <a:p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Una de las opciones probadas para lograr este propósito es el modelo alemán de formación </a:t>
            </a:r>
            <a:r>
              <a:rPr lang="es-MX" b="1" dirty="0" smtClean="0">
                <a:solidFill>
                  <a:schemeClr val="tx1"/>
                </a:solidFill>
                <a:latin typeface="Georgia" pitchFamily="18" charset="0"/>
              </a:rPr>
              <a:t>dual.</a:t>
            </a:r>
            <a:endParaRPr lang="es-MX" b="1" dirty="0">
              <a:solidFill>
                <a:schemeClr val="tx1"/>
              </a:solidFill>
              <a:latin typeface="Georgia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880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>
                <a:solidFill>
                  <a:prstClr val="black"/>
                </a:solidFill>
                <a:latin typeface="Georgia" pitchFamily="18" charset="0"/>
              </a:rPr>
              <a:t>Características del modelo alemán de formación dual</a:t>
            </a:r>
            <a:br>
              <a:rPr lang="es-MX" b="1" dirty="0">
                <a:solidFill>
                  <a:prstClr val="black"/>
                </a:solidFill>
                <a:latin typeface="Georgia" pitchFamily="18" charset="0"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S" dirty="0"/>
              <a:t>Consenso acerca de la </a:t>
            </a:r>
            <a:r>
              <a:rPr lang="es-ES" b="1" dirty="0"/>
              <a:t>idoneidad del lugar de trabajo para la formación de los jóvenes</a:t>
            </a:r>
            <a:r>
              <a:rPr lang="es-ES" dirty="0"/>
              <a:t>. </a:t>
            </a:r>
            <a:endParaRPr lang="es-MX" dirty="0"/>
          </a:p>
          <a:p>
            <a:pPr fontAlgn="ctr"/>
            <a:r>
              <a:rPr lang="es-MX" b="1" dirty="0"/>
              <a:t>Vínculo</a:t>
            </a:r>
            <a:r>
              <a:rPr lang="es-MX" dirty="0"/>
              <a:t> no sólo entre el </a:t>
            </a:r>
            <a:r>
              <a:rPr lang="es-MX" b="1" dirty="0"/>
              <a:t>educando</a:t>
            </a:r>
            <a:r>
              <a:rPr lang="es-MX" dirty="0"/>
              <a:t> y el </a:t>
            </a:r>
            <a:r>
              <a:rPr lang="es-MX" b="1" dirty="0"/>
              <a:t>plantel educativo</a:t>
            </a:r>
            <a:r>
              <a:rPr lang="es-MX" dirty="0"/>
              <a:t>, sino también y sobre todo con una </a:t>
            </a:r>
            <a:r>
              <a:rPr lang="es-MX" b="1" dirty="0"/>
              <a:t>empresa u organización</a:t>
            </a:r>
            <a:r>
              <a:rPr lang="es-MX" dirty="0"/>
              <a:t>.</a:t>
            </a:r>
          </a:p>
          <a:p>
            <a:r>
              <a:rPr lang="es-ES" dirty="0"/>
              <a:t>Duración mínima de </a:t>
            </a:r>
            <a:r>
              <a:rPr lang="es-ES" b="1" dirty="0"/>
              <a:t>dos años</a:t>
            </a:r>
            <a:endParaRPr lang="es-MX" dirty="0"/>
          </a:p>
          <a:p>
            <a:r>
              <a:rPr lang="es-ES" b="1" dirty="0"/>
              <a:t>Formación y certificación </a:t>
            </a:r>
            <a:r>
              <a:rPr lang="es-ES" dirty="0"/>
              <a:t>adecuada de </a:t>
            </a:r>
            <a:r>
              <a:rPr lang="es-ES" b="1" dirty="0"/>
              <a:t>instructores</a:t>
            </a:r>
            <a:endParaRPr lang="es-MX" dirty="0"/>
          </a:p>
          <a:p>
            <a:r>
              <a:rPr lang="es-ES" dirty="0"/>
              <a:t>La </a:t>
            </a:r>
            <a:r>
              <a:rPr lang="es-ES" b="1" dirty="0"/>
              <a:t>inscripción de los contratos </a:t>
            </a:r>
            <a:r>
              <a:rPr lang="es-ES" dirty="0"/>
              <a:t>entre empresa y educando en una tercera institución para tener </a:t>
            </a:r>
            <a:r>
              <a:rPr lang="es-ES" b="1" dirty="0"/>
              <a:t>constancia y control</a:t>
            </a:r>
            <a:r>
              <a:rPr lang="es-ES" dirty="0"/>
              <a:t>.</a:t>
            </a:r>
            <a:endParaRPr lang="es-MX" dirty="0"/>
          </a:p>
          <a:p>
            <a:r>
              <a:rPr lang="es-ES" dirty="0"/>
              <a:t>Elaboración de Estándares en el marco de un </a:t>
            </a:r>
            <a:r>
              <a:rPr lang="es-ES" b="1" dirty="0"/>
              <a:t>consenso nacional </a:t>
            </a:r>
            <a:r>
              <a:rPr lang="es-ES" dirty="0"/>
              <a:t>con responsabilidades compartidas.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30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La propuesta: generación de consensos hacia un modelo mexicano de formación dual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>
                <a:latin typeface="Georgia" pitchFamily="18" charset="0"/>
              </a:rPr>
              <a:t>Que retome los elementos esenciales del modelo dual </a:t>
            </a:r>
            <a:r>
              <a:rPr lang="es-MX" sz="2800" dirty="0" smtClean="0">
                <a:latin typeface="Georgia" pitchFamily="18" charset="0"/>
              </a:rPr>
              <a:t>alemán</a:t>
            </a:r>
          </a:p>
          <a:p>
            <a:endParaRPr lang="es-MX" sz="2800" dirty="0">
              <a:latin typeface="Georgia" pitchFamily="18" charset="0"/>
            </a:endParaRPr>
          </a:p>
          <a:p>
            <a:endParaRPr lang="es-MX" sz="2800" dirty="0">
              <a:latin typeface="Georgia" pitchFamily="18" charset="0"/>
            </a:endParaRPr>
          </a:p>
          <a:p>
            <a:r>
              <a:rPr lang="es-MX" sz="2800" dirty="0">
                <a:latin typeface="Georgia" pitchFamily="18" charset="0"/>
              </a:rPr>
              <a:t>e integre las especificidades de la realidad nacional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561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Modelo Mexicano de Formación Dual</a:t>
            </a:r>
            <a:r>
              <a:rPr lang="es-MX" b="1" dirty="0">
                <a:latin typeface="Georgia" pitchFamily="18" charset="0"/>
              </a:rPr>
              <a:t/>
            </a:r>
            <a:br>
              <a:rPr lang="es-MX" b="1" dirty="0">
                <a:latin typeface="Georgia" pitchFamily="18" charset="0"/>
              </a:rPr>
            </a:br>
            <a:endParaRPr lang="es-MX" dirty="0"/>
          </a:p>
        </p:txBody>
      </p:sp>
      <p:sp>
        <p:nvSpPr>
          <p:cNvPr id="4" name="1 CuadroTexto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2108897" cy="765491"/>
          </a:xfrm>
          <a:prstGeom prst="rect">
            <a:avLst/>
          </a:prstGeom>
          <a:solidFill>
            <a:srgbClr val="33996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no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Georgia" pitchFamily="18" charset="0"/>
              </a:rPr>
              <a:t>    Objetivo:</a:t>
            </a:r>
            <a:endParaRPr lang="es-MX" sz="20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32953" y="3156269"/>
            <a:ext cx="8640440" cy="3168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Ins="324000" anchor="ctr" anchorCtr="0">
            <a:noAutofit/>
          </a:bodyPr>
          <a:lstStyle/>
          <a:p>
            <a:pPr marL="180975" algn="just">
              <a:spcAft>
                <a:spcPts val="1800"/>
              </a:spcAft>
              <a:tabLst>
                <a:tab pos="541338" algn="l"/>
              </a:tabLst>
            </a:pPr>
            <a:r>
              <a:rPr lang="es-MX" sz="2000" kern="0" dirty="0">
                <a:solidFill>
                  <a:sysClr val="windowText" lastClr="000000"/>
                </a:solidFill>
                <a:latin typeface="Georgia" pitchFamily="18" charset="0"/>
              </a:rPr>
              <a:t>El Modelo Mexicano de Formación Dual (MMFD</a:t>
            </a:r>
            <a:r>
              <a:rPr lang="es-MX" sz="2000" kern="0" dirty="0" smtClean="0">
                <a:solidFill>
                  <a:sysClr val="windowText" lastClr="000000"/>
                </a:solidFill>
                <a:latin typeface="Georgia" pitchFamily="18" charset="0"/>
              </a:rPr>
              <a:t>) busca: </a:t>
            </a:r>
          </a:p>
          <a:p>
            <a:pPr marL="541338" indent="-360363" algn="just">
              <a:spcAft>
                <a:spcPts val="1800"/>
              </a:spcAft>
              <a:buFont typeface="Arial" pitchFamily="34" charset="0"/>
              <a:buChar char="•"/>
              <a:tabLst>
                <a:tab pos="541338" algn="l"/>
              </a:tabLst>
            </a:pPr>
            <a:r>
              <a:rPr lang="es-MX" sz="2000" kern="0" dirty="0" smtClean="0">
                <a:solidFill>
                  <a:sysClr val="windowText" lastClr="000000"/>
                </a:solidFill>
                <a:latin typeface="Georgia" pitchFamily="18" charset="0"/>
              </a:rPr>
              <a:t>Vincular armónicamente la formación teórica y práctica. </a:t>
            </a:r>
          </a:p>
          <a:p>
            <a:pPr marL="541338" indent="-360363" algn="just">
              <a:spcAft>
                <a:spcPts val="1800"/>
              </a:spcAft>
              <a:buFont typeface="Arial" pitchFamily="34" charset="0"/>
              <a:buChar char="•"/>
              <a:tabLst>
                <a:tab pos="541338" algn="l"/>
              </a:tabLst>
            </a:pPr>
            <a:r>
              <a:rPr lang="es-MX" sz="2000" kern="0" dirty="0" smtClean="0">
                <a:solidFill>
                  <a:sysClr val="windowText" lastClr="000000"/>
                </a:solidFill>
                <a:latin typeface="Georgia" pitchFamily="18" charset="0"/>
              </a:rPr>
              <a:t>Integra al estudiante no sólo en el aula sino también en el espacio del trabajo. </a:t>
            </a:r>
          </a:p>
          <a:p>
            <a:pPr marL="541338" indent="-360363" algn="just">
              <a:spcAft>
                <a:spcPts val="1800"/>
              </a:spcAft>
              <a:buFont typeface="Arial" pitchFamily="34" charset="0"/>
              <a:buChar char="•"/>
              <a:tabLst>
                <a:tab pos="541338" algn="l"/>
              </a:tabLst>
            </a:pPr>
            <a:r>
              <a:rPr lang="es-MX" sz="2000" kern="0" dirty="0" smtClean="0">
                <a:solidFill>
                  <a:sysClr val="windowText" lastClr="000000"/>
                </a:solidFill>
                <a:latin typeface="Georgia" pitchFamily="18" charset="0"/>
              </a:rPr>
              <a:t>Desarrolla sus competencias profesionales, al tiempo que desarrolla entre los jóvenes competencias genéricas y disciplinares a fin de lograr una educación integral. </a:t>
            </a:r>
            <a:endParaRPr lang="es-MX" sz="2000" kern="0" dirty="0">
              <a:solidFill>
                <a:sysClr val="windowText" lastClr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2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  <a:latin typeface="Georgia" pitchFamily="18" charset="0"/>
              </a:rPr>
              <a:t>Aspectos importantes del MMFD</a:t>
            </a:r>
            <a:br>
              <a:rPr lang="es-MX" b="1" dirty="0">
                <a:solidFill>
                  <a:schemeClr val="tx1"/>
                </a:solidFill>
                <a:latin typeface="Georgia" pitchFamily="18" charset="0"/>
              </a:rPr>
            </a:b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42 Rectángulo"/>
          <p:cNvSpPr>
            <a:spLocks noGrp="1"/>
          </p:cNvSpPr>
          <p:nvPr>
            <p:ph idx="1"/>
          </p:nvPr>
        </p:nvSpPr>
        <p:spPr>
          <a:xfrm>
            <a:off x="677334" y="1930400"/>
            <a:ext cx="6508774" cy="1271100"/>
          </a:xfrm>
          <a:prstGeom prst="rect">
            <a:avLst/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l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 anchorCtr="0">
            <a:noAutofit/>
          </a:bodyPr>
          <a:lstStyle/>
          <a:p>
            <a:pPr marL="285750" indent="-285750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s-MX" dirty="0" smtClean="0">
                <a:latin typeface="Georgia" pitchFamily="18" charset="0"/>
              </a:rPr>
              <a:t>La relación entre la empresa y el plantel se formalizará a través de un </a:t>
            </a:r>
            <a:r>
              <a:rPr lang="es-MX" b="1" dirty="0" smtClean="0">
                <a:latin typeface="Georgia" pitchFamily="18" charset="0"/>
              </a:rPr>
              <a:t>convenio </a:t>
            </a:r>
            <a:r>
              <a:rPr lang="es-MX" b="1" dirty="0">
                <a:latin typeface="Georgia" pitchFamily="18" charset="0"/>
              </a:rPr>
              <a:t>marco de </a:t>
            </a:r>
            <a:r>
              <a:rPr lang="es-MX" b="1" dirty="0" smtClean="0">
                <a:latin typeface="Georgia" pitchFamily="18" charset="0"/>
              </a:rPr>
              <a:t>colaboración.</a:t>
            </a:r>
            <a:endParaRPr lang="es-MX" b="1" dirty="0">
              <a:latin typeface="Georgia" pitchFamily="18" charset="0"/>
            </a:endParaRPr>
          </a:p>
        </p:txBody>
      </p:sp>
      <p:sp>
        <p:nvSpPr>
          <p:cNvPr id="5" name="43 Rectángulo"/>
          <p:cNvSpPr/>
          <p:nvPr/>
        </p:nvSpPr>
        <p:spPr>
          <a:xfrm>
            <a:off x="524323" y="3480099"/>
            <a:ext cx="7003626" cy="1673913"/>
          </a:xfrm>
          <a:prstGeom prst="rect">
            <a:avLst/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l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 anchorCtr="0">
            <a:noAutofit/>
          </a:bodyPr>
          <a:lstStyle/>
          <a:p>
            <a:pPr marL="285750" indent="-285750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s-MX" dirty="0" smtClean="0">
                <a:latin typeface="Georgia" pitchFamily="18" charset="0"/>
              </a:rPr>
              <a:t>La relación con el estudiante se formalizará a través de un </a:t>
            </a:r>
            <a:r>
              <a:rPr lang="es-MX" b="1" dirty="0">
                <a:latin typeface="Georgia" pitchFamily="18" charset="0"/>
              </a:rPr>
              <a:t>convenio de </a:t>
            </a:r>
            <a:r>
              <a:rPr lang="es-MX" b="1" dirty="0" smtClean="0">
                <a:latin typeface="Georgia" pitchFamily="18" charset="0"/>
              </a:rPr>
              <a:t>aprendizaje: </a:t>
            </a:r>
            <a:r>
              <a:rPr lang="es-MX" dirty="0" smtClean="0">
                <a:latin typeface="Georgia" pitchFamily="18" charset="0"/>
              </a:rPr>
              <a:t>firmado por el </a:t>
            </a:r>
            <a:r>
              <a:rPr lang="es-MX" dirty="0">
                <a:latin typeface="Georgia" pitchFamily="18" charset="0"/>
              </a:rPr>
              <a:t>plantel educativo, la empresa y el estudiante, </a:t>
            </a:r>
            <a:r>
              <a:rPr lang="es-MX" dirty="0" smtClean="0">
                <a:latin typeface="Georgia" pitchFamily="18" charset="0"/>
              </a:rPr>
              <a:t>(en caso </a:t>
            </a:r>
            <a:r>
              <a:rPr lang="es-MX" dirty="0">
                <a:latin typeface="Georgia" pitchFamily="18" charset="0"/>
              </a:rPr>
              <a:t>de ser menor por el padre de familia o tutor), donde se </a:t>
            </a:r>
            <a:r>
              <a:rPr lang="es-MX" dirty="0" smtClean="0">
                <a:latin typeface="Georgia" pitchFamily="18" charset="0"/>
              </a:rPr>
              <a:t>establecerán </a:t>
            </a:r>
            <a:r>
              <a:rPr lang="es-MX" dirty="0">
                <a:latin typeface="Georgia" pitchFamily="18" charset="0"/>
              </a:rPr>
              <a:t>las responsabilidades de los </a:t>
            </a:r>
            <a:r>
              <a:rPr lang="es-MX" dirty="0" smtClean="0">
                <a:latin typeface="Georgia" pitchFamily="18" charset="0"/>
              </a:rPr>
              <a:t>actores, y se indicará que </a:t>
            </a:r>
            <a:r>
              <a:rPr lang="es-MX" b="1" dirty="0" smtClean="0">
                <a:latin typeface="Georgia" pitchFamily="18" charset="0"/>
              </a:rPr>
              <a:t>no existe una relación laboral alguna entre la empresa y el estudiante.</a:t>
            </a:r>
            <a:endParaRPr lang="es-MX" b="1" dirty="0">
              <a:latin typeface="Georgia" pitchFamily="18" charset="0"/>
            </a:endParaRPr>
          </a:p>
        </p:txBody>
      </p:sp>
      <p:sp>
        <p:nvSpPr>
          <p:cNvPr id="6" name="44 Rectángulo"/>
          <p:cNvSpPr/>
          <p:nvPr/>
        </p:nvSpPr>
        <p:spPr>
          <a:xfrm>
            <a:off x="524323" y="5346550"/>
            <a:ext cx="8135583" cy="1054249"/>
          </a:xfrm>
          <a:prstGeom prst="rect">
            <a:avLst/>
          </a:prstGeom>
          <a:gradFill>
            <a:gsLst>
              <a:gs pos="0">
                <a:schemeClr val="l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l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 anchorCtr="0">
            <a:noAutofit/>
          </a:bodyPr>
          <a:lstStyle/>
          <a:p>
            <a:pPr marL="285750" indent="-285750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s-MX" dirty="0" smtClean="0">
                <a:latin typeface="Georgia" pitchFamily="18" charset="0"/>
              </a:rPr>
              <a:t>Los estudiantes se encontrarán matriculados en el plantel educativo durante todo el proceso de la formación dual en la empresa, por lo que cuentan con un </a:t>
            </a:r>
            <a:r>
              <a:rPr lang="es-MX" b="1" dirty="0" smtClean="0">
                <a:latin typeface="Georgia" pitchFamily="18" charset="0"/>
              </a:rPr>
              <a:t>seguro facultativo </a:t>
            </a:r>
            <a:r>
              <a:rPr lang="es-MX" dirty="0" smtClean="0">
                <a:latin typeface="Georgia" pitchFamily="18" charset="0"/>
              </a:rPr>
              <a:t>que los respalda contra cualquier eventualidad. </a:t>
            </a:r>
            <a:endParaRPr lang="es-MX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22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489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Georgia</vt:lpstr>
      <vt:lpstr>Trebuchet MS</vt:lpstr>
      <vt:lpstr>Wingdings 3</vt:lpstr>
      <vt:lpstr>Faceta</vt:lpstr>
      <vt:lpstr>PONENCIA: MODELO MEXICANO DE FORMACIÓN DUAL  (MMFD). Prueba piloto Mtro. Jaime Vargas Rodríguez </vt:lpstr>
      <vt:lpstr>Tres características de los jóvenes recién egresados de la educación media superior </vt:lpstr>
      <vt:lpstr>Para encarar estos y otros problemas semejantes, es preciso preparar a los jóvenes para el empleo </vt:lpstr>
      <vt:lpstr>Características del modelo alemán de formación dual </vt:lpstr>
      <vt:lpstr>La propuesta: generación de consensos hacia un modelo mexicano de formación dual</vt:lpstr>
      <vt:lpstr>Modelo Mexicano de Formación Dual </vt:lpstr>
      <vt:lpstr>Aspectos importantes del MMFD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PONENCIA: MODELO MEXICANO DE FORMACIÓN DUAL  (MMFD). Prueba piloto Mtro. Jaime Vargas Rodríguez</dc:title>
  <dc:creator>MTTO_LAB</dc:creator>
  <cp:lastModifiedBy>MTTO_LAB</cp:lastModifiedBy>
  <cp:revision>3</cp:revision>
  <dcterms:created xsi:type="dcterms:W3CDTF">2016-10-27T16:43:52Z</dcterms:created>
  <dcterms:modified xsi:type="dcterms:W3CDTF">2016-10-27T17:02:35Z</dcterms:modified>
</cp:coreProperties>
</file>