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1798fe33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1798fe33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1798fe33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a1798fe33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1798fe33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1798fe33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1798fe33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1798fe33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1798fe33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1798fe33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1798fe33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1798fe33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1798fe33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1798fe33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1798fe33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1798fe33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1798fe33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1798fe33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409400" y="573850"/>
            <a:ext cx="8681400" cy="22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9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Analizador sintáctico</a:t>
            </a:r>
            <a:endParaRPr sz="69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9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en árbol</a:t>
            </a:r>
            <a:endParaRPr sz="69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5698000" y="4243500"/>
            <a:ext cx="33927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Dario Burneo Dominguez</a:t>
            </a:r>
            <a:endParaRPr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Héctor de la Cruz Baquero</a:t>
            </a:r>
            <a:endParaRPr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77900" y="539900"/>
            <a:ext cx="8681400" cy="22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9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Analizador </a:t>
            </a:r>
            <a:r>
              <a:rPr lang="es" sz="69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s</a:t>
            </a:r>
            <a:r>
              <a:rPr lang="es" sz="69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intáctico</a:t>
            </a:r>
            <a:endParaRPr sz="69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9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en árbol</a:t>
            </a:r>
            <a:endParaRPr sz="69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147900" y="160775"/>
            <a:ext cx="5021700" cy="7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Estructura del </a:t>
            </a:r>
            <a:r>
              <a:rPr lang="es" sz="43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código</a:t>
            </a:r>
            <a:endParaRPr sz="43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3" name="Google Shape;63;p14"/>
          <p:cNvSpPr txBox="1"/>
          <p:nvPr>
            <p:ph type="ctrTitle"/>
          </p:nvPr>
        </p:nvSpPr>
        <p:spPr>
          <a:xfrm>
            <a:off x="391900" y="879275"/>
            <a:ext cx="6658200" cy="410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Organización</a:t>
            </a:r>
            <a:endParaRPr sz="1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mpact"/>
              <a:buChar char="-"/>
            </a:pPr>
            <a:r>
              <a:rPr lang="es" sz="1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Gramática (lark)</a:t>
            </a:r>
            <a:endParaRPr sz="1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mpact"/>
              <a:buChar char="-"/>
            </a:pPr>
            <a:r>
              <a:rPr lang="es" sz="1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Clase nodo</a:t>
            </a:r>
            <a:endParaRPr sz="1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mpact"/>
              <a:buChar char="-"/>
            </a:pPr>
            <a:r>
              <a:rPr lang="es" sz="1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Construir el </a:t>
            </a:r>
            <a:r>
              <a:rPr lang="es" sz="1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Árbol</a:t>
            </a:r>
            <a:r>
              <a:rPr lang="es" sz="1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 de sintaxis abstracta</a:t>
            </a:r>
            <a:endParaRPr sz="1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Distribución</a:t>
            </a:r>
            <a:endParaRPr sz="1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mpact"/>
              <a:buChar char="-"/>
            </a:pPr>
            <a:r>
              <a:rPr lang="es" sz="1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Distribución horizontal de los nodos</a:t>
            </a:r>
            <a:endParaRPr sz="1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mpact"/>
              <a:buChar char="-"/>
            </a:pPr>
            <a:r>
              <a:rPr lang="es" sz="1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Construcción de nodos del árbol</a:t>
            </a:r>
            <a:endParaRPr sz="1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mpact"/>
              <a:buChar char="-"/>
            </a:pPr>
            <a:r>
              <a:rPr lang="es" sz="1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Cálculo de dimensiones del árbol</a:t>
            </a:r>
            <a:endParaRPr sz="1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Dibujo</a:t>
            </a:r>
            <a:endParaRPr sz="1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mpact"/>
              <a:buChar char="-"/>
            </a:pPr>
            <a:r>
              <a:rPr lang="es" sz="1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Dibujo del árbol</a:t>
            </a:r>
            <a:endParaRPr sz="1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mpact"/>
              <a:buChar char="-"/>
            </a:pPr>
            <a:r>
              <a:rPr lang="es" sz="1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Interfaz del árbol (tkinter)</a:t>
            </a:r>
            <a:endParaRPr sz="1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mpact"/>
              <a:buChar char="-"/>
            </a:pPr>
            <a:r>
              <a:rPr lang="es" sz="1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Limpiar el árbol</a:t>
            </a:r>
            <a:endParaRPr sz="1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mpact"/>
              <a:buChar char="-"/>
            </a:pPr>
            <a:r>
              <a:rPr lang="es" sz="1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Ventana</a:t>
            </a:r>
            <a:endParaRPr sz="1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950" y="982800"/>
            <a:ext cx="3486625" cy="319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ctrTitle"/>
          </p:nvPr>
        </p:nvSpPr>
        <p:spPr>
          <a:xfrm>
            <a:off x="115350" y="79375"/>
            <a:ext cx="3035100" cy="8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Gramática</a:t>
            </a:r>
            <a:endParaRPr sz="43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0" name="Google Shape;70;p15"/>
          <p:cNvSpPr txBox="1"/>
          <p:nvPr>
            <p:ph type="ctrTitle"/>
          </p:nvPr>
        </p:nvSpPr>
        <p:spPr>
          <a:xfrm>
            <a:off x="4047225" y="1008300"/>
            <a:ext cx="3169800" cy="31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mpact"/>
              <a:buChar char="+"/>
            </a:pPr>
            <a:r>
              <a:rPr lang="es" sz="33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Suma</a:t>
            </a:r>
            <a:endParaRPr sz="33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mpact"/>
              <a:buChar char="-"/>
            </a:pPr>
            <a:r>
              <a:rPr lang="es" sz="33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Resta</a:t>
            </a:r>
            <a:endParaRPr sz="33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*   Multiplicación</a:t>
            </a:r>
            <a:endParaRPr sz="33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/   División</a:t>
            </a:r>
            <a:endParaRPr sz="33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^   Exponente</a:t>
            </a:r>
            <a:endParaRPr sz="33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%  Módulo </a:t>
            </a:r>
            <a:endParaRPr sz="33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147900" y="160775"/>
            <a:ext cx="5021700" cy="7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Prueba 1</a:t>
            </a:r>
            <a:endParaRPr sz="43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6" name="Google Shape;76;p16"/>
          <p:cNvSpPr txBox="1"/>
          <p:nvPr>
            <p:ph type="ctrTitle"/>
          </p:nvPr>
        </p:nvSpPr>
        <p:spPr>
          <a:xfrm>
            <a:off x="269775" y="958600"/>
            <a:ext cx="1700400" cy="4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Operación: 2 + 3</a:t>
            </a:r>
            <a:endParaRPr sz="1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425" y="107688"/>
            <a:ext cx="4040175" cy="492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ctrTitle"/>
          </p:nvPr>
        </p:nvSpPr>
        <p:spPr>
          <a:xfrm>
            <a:off x="147900" y="160775"/>
            <a:ext cx="5021700" cy="7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Prueba 2</a:t>
            </a:r>
            <a:endParaRPr sz="43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3" name="Google Shape;83;p17"/>
          <p:cNvSpPr txBox="1"/>
          <p:nvPr>
            <p:ph type="ctrTitle"/>
          </p:nvPr>
        </p:nvSpPr>
        <p:spPr>
          <a:xfrm>
            <a:off x="269775" y="958600"/>
            <a:ext cx="2335500" cy="4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Operación: 4 * (5 - 2)</a:t>
            </a:r>
            <a:endParaRPr sz="1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4475" y="213925"/>
            <a:ext cx="4878751" cy="471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ctrTitle"/>
          </p:nvPr>
        </p:nvSpPr>
        <p:spPr>
          <a:xfrm>
            <a:off x="147900" y="160775"/>
            <a:ext cx="5021700" cy="7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Prueba 3</a:t>
            </a:r>
            <a:endParaRPr sz="43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0" name="Google Shape;90;p18"/>
          <p:cNvSpPr txBox="1"/>
          <p:nvPr>
            <p:ph type="ctrTitle"/>
          </p:nvPr>
        </p:nvSpPr>
        <p:spPr>
          <a:xfrm>
            <a:off x="269775" y="958600"/>
            <a:ext cx="2335500" cy="4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Operación: </a:t>
            </a:r>
            <a:r>
              <a:rPr lang="es" sz="1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(6 / 2) ^ 2</a:t>
            </a:r>
            <a:endParaRPr sz="1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7925" y="157838"/>
            <a:ext cx="5057726" cy="482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ctrTitle"/>
          </p:nvPr>
        </p:nvSpPr>
        <p:spPr>
          <a:xfrm>
            <a:off x="147900" y="160775"/>
            <a:ext cx="5021700" cy="7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Prueba 4</a:t>
            </a:r>
            <a:endParaRPr sz="43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7" name="Google Shape;97;p19"/>
          <p:cNvSpPr txBox="1"/>
          <p:nvPr>
            <p:ph type="ctrTitle"/>
          </p:nvPr>
        </p:nvSpPr>
        <p:spPr>
          <a:xfrm>
            <a:off x="147900" y="958325"/>
            <a:ext cx="1545300" cy="9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Operación: </a:t>
            </a:r>
            <a:endParaRPr sz="1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((8 + 4) * 2 - 3) / (7 % 3)</a:t>
            </a:r>
            <a:endParaRPr sz="1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2069" l="1238" r="1228" t="1247"/>
          <a:stretch/>
        </p:blipFill>
        <p:spPr>
          <a:xfrm>
            <a:off x="1839875" y="769275"/>
            <a:ext cx="7139674" cy="42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147900" y="160775"/>
            <a:ext cx="5021700" cy="7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Prueba 5</a:t>
            </a:r>
            <a:endParaRPr sz="43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4" name="Google Shape;104;p20"/>
          <p:cNvSpPr txBox="1"/>
          <p:nvPr>
            <p:ph type="ctrTitle"/>
          </p:nvPr>
        </p:nvSpPr>
        <p:spPr>
          <a:xfrm>
            <a:off x="4808500" y="209625"/>
            <a:ext cx="4256400" cy="4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Operación:  </a:t>
            </a:r>
            <a:r>
              <a:rPr lang="es" sz="1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((4 + 6) * (3 - 7)) + ((8 * 2) - (5 / 2))</a:t>
            </a:r>
            <a:endParaRPr sz="1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925" y="756650"/>
            <a:ext cx="8747401" cy="42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ctrTitle"/>
          </p:nvPr>
        </p:nvSpPr>
        <p:spPr>
          <a:xfrm>
            <a:off x="1674450" y="1929425"/>
            <a:ext cx="5795100" cy="10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Prueba  en directo</a:t>
            </a:r>
            <a:endParaRPr sz="5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