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410" r:id="rId3"/>
    <p:sldId id="411" r:id="rId4"/>
    <p:sldId id="412" r:id="rId5"/>
    <p:sldId id="355" r:id="rId6"/>
    <p:sldId id="414" r:id="rId7"/>
    <p:sldId id="415" r:id="rId8"/>
    <p:sldId id="416" r:id="rId9"/>
    <p:sldId id="364" r:id="rId10"/>
    <p:sldId id="417" r:id="rId11"/>
    <p:sldId id="357" r:id="rId12"/>
    <p:sldId id="358" r:id="rId13"/>
    <p:sldId id="359" r:id="rId14"/>
    <p:sldId id="379" r:id="rId15"/>
    <p:sldId id="4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iz" initials="g" lastIdx="2" clrIdx="0">
    <p:extLst>
      <p:ext uri="{19B8F6BF-5375-455C-9EA6-DF929625EA0E}">
        <p15:presenceInfo xmlns:p15="http://schemas.microsoft.com/office/powerpoint/2012/main" userId="gh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1DCDA-0CC7-724A-8BEE-8A3A6427E150}" v="2" dt="2022-09-06T14:59:13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 autoAdjust="0"/>
    <p:restoredTop sz="95903"/>
  </p:normalViewPr>
  <p:slideViewPr>
    <p:cSldViewPr snapToGrid="0">
      <p:cViewPr varScale="1">
        <p:scale>
          <a:sx n="109" d="100"/>
          <a:sy n="109" d="100"/>
        </p:scale>
        <p:origin x="9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Castro" userId="3979d5bfe23fd57a" providerId="LiveId" clId="{5801DCDA-0CC7-724A-8BEE-8A3A6427E150}"/>
    <pc:docChg chg="modSld">
      <pc:chgData name="Hector Castro" userId="3979d5bfe23fd57a" providerId="LiveId" clId="{5801DCDA-0CC7-724A-8BEE-8A3A6427E150}" dt="2022-09-06T14:59:13.642" v="1" actId="20577"/>
      <pc:docMkLst>
        <pc:docMk/>
      </pc:docMkLst>
      <pc:sldChg chg="modSp">
        <pc:chgData name="Hector Castro" userId="3979d5bfe23fd57a" providerId="LiveId" clId="{5801DCDA-0CC7-724A-8BEE-8A3A6427E150}" dt="2022-09-06T14:59:13.642" v="1" actId="20577"/>
        <pc:sldMkLst>
          <pc:docMk/>
          <pc:sldMk cId="4039954188" sldId="359"/>
        </pc:sldMkLst>
        <pc:spChg chg="mod">
          <ac:chgData name="Hector Castro" userId="3979d5bfe23fd57a" providerId="LiveId" clId="{5801DCDA-0CC7-724A-8BEE-8A3A6427E150}" dt="2022-09-06T14:59:13.642" v="1" actId="20577"/>
          <ac:spMkLst>
            <pc:docMk/>
            <pc:sldMk cId="4039954188" sldId="359"/>
            <ac:spMk id="14" creationId="{038453D8-27FA-478A-AE76-26A62E88791C}"/>
          </ac:spMkLst>
        </pc:spChg>
      </pc:sldChg>
    </pc:docChg>
  </pc:docChgLst>
  <pc:docChgLst>
    <pc:chgData name="Hector Castro" userId="3979d5bfe23fd57a" providerId="LiveId" clId="{8D7599EF-4B39-9F40-83E3-90B77D2D7B45}"/>
    <pc:docChg chg="custSel modSld">
      <pc:chgData name="Hector Castro" userId="3979d5bfe23fd57a" providerId="LiveId" clId="{8D7599EF-4B39-9F40-83E3-90B77D2D7B45}" dt="2022-03-16T21:57:42.758" v="0" actId="478"/>
      <pc:docMkLst>
        <pc:docMk/>
      </pc:docMkLst>
      <pc:sldChg chg="delSp mod">
        <pc:chgData name="Hector Castro" userId="3979d5bfe23fd57a" providerId="LiveId" clId="{8D7599EF-4B39-9F40-83E3-90B77D2D7B45}" dt="2022-03-16T21:57:42.758" v="0" actId="478"/>
        <pc:sldMkLst>
          <pc:docMk/>
          <pc:sldMk cId="218898884" sldId="414"/>
        </pc:sldMkLst>
        <pc:spChg chg="del">
          <ac:chgData name="Hector Castro" userId="3979d5bfe23fd57a" providerId="LiveId" clId="{8D7599EF-4B39-9F40-83E3-90B77D2D7B45}" dt="2022-03-16T21:57:42.758" v="0" actId="478"/>
          <ac:spMkLst>
            <pc:docMk/>
            <pc:sldMk cId="218898884" sldId="414"/>
            <ac:spMk id="48" creationId="{085C2C19-C9BD-4B4E-8F6D-6D2E9AFFFD41}"/>
          </ac:spMkLst>
        </pc:spChg>
      </pc:sldChg>
    </pc:docChg>
  </pc:docChgLst>
  <pc:docChgLst>
    <pc:chgData name="Hector Castro" userId="3979d5bfe23fd57a" providerId="LiveId" clId="{A4B4C5B9-0978-B046-9590-8F723BD79594}"/>
    <pc:docChg chg="custSel modSld">
      <pc:chgData name="Hector Castro" userId="3979d5bfe23fd57a" providerId="LiveId" clId="{A4B4C5B9-0978-B046-9590-8F723BD79594}" dt="2021-07-06T20:26:34.431" v="19"/>
      <pc:docMkLst>
        <pc:docMk/>
      </pc:docMkLst>
      <pc:sldChg chg="addSp delSp">
        <pc:chgData name="Hector Castro" userId="3979d5bfe23fd57a" providerId="LiveId" clId="{A4B4C5B9-0978-B046-9590-8F723BD79594}" dt="2021-07-06T20:26:34.431" v="19"/>
        <pc:sldMkLst>
          <pc:docMk/>
          <pc:sldMk cId="3708461372" sldId="355"/>
        </pc:sldMkLst>
        <pc:inkChg chg="add del">
          <ac:chgData name="Hector Castro" userId="3979d5bfe23fd57a" providerId="LiveId" clId="{A4B4C5B9-0978-B046-9590-8F723BD79594}" dt="2021-07-06T20:13:28.460" v="14" actId="478"/>
          <ac:inkMkLst>
            <pc:docMk/>
            <pc:sldMk cId="3708461372" sldId="355"/>
            <ac:inkMk id="17" creationId="{41A82EB6-3222-5B49-9C15-DB5656FEF6D1}"/>
          </ac:inkMkLst>
        </pc:inkChg>
        <pc:inkChg chg="add del">
          <ac:chgData name="Hector Castro" userId="3979d5bfe23fd57a" providerId="LiveId" clId="{A4B4C5B9-0978-B046-9590-8F723BD79594}" dt="2021-07-06T20:13:33.026" v="16" actId="478"/>
          <ac:inkMkLst>
            <pc:docMk/>
            <pc:sldMk cId="3708461372" sldId="355"/>
            <ac:inkMk id="18" creationId="{F20D4853-C487-FE40-B9B0-27B97BAAA9F7}"/>
          </ac:inkMkLst>
        </pc:inkChg>
        <pc:inkChg chg="add del">
          <ac:chgData name="Hector Castro" userId="3979d5bfe23fd57a" providerId="LiveId" clId="{A4B4C5B9-0978-B046-9590-8F723BD79594}" dt="2021-07-06T20:13:35.499" v="17" actId="478"/>
          <ac:inkMkLst>
            <pc:docMk/>
            <pc:sldMk cId="3708461372" sldId="355"/>
            <ac:inkMk id="19" creationId="{4A5054AA-29BE-3948-A220-F416BB043793}"/>
          </ac:inkMkLst>
        </pc:inkChg>
        <pc:inkChg chg="add del">
          <ac:chgData name="Hector Castro" userId="3979d5bfe23fd57a" providerId="LiveId" clId="{A4B4C5B9-0978-B046-9590-8F723BD79594}" dt="2021-07-06T20:13:14.847" v="10" actId="478"/>
          <ac:inkMkLst>
            <pc:docMk/>
            <pc:sldMk cId="3708461372" sldId="355"/>
            <ac:inkMk id="20" creationId="{9C5734E3-6280-7441-B6A1-A5000C2F1356}"/>
          </ac:inkMkLst>
        </pc:inkChg>
        <pc:inkChg chg="add del">
          <ac:chgData name="Hector Castro" userId="3979d5bfe23fd57a" providerId="LiveId" clId="{A4B4C5B9-0978-B046-9590-8F723BD79594}" dt="2021-07-06T20:13:06.184" v="7" actId="478"/>
          <ac:inkMkLst>
            <pc:docMk/>
            <pc:sldMk cId="3708461372" sldId="355"/>
            <ac:inkMk id="21" creationId="{214711C0-DDDD-4D45-BB95-F6D5E8DA8719}"/>
          </ac:inkMkLst>
        </pc:inkChg>
        <pc:inkChg chg="add del">
          <ac:chgData name="Hector Castro" userId="3979d5bfe23fd57a" providerId="LiveId" clId="{A4B4C5B9-0978-B046-9590-8F723BD79594}" dt="2021-07-06T20:13:12.106" v="9" actId="478"/>
          <ac:inkMkLst>
            <pc:docMk/>
            <pc:sldMk cId="3708461372" sldId="355"/>
            <ac:inkMk id="22" creationId="{28FA50B3-F910-3C45-BA8E-5E8D78824205}"/>
          </ac:inkMkLst>
        </pc:inkChg>
        <pc:inkChg chg="add del">
          <ac:chgData name="Hector Castro" userId="3979d5bfe23fd57a" providerId="LiveId" clId="{A4B4C5B9-0978-B046-9590-8F723BD79594}" dt="2021-07-06T20:13:10.066" v="8" actId="478"/>
          <ac:inkMkLst>
            <pc:docMk/>
            <pc:sldMk cId="3708461372" sldId="355"/>
            <ac:inkMk id="31" creationId="{82376470-B984-4642-8011-A16DB7BD6FDF}"/>
          </ac:inkMkLst>
        </pc:inkChg>
        <pc:inkChg chg="add del">
          <ac:chgData name="Hector Castro" userId="3979d5bfe23fd57a" providerId="LiveId" clId="{A4B4C5B9-0978-B046-9590-8F723BD79594}" dt="2021-07-06T20:26:27.238" v="18" actId="478"/>
          <ac:inkMkLst>
            <pc:docMk/>
            <pc:sldMk cId="3708461372" sldId="355"/>
            <ac:inkMk id="32" creationId="{58411ADE-7604-4142-BC54-6A631133E74B}"/>
          </ac:inkMkLst>
        </pc:inkChg>
        <pc:inkChg chg="add">
          <ac:chgData name="Hector Castro" userId="3979d5bfe23fd57a" providerId="LiveId" clId="{A4B4C5B9-0978-B046-9590-8F723BD79594}" dt="2021-07-06T20:13:23.399" v="12"/>
          <ac:inkMkLst>
            <pc:docMk/>
            <pc:sldMk cId="3708461372" sldId="355"/>
            <ac:inkMk id="33" creationId="{76EB0EA8-89DD-8944-A11B-32C4F1AFEE24}"/>
          </ac:inkMkLst>
        </pc:inkChg>
        <pc:inkChg chg="add del">
          <ac:chgData name="Hector Castro" userId="3979d5bfe23fd57a" providerId="LiveId" clId="{A4B4C5B9-0978-B046-9590-8F723BD79594}" dt="2021-07-06T20:13:30.649" v="15" actId="478"/>
          <ac:inkMkLst>
            <pc:docMk/>
            <pc:sldMk cId="3708461372" sldId="355"/>
            <ac:inkMk id="34" creationId="{F1A56F93-260A-3F4F-898D-46545697DA33}"/>
          </ac:inkMkLst>
        </pc:inkChg>
        <pc:inkChg chg="add">
          <ac:chgData name="Hector Castro" userId="3979d5bfe23fd57a" providerId="LiveId" clId="{A4B4C5B9-0978-B046-9590-8F723BD79594}" dt="2021-07-06T20:26:34.431" v="19"/>
          <ac:inkMkLst>
            <pc:docMk/>
            <pc:sldMk cId="3708461372" sldId="355"/>
            <ac:inkMk id="35" creationId="{1E5B64E1-740E-704D-8FC5-31AEE30EF5E7}"/>
          </ac:inkMkLst>
        </pc:inkChg>
      </pc:sldChg>
    </pc:docChg>
  </pc:docChgLst>
  <pc:docChgLst>
    <pc:chgData name="Hector Castro" userId="3979d5bfe23fd57a" providerId="LiveId" clId="{DDFD2D50-D8C0-8542-A9DF-FDF7F9EB9507}"/>
    <pc:docChg chg="custSel modSld">
      <pc:chgData name="Hector Castro" userId="3979d5bfe23fd57a" providerId="LiveId" clId="{DDFD2D50-D8C0-8542-A9DF-FDF7F9EB9507}" dt="2021-05-17T05:26:04.558" v="11" actId="20577"/>
      <pc:docMkLst>
        <pc:docMk/>
      </pc:docMkLst>
      <pc:sldChg chg="addSp modSp">
        <pc:chgData name="Hector Castro" userId="3979d5bfe23fd57a" providerId="LiveId" clId="{DDFD2D50-D8C0-8542-A9DF-FDF7F9EB9507}" dt="2021-05-17T05:25:22.819" v="9" actId="1076"/>
        <pc:sldMkLst>
          <pc:docMk/>
          <pc:sldMk cId="218898884" sldId="414"/>
        </pc:sldMkLst>
        <pc:spChg chg="add mod">
          <ac:chgData name="Hector Castro" userId="3979d5bfe23fd57a" providerId="LiveId" clId="{DDFD2D50-D8C0-8542-A9DF-FDF7F9EB9507}" dt="2021-05-17T05:23:32.222" v="2" actId="1076"/>
          <ac:spMkLst>
            <pc:docMk/>
            <pc:sldMk cId="218898884" sldId="414"/>
            <ac:spMk id="2" creationId="{73205CE6-538C-4C4A-8FAB-45D61788A89D}"/>
          </ac:spMkLst>
        </pc:spChg>
        <pc:spChg chg="add mod">
          <ac:chgData name="Hector Castro" userId="3979d5bfe23fd57a" providerId="LiveId" clId="{DDFD2D50-D8C0-8542-A9DF-FDF7F9EB9507}" dt="2021-05-17T05:25:13.450" v="8" actId="1076"/>
          <ac:spMkLst>
            <pc:docMk/>
            <pc:sldMk cId="218898884" sldId="414"/>
            <ac:spMk id="48" creationId="{085C2C19-C9BD-4B4E-8F6D-6D2E9AFFFD41}"/>
          </ac:spMkLst>
        </pc:spChg>
        <pc:grpChg chg="mod">
          <ac:chgData name="Hector Castro" userId="3979d5bfe23fd57a" providerId="LiveId" clId="{DDFD2D50-D8C0-8542-A9DF-FDF7F9EB9507}" dt="2021-05-17T05:25:22.819" v="9" actId="1076"/>
          <ac:grpSpMkLst>
            <pc:docMk/>
            <pc:sldMk cId="218898884" sldId="414"/>
            <ac:grpSpMk id="17" creationId="{F146BD28-1565-4934-B716-2665150F2895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6T20:13:23.39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32 15032,'47'0'-984,"3"0"0,-14 0 0,1 0 637,0 2 338,-3 4 97,1-3 21,2 4-103,-2-6 36,-1 1-64,0-2 231,1 3 36,2-3-110,0 3-171,3-1 35,-2-2 64,1 5 29,-2-2 47,0 0-87,3-1-90,-2-2 20,-1 0 9,-3 0 58,0 0 102,-1-2 16,3-1-46,-1 0-67,0-2-103,1 3 7,1-6 27,4 4 8,1-3 101,0 7 3,-1-3-94,-2 3-6,-2 0-5,0 0-11,3 0 29,-2 0 30,1 0-10,1 0 61,0 0-77,2 0-47,3 0 17,0-2 12,1 1 4,3-1 0,0 0 0,-1 1 19,-1-1 125,-2 2-28,-4-3 39,3 3-91,-4-5-58,-2 2-62,-2-2-10,-4 2 56,-5 0 3,-1 3 44,-7 0-23,0 0-10,-4 0 6,1 0 23,0 0 34,0 0 156,0 0 154,0 0-705,0-2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6T20:26:34.42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0 131 14783,'47'-9'-984,"7"2"480,-12 0 446,15 5 122,1-9-55,3 10 2,-1 1-7,-2 4 112,3 5 48,-4-5-126,-3-4 41,-1-8-152,-8-1-24,-4-3 76,-1 4 18,-7 3 0,7 5 14,-6 5-8,2 7 119,-3 0 147,3 5-91,1-4-42,4-2-28,4-6 26,4-2 53,4-3-64,4 0-58,-3-3-109,-5 2 16,-1-3 14,-3 4 153,1 0-102,-2 0-47,-3-3 0,0 2-20,0-3 22,-1 4-6,-10 0 87,16 0 90,-7 0-123,18-3 101,0 2 29,4-3 8,-3 4-38,10 0-129,2-4 52,4 3-83,3-6 1,-4 4-14,-2-3 1,-21 2 9,-4 4 1,-16 0 2,19 0 19,-18 0 0,32 4 111,-8 2 295,-17-3-396,24 1 1,-21-4-37,27 0 0,-21 0-125,0 0 10,-23 0 108,36 0 66,-13 0 25,19 0-39,0-4-3,-2 0-26,-6-1 6,3 1 3,0 4 167,1 0 4,3-3-50,0 2-106,4-6-53,-3 2 20,7 1-11,-3 0 29,-8 4-2,-20 0 29,14 0 1,-13-3 73,28 1 1,-21-2-17,-4 1-39,-21 2 1,38-3-75,-8 1 0,-10 2 8,7-2 0,-21 2 10,21-2 0,-15 2 7,18-2 5,-24-1 0,39 3 0,-37-4 51,27 3 1,-18 0 105,15-4 0,-16 2-108,16-2 0,-15 3-123,17 3 0,-16 0 52,20 0 1,-22 0-34,18 0 1,-18 0 45,22 0 0,-20 0 67,20 0 0,-23-3-34,17 0 1,-18 1-3,18 2 1,-17 0-35,15 0 0,-18 0-23,15 0 0,-19 0-66,19 0 46,-20 0 59,32 0-4,-12 0-11,18 0 29,-23 0 28,16 0-44,-18 3 42,6-2 0,12 3 10,-8-4 1,-11 0 83,2 0-88,-21 0 8,38 3-259,-15-2 101,15 6 86,-18-6 0,8 7-6,-4-3 28,-15-1 59,29 3 58,-26-2-155,31-1-113,-10 0 99,7-4-499,-4 3 626,1-2 102,-5 6-53,-4-6 61,-8 3-225,-7-4 51,-3 0-96,-10 0 67,0 0 47,-5 0-13,-8 0-508,4 0 459,0 0-39,-2 4-920,5-14 397,-6 18 265,3-14 0,0 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3001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1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605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7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77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198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8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661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454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480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39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01A5BBC-B686-4CAC-BDA7-40B73ADCB734}" type="datetimeFigureOut">
              <a:rPr lang="es-CL" smtClean="0"/>
              <a:t>06-09-22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7EAB9E7-9D84-44D3-8B9E-5DB9BB0C9E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486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ch.tv/prhector" TargetMode="External"/><Relationship Id="rId2" Type="http://schemas.openxmlformats.org/officeDocument/2006/relationships/hyperlink" Target="https://www.youtube.com/channel/UCjrqAmWR8L0xAhOnki2ev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pregmat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50" Type="http://schemas.openxmlformats.org/officeDocument/2006/relationships/image" Target="../media/image122.png"/><Relationship Id="rId55" Type="http://schemas.openxmlformats.org/officeDocument/2006/relationships/image" Target="../media/image55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3" Type="http://schemas.openxmlformats.org/officeDocument/2006/relationships/image" Target="../media/image125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8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49" Type="http://schemas.openxmlformats.org/officeDocument/2006/relationships/image" Target="../media/image53.png"/><Relationship Id="rId36" Type="http://schemas.openxmlformats.org/officeDocument/2006/relationships/image" Target="../media/image36.png"/><Relationship Id="rId57" Type="http://schemas.openxmlformats.org/officeDocument/2006/relationships/image" Target="../media/image3.png"/><Relationship Id="rId61" Type="http://schemas.openxmlformats.org/officeDocument/2006/relationships/customXml" Target="../ink/ink2.xml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52" Type="http://schemas.openxmlformats.org/officeDocument/2006/relationships/image" Target="../media/image124.png"/><Relationship Id="rId60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56" Type="http://schemas.openxmlformats.org/officeDocument/2006/relationships/image" Target="../media/image2.png"/><Relationship Id="rId8" Type="http://schemas.openxmlformats.org/officeDocument/2006/relationships/image" Target="../media/image8.png"/><Relationship Id="rId51" Type="http://schemas.openxmlformats.org/officeDocument/2006/relationships/image" Target="../media/image12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59" Type="http://schemas.openxmlformats.org/officeDocument/2006/relationships/customXml" Target="../ink/ink1.xml"/><Relationship Id="rId20" Type="http://schemas.openxmlformats.org/officeDocument/2006/relationships/image" Target="../media/image20.png"/><Relationship Id="rId54" Type="http://schemas.openxmlformats.org/officeDocument/2006/relationships/image" Target="../media/image54.png"/><Relationship Id="rId6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.png"/><Relationship Id="rId5" Type="http://schemas.openxmlformats.org/officeDocument/2006/relationships/image" Target="../media/image540.png"/><Relationship Id="rId10" Type="http://schemas.openxmlformats.org/officeDocument/2006/relationships/image" Target="../media/image59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1.png"/><Relationship Id="rId7" Type="http://schemas.openxmlformats.org/officeDocument/2006/relationships/image" Target="../media/image580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1.png"/><Relationship Id="rId9" Type="http://schemas.openxmlformats.org/officeDocument/2006/relationships/image" Target="../media/image6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411.png"/><Relationship Id="rId7" Type="http://schemas.openxmlformats.org/officeDocument/2006/relationships/image" Target="../media/image43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2.png"/><Relationship Id="rId4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NUL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../media/image42.png"/><Relationship Id="rId20" Type="http://schemas.openxmlformats.org/officeDocument/2006/relationships/image" Target="NULL"/><Relationship Id="rId2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46.png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../media/image1.jpeg"/><Relationship Id="rId15" Type="http://schemas.openxmlformats.org/officeDocument/2006/relationships/image" Target="NULL"/><Relationship Id="rId23" Type="http://schemas.openxmlformats.org/officeDocument/2006/relationships/image" Target="NULL"/><Relationship Id="rId5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49.png"/><Relationship Id="rId10" Type="http://schemas.openxmlformats.org/officeDocument/2006/relationships/image" Target="../media/image45.png"/><Relationship Id="rId19" Type="http://schemas.openxmlformats.org/officeDocument/2006/relationships/image" Target="NULL"/><Relationship Id="rId31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4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../media/image48.png"/><Relationship Id="rId35" Type="http://schemas.openxmlformats.org/officeDocument/2006/relationships/image" Target="NULL"/><Relationship Id="rId8" Type="http://schemas.openxmlformats.org/officeDocument/2006/relationships/image" Target="NUL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F1840-5D23-4712-8781-4FCB87E80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Las tres claves de matemática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08A0C-9B43-4529-8290-D47ED412D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Profesor: Héctor Castro G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922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8E3D7-23C5-445C-A82A-3DCE8321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PROBAbilidad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783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F20DD-BD95-4F75-8F6C-887EB0F9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3" y="116712"/>
            <a:ext cx="7950832" cy="72818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MX" dirty="0"/>
              <a:t>Tipos de sucesos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1CD28-E08E-4ACA-8B17-233BA493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466" y="2020762"/>
            <a:ext cx="7493631" cy="7909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0000"/>
              </a:lnSpc>
            </a:pPr>
            <a:r>
              <a:rPr lang="es-CL" sz="1800" dirty="0">
                <a:latin typeface="Verdana" pitchFamily="34" charset="0"/>
              </a:rPr>
              <a:t>La probabilidad de que un suceso</a:t>
            </a:r>
            <a:r>
              <a:rPr lang="es-CL" sz="1800" b="1" dirty="0">
                <a:latin typeface="Verdana" pitchFamily="34" charset="0"/>
              </a:rPr>
              <a:t> NO</a:t>
            </a:r>
            <a:r>
              <a:rPr lang="es-CL" sz="1800" dirty="0">
                <a:latin typeface="Verdana" pitchFamily="34" charset="0"/>
              </a:rPr>
              <a:t> ocurra, o “probabilidad de un suceso contrario”, se obtiene a través de: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E99D0EA-B405-4F16-AB15-B1AFBC003C9F}"/>
              </a:ext>
            </a:extLst>
          </p:cNvPr>
          <p:cNvSpPr txBox="1">
            <a:spLocks/>
          </p:cNvSpPr>
          <p:nvPr/>
        </p:nvSpPr>
        <p:spPr>
          <a:xfrm>
            <a:off x="192271" y="3064908"/>
            <a:ext cx="5726615" cy="72818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C00000"/>
                </a:solidFill>
              </a:rPr>
              <a:t>Suceso seguro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0471F6-1E31-4F6E-8CC3-781507D72F1A}"/>
              </a:ext>
            </a:extLst>
          </p:cNvPr>
          <p:cNvSpPr txBox="1">
            <a:spLocks/>
          </p:cNvSpPr>
          <p:nvPr/>
        </p:nvSpPr>
        <p:spPr>
          <a:xfrm>
            <a:off x="822466" y="4046282"/>
            <a:ext cx="7729728" cy="7909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>
                <a:latin typeface="Verdana" pitchFamily="34" charset="0"/>
              </a:rPr>
              <a:t>Si se tiene la certeza absoluta de que un evento </a:t>
            </a:r>
            <a:r>
              <a:rPr lang="es-CL" sz="1800" b="1" dirty="0">
                <a:latin typeface="Verdana" pitchFamily="34" charset="0"/>
              </a:rPr>
              <a:t>A</a:t>
            </a:r>
            <a:r>
              <a:rPr lang="es-CL" sz="1800" dirty="0">
                <a:latin typeface="Verdana" pitchFamily="34" charset="0"/>
              </a:rPr>
              <a:t> ocurrirá, entonces la probabilidad de este evento es 1.</a:t>
            </a:r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2F9ED0-9937-4138-9780-6F13D43E543F}"/>
              </a:ext>
            </a:extLst>
          </p:cNvPr>
          <p:cNvSpPr txBox="1">
            <a:spLocks/>
          </p:cNvSpPr>
          <p:nvPr/>
        </p:nvSpPr>
        <p:spPr>
          <a:xfrm>
            <a:off x="192270" y="5090428"/>
            <a:ext cx="5726615" cy="72818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C00000"/>
                </a:solidFill>
              </a:rPr>
              <a:t>Suceso Imposible</a:t>
            </a:r>
            <a:endParaRPr lang="es-CL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82D85C8-7E3A-4DB7-9C53-98BDD5575A86}"/>
              </a:ext>
            </a:extLst>
          </p:cNvPr>
          <p:cNvSpPr txBox="1">
            <a:spLocks/>
          </p:cNvSpPr>
          <p:nvPr/>
        </p:nvSpPr>
        <p:spPr>
          <a:xfrm>
            <a:off x="822466" y="5950332"/>
            <a:ext cx="7729728" cy="4612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latin typeface="Verdana" pitchFamily="34" charset="0"/>
              </a:rPr>
              <a:t>S</a:t>
            </a:r>
            <a:r>
              <a:rPr lang="es-CL" sz="1800" dirty="0">
                <a:latin typeface="Verdana" pitchFamily="34" charset="0"/>
              </a:rPr>
              <a:t>uceso con probabilidad de ocurrencia nula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E8BD01F2-92B2-44AA-BEC4-0E0E42A817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70" y="1195332"/>
                <a:ext cx="5726615" cy="728184"/>
              </a:xfrm>
              <a:prstGeom prst="rect">
                <a:avLst/>
              </a:prstGeom>
              <a:solidFill>
                <a:schemeClr val="bg1"/>
              </a:solidFill>
              <a:ln w="31750" cap="sq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txBody>
              <a:bodyPr vert="horz" lIns="182880" tIns="182880" rIns="182880" bIns="182880" rtlCol="0" anchor="ctr">
                <a:normAutofit fontScale="97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 cap="all" spc="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MX" dirty="0">
                    <a:solidFill>
                      <a:srgbClr val="C00000"/>
                    </a:solidFill>
                  </a:rPr>
                  <a:t>Suceso </a:t>
                </a:r>
                <a:r>
                  <a:rPr lang="es-MX" dirty="0" err="1">
                    <a:solidFill>
                      <a:srgbClr val="C00000"/>
                    </a:solidFill>
                  </a:rPr>
                  <a:t>CONtrario</a:t>
                </a:r>
                <a:r>
                  <a:rPr lang="es-MX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E8BD01F2-92B2-44AA-BEC4-0E0E42A81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0" y="1195332"/>
                <a:ext cx="5726615" cy="7281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0" cap="sq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3748C42-DF95-4E35-B764-11108C257D77}"/>
                  </a:ext>
                </a:extLst>
              </p:cNvPr>
              <p:cNvSpPr txBox="1"/>
              <p:nvPr/>
            </p:nvSpPr>
            <p:spPr>
              <a:xfrm>
                <a:off x="8454416" y="2277452"/>
                <a:ext cx="3507242" cy="27757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Suceso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contrario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3748C42-DF95-4E35-B764-11108C25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6" y="2277452"/>
                <a:ext cx="3507242" cy="277576"/>
              </a:xfrm>
              <a:prstGeom prst="rect">
                <a:avLst/>
              </a:prstGeom>
              <a:blipFill>
                <a:blip r:embed="rId3"/>
                <a:stretch>
                  <a:fillRect l="-867" t="-2128" r="-1733" b="-340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653AED5-EB7F-4C86-AA5F-F0AC27834208}"/>
                  </a:ext>
                </a:extLst>
              </p:cNvPr>
              <p:cNvSpPr txBox="1"/>
              <p:nvPr/>
            </p:nvSpPr>
            <p:spPr>
              <a:xfrm>
                <a:off x="8952469" y="4302972"/>
                <a:ext cx="2511136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Suceso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seguro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653AED5-EB7F-4C86-AA5F-F0AC27834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469" y="4302972"/>
                <a:ext cx="2511136" cy="276999"/>
              </a:xfrm>
              <a:prstGeom prst="rect">
                <a:avLst/>
              </a:prstGeom>
              <a:blipFill>
                <a:blip r:embed="rId4"/>
                <a:stretch>
                  <a:fillRect l="-1449" r="-1208" b="-2553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22DF84B-3890-499F-A308-5ABD938820F7}"/>
              </a:ext>
            </a:extLst>
          </p:cNvPr>
          <p:cNvSpPr txBox="1">
            <a:spLocks/>
          </p:cNvSpPr>
          <p:nvPr/>
        </p:nvSpPr>
        <p:spPr>
          <a:xfrm>
            <a:off x="728395" y="7781934"/>
            <a:ext cx="7729728" cy="7909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latin typeface="Verdana" pitchFamily="34" charset="0"/>
              </a:rPr>
              <a:t>S</a:t>
            </a:r>
            <a:r>
              <a:rPr lang="es-CL" sz="1800" dirty="0">
                <a:latin typeface="Verdana" pitchFamily="34" charset="0"/>
              </a:rPr>
              <a:t>uceso con probabilidad de ocurrencia nula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F3D9D6-87AC-4CBA-B098-3ACA1AC0EB88}"/>
                  </a:ext>
                </a:extLst>
              </p:cNvPr>
              <p:cNvSpPr txBox="1"/>
              <p:nvPr/>
            </p:nvSpPr>
            <p:spPr>
              <a:xfrm>
                <a:off x="8858398" y="6134574"/>
                <a:ext cx="2810898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Suceso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imposible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F3D9D6-87AC-4CBA-B098-3ACA1AC0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398" y="6134574"/>
                <a:ext cx="2810898" cy="276999"/>
              </a:xfrm>
              <a:prstGeom prst="rect">
                <a:avLst/>
              </a:prstGeom>
              <a:blipFill>
                <a:blip r:embed="rId5"/>
                <a:stretch>
                  <a:fillRect l="-1080" r="-1296" b="-312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8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04E81-5962-44B1-AD27-9ACCA8E5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84" y="155011"/>
            <a:ext cx="4614507" cy="962962"/>
          </a:xfrm>
        </p:spPr>
        <p:txBody>
          <a:bodyPr/>
          <a:lstStyle/>
          <a:p>
            <a:r>
              <a:rPr lang="es-MX" dirty="0"/>
              <a:t>Probabilidad:</a:t>
            </a:r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0A94735-8D13-482B-BEE1-BAF8B8BA54C6}"/>
              </a:ext>
            </a:extLst>
          </p:cNvPr>
          <p:cNvSpPr txBox="1">
            <a:spLocks/>
          </p:cNvSpPr>
          <p:nvPr/>
        </p:nvSpPr>
        <p:spPr>
          <a:xfrm>
            <a:off x="192270" y="1195332"/>
            <a:ext cx="5726615" cy="72818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C00000"/>
                </a:solidFill>
              </a:rPr>
              <a:t>Regla de la place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D09D663-3B3D-4C5C-9A60-6C818C3CDCEF}"/>
                  </a:ext>
                </a:extLst>
              </p:cNvPr>
              <p:cNvSpPr txBox="1"/>
              <p:nvPr/>
            </p:nvSpPr>
            <p:spPr>
              <a:xfrm>
                <a:off x="6367850" y="1306424"/>
                <a:ext cx="2956354" cy="61709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casos</m:t>
                          </m:r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favorables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𝑐𝑎𝑠𝑜𝑠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𝑡𝑜𝑡𝑎𝑙𝑒𝑠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D09D663-3B3D-4C5C-9A60-6C818C3CD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50" y="1306424"/>
                <a:ext cx="2956354" cy="6170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952ED594-9495-4D8E-B9CC-19D53114343A}"/>
              </a:ext>
            </a:extLst>
          </p:cNvPr>
          <p:cNvSpPr txBox="1">
            <a:spLocks/>
          </p:cNvSpPr>
          <p:nvPr/>
        </p:nvSpPr>
        <p:spPr>
          <a:xfrm>
            <a:off x="192270" y="2109732"/>
            <a:ext cx="5726615" cy="72818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C00000"/>
                </a:solidFill>
              </a:rPr>
              <a:t>Probabilidad Total</a:t>
            </a: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740FD09-DCB8-4845-AB43-5501DEE8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93" y="3024132"/>
            <a:ext cx="7493631" cy="7909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0000"/>
              </a:lnSpc>
            </a:pPr>
            <a:r>
              <a:rPr lang="es-CL" sz="1800" dirty="0">
                <a:latin typeface="Verdana" pitchFamily="34" charset="0"/>
              </a:rPr>
              <a:t>Corresponde a la probabilidad de que ocurra el suceso A </a:t>
            </a:r>
            <a:r>
              <a:rPr lang="es-CL" sz="1800" dirty="0" err="1">
                <a:latin typeface="Verdana" pitchFamily="34" charset="0"/>
              </a:rPr>
              <a:t>ó</a:t>
            </a:r>
            <a:r>
              <a:rPr lang="es-CL" sz="1800" dirty="0">
                <a:latin typeface="Verdana" pitchFamily="34" charset="0"/>
              </a:rPr>
              <a:t> el suceso B</a:t>
            </a:r>
            <a:endParaRPr lang="es-CL" sz="1800" dirty="0">
              <a:solidFill>
                <a:srgbClr val="9C049C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7EAB76A-8AA7-48B7-8173-96AB4A588B41}"/>
                  </a:ext>
                </a:extLst>
              </p:cNvPr>
              <p:cNvSpPr txBox="1"/>
              <p:nvPr/>
            </p:nvSpPr>
            <p:spPr>
              <a:xfrm>
                <a:off x="1207873" y="4001304"/>
                <a:ext cx="609805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s-CL" dirty="0">
                    <a:latin typeface="Verdana" pitchFamily="34" charset="0"/>
                  </a:rPr>
                  <a:t>Si los eventos son</a:t>
                </a:r>
                <a:r>
                  <a:rPr lang="es-CL" sz="1800" dirty="0">
                    <a:latin typeface="Verdana" pitchFamily="34" charset="0"/>
                  </a:rPr>
                  <a:t> </a:t>
                </a:r>
                <a:r>
                  <a:rPr lang="es-CL" sz="1800" b="1" dirty="0">
                    <a:solidFill>
                      <a:srgbClr val="00B050"/>
                    </a:solidFill>
                    <a:latin typeface="Verdana" pitchFamily="34" charset="0"/>
                  </a:rPr>
                  <a:t>mutuamente excluyentes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7EAB76A-8AA7-48B7-8173-96AB4A588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73" y="4001304"/>
                <a:ext cx="6098058" cy="646331"/>
              </a:xfrm>
              <a:prstGeom prst="rect">
                <a:avLst/>
              </a:prstGeom>
              <a:blipFill>
                <a:blip r:embed="rId3"/>
                <a:stretch>
                  <a:fillRect l="-699" t="-3704" b="-740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FA1D96C-316F-4EB2-A44D-208A4AF4473F}"/>
                  </a:ext>
                </a:extLst>
              </p:cNvPr>
              <p:cNvSpPr txBox="1"/>
              <p:nvPr/>
            </p:nvSpPr>
            <p:spPr>
              <a:xfrm>
                <a:off x="1207872" y="4833851"/>
                <a:ext cx="609805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s-CL" dirty="0">
                    <a:latin typeface="Verdana" pitchFamily="34" charset="0"/>
                  </a:rPr>
                  <a:t>Si los eventos no son</a:t>
                </a:r>
                <a:r>
                  <a:rPr lang="es-CL" sz="1800" dirty="0">
                    <a:latin typeface="Verdana" pitchFamily="34" charset="0"/>
                  </a:rPr>
                  <a:t> </a:t>
                </a:r>
                <a:r>
                  <a:rPr lang="es-CL" sz="1800" b="1" dirty="0">
                    <a:solidFill>
                      <a:srgbClr val="00B050"/>
                    </a:solidFill>
                    <a:latin typeface="Verdana" pitchFamily="34" charset="0"/>
                  </a:rPr>
                  <a:t>mutuamente excluyentes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FA1D96C-316F-4EB2-A44D-208A4AF4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72" y="4833851"/>
                <a:ext cx="6098058" cy="646331"/>
              </a:xfrm>
              <a:prstGeom prst="rect">
                <a:avLst/>
              </a:prstGeom>
              <a:blipFill>
                <a:blip r:embed="rId4"/>
                <a:stretch>
                  <a:fillRect l="-699" t="-4630" b="-6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B152A119-88C8-4B80-8440-1AA0DDC4B09D}"/>
              </a:ext>
            </a:extLst>
          </p:cNvPr>
          <p:cNvSpPr txBox="1"/>
          <p:nvPr/>
        </p:nvSpPr>
        <p:spPr>
          <a:xfrm>
            <a:off x="8340809" y="4647635"/>
            <a:ext cx="3203489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1800" b="1" i="1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LucidaSansUnicode"/>
              </a:rPr>
              <a:t>Mutuamente excluyente</a:t>
            </a:r>
            <a:r>
              <a:rPr lang="es-CL" sz="18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LucidaSansUnicode"/>
              </a:rPr>
              <a:t>: La ocurrencia  de un evento implica que ninguno de los otros eventos pueda ocurrir al mismo tiempo.</a:t>
            </a:r>
            <a:endParaRPr lang="es-E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2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D926089-BF4D-4CD2-B796-7058D22805E7}"/>
              </a:ext>
            </a:extLst>
          </p:cNvPr>
          <p:cNvSpPr txBox="1">
            <a:spLocks/>
          </p:cNvSpPr>
          <p:nvPr/>
        </p:nvSpPr>
        <p:spPr>
          <a:xfrm>
            <a:off x="216984" y="155011"/>
            <a:ext cx="4614507" cy="962962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Probabilidad:</a:t>
            </a:r>
            <a:endParaRPr lang="es-CL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46F4B30-6E7D-4EF2-8655-C94C0E11AFFE}"/>
              </a:ext>
            </a:extLst>
          </p:cNvPr>
          <p:cNvSpPr txBox="1">
            <a:spLocks/>
          </p:cNvSpPr>
          <p:nvPr/>
        </p:nvSpPr>
        <p:spPr>
          <a:xfrm>
            <a:off x="216984" y="1318900"/>
            <a:ext cx="5726615" cy="72818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C00000"/>
                </a:solidFill>
              </a:rPr>
              <a:t>Probabilidad Compuesta</a:t>
            </a:r>
            <a:endParaRPr lang="es-CL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772A56E-62C0-45FC-B86B-0CD0F89D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12" y="2248011"/>
            <a:ext cx="7493631" cy="7909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0000"/>
              </a:lnSpc>
            </a:pPr>
            <a:r>
              <a:rPr lang="es-CL" sz="1800" dirty="0">
                <a:latin typeface="Verdana" pitchFamily="34" charset="0"/>
              </a:rPr>
              <a:t>Corresponde a la probabilidad de que ocurra el suceso A </a:t>
            </a:r>
            <a:r>
              <a:rPr lang="es-CL" dirty="0">
                <a:latin typeface="Verdana" pitchFamily="34" charset="0"/>
              </a:rPr>
              <a:t>y</a:t>
            </a:r>
            <a:r>
              <a:rPr lang="es-CL" sz="1800" dirty="0">
                <a:latin typeface="Verdana" pitchFamily="34" charset="0"/>
              </a:rPr>
              <a:t> el suceso B, si son independientes</a:t>
            </a:r>
            <a:endParaRPr lang="es-CL" sz="1800" dirty="0">
              <a:solidFill>
                <a:srgbClr val="9C049C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5FF50E5-9772-4734-B794-79109673BA0D}"/>
                  </a:ext>
                </a:extLst>
              </p:cNvPr>
              <p:cNvSpPr txBox="1"/>
              <p:nvPr/>
            </p:nvSpPr>
            <p:spPr>
              <a:xfrm>
                <a:off x="973095" y="3172703"/>
                <a:ext cx="609805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s-CL" dirty="0">
                    <a:latin typeface="Verdana" pitchFamily="34" charset="0"/>
                  </a:rPr>
                  <a:t>Si los eventos son</a:t>
                </a:r>
                <a:r>
                  <a:rPr lang="es-CL" sz="1800" dirty="0">
                    <a:latin typeface="Verdana" pitchFamily="34" charset="0"/>
                  </a:rPr>
                  <a:t> </a:t>
                </a:r>
                <a:r>
                  <a:rPr lang="es-CL" b="1" dirty="0">
                    <a:solidFill>
                      <a:srgbClr val="00B050"/>
                    </a:solidFill>
                    <a:latin typeface="Verdana" pitchFamily="34" charset="0"/>
                  </a:rPr>
                  <a:t>independientes</a:t>
                </a:r>
                <a:endParaRPr lang="es-CL" sz="1800" b="1" dirty="0">
                  <a:solidFill>
                    <a:srgbClr val="00B050"/>
                  </a:solidFill>
                  <a:latin typeface="Verdan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5FF50E5-9772-4734-B794-79109673B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5" y="3172703"/>
                <a:ext cx="6098058" cy="646331"/>
              </a:xfrm>
              <a:prstGeom prst="rect">
                <a:avLst/>
              </a:prstGeom>
              <a:blipFill>
                <a:blip r:embed="rId2"/>
                <a:stretch>
                  <a:fillRect l="-798" t="-3704" b="-740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3B1AD9FF-87A6-4AA2-B2FE-D2BBB2489C6E}"/>
              </a:ext>
            </a:extLst>
          </p:cNvPr>
          <p:cNvSpPr txBox="1"/>
          <p:nvPr/>
        </p:nvSpPr>
        <p:spPr>
          <a:xfrm>
            <a:off x="8374793" y="4833205"/>
            <a:ext cx="3252915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1800" b="1" i="1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LucidaSansUnicode"/>
              </a:rPr>
              <a:t>Eventos independientes </a:t>
            </a:r>
            <a:r>
              <a:rPr lang="es-CL" sz="18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LucidaSansUnicode"/>
              </a:rPr>
              <a:t>: Dos eventos A y B son independientes, si la ocurrencia de A no afecta la probabilidad de ocurrencia de B y viceversa.</a:t>
            </a:r>
            <a:endParaRPr lang="es-ES" sz="1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38453D8-27FA-478A-AE76-26A62E88791C}"/>
                  </a:ext>
                </a:extLst>
              </p:cNvPr>
              <p:cNvSpPr txBox="1"/>
              <p:nvPr/>
            </p:nvSpPr>
            <p:spPr>
              <a:xfrm>
                <a:off x="973095" y="5755845"/>
                <a:ext cx="6098058" cy="9560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s-CL" dirty="0">
                    <a:latin typeface="Verdana" pitchFamily="34" charset="0"/>
                  </a:rPr>
                  <a:t>Si los eventos son</a:t>
                </a:r>
                <a:r>
                  <a:rPr lang="es-CL" sz="1800" dirty="0">
                    <a:latin typeface="Verdana" pitchFamily="34" charset="0"/>
                  </a:rPr>
                  <a:t> </a:t>
                </a:r>
                <a:r>
                  <a:rPr lang="es-CL" b="1" dirty="0">
                    <a:solidFill>
                      <a:srgbClr val="00B050"/>
                    </a:solidFill>
                    <a:latin typeface="Verdana" pitchFamily="34" charset="0"/>
                  </a:rPr>
                  <a:t>dependientes</a:t>
                </a:r>
                <a:endParaRPr lang="es-CL" sz="1800" b="1" dirty="0">
                  <a:solidFill>
                    <a:srgbClr val="00B050"/>
                  </a:solidFill>
                  <a:latin typeface="Verdan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38453D8-27FA-478A-AE76-26A62E88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5" y="5755845"/>
                <a:ext cx="6098058" cy="956031"/>
              </a:xfrm>
              <a:prstGeom prst="rect">
                <a:avLst/>
              </a:prstGeom>
              <a:blipFill>
                <a:blip r:embed="rId3"/>
                <a:stretch>
                  <a:fillRect l="-830" t="-1299" b="-519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B7DB53A8-732C-4E61-824A-376C04055F66}"/>
              </a:ext>
            </a:extLst>
          </p:cNvPr>
          <p:cNvSpPr txBox="1">
            <a:spLocks/>
          </p:cNvSpPr>
          <p:nvPr/>
        </p:nvSpPr>
        <p:spPr>
          <a:xfrm>
            <a:off x="216984" y="3991809"/>
            <a:ext cx="6208530" cy="72818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C00000"/>
                </a:solidFill>
              </a:rPr>
              <a:t>Probabilidad condicionada</a:t>
            </a:r>
            <a:endParaRPr lang="es-CL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671EB647-8B67-43B6-891C-6AAF55D463AA}"/>
              </a:ext>
            </a:extLst>
          </p:cNvPr>
          <p:cNvSpPr txBox="1">
            <a:spLocks/>
          </p:cNvSpPr>
          <p:nvPr/>
        </p:nvSpPr>
        <p:spPr>
          <a:xfrm>
            <a:off x="723611" y="4846841"/>
            <a:ext cx="7493631" cy="7909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CL" dirty="0">
                <a:solidFill>
                  <a:schemeClr val="tx1"/>
                </a:solidFill>
                <a:latin typeface="Verdana" pitchFamily="34" charset="0"/>
              </a:rPr>
              <a:t>Corresponde a </a:t>
            </a:r>
            <a:r>
              <a:rPr lang="es-CL" sz="1800" dirty="0">
                <a:solidFill>
                  <a:schemeClr val="tx1"/>
                </a:solidFill>
                <a:latin typeface="Verdana" pitchFamily="34" charset="0"/>
              </a:rPr>
              <a:t>la probabilidad de que ocurra B dado que ha sucedido A. </a:t>
            </a:r>
            <a:endParaRPr lang="es-CL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5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269A-03A9-4B1F-9808-F1C0B328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90" y="0"/>
            <a:ext cx="4138491" cy="562772"/>
          </a:xfrm>
        </p:spPr>
        <p:txBody>
          <a:bodyPr>
            <a:normAutofit fontScale="90000"/>
          </a:bodyPr>
          <a:lstStyle/>
          <a:p>
            <a:r>
              <a:rPr lang="es-MX" dirty="0"/>
              <a:t>Combinatoria</a:t>
            </a:r>
            <a:endParaRPr lang="es-CL" dirty="0"/>
          </a:p>
        </p:txBody>
      </p:sp>
      <p:sp>
        <p:nvSpPr>
          <p:cNvPr id="5" name="10 Llamada rectangular redondeada">
            <a:extLst>
              <a:ext uri="{FF2B5EF4-FFF2-40B4-BE49-F238E27FC236}">
                <a16:creationId xmlns:a16="http://schemas.microsoft.com/office/drawing/2014/main" id="{4602211E-F9FC-4481-AF77-DC62FD8CACBD}"/>
              </a:ext>
            </a:extLst>
          </p:cNvPr>
          <p:cNvSpPr/>
          <p:nvPr/>
        </p:nvSpPr>
        <p:spPr>
          <a:xfrm>
            <a:off x="8327712" y="212893"/>
            <a:ext cx="3714777" cy="1319523"/>
          </a:xfrm>
          <a:prstGeom prst="wedgeRoundRectCallout">
            <a:avLst>
              <a:gd name="adj1" fmla="val -43025"/>
              <a:gd name="adj2" fmla="val -92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just"/>
            <a:r>
              <a:rPr lang="es-ES" sz="1200" b="1" dirty="0">
                <a:solidFill>
                  <a:schemeClr val="tx1"/>
                </a:solidFill>
                <a:latin typeface="Verdana" pitchFamily="34" charset="0"/>
              </a:rPr>
              <a:t>Principio multiplicativo</a:t>
            </a:r>
          </a:p>
          <a:p>
            <a:pPr algn="just"/>
            <a:r>
              <a:rPr lang="es-ES" sz="1400" dirty="0">
                <a:solidFill>
                  <a:schemeClr val="tx1"/>
                </a:solidFill>
              </a:rPr>
              <a:t>Si un experimento se puede realizar de N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 maneras o formas y otro experimento lo puede hacer de N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  <a:r>
              <a:rPr lang="es-ES" sz="1400" dirty="0">
                <a:solidFill>
                  <a:schemeClr val="tx1"/>
                </a:solidFill>
              </a:rPr>
              <a:t> maneras o formas, ambos a la vez se podrán realizar de </a:t>
            </a:r>
            <a:r>
              <a:rPr lang="es-ES" sz="1400" b="1" dirty="0">
                <a:solidFill>
                  <a:schemeClr val="tx1"/>
                </a:solidFill>
              </a:rPr>
              <a:t>N</a:t>
            </a:r>
            <a:r>
              <a:rPr lang="es-ES" sz="1400" b="1" baseline="-25000" dirty="0">
                <a:solidFill>
                  <a:schemeClr val="tx1"/>
                </a:solidFill>
              </a:rPr>
              <a:t>1</a:t>
            </a:r>
            <a:r>
              <a:rPr lang="es-ES" sz="1400" b="1" dirty="0">
                <a:solidFill>
                  <a:schemeClr val="tx1"/>
                </a:solidFill>
              </a:rPr>
              <a:t> · N</a:t>
            </a:r>
            <a:r>
              <a:rPr lang="es-ES" sz="1400" b="1" baseline="-25000" dirty="0">
                <a:solidFill>
                  <a:schemeClr val="tx1"/>
                </a:solidFill>
              </a:rPr>
              <a:t>2 </a:t>
            </a:r>
            <a:r>
              <a:rPr lang="es-ES" sz="1400" b="1" dirty="0">
                <a:solidFill>
                  <a:schemeClr val="tx1"/>
                </a:solidFill>
              </a:rPr>
              <a:t>  </a:t>
            </a:r>
            <a:r>
              <a:rPr lang="es-ES" sz="1400" dirty="0">
                <a:solidFill>
                  <a:schemeClr val="tx1"/>
                </a:solidFill>
              </a:rPr>
              <a:t>maneras distintas.</a:t>
            </a:r>
          </a:p>
        </p:txBody>
      </p:sp>
      <p:sp>
        <p:nvSpPr>
          <p:cNvPr id="211" name="AutoShape 14">
            <a:extLst>
              <a:ext uri="{FF2B5EF4-FFF2-40B4-BE49-F238E27FC236}">
                <a16:creationId xmlns:a16="http://schemas.microsoft.com/office/drawing/2014/main" id="{79F6D615-426F-4777-8B0E-0F10D625D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4029" y="771055"/>
            <a:ext cx="0" cy="2032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3" name="AutoShape 13">
            <a:extLst>
              <a:ext uri="{FF2B5EF4-FFF2-40B4-BE49-F238E27FC236}">
                <a16:creationId xmlns:a16="http://schemas.microsoft.com/office/drawing/2014/main" id="{6479FDCE-418B-4612-816A-5F1B6700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790" y="787685"/>
            <a:ext cx="4092891" cy="497401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400" b="1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¿Se consideran </a:t>
            </a:r>
            <a:r>
              <a:rPr lang="es-ES" altLang="es-CL" sz="1400" b="1" u="sng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todos</a:t>
            </a:r>
            <a:r>
              <a:rPr lang="es-ES" altLang="es-CL" sz="1400" b="1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 los elementos? </a:t>
            </a:r>
            <a:endParaRPr lang="es-ES" altLang="es-CL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CL" sz="3600" dirty="0">
              <a:latin typeface="Arial" panose="020B0604020202020204" pitchFamily="34" charset="0"/>
            </a:endParaRPr>
          </a:p>
        </p:txBody>
      </p:sp>
      <p:sp>
        <p:nvSpPr>
          <p:cNvPr id="215" name="AutoShape 12">
            <a:extLst>
              <a:ext uri="{FF2B5EF4-FFF2-40B4-BE49-F238E27FC236}">
                <a16:creationId xmlns:a16="http://schemas.microsoft.com/office/drawing/2014/main" id="{FDF88E9D-9FE6-4626-9834-B4C917AD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956" y="1972698"/>
            <a:ext cx="3133141" cy="626367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400" b="1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¿Interesa el orden de los elementos?</a:t>
            </a:r>
            <a:endParaRPr lang="es-ES" altLang="es-CL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CL" sz="3600" dirty="0">
              <a:latin typeface="Arial" panose="020B0604020202020204" pitchFamily="34" charset="0"/>
            </a:endParaRPr>
          </a:p>
        </p:txBody>
      </p:sp>
      <p:sp>
        <p:nvSpPr>
          <p:cNvPr id="217" name="AutoShape 11">
            <a:extLst>
              <a:ext uri="{FF2B5EF4-FFF2-40B4-BE49-F238E27FC236}">
                <a16:creationId xmlns:a16="http://schemas.microsoft.com/office/drawing/2014/main" id="{451A6B73-57EF-4F9A-8601-ED0FB62D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90" y="2035647"/>
            <a:ext cx="2253307" cy="348362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Permutación </a:t>
            </a:r>
            <a:endParaRPr lang="es-ES" altLang="es-CL" sz="4000" dirty="0">
              <a:latin typeface="Arial" panose="020B0604020202020204" pitchFamily="34" charset="0"/>
            </a:endParaRPr>
          </a:p>
        </p:txBody>
      </p:sp>
      <p:sp>
        <p:nvSpPr>
          <p:cNvPr id="219" name="AutoShape 10">
            <a:extLst>
              <a:ext uri="{FF2B5EF4-FFF2-40B4-BE49-F238E27FC236}">
                <a16:creationId xmlns:a16="http://schemas.microsoft.com/office/drawing/2014/main" id="{A26432BF-015A-47DE-A382-5FDFC5CD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1" y="3269285"/>
            <a:ext cx="1916113" cy="632055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Variación o Arreglo</a:t>
            </a:r>
            <a:endParaRPr lang="es-ES" altLang="es-CL" sz="4000" dirty="0">
              <a:latin typeface="Arial" panose="020B0604020202020204" pitchFamily="34" charset="0"/>
            </a:endParaRPr>
          </a:p>
        </p:txBody>
      </p:sp>
      <p:sp>
        <p:nvSpPr>
          <p:cNvPr id="221" name="AutoShape 9">
            <a:extLst>
              <a:ext uri="{FF2B5EF4-FFF2-40B4-BE49-F238E27FC236}">
                <a16:creationId xmlns:a16="http://schemas.microsoft.com/office/drawing/2014/main" id="{EEED4C0E-163D-46F2-BD01-D7D843DE3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190" y="1285085"/>
            <a:ext cx="0" cy="4680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3" name="Freeform 8">
            <a:extLst>
              <a:ext uri="{FF2B5EF4-FFF2-40B4-BE49-F238E27FC236}">
                <a16:creationId xmlns:a16="http://schemas.microsoft.com/office/drawing/2014/main" id="{2095EA17-6072-44C7-9010-2E2E79583430}"/>
              </a:ext>
            </a:extLst>
          </p:cNvPr>
          <p:cNvSpPr>
            <a:spLocks/>
          </p:cNvSpPr>
          <p:nvPr/>
        </p:nvSpPr>
        <p:spPr bwMode="auto">
          <a:xfrm>
            <a:off x="2425545" y="1759377"/>
            <a:ext cx="4660742" cy="203200"/>
          </a:xfrm>
          <a:custGeom>
            <a:avLst/>
            <a:gdLst>
              <a:gd name="T0" fmla="*/ 0 w 4249"/>
              <a:gd name="T1" fmla="*/ 237 h 308"/>
              <a:gd name="T2" fmla="*/ 0 w 4249"/>
              <a:gd name="T3" fmla="*/ 0 h 308"/>
              <a:gd name="T4" fmla="*/ 4249 w 4249"/>
              <a:gd name="T5" fmla="*/ 0 h 308"/>
              <a:gd name="T6" fmla="*/ 4249 w 4249"/>
              <a:gd name="T7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9" h="308">
                <a:moveTo>
                  <a:pt x="0" y="237"/>
                </a:moveTo>
                <a:lnTo>
                  <a:pt x="0" y="0"/>
                </a:lnTo>
                <a:lnTo>
                  <a:pt x="4249" y="0"/>
                </a:lnTo>
                <a:lnTo>
                  <a:pt x="4249" y="30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5" name="Text Box 7">
            <a:extLst>
              <a:ext uri="{FF2B5EF4-FFF2-40B4-BE49-F238E27FC236}">
                <a16:creationId xmlns:a16="http://schemas.microsoft.com/office/drawing/2014/main" id="{235D0202-43DA-4828-8096-D94078BD2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863" y="1429206"/>
            <a:ext cx="732093" cy="4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C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Si</a:t>
            </a:r>
            <a:endParaRPr lang="es-ES" altLang="es-CL" sz="3600" dirty="0">
              <a:latin typeface="Arial" panose="020B0604020202020204" pitchFamily="34" charset="0"/>
            </a:endParaRPr>
          </a:p>
        </p:txBody>
      </p:sp>
      <p:sp>
        <p:nvSpPr>
          <p:cNvPr id="227" name="Text Box 6">
            <a:extLst>
              <a:ext uri="{FF2B5EF4-FFF2-40B4-BE49-F238E27FC236}">
                <a16:creationId xmlns:a16="http://schemas.microsoft.com/office/drawing/2014/main" id="{8BDEB8BE-0DA9-4B65-A0B7-43200D21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351" y="1429206"/>
            <a:ext cx="732093" cy="4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C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No</a:t>
            </a:r>
            <a:endParaRPr lang="es-ES" altLang="es-CL" sz="3600" dirty="0">
              <a:latin typeface="Arial" panose="020B0604020202020204" pitchFamily="34" charset="0"/>
            </a:endParaRPr>
          </a:p>
        </p:txBody>
      </p:sp>
      <p:sp>
        <p:nvSpPr>
          <p:cNvPr id="229" name="AutoShape 1">
            <a:extLst>
              <a:ext uri="{FF2B5EF4-FFF2-40B4-BE49-F238E27FC236}">
                <a16:creationId xmlns:a16="http://schemas.microsoft.com/office/drawing/2014/main" id="{262713B7-3F6F-4425-A89A-93C4A84D4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033" y="3315433"/>
            <a:ext cx="1813947" cy="471310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Combinación  </a:t>
            </a:r>
            <a:endParaRPr lang="es-ES" altLang="es-CL" sz="4000" dirty="0">
              <a:latin typeface="Arial" panose="020B0604020202020204" pitchFamily="34" charset="0"/>
            </a:endParaRPr>
          </a:p>
        </p:txBody>
      </p:sp>
      <p:sp>
        <p:nvSpPr>
          <p:cNvPr id="231" name="AutoShape 9">
            <a:extLst>
              <a:ext uri="{FF2B5EF4-FFF2-40B4-BE49-F238E27FC236}">
                <a16:creationId xmlns:a16="http://schemas.microsoft.com/office/drawing/2014/main" id="{2A62A86B-A97A-44D4-8DDF-99F0A9939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2874" y="2601661"/>
            <a:ext cx="0" cy="4680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3" name="Freeform 8">
            <a:extLst>
              <a:ext uri="{FF2B5EF4-FFF2-40B4-BE49-F238E27FC236}">
                <a16:creationId xmlns:a16="http://schemas.microsoft.com/office/drawing/2014/main" id="{72527C67-7A5F-4221-81C8-986FED117FC2}"/>
              </a:ext>
            </a:extLst>
          </p:cNvPr>
          <p:cNvSpPr>
            <a:spLocks/>
          </p:cNvSpPr>
          <p:nvPr/>
        </p:nvSpPr>
        <p:spPr bwMode="auto">
          <a:xfrm>
            <a:off x="5634601" y="3082902"/>
            <a:ext cx="4413406" cy="224011"/>
          </a:xfrm>
          <a:custGeom>
            <a:avLst/>
            <a:gdLst>
              <a:gd name="T0" fmla="*/ 0 w 4249"/>
              <a:gd name="T1" fmla="*/ 237 h 308"/>
              <a:gd name="T2" fmla="*/ 0 w 4249"/>
              <a:gd name="T3" fmla="*/ 0 h 308"/>
              <a:gd name="T4" fmla="*/ 4249 w 4249"/>
              <a:gd name="T5" fmla="*/ 0 h 308"/>
              <a:gd name="T6" fmla="*/ 4249 w 4249"/>
              <a:gd name="T7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9" h="308">
                <a:moveTo>
                  <a:pt x="0" y="237"/>
                </a:moveTo>
                <a:lnTo>
                  <a:pt x="0" y="0"/>
                </a:lnTo>
                <a:lnTo>
                  <a:pt x="4249" y="0"/>
                </a:lnTo>
                <a:lnTo>
                  <a:pt x="4249" y="30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" name="Text Box 7">
            <a:extLst>
              <a:ext uri="{FF2B5EF4-FFF2-40B4-BE49-F238E27FC236}">
                <a16:creationId xmlns:a16="http://schemas.microsoft.com/office/drawing/2014/main" id="{94CF9CA2-2A1E-4675-B1E7-BF953354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057" y="2687117"/>
            <a:ext cx="732093" cy="4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C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Si</a:t>
            </a:r>
            <a:endParaRPr lang="es-ES" altLang="es-CL" sz="3600" dirty="0">
              <a:latin typeface="Arial" panose="020B0604020202020204" pitchFamily="34" charset="0"/>
            </a:endParaRPr>
          </a:p>
        </p:txBody>
      </p:sp>
      <p:sp>
        <p:nvSpPr>
          <p:cNvPr id="237" name="Text Box 6">
            <a:extLst>
              <a:ext uri="{FF2B5EF4-FFF2-40B4-BE49-F238E27FC236}">
                <a16:creationId xmlns:a16="http://schemas.microsoft.com/office/drawing/2014/main" id="{2C225DBE-77DE-4B68-A41C-A154082A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545" y="2687117"/>
            <a:ext cx="732093" cy="4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C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No</a:t>
            </a:r>
            <a:endParaRPr lang="es-ES" altLang="es-CL" sz="36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CuadroTexto 237">
                <a:extLst>
                  <a:ext uri="{FF2B5EF4-FFF2-40B4-BE49-F238E27FC236}">
                    <a16:creationId xmlns:a16="http://schemas.microsoft.com/office/drawing/2014/main" id="{83745B06-CFF4-4FBA-97EA-9743D933BD71}"/>
                  </a:ext>
                </a:extLst>
              </p:cNvPr>
              <p:cNvSpPr txBox="1"/>
              <p:nvPr/>
            </p:nvSpPr>
            <p:spPr>
              <a:xfrm>
                <a:off x="3504291" y="3745482"/>
                <a:ext cx="847924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8" name="CuadroTexto 237">
                <a:extLst>
                  <a:ext uri="{FF2B5EF4-FFF2-40B4-BE49-F238E27FC236}">
                    <a16:creationId xmlns:a16="http://schemas.microsoft.com/office/drawing/2014/main" id="{83745B06-CFF4-4FBA-97EA-9743D933B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91" y="3745482"/>
                <a:ext cx="847924" cy="276999"/>
              </a:xfrm>
              <a:prstGeom prst="rect">
                <a:avLst/>
              </a:prstGeom>
              <a:blipFill>
                <a:blip r:embed="rId2"/>
                <a:stretch>
                  <a:fillRect l="-4965" r="-4965" b="-62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AutoShape 9">
            <a:extLst>
              <a:ext uri="{FF2B5EF4-FFF2-40B4-BE49-F238E27FC236}">
                <a16:creationId xmlns:a16="http://schemas.microsoft.com/office/drawing/2014/main" id="{BBF1ED19-3CCE-4465-97FE-CF6FBB39A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8376" y="2396260"/>
            <a:ext cx="0" cy="4680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2" name="Freeform 8">
            <a:extLst>
              <a:ext uri="{FF2B5EF4-FFF2-40B4-BE49-F238E27FC236}">
                <a16:creationId xmlns:a16="http://schemas.microsoft.com/office/drawing/2014/main" id="{81C4BD83-D238-4F3B-8E29-A81EA292A223}"/>
              </a:ext>
            </a:extLst>
          </p:cNvPr>
          <p:cNvSpPr>
            <a:spLocks/>
          </p:cNvSpPr>
          <p:nvPr/>
        </p:nvSpPr>
        <p:spPr bwMode="auto">
          <a:xfrm>
            <a:off x="1083729" y="3469831"/>
            <a:ext cx="2903369" cy="230961"/>
          </a:xfrm>
          <a:custGeom>
            <a:avLst/>
            <a:gdLst>
              <a:gd name="T0" fmla="*/ 0 w 4249"/>
              <a:gd name="T1" fmla="*/ 237 h 308"/>
              <a:gd name="T2" fmla="*/ 0 w 4249"/>
              <a:gd name="T3" fmla="*/ 0 h 308"/>
              <a:gd name="T4" fmla="*/ 4249 w 4249"/>
              <a:gd name="T5" fmla="*/ 0 h 308"/>
              <a:gd name="T6" fmla="*/ 4249 w 4249"/>
              <a:gd name="T7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9" h="308">
                <a:moveTo>
                  <a:pt x="0" y="237"/>
                </a:moveTo>
                <a:lnTo>
                  <a:pt x="0" y="0"/>
                </a:lnTo>
                <a:lnTo>
                  <a:pt x="4249" y="0"/>
                </a:lnTo>
                <a:lnTo>
                  <a:pt x="4249" y="30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3" name="AutoShape 11">
            <a:extLst>
              <a:ext uri="{FF2B5EF4-FFF2-40B4-BE49-F238E27FC236}">
                <a16:creationId xmlns:a16="http://schemas.microsoft.com/office/drawing/2014/main" id="{9BBB74D2-C8E4-4D2A-8D0E-96191B424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90" y="2609370"/>
            <a:ext cx="2253307" cy="348362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¿Se repiten elementos?</a:t>
            </a:r>
            <a:endParaRPr lang="es-ES" altLang="es-CL" sz="4000" dirty="0">
              <a:latin typeface="Arial" panose="020B0604020202020204" pitchFamily="34" charset="0"/>
            </a:endParaRPr>
          </a:p>
        </p:txBody>
      </p:sp>
      <p:sp>
        <p:nvSpPr>
          <p:cNvPr id="245" name="AutoShape 9">
            <a:extLst>
              <a:ext uri="{FF2B5EF4-FFF2-40B4-BE49-F238E27FC236}">
                <a16:creationId xmlns:a16="http://schemas.microsoft.com/office/drawing/2014/main" id="{B6A2C4DD-5AE5-4FB5-8D4B-0322FB18B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8376" y="2964116"/>
            <a:ext cx="0" cy="4680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6" name="Text Box 7">
            <a:extLst>
              <a:ext uri="{FF2B5EF4-FFF2-40B4-BE49-F238E27FC236}">
                <a16:creationId xmlns:a16="http://schemas.microsoft.com/office/drawing/2014/main" id="{D7C4DA6C-DEB9-4CDB-B3A8-9148C4C13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638" y="3137585"/>
            <a:ext cx="732093" cy="4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C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Si</a:t>
            </a:r>
            <a:endParaRPr lang="es-ES" altLang="es-CL" sz="3600" dirty="0">
              <a:latin typeface="Arial" panose="020B0604020202020204" pitchFamily="34" charset="0"/>
            </a:endParaRPr>
          </a:p>
        </p:txBody>
      </p:sp>
      <p:sp>
        <p:nvSpPr>
          <p:cNvPr id="247" name="Text Box 6">
            <a:extLst>
              <a:ext uri="{FF2B5EF4-FFF2-40B4-BE49-F238E27FC236}">
                <a16:creationId xmlns:a16="http://schemas.microsoft.com/office/drawing/2014/main" id="{AD1D250C-8377-43AC-A9D4-C56E23F15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001" y="3082902"/>
            <a:ext cx="732093" cy="4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C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No</a:t>
            </a:r>
            <a:endParaRPr lang="es-ES" altLang="es-CL" sz="36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CuadroTexto 247">
                <a:extLst>
                  <a:ext uri="{FF2B5EF4-FFF2-40B4-BE49-F238E27FC236}">
                    <a16:creationId xmlns:a16="http://schemas.microsoft.com/office/drawing/2014/main" id="{7A5151F1-1B8F-48E1-A450-A1B7FCC55A27}"/>
                  </a:ext>
                </a:extLst>
              </p:cNvPr>
              <p:cNvSpPr txBox="1"/>
              <p:nvPr/>
            </p:nvSpPr>
            <p:spPr>
              <a:xfrm>
                <a:off x="156871" y="3728506"/>
                <a:ext cx="2263697" cy="56387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!∗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!∗…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8" name="CuadroTexto 247">
                <a:extLst>
                  <a:ext uri="{FF2B5EF4-FFF2-40B4-BE49-F238E27FC236}">
                    <a16:creationId xmlns:a16="http://schemas.microsoft.com/office/drawing/2014/main" id="{7A5151F1-1B8F-48E1-A450-A1B7FCC5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1" y="3728506"/>
                <a:ext cx="2263697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AutoShape 9">
            <a:extLst>
              <a:ext uri="{FF2B5EF4-FFF2-40B4-BE49-F238E27FC236}">
                <a16:creationId xmlns:a16="http://schemas.microsoft.com/office/drawing/2014/main" id="{D17666F6-9CA0-4DCD-9F64-47B4150A7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433" y="3905087"/>
            <a:ext cx="0" cy="4680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2" name="Freeform 8">
            <a:extLst>
              <a:ext uri="{FF2B5EF4-FFF2-40B4-BE49-F238E27FC236}">
                <a16:creationId xmlns:a16="http://schemas.microsoft.com/office/drawing/2014/main" id="{A0870523-CAFA-4916-BD6E-5129CEE900D4}"/>
              </a:ext>
            </a:extLst>
          </p:cNvPr>
          <p:cNvSpPr>
            <a:spLocks/>
          </p:cNvSpPr>
          <p:nvPr/>
        </p:nvSpPr>
        <p:spPr bwMode="auto">
          <a:xfrm>
            <a:off x="2794571" y="4967497"/>
            <a:ext cx="3716602" cy="203199"/>
          </a:xfrm>
          <a:custGeom>
            <a:avLst/>
            <a:gdLst>
              <a:gd name="T0" fmla="*/ 0 w 4249"/>
              <a:gd name="T1" fmla="*/ 237 h 308"/>
              <a:gd name="T2" fmla="*/ 0 w 4249"/>
              <a:gd name="T3" fmla="*/ 0 h 308"/>
              <a:gd name="T4" fmla="*/ 4249 w 4249"/>
              <a:gd name="T5" fmla="*/ 0 h 308"/>
              <a:gd name="T6" fmla="*/ 4249 w 4249"/>
              <a:gd name="T7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9" h="308">
                <a:moveTo>
                  <a:pt x="0" y="237"/>
                </a:moveTo>
                <a:lnTo>
                  <a:pt x="0" y="0"/>
                </a:lnTo>
                <a:lnTo>
                  <a:pt x="4249" y="0"/>
                </a:lnTo>
                <a:lnTo>
                  <a:pt x="4249" y="30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4" name="AutoShape 11">
            <a:extLst>
              <a:ext uri="{FF2B5EF4-FFF2-40B4-BE49-F238E27FC236}">
                <a16:creationId xmlns:a16="http://schemas.microsoft.com/office/drawing/2014/main" id="{00597A59-F6C7-4967-8BB4-5D99BFE77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947" y="4118197"/>
            <a:ext cx="2253307" cy="348362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¿Se repiten elementos</a:t>
            </a:r>
            <a:endParaRPr lang="es-ES" altLang="es-CL" sz="4000" dirty="0">
              <a:latin typeface="Arial" panose="020B0604020202020204" pitchFamily="34" charset="0"/>
            </a:endParaRPr>
          </a:p>
        </p:txBody>
      </p:sp>
      <p:sp>
        <p:nvSpPr>
          <p:cNvPr id="256" name="AutoShape 9">
            <a:extLst>
              <a:ext uri="{FF2B5EF4-FFF2-40B4-BE49-F238E27FC236}">
                <a16:creationId xmlns:a16="http://schemas.microsoft.com/office/drawing/2014/main" id="{41286501-9071-4FA3-9096-10414EE6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433" y="4472943"/>
            <a:ext cx="0" cy="4680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" name="Text Box 7">
            <a:extLst>
              <a:ext uri="{FF2B5EF4-FFF2-40B4-BE49-F238E27FC236}">
                <a16:creationId xmlns:a16="http://schemas.microsoft.com/office/drawing/2014/main" id="{B0F88D76-15D0-46C4-B476-5AC902E4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132" y="4622843"/>
            <a:ext cx="732093" cy="4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C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Si</a:t>
            </a:r>
            <a:endParaRPr lang="es-ES" altLang="es-CL" sz="3600" dirty="0">
              <a:latin typeface="Arial" panose="020B0604020202020204" pitchFamily="34" charset="0"/>
            </a:endParaRPr>
          </a:p>
        </p:txBody>
      </p:sp>
      <p:sp>
        <p:nvSpPr>
          <p:cNvPr id="260" name="Text Box 6">
            <a:extLst>
              <a:ext uri="{FF2B5EF4-FFF2-40B4-BE49-F238E27FC236}">
                <a16:creationId xmlns:a16="http://schemas.microsoft.com/office/drawing/2014/main" id="{25C3D61B-91B7-4D1D-B4FB-F86A85B2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778" y="4622844"/>
            <a:ext cx="732093" cy="4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C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No</a:t>
            </a:r>
            <a:endParaRPr lang="es-ES" altLang="es-CL" sz="36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CuadroTexto 260">
                <a:extLst>
                  <a:ext uri="{FF2B5EF4-FFF2-40B4-BE49-F238E27FC236}">
                    <a16:creationId xmlns:a16="http://schemas.microsoft.com/office/drawing/2014/main" id="{96323113-046F-45D2-8B00-AD663F6C871B}"/>
                  </a:ext>
                </a:extLst>
              </p:cNvPr>
              <p:cNvSpPr txBox="1"/>
              <p:nvPr/>
            </p:nvSpPr>
            <p:spPr>
              <a:xfrm>
                <a:off x="2109531" y="5100017"/>
                <a:ext cx="1447319" cy="55778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1" name="CuadroTexto 260">
                <a:extLst>
                  <a:ext uri="{FF2B5EF4-FFF2-40B4-BE49-F238E27FC236}">
                    <a16:creationId xmlns:a16="http://schemas.microsoft.com/office/drawing/2014/main" id="{96323113-046F-45D2-8B00-AD663F6C8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31" y="5100017"/>
                <a:ext cx="1447319" cy="557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CuadroTexto 261">
                <a:extLst>
                  <a:ext uri="{FF2B5EF4-FFF2-40B4-BE49-F238E27FC236}">
                    <a16:creationId xmlns:a16="http://schemas.microsoft.com/office/drawing/2014/main" id="{F5B2FB62-2717-410E-A39A-3B180CAF91E5}"/>
                  </a:ext>
                </a:extLst>
              </p:cNvPr>
              <p:cNvSpPr txBox="1"/>
              <p:nvPr/>
            </p:nvSpPr>
            <p:spPr>
              <a:xfrm>
                <a:off x="5710663" y="5206656"/>
                <a:ext cx="1039515" cy="28725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𝑉𝑅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2" name="CuadroTexto 261">
                <a:extLst>
                  <a:ext uri="{FF2B5EF4-FFF2-40B4-BE49-F238E27FC236}">
                    <a16:creationId xmlns:a16="http://schemas.microsoft.com/office/drawing/2014/main" id="{F5B2FB62-2717-410E-A39A-3B180CA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663" y="5206656"/>
                <a:ext cx="1039515" cy="287258"/>
              </a:xfrm>
              <a:prstGeom prst="rect">
                <a:avLst/>
              </a:prstGeom>
              <a:blipFill>
                <a:blip r:embed="rId5"/>
                <a:stretch>
                  <a:fillRect l="-4070" r="-1163" b="-163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AutoShape 9">
            <a:extLst>
              <a:ext uri="{FF2B5EF4-FFF2-40B4-BE49-F238E27FC236}">
                <a16:creationId xmlns:a16="http://schemas.microsoft.com/office/drawing/2014/main" id="{B97451EE-4BB3-4113-9AED-121DF8803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006" y="3788481"/>
            <a:ext cx="0" cy="4680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4" name="Freeform 8">
            <a:extLst>
              <a:ext uri="{FF2B5EF4-FFF2-40B4-BE49-F238E27FC236}">
                <a16:creationId xmlns:a16="http://schemas.microsoft.com/office/drawing/2014/main" id="{38B7BFA7-5F26-40B0-8EDA-385886A17872}"/>
              </a:ext>
            </a:extLst>
          </p:cNvPr>
          <p:cNvSpPr>
            <a:spLocks/>
          </p:cNvSpPr>
          <p:nvPr/>
        </p:nvSpPr>
        <p:spPr bwMode="auto">
          <a:xfrm>
            <a:off x="7637918" y="4874025"/>
            <a:ext cx="3716602" cy="611914"/>
          </a:xfrm>
          <a:custGeom>
            <a:avLst/>
            <a:gdLst>
              <a:gd name="T0" fmla="*/ 0 w 4249"/>
              <a:gd name="T1" fmla="*/ 237 h 308"/>
              <a:gd name="T2" fmla="*/ 0 w 4249"/>
              <a:gd name="T3" fmla="*/ 0 h 308"/>
              <a:gd name="T4" fmla="*/ 4249 w 4249"/>
              <a:gd name="T5" fmla="*/ 0 h 308"/>
              <a:gd name="T6" fmla="*/ 4249 w 4249"/>
              <a:gd name="T7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9" h="308">
                <a:moveTo>
                  <a:pt x="0" y="237"/>
                </a:moveTo>
                <a:lnTo>
                  <a:pt x="0" y="0"/>
                </a:lnTo>
                <a:lnTo>
                  <a:pt x="4249" y="0"/>
                </a:lnTo>
                <a:lnTo>
                  <a:pt x="4249" y="30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5" name="AutoShape 11">
            <a:extLst>
              <a:ext uri="{FF2B5EF4-FFF2-40B4-BE49-F238E27FC236}">
                <a16:creationId xmlns:a16="http://schemas.microsoft.com/office/drawing/2014/main" id="{53777AC5-C5BD-465C-AE04-5D00FA22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633" y="3985079"/>
            <a:ext cx="2253307" cy="348362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¿Se repiten elementos</a:t>
            </a:r>
            <a:endParaRPr lang="es-ES" altLang="es-CL" sz="4000" dirty="0">
              <a:latin typeface="Arial" panose="020B0604020202020204" pitchFamily="34" charset="0"/>
            </a:endParaRPr>
          </a:p>
        </p:txBody>
      </p:sp>
      <p:sp>
        <p:nvSpPr>
          <p:cNvPr id="266" name="AutoShape 9">
            <a:extLst>
              <a:ext uri="{FF2B5EF4-FFF2-40B4-BE49-F238E27FC236}">
                <a16:creationId xmlns:a16="http://schemas.microsoft.com/office/drawing/2014/main" id="{80933501-2766-4929-A3A1-CC699C4E2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007" y="4379471"/>
            <a:ext cx="0" cy="4680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7" name="Text Box 7">
            <a:extLst>
              <a:ext uri="{FF2B5EF4-FFF2-40B4-BE49-F238E27FC236}">
                <a16:creationId xmlns:a16="http://schemas.microsoft.com/office/drawing/2014/main" id="{F1AF0DE9-6855-479E-8C07-42204B92A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6343" y="4572952"/>
            <a:ext cx="732093" cy="4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C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Si</a:t>
            </a:r>
            <a:endParaRPr lang="es-ES" altLang="es-CL" sz="3600" dirty="0">
              <a:latin typeface="Arial" panose="020B0604020202020204" pitchFamily="34" charset="0"/>
            </a:endParaRPr>
          </a:p>
        </p:txBody>
      </p:sp>
      <p:sp>
        <p:nvSpPr>
          <p:cNvPr id="268" name="Text Box 6">
            <a:extLst>
              <a:ext uri="{FF2B5EF4-FFF2-40B4-BE49-F238E27FC236}">
                <a16:creationId xmlns:a16="http://schemas.microsoft.com/office/drawing/2014/main" id="{F8D42E42-73D2-43B9-81CA-15D45FFB3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7405" y="4498257"/>
            <a:ext cx="732093" cy="4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C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No</a:t>
            </a:r>
            <a:endParaRPr lang="es-ES" altLang="es-CL" sz="36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CuadroTexto 268">
                <a:extLst>
                  <a:ext uri="{FF2B5EF4-FFF2-40B4-BE49-F238E27FC236}">
                    <a16:creationId xmlns:a16="http://schemas.microsoft.com/office/drawing/2014/main" id="{F8AC2724-3664-4E13-8646-9029E97891B5}"/>
                  </a:ext>
                </a:extLst>
              </p:cNvPr>
              <p:cNvSpPr txBox="1"/>
              <p:nvPr/>
            </p:nvSpPr>
            <p:spPr>
              <a:xfrm>
                <a:off x="9648099" y="5582816"/>
                <a:ext cx="2418611" cy="55778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9" name="CuadroTexto 268">
                <a:extLst>
                  <a:ext uri="{FF2B5EF4-FFF2-40B4-BE49-F238E27FC236}">
                    <a16:creationId xmlns:a16="http://schemas.microsoft.com/office/drawing/2014/main" id="{F8AC2724-3664-4E13-8646-9029E978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099" y="5582816"/>
                <a:ext cx="2418611" cy="5577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CuadroTexto 270">
                <a:extLst>
                  <a:ext uri="{FF2B5EF4-FFF2-40B4-BE49-F238E27FC236}">
                    <a16:creationId xmlns:a16="http://schemas.microsoft.com/office/drawing/2014/main" id="{87CBE9DE-2ACD-4F12-AB9D-90A6E27D46BA}"/>
                  </a:ext>
                </a:extLst>
              </p:cNvPr>
              <p:cNvSpPr txBox="1"/>
              <p:nvPr/>
            </p:nvSpPr>
            <p:spPr>
              <a:xfrm>
                <a:off x="6070800" y="5562860"/>
                <a:ext cx="3464923" cy="56682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71" name="CuadroTexto 270">
                <a:extLst>
                  <a:ext uri="{FF2B5EF4-FFF2-40B4-BE49-F238E27FC236}">
                    <a16:creationId xmlns:a16="http://schemas.microsoft.com/office/drawing/2014/main" id="{87CBE9DE-2ACD-4F12-AB9D-90A6E27D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800" y="5562860"/>
                <a:ext cx="3464923" cy="566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AutoShape 11">
            <a:extLst>
              <a:ext uri="{FF2B5EF4-FFF2-40B4-BE49-F238E27FC236}">
                <a16:creationId xmlns:a16="http://schemas.microsoft.com/office/drawing/2014/main" id="{43D660E9-F2BA-44FC-BD89-F29F3950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06" y="6433670"/>
            <a:ext cx="2253307" cy="348362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600" b="1" dirty="0">
                <a:solidFill>
                  <a:srgbClr val="000000"/>
                </a:solidFill>
                <a:latin typeface="Zurich Ex BT" panose="020B0505020202020204" pitchFamily="34" charset="0"/>
                <a:ea typeface="Times New Roman" panose="02020603050405020304" pitchFamily="18" charset="0"/>
              </a:rPr>
              <a:t>Permutación circular </a:t>
            </a:r>
            <a:endParaRPr lang="es-ES" altLang="es-CL" sz="40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CuadroTexto 284">
                <a:extLst>
                  <a:ext uri="{FF2B5EF4-FFF2-40B4-BE49-F238E27FC236}">
                    <a16:creationId xmlns:a16="http://schemas.microsoft.com/office/drawing/2014/main" id="{B26A8BC7-2215-4BDB-951D-EE4943C7A1F4}"/>
                  </a:ext>
                </a:extLst>
              </p:cNvPr>
              <p:cNvSpPr txBox="1"/>
              <p:nvPr/>
            </p:nvSpPr>
            <p:spPr>
              <a:xfrm>
                <a:off x="3040853" y="6462701"/>
                <a:ext cx="1444242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−1)!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5" name="CuadroTexto 284">
                <a:extLst>
                  <a:ext uri="{FF2B5EF4-FFF2-40B4-BE49-F238E27FC236}">
                    <a16:creationId xmlns:a16="http://schemas.microsoft.com/office/drawing/2014/main" id="{B26A8BC7-2215-4BDB-951D-EE4943C7A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3" y="6462701"/>
                <a:ext cx="1444242" cy="276999"/>
              </a:xfrm>
              <a:prstGeom prst="rect">
                <a:avLst/>
              </a:prstGeom>
              <a:blipFill>
                <a:blip r:embed="rId8"/>
                <a:stretch>
                  <a:fillRect l="-2929" r="-2510" b="-312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5B5E525F-1FA9-4188-BF33-4F062B5866B5}"/>
              </a:ext>
            </a:extLst>
          </p:cNvPr>
          <p:cNvCxnSpPr/>
          <p:nvPr/>
        </p:nvCxnSpPr>
        <p:spPr>
          <a:xfrm>
            <a:off x="2632942" y="6602880"/>
            <a:ext cx="2910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onector: angular 288">
            <a:extLst>
              <a:ext uri="{FF2B5EF4-FFF2-40B4-BE49-F238E27FC236}">
                <a16:creationId xmlns:a16="http://schemas.microsoft.com/office/drawing/2014/main" id="{039FEC1A-AA5D-4AB3-BAE0-B657E2ED6274}"/>
              </a:ext>
            </a:extLst>
          </p:cNvPr>
          <p:cNvCxnSpPr>
            <a:stCxn id="217" idx="1"/>
            <a:endCxn id="284" idx="1"/>
          </p:cNvCxnSpPr>
          <p:nvPr/>
        </p:nvCxnSpPr>
        <p:spPr>
          <a:xfrm rot="10800000" flipV="1">
            <a:off x="282106" y="2209827"/>
            <a:ext cx="1016784" cy="4398023"/>
          </a:xfrm>
          <a:prstGeom prst="bentConnector3">
            <a:avLst>
              <a:gd name="adj1" fmla="val 1224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58843B5-A1F1-4B9B-8790-254535854675}"/>
              </a:ext>
            </a:extLst>
          </p:cNvPr>
          <p:cNvSpPr txBox="1"/>
          <p:nvPr/>
        </p:nvSpPr>
        <p:spPr>
          <a:xfrm>
            <a:off x="5007672" y="6171907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¿De cuántas maneras se pueden sentar seis personas  en una mesa circular?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955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8D51C-8505-479C-BB89-38993DD6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80" y="124720"/>
            <a:ext cx="7729728" cy="1188720"/>
          </a:xfrm>
        </p:spPr>
        <p:txBody>
          <a:bodyPr/>
          <a:lstStyle/>
          <a:p>
            <a:r>
              <a:rPr lang="es-MX" dirty="0"/>
              <a:t>PPT realizado por: PR. Héctor Castro </a:t>
            </a:r>
            <a:r>
              <a:rPr lang="es-MX" dirty="0" err="1"/>
              <a:t>Giacomozzi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2017D-9F4A-4569-BAC1-FD658277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Redes sociales: </a:t>
            </a:r>
          </a:p>
          <a:p>
            <a:r>
              <a:rPr lang="es-MX" dirty="0" err="1"/>
              <a:t>Youtube</a:t>
            </a:r>
            <a:r>
              <a:rPr lang="es-MX" dirty="0"/>
              <a:t>: </a:t>
            </a:r>
            <a:r>
              <a:rPr lang="es-CL" dirty="0">
                <a:hlinkClick r:id="rId2"/>
              </a:rPr>
              <a:t>https://www.youtube.com/channel/UCjrqAmWR8L0xAhOnki2evRg</a:t>
            </a:r>
            <a:endParaRPr lang="es-CL" dirty="0"/>
          </a:p>
          <a:p>
            <a:r>
              <a:rPr lang="es-CL" dirty="0" err="1"/>
              <a:t>Twitch</a:t>
            </a:r>
            <a:r>
              <a:rPr lang="es-CL" dirty="0"/>
              <a:t>: </a:t>
            </a:r>
            <a:r>
              <a:rPr lang="es-CL" dirty="0">
                <a:hlinkClick r:id="rId3"/>
              </a:rPr>
              <a:t>www.twitch.tv/prhector</a:t>
            </a:r>
            <a:endParaRPr lang="es-CL" dirty="0"/>
          </a:p>
          <a:p>
            <a:r>
              <a:rPr lang="es-CL" dirty="0"/>
              <a:t>Página de Facebook, con guías, videos e imágenes de matemática: </a:t>
            </a:r>
            <a:r>
              <a:rPr lang="es-CL" dirty="0">
                <a:hlinkClick r:id="rId4"/>
              </a:rPr>
              <a:t>https://www.facebook.com/pregmath/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984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B0D19-2AC0-4624-9C7D-8A6F23AB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4" y="92822"/>
            <a:ext cx="7729728" cy="1188720"/>
          </a:xfrm>
        </p:spPr>
        <p:txBody>
          <a:bodyPr/>
          <a:lstStyle/>
          <a:p>
            <a:r>
              <a:rPr lang="es-MX" dirty="0"/>
              <a:t>Las claves para realizar ejercicios en matemática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4E932-DB4A-4EF1-B969-520F86DB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489727"/>
            <a:ext cx="7274371" cy="4241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MX" dirty="0"/>
              <a:t>Detectar las operaciones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E3CF1A4-BF96-4666-9003-FB9E50A741FB}"/>
              </a:ext>
            </a:extLst>
          </p:cNvPr>
          <p:cNvSpPr txBox="1">
            <a:spLocks/>
          </p:cNvSpPr>
          <p:nvPr/>
        </p:nvSpPr>
        <p:spPr>
          <a:xfrm>
            <a:off x="859534" y="2101841"/>
            <a:ext cx="7274371" cy="424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Reemplazar números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BAB1042-EDBD-4DE0-842C-A7713F6943A8}"/>
              </a:ext>
            </a:extLst>
          </p:cNvPr>
          <p:cNvSpPr txBox="1">
            <a:spLocks/>
          </p:cNvSpPr>
          <p:nvPr/>
        </p:nvSpPr>
        <p:spPr>
          <a:xfrm>
            <a:off x="859534" y="2734159"/>
            <a:ext cx="7274371" cy="424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Utilizar propiedades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706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4E932-DB4A-4EF1-B969-520F86DB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489727"/>
            <a:ext cx="7274371" cy="4241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MX" dirty="0"/>
              <a:t>Detectar las operaciones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E3CF1A4-BF96-4666-9003-FB9E50A741FB}"/>
              </a:ext>
            </a:extLst>
          </p:cNvPr>
          <p:cNvSpPr txBox="1">
            <a:spLocks/>
          </p:cNvSpPr>
          <p:nvPr/>
        </p:nvSpPr>
        <p:spPr>
          <a:xfrm>
            <a:off x="859536" y="3999062"/>
            <a:ext cx="7274371" cy="424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Reemplazar números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BAB1042-EDBD-4DE0-842C-A7713F6943A8}"/>
              </a:ext>
            </a:extLst>
          </p:cNvPr>
          <p:cNvSpPr txBox="1">
            <a:spLocks/>
          </p:cNvSpPr>
          <p:nvPr/>
        </p:nvSpPr>
        <p:spPr>
          <a:xfrm>
            <a:off x="859535" y="4631485"/>
            <a:ext cx="7274371" cy="424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Utilizar propiedades</a:t>
            </a:r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F25D130-7449-4E18-8793-A423634D1F7E}"/>
              </a:ext>
            </a:extLst>
          </p:cNvPr>
          <p:cNvSpPr txBox="1">
            <a:spLocks/>
          </p:cNvSpPr>
          <p:nvPr/>
        </p:nvSpPr>
        <p:spPr>
          <a:xfrm>
            <a:off x="1915703" y="2122150"/>
            <a:ext cx="6218203" cy="1668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Suma / Resta</a:t>
            </a:r>
          </a:p>
          <a:p>
            <a:r>
              <a:rPr lang="es-MX" dirty="0"/>
              <a:t>Fracciones </a:t>
            </a:r>
          </a:p>
          <a:p>
            <a:r>
              <a:rPr lang="es-MX" dirty="0"/>
              <a:t>Multiplicación/ División</a:t>
            </a:r>
          </a:p>
          <a:p>
            <a:r>
              <a:rPr lang="es-MX" dirty="0"/>
              <a:t>Potencia</a:t>
            </a:r>
          </a:p>
          <a:p>
            <a:r>
              <a:rPr lang="es-MX" dirty="0"/>
              <a:t>Raíces</a:t>
            </a:r>
          </a:p>
          <a:p>
            <a:r>
              <a:rPr lang="es-MX" dirty="0"/>
              <a:t>Logaritmos </a:t>
            </a:r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9D48C0D-D97A-4CCF-AF44-DD3951FE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4" y="92822"/>
            <a:ext cx="7729728" cy="1188720"/>
          </a:xfrm>
        </p:spPr>
        <p:txBody>
          <a:bodyPr/>
          <a:lstStyle/>
          <a:p>
            <a:r>
              <a:rPr lang="es-MX" dirty="0"/>
              <a:t>Las claves para realizar ejercicios en matemática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50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4E932-DB4A-4EF1-B969-520F86DB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489727"/>
            <a:ext cx="7274371" cy="4241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MX" dirty="0"/>
              <a:t>Detectar las operaciones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E3CF1A4-BF96-4666-9003-FB9E50A741FB}"/>
              </a:ext>
            </a:extLst>
          </p:cNvPr>
          <p:cNvSpPr txBox="1">
            <a:spLocks/>
          </p:cNvSpPr>
          <p:nvPr/>
        </p:nvSpPr>
        <p:spPr>
          <a:xfrm>
            <a:off x="859534" y="2122045"/>
            <a:ext cx="7274371" cy="424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Reemplazar números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BAB1042-EDBD-4DE0-842C-A7713F6943A8}"/>
              </a:ext>
            </a:extLst>
          </p:cNvPr>
          <p:cNvSpPr txBox="1">
            <a:spLocks/>
          </p:cNvSpPr>
          <p:nvPr/>
        </p:nvSpPr>
        <p:spPr>
          <a:xfrm>
            <a:off x="859533" y="4944141"/>
            <a:ext cx="7274371" cy="424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Utilizar propiedades</a:t>
            </a:r>
            <a:endParaRPr lang="es-CL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1656CC6-D2CC-4C18-92EA-92023CAE3EBD}"/>
              </a:ext>
            </a:extLst>
          </p:cNvPr>
          <p:cNvSpPr txBox="1">
            <a:spLocks/>
          </p:cNvSpPr>
          <p:nvPr/>
        </p:nvSpPr>
        <p:spPr>
          <a:xfrm>
            <a:off x="1128893" y="2688708"/>
            <a:ext cx="7005012" cy="4241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Ejemplo</a:t>
            </a:r>
            <a:endParaRPr lang="es-CL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C4E6562-B0E8-4AAA-8AEF-3CA8880AB36A}"/>
              </a:ext>
            </a:extLst>
          </p:cNvPr>
          <p:cNvSpPr txBox="1">
            <a:spLocks/>
          </p:cNvSpPr>
          <p:nvPr/>
        </p:nvSpPr>
        <p:spPr>
          <a:xfrm>
            <a:off x="1128893" y="3386681"/>
            <a:ext cx="965721" cy="4241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32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DF149C6C-D236-43F6-9322-8467BF0268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5638" y="3386681"/>
                <a:ext cx="1802148" cy="137670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2∗16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2∗2∗2∗2∗2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DF149C6C-D236-43F6-9322-8467BF02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638" y="3386681"/>
                <a:ext cx="1802148" cy="1376705"/>
              </a:xfrm>
              <a:prstGeom prst="rect">
                <a:avLst/>
              </a:prstGeom>
              <a:blipFill>
                <a:blip r:embed="rId2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04D9E45-7780-408B-886E-AE85DF68D7CB}"/>
              </a:ext>
            </a:extLst>
          </p:cNvPr>
          <p:cNvCxnSpPr/>
          <p:nvPr/>
        </p:nvCxnSpPr>
        <p:spPr>
          <a:xfrm>
            <a:off x="2349795" y="3625702"/>
            <a:ext cx="1212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5AD3585-56D3-40C4-813D-6BD2D7F8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4" y="92822"/>
            <a:ext cx="7729728" cy="1188720"/>
          </a:xfrm>
        </p:spPr>
        <p:txBody>
          <a:bodyPr/>
          <a:lstStyle/>
          <a:p>
            <a:r>
              <a:rPr lang="es-MX" dirty="0"/>
              <a:t>Las claves para realizar ejercicios en matemática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826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282D6805-95C3-4D3D-BA29-67775E8226A4}"/>
              </a:ext>
            </a:extLst>
          </p:cNvPr>
          <p:cNvGrpSpPr/>
          <p:nvPr/>
        </p:nvGrpSpPr>
        <p:grpSpPr>
          <a:xfrm>
            <a:off x="8654394" y="100171"/>
            <a:ext cx="3533088" cy="2264740"/>
            <a:chOff x="8604983" y="286200"/>
            <a:chExt cx="3533088" cy="226474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B1D725C-B9E7-4F97-85E1-1B8D01969778}"/>
                </a:ext>
              </a:extLst>
            </p:cNvPr>
            <p:cNvSpPr/>
            <p:nvPr/>
          </p:nvSpPr>
          <p:spPr>
            <a:xfrm>
              <a:off x="8627428" y="293018"/>
              <a:ext cx="3510643" cy="225792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B399000-0E05-409B-BE74-DD459A565773}"/>
                </a:ext>
              </a:extLst>
            </p:cNvPr>
            <p:cNvSpPr/>
            <p:nvPr/>
          </p:nvSpPr>
          <p:spPr>
            <a:xfrm>
              <a:off x="10651786" y="286200"/>
              <a:ext cx="10426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Importante:</a:t>
              </a:r>
              <a:endParaRPr lang="es-CL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Marcador de contenido 2">
              <a:extLst>
                <a:ext uri="{FF2B5EF4-FFF2-40B4-BE49-F238E27FC236}">
                  <a16:creationId xmlns:a16="http://schemas.microsoft.com/office/drawing/2014/main" id="{DFF0DB93-3C41-444A-8C61-9F706C9EA6E7}"/>
                </a:ext>
              </a:extLst>
            </p:cNvPr>
            <p:cNvSpPr txBox="1">
              <a:spLocks/>
            </p:cNvSpPr>
            <p:nvPr/>
          </p:nvSpPr>
          <p:spPr>
            <a:xfrm>
              <a:off x="8604983" y="705218"/>
              <a:ext cx="3353396" cy="354133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200" dirty="0">
                  <a:solidFill>
                    <a:schemeClr val="tx1"/>
                  </a:solidFill>
                  <a:effectLst/>
                </a:rPr>
                <a:t>Propiedades de raíces (</a:t>
              </a:r>
              <a:r>
                <a:rPr lang="es-MX" sz="1200" dirty="0" err="1">
                  <a:solidFill>
                    <a:schemeClr val="tx1"/>
                  </a:solidFill>
                  <a:effectLst/>
                </a:rPr>
                <a:t>pr</a:t>
              </a:r>
              <a:r>
                <a:rPr lang="es-MX" sz="1200" dirty="0">
                  <a:solidFill>
                    <a:schemeClr val="tx1"/>
                  </a:solidFill>
                  <a:effectLst/>
                </a:rPr>
                <a:t>)</a:t>
              </a:r>
            </a:p>
            <a:p>
              <a:endParaRPr lang="es-MX" sz="1200" dirty="0">
                <a:solidFill>
                  <a:schemeClr val="tx1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E9FA61D4-14E2-4499-921C-3EC44972E94A}"/>
                    </a:ext>
                  </a:extLst>
                </p:cNvPr>
                <p:cNvSpPr txBox="1"/>
                <p:nvPr/>
              </p:nvSpPr>
              <p:spPr>
                <a:xfrm>
                  <a:off x="8681357" y="293018"/>
                  <a:ext cx="1970429" cy="438518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32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𝑅𝑒𝑙𝑎𝑐𝑖𝑜𝑛</m:t>
                        </m:r>
                        <m:r>
                          <a:rPr lang="es-MX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𝑃𝑜𝑡</m:t>
                        </m:r>
                        <m:r>
                          <a:rPr lang="es-MX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s-MX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𝑟𝑎</m:t>
                        </m:r>
                        <m:r>
                          <a:rPr lang="es-MX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es-MX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s-MX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CL" sz="12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s-MX" sz="1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sSup>
                              <m:sSupPr>
                                <m:ctrlPr>
                                  <a:rPr lang="es-MX" sz="1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rad>
                        <m:r>
                          <a:rPr lang="es-MX" sz="1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sz="1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ctrlPr>
                                  <a:rPr lang="es-MX" sz="1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1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s-MX" sz="1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s-CL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E9FA61D4-14E2-4499-921C-3EC44972E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357" y="293018"/>
                  <a:ext cx="1970429" cy="4385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CBFE1451-42D5-4AC8-84A6-750E33A8248C}"/>
                    </a:ext>
                  </a:extLst>
                </p:cNvPr>
                <p:cNvSpPr/>
                <p:nvPr/>
              </p:nvSpPr>
              <p:spPr>
                <a:xfrm>
                  <a:off x="8788647" y="972241"/>
                  <a:ext cx="1796261" cy="25622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MX" sz="1050" dirty="0"/>
                    <a:t>pr1. (*)   </a:t>
                  </a:r>
                  <a14:m>
                    <m:oMath xmlns:m="http://schemas.openxmlformats.org/officeDocument/2006/math">
                      <m:rad>
                        <m:radPr>
                          <m:ctrlPr>
                            <a:rPr lang="es-MX" sz="105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s-MX" sz="10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  <m:r>
                        <a:rPr lang="es-MX" sz="1050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105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s-MX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a14:m>
                  <a:r>
                    <a:rPr lang="es-MX" sz="1050" dirty="0"/>
                    <a:t> = </a:t>
                  </a:r>
                  <a14:m>
                    <m:oMath xmlns:m="http://schemas.openxmlformats.org/officeDocument/2006/math">
                      <m:rad>
                        <m:radPr>
                          <m:ctrlPr>
                            <a:rPr lang="es-MX" sz="105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s-MX" sz="10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MX" sz="105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a14:m>
                  <a:endParaRPr lang="es-MX" sz="1050" dirty="0"/>
                </a:p>
              </p:txBody>
            </p:sp>
          </mc:Choice>
          <mc:Fallback xmlns="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CBFE1451-42D5-4AC8-84A6-750E33A82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647" y="972241"/>
                  <a:ext cx="1796261" cy="256224"/>
                </a:xfrm>
                <a:prstGeom prst="rect">
                  <a:avLst/>
                </a:prstGeom>
                <a:blipFill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36D839FA-42B0-4616-BAE5-3FB9AE8EC73C}"/>
                    </a:ext>
                  </a:extLst>
                </p:cNvPr>
                <p:cNvSpPr/>
                <p:nvPr/>
              </p:nvSpPr>
              <p:spPr>
                <a:xfrm>
                  <a:off x="10717979" y="846256"/>
                  <a:ext cx="894091" cy="28020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ad>
                          <m:radPr>
                            <m:ctrlPr>
                              <a:rPr lang="es-CL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sSup>
                              <m:sSupPr>
                                <m:ctrlP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  <m:r>
                          <a:rPr lang="es-MX" sz="1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CL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36D839FA-42B0-4616-BAE5-3FB9AE8EC7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7979" y="846256"/>
                  <a:ext cx="894091" cy="2802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77AD5055-25BA-437A-ABE7-3EDF3C27073C}"/>
                    </a:ext>
                  </a:extLst>
                </p:cNvPr>
                <p:cNvSpPr/>
                <p:nvPr/>
              </p:nvSpPr>
              <p:spPr>
                <a:xfrm>
                  <a:off x="10717979" y="561815"/>
                  <a:ext cx="839140" cy="26347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MX" sz="1100" b="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a</a:t>
                  </a:r>
                  <a14:m>
                    <m:oMath xmlns:m="http://schemas.openxmlformats.org/officeDocument/2006/math">
                      <m:r>
                        <a:rPr lang="es-MX" sz="11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ctrlPr>
                            <a:rPr lang="es-CL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L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</m:oMath>
                  </a14:m>
                  <a:endParaRPr lang="es-CL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77AD5055-25BA-437A-ABE7-3EDF3C2707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7979" y="561815"/>
                  <a:ext cx="839140" cy="263470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ECCD80B9-60B0-4389-9968-EC2D14343737}"/>
                    </a:ext>
                  </a:extLst>
                </p:cNvPr>
                <p:cNvSpPr/>
                <p:nvPr/>
              </p:nvSpPr>
              <p:spPr>
                <a:xfrm>
                  <a:off x="10723027" y="1140523"/>
                  <a:ext cx="1252586" cy="28020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MX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ad>
                          <m:radPr>
                            <m:ctrlPr>
                              <a:rPr lang="es-CL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sSup>
                              <m:sSupPr>
                                <m:ctrlP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1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rad>
                        <m:r>
                          <a:rPr lang="es-MX" sz="1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ctrlPr>
                                  <a:rPr lang="es-CL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g>
                              <m:e>
                                <m: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rad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s-CL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ECCD80B9-60B0-4389-9968-EC2D143437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3027" y="1140523"/>
                  <a:ext cx="1252586" cy="280205"/>
                </a:xfrm>
                <a:prstGeom prst="rect">
                  <a:avLst/>
                </a:prstGeom>
                <a:blipFill>
                  <a:blip r:embed="rId10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3CE0A3AF-53B2-42FB-8039-33499A67A834}"/>
                    </a:ext>
                  </a:extLst>
                </p:cNvPr>
                <p:cNvSpPr/>
                <p:nvPr/>
              </p:nvSpPr>
              <p:spPr>
                <a:xfrm>
                  <a:off x="8791348" y="1249653"/>
                  <a:ext cx="1669624" cy="26404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MX" sz="1100" dirty="0"/>
                    <a:t> pr1(:)   </a:t>
                  </a:r>
                  <a14:m>
                    <m:oMath xmlns:m="http://schemas.openxmlformats.org/officeDocument/2006/math">
                      <m:rad>
                        <m:rad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  <m:r>
                        <a:rPr lang="es-MX" sz="1100" i="1">
                          <a:latin typeface="Cambria Math" panose="02040503050406030204" pitchFamily="18" charset="0"/>
                        </a:rPr>
                        <m:t>:</m:t>
                      </m:r>
                      <m:rad>
                        <m:rad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a14:m>
                  <a:r>
                    <a:rPr lang="es-MX" sz="1100" dirty="0"/>
                    <a:t> = </a:t>
                  </a:r>
                  <a14:m>
                    <m:oMath xmlns:m="http://schemas.openxmlformats.org/officeDocument/2006/math">
                      <m:rad>
                        <m:rad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3CE0A3AF-53B2-42FB-8039-33499A67A8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1348" y="1249653"/>
                  <a:ext cx="1669624" cy="264047"/>
                </a:xfrm>
                <a:prstGeom prst="rect">
                  <a:avLst/>
                </a:prstGeom>
                <a:blipFill>
                  <a:blip r:embed="rId11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90D27AD7-3A8A-42C8-8A1B-E8B6BE4E4D41}"/>
                    </a:ext>
                  </a:extLst>
                </p:cNvPr>
                <p:cNvSpPr/>
                <p:nvPr/>
              </p:nvSpPr>
              <p:spPr>
                <a:xfrm>
                  <a:off x="8789427" y="1528176"/>
                  <a:ext cx="1442383" cy="2988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CL" sz="1100" dirty="0"/>
                    <a:t>pr2.    </a:t>
                  </a:r>
                  <a14:m>
                    <m:oMath xmlns:m="http://schemas.openxmlformats.org/officeDocument/2006/math">
                      <m:rad>
                        <m:radPr>
                          <m:ctrlPr>
                            <a:rPr lang="es-CL" sz="11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deg>
                        <m:e>
                          <m:rad>
                            <m:radPr>
                              <m:ctrlPr>
                                <a:rPr lang="es-CL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g>
                            <m:e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e>
                      </m:rad>
                      <m:r>
                        <a:rPr lang="es-MX" sz="11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𝑏</m:t>
                          </m:r>
                        </m:deg>
                        <m:e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</m:oMath>
                  </a14:m>
                  <a:endParaRPr lang="es-MX" sz="1050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90D27AD7-3A8A-42C8-8A1B-E8B6BE4E4D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427" y="1528176"/>
                  <a:ext cx="1442383" cy="298800"/>
                </a:xfrm>
                <a:prstGeom prst="rect">
                  <a:avLst/>
                </a:prstGeom>
                <a:blipFill>
                  <a:blip r:embed="rId1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F1025899-39DD-412F-82D9-0DE70DD53835}"/>
                    </a:ext>
                  </a:extLst>
                </p:cNvPr>
                <p:cNvSpPr/>
                <p:nvPr/>
              </p:nvSpPr>
              <p:spPr>
                <a:xfrm>
                  <a:off x="8788590" y="1837962"/>
                  <a:ext cx="2526910" cy="29623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MX" sz="1200" dirty="0"/>
                    <a:t>pr3. Descomposición: </a:t>
                  </a:r>
                  <a14:m>
                    <m:oMath xmlns:m="http://schemas.openxmlformats.org/officeDocument/2006/math">
                      <m:rad>
                        <m:radPr>
                          <m:ctrlPr>
                            <a:rPr lang="es-CL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s-MX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MX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rad>
                      <m:r>
                        <a:rPr lang="es-MX" sz="12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MX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2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ctrlPr>
                            <a:rPr lang="es-MX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s-MX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rad>
                      <m:r>
                        <a:rPr lang="es-MX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MX" sz="1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F1025899-39DD-412F-82D9-0DE70DD538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590" y="1837962"/>
                  <a:ext cx="2526910" cy="296235"/>
                </a:xfrm>
                <a:prstGeom prst="rect">
                  <a:avLst/>
                </a:prstGeom>
                <a:blipFill>
                  <a:blip r:embed="rId13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E1AB60B9-8CFF-4BE3-A4D5-55149A5F27BD}"/>
                    </a:ext>
                  </a:extLst>
                </p:cNvPr>
                <p:cNvSpPr/>
                <p:nvPr/>
              </p:nvSpPr>
              <p:spPr>
                <a:xfrm>
                  <a:off x="8788590" y="2167065"/>
                  <a:ext cx="2296078" cy="29623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MX" sz="1200" dirty="0"/>
                    <a:t>pr4.  Composición: </a:t>
                  </a:r>
                  <a14:m>
                    <m:oMath xmlns:m="http://schemas.openxmlformats.org/officeDocument/2006/math">
                      <m:r>
                        <a:rPr lang="es-MX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2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ctrlPr>
                            <a:rPr lang="es-MX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s-MX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rad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CL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s-MX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MX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rad>
                    </m:oMath>
                  </a14:m>
                  <a:endParaRPr lang="es-MX" sz="1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E1AB60B9-8CFF-4BE3-A4D5-55149A5F2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590" y="2167065"/>
                  <a:ext cx="2296078" cy="296235"/>
                </a:xfrm>
                <a:prstGeom prst="rect">
                  <a:avLst/>
                </a:prstGeom>
                <a:blipFill>
                  <a:blip r:embed="rId14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50A9CD2-3E3E-45A7-8B5A-446AC788144E}"/>
              </a:ext>
            </a:extLst>
          </p:cNvPr>
          <p:cNvGrpSpPr/>
          <p:nvPr/>
        </p:nvGrpSpPr>
        <p:grpSpPr>
          <a:xfrm>
            <a:off x="8681357" y="2386783"/>
            <a:ext cx="3510643" cy="2597588"/>
            <a:chOff x="8681357" y="3414156"/>
            <a:chExt cx="3510643" cy="2597588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B31E0D7F-2A33-4F95-9B14-75C97B180C04}"/>
                </a:ext>
              </a:extLst>
            </p:cNvPr>
            <p:cNvSpPr/>
            <p:nvPr/>
          </p:nvSpPr>
          <p:spPr>
            <a:xfrm>
              <a:off x="8681357" y="3414156"/>
              <a:ext cx="3510643" cy="2597588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Marcador de contenido 2">
              <a:extLst>
                <a:ext uri="{FF2B5EF4-FFF2-40B4-BE49-F238E27FC236}">
                  <a16:creationId xmlns:a16="http://schemas.microsoft.com/office/drawing/2014/main" id="{96CF55F9-4AE1-4693-BA45-3CBCFBD067D5}"/>
                </a:ext>
              </a:extLst>
            </p:cNvPr>
            <p:cNvSpPr txBox="1">
              <a:spLocks/>
            </p:cNvSpPr>
            <p:nvPr/>
          </p:nvSpPr>
          <p:spPr>
            <a:xfrm>
              <a:off x="8683268" y="3416172"/>
              <a:ext cx="3172035" cy="515751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Propiedades de potencia (</a:t>
              </a:r>
              <a:r>
                <a:rPr lang="es-MX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pp</a:t>
              </a:r>
              <a:r>
                <a:rPr lang="es-MX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</a:p>
            <a:p>
              <a:endParaRPr lang="es-CL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73B3CE8-8F79-4284-9A9E-EAA3351987F9}"/>
                    </a:ext>
                  </a:extLst>
                </p:cNvPr>
                <p:cNvSpPr/>
                <p:nvPr/>
              </p:nvSpPr>
              <p:spPr>
                <a:xfrm>
                  <a:off x="9069866" y="4185853"/>
                  <a:ext cx="1492396" cy="26462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CL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pp3(*)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73B3CE8-8F79-4284-9A9E-EAA335198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866" y="4185853"/>
                  <a:ext cx="1492396" cy="264624"/>
                </a:xfrm>
                <a:prstGeom prst="rect">
                  <a:avLst/>
                </a:prstGeom>
                <a:blipFill>
                  <a:blip r:embed="rId15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ángulo 77">
                  <a:extLst>
                    <a:ext uri="{FF2B5EF4-FFF2-40B4-BE49-F238E27FC236}">
                      <a16:creationId xmlns:a16="http://schemas.microsoft.com/office/drawing/2014/main" id="{4493B431-1D81-426F-99A3-6A1336A668F4}"/>
                    </a:ext>
                  </a:extLst>
                </p:cNvPr>
                <p:cNvSpPr/>
                <p:nvPr/>
              </p:nvSpPr>
              <p:spPr>
                <a:xfrm>
                  <a:off x="9069866" y="4717225"/>
                  <a:ext cx="1932388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MX" sz="11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𝑝𝑝</m:t>
                            </m:r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4 </m:t>
                            </m:r>
                            <m:d>
                              <m:dPr>
                                <m:ctrlPr>
                                  <a:rPr lang="es-MX" sz="11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1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    </m:t>
                            </m:r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s-MX" sz="1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s-MX" sz="1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1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MX" sz="11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78" name="Rectángulo 77">
                  <a:extLst>
                    <a:ext uri="{FF2B5EF4-FFF2-40B4-BE49-F238E27FC236}">
                      <a16:creationId xmlns:a16="http://schemas.microsoft.com/office/drawing/2014/main" id="{4493B431-1D81-426F-99A3-6A1336A668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866" y="4717225"/>
                  <a:ext cx="1932388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8F84FCAA-8380-4CCB-BA09-EEFA7CF71FB8}"/>
                    </a:ext>
                  </a:extLst>
                </p:cNvPr>
                <p:cNvSpPr/>
                <p:nvPr/>
              </p:nvSpPr>
              <p:spPr>
                <a:xfrm>
                  <a:off x="9069866" y="3670698"/>
                  <a:ext cx="1006366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pp1.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s-MX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8F84FCAA-8380-4CCB-BA09-EEFA7CF71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866" y="3670698"/>
                  <a:ext cx="1006366" cy="261610"/>
                </a:xfrm>
                <a:prstGeom prst="rect">
                  <a:avLst/>
                </a:prstGeom>
                <a:blipFill>
                  <a:blip r:embed="rId1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BDAD507D-72B6-4934-B451-C10B34043265}"/>
                    </a:ext>
                  </a:extLst>
                </p:cNvPr>
                <p:cNvSpPr/>
                <p:nvPr/>
              </p:nvSpPr>
              <p:spPr>
                <a:xfrm>
                  <a:off x="9070417" y="3926391"/>
                  <a:ext cx="1434945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CL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pp2.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a14:m>
                  <a:endParaRPr lang="es-MX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BDAD507D-72B6-4934-B451-C10B34043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0417" y="3926391"/>
                  <a:ext cx="1434945" cy="261610"/>
                </a:xfrm>
                <a:prstGeom prst="rect">
                  <a:avLst/>
                </a:prstGeom>
                <a:blipFill>
                  <a:blip r:embed="rId18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DA60D936-2B5B-46B5-9AF8-7BBA8B09F95C}"/>
                    </a:ext>
                  </a:extLst>
                </p:cNvPr>
                <p:cNvSpPr/>
                <p:nvPr/>
              </p:nvSpPr>
              <p:spPr>
                <a:xfrm>
                  <a:off x="9069866" y="4457190"/>
                  <a:ext cx="1476751" cy="26462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1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pp</m:t>
                      </m:r>
                      <m:r>
                        <a:rPr lang="es-MX" sz="11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(:)</m:t>
                      </m:r>
                    </m:oMath>
                  </a14:m>
                  <a:r>
                    <a:rPr lang="es-MX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DA60D936-2B5B-46B5-9AF8-7BBA8B09F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866" y="4457190"/>
                  <a:ext cx="1476751" cy="264624"/>
                </a:xfrm>
                <a:prstGeom prst="rect">
                  <a:avLst/>
                </a:prstGeom>
                <a:blipFill>
                  <a:blip r:embed="rId19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43CA6081-323C-49FA-A152-03F7B2A7BBD2}"/>
                    </a:ext>
                  </a:extLst>
                </p:cNvPr>
                <p:cNvSpPr/>
                <p:nvPr/>
              </p:nvSpPr>
              <p:spPr>
                <a:xfrm>
                  <a:off x="9069866" y="4989821"/>
                  <a:ext cx="1786195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MX" sz="11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𝑝𝑝</m:t>
                            </m:r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4 </m:t>
                            </m:r>
                            <m:d>
                              <m:dPr>
                                <m:ctrlPr>
                                  <a:rPr lang="es-MX" sz="11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1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d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    </m:t>
                            </m:r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s-MX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s-MX" sz="1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1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MX" sz="11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s-MX" sz="11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43CA6081-323C-49FA-A152-03F7B2A7B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866" y="4989821"/>
                  <a:ext cx="1786195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396E6857-49C1-4250-ABC3-D41A96845122}"/>
                    </a:ext>
                  </a:extLst>
                </p:cNvPr>
                <p:cNvSpPr/>
                <p:nvPr/>
              </p:nvSpPr>
              <p:spPr>
                <a:xfrm>
                  <a:off x="9069866" y="5254921"/>
                  <a:ext cx="1393779" cy="30309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MX" sz="11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𝑝𝑝</m:t>
                            </m:r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5.    </m:t>
                            </m:r>
                            <m:d>
                              <m:dPr>
                                <m:ctrlPr>
                                  <a:rPr lang="es-MX" sz="11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sz="11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1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s-MX" sz="11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s-MX" sz="1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MX" sz="1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396E6857-49C1-4250-ABC3-D41A968451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866" y="5254921"/>
                  <a:ext cx="1393779" cy="30309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E2FFECF-4F64-4CAB-B6BC-3B13A8E125F1}"/>
                    </a:ext>
                  </a:extLst>
                </p:cNvPr>
                <p:cNvSpPr/>
                <p:nvPr/>
              </p:nvSpPr>
              <p:spPr>
                <a:xfrm>
                  <a:off x="9075304" y="5536001"/>
                  <a:ext cx="2923493" cy="39408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CL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pp6. </a:t>
                  </a:r>
                  <a:r>
                    <a:rPr lang="es-CL" sz="1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Exp</a:t>
                  </a:r>
                  <a:r>
                    <a:rPr lang="es-CL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negativo: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s-MX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s-MX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s-MX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E2FFECF-4F64-4CAB-B6BC-3B13A8E12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5304" y="5536001"/>
                  <a:ext cx="2923493" cy="39408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07D5A5B-5145-4BD1-82BC-F0210C4EF078}"/>
              </a:ext>
            </a:extLst>
          </p:cNvPr>
          <p:cNvGrpSpPr/>
          <p:nvPr/>
        </p:nvGrpSpPr>
        <p:grpSpPr>
          <a:xfrm>
            <a:off x="8674511" y="5037843"/>
            <a:ext cx="3510643" cy="1499841"/>
            <a:chOff x="5070953" y="1878166"/>
            <a:chExt cx="3510643" cy="1499841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79F81321-615D-40C9-8EED-CDE0964A65FA}"/>
                </a:ext>
              </a:extLst>
            </p:cNvPr>
            <p:cNvSpPr/>
            <p:nvPr/>
          </p:nvSpPr>
          <p:spPr>
            <a:xfrm>
              <a:off x="5070953" y="1878166"/>
              <a:ext cx="3510643" cy="1499841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Marcador de contenido 2">
              <a:extLst>
                <a:ext uri="{FF2B5EF4-FFF2-40B4-BE49-F238E27FC236}">
                  <a16:creationId xmlns:a16="http://schemas.microsoft.com/office/drawing/2014/main" id="{0E82F14B-7007-4AF8-94DC-0FA1D72D9BD1}"/>
                </a:ext>
              </a:extLst>
            </p:cNvPr>
            <p:cNvSpPr txBox="1">
              <a:spLocks/>
            </p:cNvSpPr>
            <p:nvPr/>
          </p:nvSpPr>
          <p:spPr>
            <a:xfrm>
              <a:off x="7309853" y="1879741"/>
              <a:ext cx="1261754" cy="388630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Importante</a:t>
              </a:r>
            </a:p>
            <a:p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Marcador de contenido 2">
              <a:extLst>
                <a:ext uri="{FF2B5EF4-FFF2-40B4-BE49-F238E27FC236}">
                  <a16:creationId xmlns:a16="http://schemas.microsoft.com/office/drawing/2014/main" id="{5A06F0AA-A93B-4534-824D-2200B70069BE}"/>
                </a:ext>
              </a:extLst>
            </p:cNvPr>
            <p:cNvSpPr txBox="1">
              <a:spLocks/>
            </p:cNvSpPr>
            <p:nvPr/>
          </p:nvSpPr>
          <p:spPr>
            <a:xfrm>
              <a:off x="5086398" y="1879742"/>
              <a:ext cx="2310399" cy="31484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Propiedades de logaritmos (</a:t>
              </a:r>
              <a:r>
                <a:rPr lang="es-MX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pl</a:t>
              </a:r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</a:p>
            <a:p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E7D0EA6C-21E7-4DB6-A400-6B6DCF0FB07A}"/>
                    </a:ext>
                  </a:extLst>
                </p:cNvPr>
                <p:cNvSpPr txBox="1"/>
                <p:nvPr/>
              </p:nvSpPr>
              <p:spPr>
                <a:xfrm>
                  <a:off x="5180220" y="2162466"/>
                  <a:ext cx="1965731" cy="1692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MX" sz="1100" dirty="0"/>
                    <a:t>Pl1.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s-MX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1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s-MX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func>
                      <m:r>
                        <a:rPr lang="es-MX" sz="11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11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MX" sz="11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E7D0EA6C-21E7-4DB6-A400-6B6DCF0FB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220" y="2162466"/>
                  <a:ext cx="1965731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4321" t="-23333" r="-617" b="-4333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752AAE0E-DCC9-4324-85B1-615E913D7E1D}"/>
                    </a:ext>
                  </a:extLst>
                </p:cNvPr>
                <p:cNvSpPr txBox="1"/>
                <p:nvPr/>
              </p:nvSpPr>
              <p:spPr>
                <a:xfrm>
                  <a:off x="5180220" y="2355604"/>
                  <a:ext cx="1795620" cy="25333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MX" sz="1100" dirty="0"/>
                    <a:t>Pl2.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MX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s-MX" sz="11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s-MX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1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s-MX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func>
                        </m:e>
                      </m:func>
                      <m:r>
                        <a:rPr lang="es-MX" sz="11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11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MX" sz="11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752AAE0E-DCC9-4324-85B1-615E913D7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220" y="2355604"/>
                  <a:ext cx="1795620" cy="253339"/>
                </a:xfrm>
                <a:prstGeom prst="rect">
                  <a:avLst/>
                </a:prstGeom>
                <a:blipFill>
                  <a:blip r:embed="rId24"/>
                  <a:stretch>
                    <a:fillRect l="-4730" t="-2326" r="-1014" b="-1395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42B918CE-35F9-489B-B641-FBA7A7DF5CFC}"/>
                    </a:ext>
                  </a:extLst>
                </p:cNvPr>
                <p:cNvSpPr txBox="1"/>
                <p:nvPr/>
              </p:nvSpPr>
              <p:spPr>
                <a:xfrm>
                  <a:off x="5180220" y="2633425"/>
                  <a:ext cx="1411925" cy="1692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MX" sz="1100" dirty="0"/>
                    <a:t>Pl3.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MX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s-MX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1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MX" sz="1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s-MX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func>
                    </m:oMath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42B918CE-35F9-489B-B641-FBA7A7DF5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220" y="2633425"/>
                  <a:ext cx="1411925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5983" t="-23333" r="-1709" b="-4333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75D4730F-433F-4C58-ABCC-1AB16F60B675}"/>
                    </a:ext>
                  </a:extLst>
                </p:cNvPr>
                <p:cNvSpPr txBox="1"/>
                <p:nvPr/>
              </p:nvSpPr>
              <p:spPr>
                <a:xfrm>
                  <a:off x="5180220" y="2828246"/>
                  <a:ext cx="1078821" cy="26975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MX" sz="1100" b="0" dirty="0"/>
                    <a:t>Pl4.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1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s-MX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s-MX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MX" sz="11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s-MX" sz="11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s-MX" sz="1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s-MX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s-MX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MX" sz="11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s-MX" sz="11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s-MX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75D4730F-433F-4C58-ABCC-1AB16F60B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220" y="2828246"/>
                  <a:ext cx="1078821" cy="269754"/>
                </a:xfrm>
                <a:prstGeom prst="rect">
                  <a:avLst/>
                </a:prstGeom>
                <a:blipFill>
                  <a:blip r:embed="rId26"/>
                  <a:stretch>
                    <a:fillRect l="-7821" r="-1676" b="-1702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>
                  <a:extLst>
                    <a:ext uri="{FF2B5EF4-FFF2-40B4-BE49-F238E27FC236}">
                      <a16:creationId xmlns:a16="http://schemas.microsoft.com/office/drawing/2014/main" id="{31A8BACA-2A6A-4D8E-AF2C-0993E7242715}"/>
                    </a:ext>
                  </a:extLst>
                </p:cNvPr>
                <p:cNvSpPr txBox="1"/>
                <p:nvPr/>
              </p:nvSpPr>
              <p:spPr>
                <a:xfrm>
                  <a:off x="7379934" y="2119259"/>
                  <a:ext cx="1091901" cy="1692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MX" sz="11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MX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MX" sz="11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s-MX" sz="1100" b="0" i="0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11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s-MX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fName>
                              <m: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61" name="CuadroTexto 60">
                  <a:extLst>
                    <a:ext uri="{FF2B5EF4-FFF2-40B4-BE49-F238E27FC236}">
                      <a16:creationId xmlns:a16="http://schemas.microsoft.com/office/drawing/2014/main" id="{31A8BACA-2A6A-4D8E-AF2C-0993E7242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934" y="2119259"/>
                  <a:ext cx="1091901" cy="169277"/>
                </a:xfrm>
                <a:prstGeom prst="rect">
                  <a:avLst/>
                </a:prstGeom>
                <a:blipFill>
                  <a:blip r:embed="rId27"/>
                  <a:stretch>
                    <a:fillRect l="-552" r="-1657" b="-30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96CD5457-5EEE-4CCC-986C-62D843735052}"/>
                    </a:ext>
                  </a:extLst>
                </p:cNvPr>
                <p:cNvSpPr txBox="1"/>
                <p:nvPr/>
              </p:nvSpPr>
              <p:spPr>
                <a:xfrm>
                  <a:off x="7379934" y="2306807"/>
                  <a:ext cx="796757" cy="1692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MX" sz="11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MX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MX" sz="11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MX" sz="1100" b="0" i="0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11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11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96CD5457-5EEE-4CCC-986C-62D843735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934" y="2306807"/>
                  <a:ext cx="796757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3030" r="-3030" b="-30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>
                  <a:extLst>
                    <a:ext uri="{FF2B5EF4-FFF2-40B4-BE49-F238E27FC236}">
                      <a16:creationId xmlns:a16="http://schemas.microsoft.com/office/drawing/2014/main" id="{E7F9381A-4CFF-4B58-89D7-D2971BB7DB7D}"/>
                    </a:ext>
                  </a:extLst>
                </p:cNvPr>
                <p:cNvSpPr txBox="1"/>
                <p:nvPr/>
              </p:nvSpPr>
              <p:spPr>
                <a:xfrm>
                  <a:off x="7379934" y="2494364"/>
                  <a:ext cx="778868" cy="1692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MX" sz="11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MX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MX" sz="11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s-MX" sz="1100" b="0" i="0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m:rPr>
                                    <m:sty m:val="p"/>
                                  </m:rPr>
                                  <a:rPr lang="es-MX" sz="11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func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64" name="CuadroTexto 63">
                  <a:extLst>
                    <a:ext uri="{FF2B5EF4-FFF2-40B4-BE49-F238E27FC236}">
                      <a16:creationId xmlns:a16="http://schemas.microsoft.com/office/drawing/2014/main" id="{E7F9381A-4CFF-4B58-89D7-D2971BB7D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934" y="2494364"/>
                  <a:ext cx="778868" cy="169277"/>
                </a:xfrm>
                <a:prstGeom prst="rect">
                  <a:avLst/>
                </a:prstGeom>
                <a:blipFill>
                  <a:blip r:embed="rId29"/>
                  <a:stretch>
                    <a:fillRect l="-769" r="-2308" b="-31034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94EB6FD3-79A2-4B10-9339-B249145247E8}"/>
                    </a:ext>
                  </a:extLst>
                </p:cNvPr>
                <p:cNvSpPr/>
                <p:nvPr/>
              </p:nvSpPr>
              <p:spPr>
                <a:xfrm>
                  <a:off x="6370929" y="3053338"/>
                  <a:ext cx="2121093" cy="2616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MX" sz="1100" dirty="0"/>
                    <a:t>Definición: 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s-MX" sz="11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func>
                    </m:oMath>
                  </a14:m>
                  <a:r>
                    <a:rPr lang="es-MX" sz="11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MX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s-MX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94EB6FD3-79A2-4B10-9339-B249145247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929" y="3053338"/>
                  <a:ext cx="2121093" cy="261610"/>
                </a:xfrm>
                <a:prstGeom prst="rect">
                  <a:avLst/>
                </a:prstGeom>
                <a:blipFill>
                  <a:blip r:embed="rId30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88376EBC-39C3-4031-8723-DB9C8194B934}"/>
                    </a:ext>
                  </a:extLst>
                </p:cNvPr>
                <p:cNvSpPr/>
                <p:nvPr/>
              </p:nvSpPr>
              <p:spPr>
                <a:xfrm>
                  <a:off x="6891995" y="2701654"/>
                  <a:ext cx="1493678" cy="31733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MX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𝑃𝑓𝑙</m:t>
                            </m:r>
                            <m:r>
                              <a:rPr lang="es-MX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s-MX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unc>
                              <m:funcPr>
                                <m:ctrlPr>
                                  <a:rPr lang="es-MX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s-MX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MX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s-MX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s-MX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func>
                          </m:sup>
                        </m:sSup>
                        <m: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CL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88376EBC-39C3-4031-8723-DB9C8194B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995" y="2701654"/>
                  <a:ext cx="1493678" cy="317331"/>
                </a:xfrm>
                <a:prstGeom prst="rect">
                  <a:avLst/>
                </a:prstGeom>
                <a:blipFill>
                  <a:blip r:embed="rId31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Marcador de contenido 2">
            <a:extLst>
              <a:ext uri="{FF2B5EF4-FFF2-40B4-BE49-F238E27FC236}">
                <a16:creationId xmlns:a16="http://schemas.microsoft.com/office/drawing/2014/main" id="{1A9F312B-140C-4BA3-AA74-B048564BAB00}"/>
              </a:ext>
            </a:extLst>
          </p:cNvPr>
          <p:cNvSpPr txBox="1">
            <a:spLocks/>
          </p:cNvSpPr>
          <p:nvPr/>
        </p:nvSpPr>
        <p:spPr>
          <a:xfrm>
            <a:off x="104428" y="83388"/>
            <a:ext cx="4223023" cy="424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Utilizar propiedades</a:t>
            </a:r>
            <a:endParaRPr lang="es-CL" dirty="0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B689A39-8622-48F2-AF7F-D067B314AA2B}"/>
              </a:ext>
            </a:extLst>
          </p:cNvPr>
          <p:cNvGrpSpPr/>
          <p:nvPr/>
        </p:nvGrpSpPr>
        <p:grpSpPr>
          <a:xfrm>
            <a:off x="5083300" y="3939446"/>
            <a:ext cx="3549200" cy="2535179"/>
            <a:chOff x="178874" y="3886952"/>
            <a:chExt cx="3549200" cy="2535179"/>
          </a:xfrm>
        </p:grpSpPr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C50FA7C1-B817-440C-83E8-F114011488F5}"/>
                </a:ext>
              </a:extLst>
            </p:cNvPr>
            <p:cNvGrpSpPr/>
            <p:nvPr/>
          </p:nvGrpSpPr>
          <p:grpSpPr>
            <a:xfrm>
              <a:off x="178874" y="3886952"/>
              <a:ext cx="3549200" cy="2535179"/>
              <a:chOff x="4994832" y="50428"/>
              <a:chExt cx="3549200" cy="2333715"/>
            </a:xfrm>
          </p:grpSpPr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B9B5F740-7AE8-4026-8BF5-4C965ED95703}"/>
                  </a:ext>
                </a:extLst>
              </p:cNvPr>
              <p:cNvSpPr/>
              <p:nvPr/>
            </p:nvSpPr>
            <p:spPr>
              <a:xfrm>
                <a:off x="5033389" y="53083"/>
                <a:ext cx="3510643" cy="2331060"/>
              </a:xfrm>
              <a:prstGeom prst="rect">
                <a:avLst/>
              </a:prstGeom>
              <a:solidFill>
                <a:srgbClr val="FFFF00">
                  <a:alpha val="35000"/>
                </a:srgbClr>
              </a:solidFill>
              <a:ln w="476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6" name="Marcador de contenido 2">
                <a:extLst>
                  <a:ext uri="{FF2B5EF4-FFF2-40B4-BE49-F238E27FC236}">
                    <a16:creationId xmlns:a16="http://schemas.microsoft.com/office/drawing/2014/main" id="{3A582614-E906-4675-8164-DEA0F2E118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4832" y="50428"/>
                <a:ext cx="3510643" cy="359993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Productos notables</a:t>
                </a:r>
              </a:p>
              <a:p>
                <a:endParaRPr lang="es-CL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ángulo 87">
                    <a:extLst>
                      <a:ext uri="{FF2B5EF4-FFF2-40B4-BE49-F238E27FC236}">
                        <a16:creationId xmlns:a16="http://schemas.microsoft.com/office/drawing/2014/main" id="{1A817DB8-8C3B-4B9F-8C46-B30143BF5583}"/>
                      </a:ext>
                    </a:extLst>
                  </p:cNvPr>
                  <p:cNvSpPr/>
                  <p:nvPr/>
                </p:nvSpPr>
                <p:spPr>
                  <a:xfrm>
                    <a:off x="5240248" y="1287304"/>
                    <a:ext cx="3145423" cy="233975"/>
                  </a:xfrm>
                  <a:prstGeom prst="rect">
                    <a:avLst/>
                  </a:prstGeom>
                  <a:ln w="952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CL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900" b="1" i="1" smtClean="0">
                                  <a:latin typeface="Cambria Math" panose="02040503050406030204" pitchFamily="18" charset="0"/>
                                </a:rPr>
                                <m:t>𝑪𝒖𝒃𝒐</m:t>
                              </m:r>
                              <m:r>
                                <a:rPr lang="es-MX" sz="9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900" b="1" i="1" smtClean="0"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  <m:r>
                                <a:rPr lang="es-MX" sz="9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900" b="1" i="1" smtClean="0">
                                  <a:latin typeface="Cambria Math" panose="02040503050406030204" pitchFamily="18" charset="0"/>
                                </a:rPr>
                                <m:t>𝒃𝒊𝒏𝒐𝒎𝒊𝒐</m:t>
                              </m:r>
                              <m:r>
                                <a:rPr lang="es-MX" sz="900" b="1" i="1" smtClean="0">
                                  <a:latin typeface="Cambria Math" panose="02040503050406030204" pitchFamily="18" charset="0"/>
                                </a:rPr>
                                <m:t>: (</m:t>
                              </m:r>
                              <m:r>
                                <a:rPr lang="es-CL" sz="900" b="1" i="1">
                                  <a:latin typeface="Cambria Math"/>
                                </a:rPr>
                                <m:t>𝒂</m:t>
                              </m:r>
                              <m:r>
                                <a:rPr lang="es-CL" sz="9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CL" sz="900" b="1" i="1">
                                  <a:latin typeface="Cambria Math"/>
                                </a:rPr>
                                <m:t>𝒃</m:t>
                              </m:r>
                              <m:r>
                                <a:rPr lang="es-CL" sz="900" b="1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sz="9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CL" sz="900" b="1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s-CL" sz="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9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MX" sz="9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CL" sz="900" b="1" i="1">
                              <a:latin typeface="Cambria Math"/>
                            </a:rPr>
                            <m:t>+</m:t>
                          </m:r>
                          <m:r>
                            <a:rPr lang="es-MX" sz="9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s-MX" sz="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9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MX" sz="9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900" b="1" i="1">
                              <a:latin typeface="Cambria Math"/>
                            </a:rPr>
                            <m:t>𝒃</m:t>
                          </m:r>
                          <m:r>
                            <a:rPr lang="es-CL" sz="900" b="1" i="1">
                              <a:latin typeface="Cambria Math"/>
                            </a:rPr>
                            <m:t>+</m:t>
                          </m:r>
                          <m:r>
                            <a:rPr lang="es-MX" sz="9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s-CL" sz="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900" b="1" i="1"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s-CL" sz="9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s-MX" sz="9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MX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9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s-MX" sz="9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endParaRPr lang="es-CL" sz="900" dirty="0"/>
                  </a:p>
                </p:txBody>
              </p:sp>
            </mc:Choice>
            <mc:Fallback xmlns="">
              <p:sp>
                <p:nvSpPr>
                  <p:cNvPr id="100" name="Rectángulo 99">
                    <a:extLst>
                      <a:ext uri="{FF2B5EF4-FFF2-40B4-BE49-F238E27FC236}">
                        <a16:creationId xmlns:a16="http://schemas.microsoft.com/office/drawing/2014/main" id="{F5A581FB-CFA7-455D-BCD8-EDCB607677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0248" y="1287304"/>
                    <a:ext cx="3145423" cy="23397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ángulo 88">
                    <a:extLst>
                      <a:ext uri="{FF2B5EF4-FFF2-40B4-BE49-F238E27FC236}">
                        <a16:creationId xmlns:a16="http://schemas.microsoft.com/office/drawing/2014/main" id="{006E2CED-177A-43C2-810D-3B191A0652BA}"/>
                      </a:ext>
                    </a:extLst>
                  </p:cNvPr>
                  <p:cNvSpPr/>
                  <p:nvPr/>
                </p:nvSpPr>
                <p:spPr>
                  <a:xfrm>
                    <a:off x="5231653" y="786575"/>
                    <a:ext cx="3145423" cy="233975"/>
                  </a:xfrm>
                  <a:prstGeom prst="rect">
                    <a:avLst/>
                  </a:prstGeom>
                  <a:ln w="952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900" b="1" dirty="0" err="1"/>
                      <a:t>Dif</a:t>
                    </a:r>
                    <a:r>
                      <a:rPr lang="es-MX" sz="900" b="1" dirty="0"/>
                      <a:t>. cubo: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MX" sz="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sz="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MX" sz="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MX" sz="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s-CL" sz="900" dirty="0"/>
                  </a:p>
                </p:txBody>
              </p:sp>
            </mc:Choice>
            <mc:Fallback xmlns=""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0A6343D8-9D4F-4DDC-892A-D1E3C70F8C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653" y="786575"/>
                    <a:ext cx="3145423" cy="233975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ángulo 89">
                    <a:extLst>
                      <a:ext uri="{FF2B5EF4-FFF2-40B4-BE49-F238E27FC236}">
                        <a16:creationId xmlns:a16="http://schemas.microsoft.com/office/drawing/2014/main" id="{E085D219-63B5-4DFF-853F-0076C7ECF471}"/>
                      </a:ext>
                    </a:extLst>
                  </p:cNvPr>
                  <p:cNvSpPr/>
                  <p:nvPr/>
                </p:nvSpPr>
                <p:spPr>
                  <a:xfrm>
                    <a:off x="5231655" y="275023"/>
                    <a:ext cx="3145423" cy="233975"/>
                  </a:xfrm>
                  <a:prstGeom prst="rect">
                    <a:avLst/>
                  </a:prstGeom>
                  <a:ln w="952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CL" sz="900" b="1" dirty="0">
                        <a:ea typeface="Cambria Math" panose="02040503050406030204" pitchFamily="18" charset="0"/>
                      </a:rPr>
                      <a:t>Suma por su diferencia: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s-CL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s-CL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L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d>
                          <m:dPr>
                            <m:ctrlPr>
                              <a:rPr lang="es-MX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s-MX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s-MX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MX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MX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MX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a14:m>
                    <a:endParaRPr lang="es-CL" sz="10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0D881412-792B-491D-BCCE-A5DC1C982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655" y="275023"/>
                    <a:ext cx="3145423" cy="233975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ángulo 90">
                    <a:extLst>
                      <a:ext uri="{FF2B5EF4-FFF2-40B4-BE49-F238E27FC236}">
                        <a16:creationId xmlns:a16="http://schemas.microsoft.com/office/drawing/2014/main" id="{5C1AD0AE-A0BB-4634-9241-A6B7FB2B9C9A}"/>
                      </a:ext>
                    </a:extLst>
                  </p:cNvPr>
                  <p:cNvSpPr/>
                  <p:nvPr/>
                </p:nvSpPr>
                <p:spPr>
                  <a:xfrm>
                    <a:off x="5231654" y="538641"/>
                    <a:ext cx="3145423" cy="233975"/>
                  </a:xfrm>
                  <a:prstGeom prst="rect">
                    <a:avLst/>
                  </a:prstGeom>
                  <a:ln w="952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CL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900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MX" sz="900" b="1" i="0" smtClean="0">
                                  <a:latin typeface="Cambria Math" panose="02040503050406030204" pitchFamily="18" charset="0"/>
                                </a:rPr>
                                <m:t>𝐂𝐮𝐚𝐝𝐫𝐚𝐝𝐨</m:t>
                              </m:r>
                              <m:r>
                                <a:rPr lang="es-MX" sz="9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900" b="1" i="0" smtClean="0">
                                  <a:latin typeface="Cambria Math" panose="02040503050406030204" pitchFamily="18" charset="0"/>
                                </a:rPr>
                                <m:t>𝐝𝐞</m:t>
                              </m:r>
                              <m:r>
                                <a:rPr lang="es-MX" sz="9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900" b="1" i="0" smtClean="0">
                                  <a:latin typeface="Cambria Math" panose="02040503050406030204" pitchFamily="18" charset="0"/>
                                </a:rPr>
                                <m:t>𝐛𝐢𝐧𝐨𝐦𝐢𝐨</m:t>
                              </m:r>
                              <m:r>
                                <a:rPr lang="es-MX" sz="900" b="1" i="0" smtClean="0">
                                  <a:latin typeface="Cambria Math" panose="02040503050406030204" pitchFamily="18" charset="0"/>
                                </a:rPr>
                                <m:t>: (</m:t>
                              </m:r>
                              <m:r>
                                <a:rPr lang="es-CL" sz="900" b="1" i="0">
                                  <a:latin typeface="Cambria Math"/>
                                </a:rPr>
                                <m:t>𝐚</m:t>
                              </m:r>
                              <m:r>
                                <a:rPr lang="es-CL" sz="900" b="1" i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s-CL" sz="900" b="1" i="0">
                                  <a:latin typeface="Cambria Math"/>
                                </a:rPr>
                                <m:t>𝐛</m:t>
                              </m:r>
                              <m:r>
                                <a:rPr lang="es-CL" sz="900" b="1" i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L" sz="900" b="1" i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900" b="1" i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s-CL" sz="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900" b="1" i="0">
                                  <a:latin typeface="Cambria Math"/>
                                </a:rPr>
                                <m:t>𝐚</m:t>
                              </m:r>
                            </m:e>
                            <m:sup>
                              <m:r>
                                <a:rPr lang="es-CL" sz="900" b="1" i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900" b="1" i="0">
                              <a:latin typeface="Cambria Math"/>
                            </a:rPr>
                            <m:t>+</m:t>
                          </m:r>
                          <m:r>
                            <a:rPr lang="es-CL" sz="900" b="1" i="0">
                              <a:latin typeface="Cambria Math"/>
                            </a:rPr>
                            <m:t>𝟐𝐚𝐛</m:t>
                          </m:r>
                          <m:r>
                            <a:rPr lang="es-CL" sz="900" b="1" i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s-CL" sz="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900" b="1" i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s-CL" sz="900" b="1" i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es-CL" sz="900" b="1" dirty="0"/>
                  </a:p>
                </p:txBody>
              </p:sp>
            </mc:Choice>
            <mc:Fallback xmlns=""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526F2F92-B138-4C79-BF07-916D48EFF0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654" y="538641"/>
                    <a:ext cx="3145423" cy="233975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ángulo 91">
                    <a:extLst>
                      <a:ext uri="{FF2B5EF4-FFF2-40B4-BE49-F238E27FC236}">
                        <a16:creationId xmlns:a16="http://schemas.microsoft.com/office/drawing/2014/main" id="{074D4536-D1A0-4F6C-888B-BD81A6850D58}"/>
                      </a:ext>
                    </a:extLst>
                  </p:cNvPr>
                  <p:cNvSpPr/>
                  <p:nvPr/>
                </p:nvSpPr>
                <p:spPr>
                  <a:xfrm>
                    <a:off x="5231652" y="1033269"/>
                    <a:ext cx="3145423" cy="215382"/>
                  </a:xfrm>
                  <a:prstGeom prst="rect">
                    <a:avLst/>
                  </a:prstGeom>
                  <a:ln w="952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900" b="1" dirty="0"/>
                      <a:t>sum. cubo: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MX" sz="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MX" sz="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MX" sz="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MX" sz="9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MX" sz="9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s-CL" sz="900" dirty="0"/>
                  </a:p>
                </p:txBody>
              </p:sp>
            </mc:Choice>
            <mc:Fallback xmlns="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21D728EA-8CD8-4233-8F18-5D9D1AE489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652" y="1033269"/>
                    <a:ext cx="3145423" cy="215382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7500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ángulo 82">
                  <a:extLst>
                    <a:ext uri="{FF2B5EF4-FFF2-40B4-BE49-F238E27FC236}">
                      <a16:creationId xmlns:a16="http://schemas.microsoft.com/office/drawing/2014/main" id="{2B19381B-710A-49B1-B7A5-5FAD5A5E1E7B}"/>
                    </a:ext>
                  </a:extLst>
                </p:cNvPr>
                <p:cNvSpPr/>
                <p:nvPr/>
              </p:nvSpPr>
              <p:spPr>
                <a:xfrm>
                  <a:off x="424289" y="5501468"/>
                  <a:ext cx="3145423" cy="233975"/>
                </a:xfrm>
                <a:prstGeom prst="rect">
                  <a:avLst/>
                </a:prstGeom>
                <a:ln w="952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𝒓𝒎𝒊𝒏𝒐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𝒄𝒐𝒎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d>
                          <m:dPr>
                            <m:ctrlP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s-CL" sz="900" b="1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s-CL" sz="900" dirty="0"/>
                </a:p>
              </p:txBody>
            </p:sp>
          </mc:Choice>
          <mc:Fallback xmlns="">
            <p:sp>
              <p:nvSpPr>
                <p:cNvPr id="96" name="Rectángulo 95">
                  <a:extLst>
                    <a:ext uri="{FF2B5EF4-FFF2-40B4-BE49-F238E27FC236}">
                      <a16:creationId xmlns:a16="http://schemas.microsoft.com/office/drawing/2014/main" id="{61807643-26FE-4A96-8123-8CEC472B78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89" y="5501468"/>
                  <a:ext cx="3145423" cy="233975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ángulo 83">
                  <a:extLst>
                    <a:ext uri="{FF2B5EF4-FFF2-40B4-BE49-F238E27FC236}">
                      <a16:creationId xmlns:a16="http://schemas.microsoft.com/office/drawing/2014/main" id="{93095553-0FC7-4455-9D71-6A9896B45FD1}"/>
                    </a:ext>
                  </a:extLst>
                </p:cNvPr>
                <p:cNvSpPr/>
                <p:nvPr/>
              </p:nvSpPr>
              <p:spPr>
                <a:xfrm>
                  <a:off x="424289" y="5760065"/>
                  <a:ext cx="3145423" cy="375616"/>
                </a:xfrm>
                <a:prstGeom prst="rect">
                  <a:avLst/>
                </a:prstGeom>
                <a:ln w="952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𝑪𝒖𝒂𝒅𝒓𝒂𝒅𝒐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𝒕𝒓𝒊𝒏𝒐𝒎𝒊𝒐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9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9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s-MX" sz="9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9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s-MX" sz="9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9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  <m:sup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CL" sz="900" b="1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s-MX" sz="9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𝒂𝒄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MX" sz="900" b="1" i="1" smtClean="0">
                            <a:latin typeface="Cambria Math" panose="02040503050406030204" pitchFamily="18" charset="0"/>
                          </a:rPr>
                          <m:t>𝒃𝒄</m:t>
                        </m:r>
                      </m:oMath>
                    </m:oMathPara>
                  </a14:m>
                  <a:endParaRPr lang="es-CL" sz="900" dirty="0"/>
                </a:p>
              </p:txBody>
            </p:sp>
          </mc:Choice>
          <mc:Fallback xmlns="">
            <p:sp>
              <p:nvSpPr>
                <p:cNvPr id="97" name="Rectángulo 96">
                  <a:extLst>
                    <a:ext uri="{FF2B5EF4-FFF2-40B4-BE49-F238E27FC236}">
                      <a16:creationId xmlns:a16="http://schemas.microsoft.com/office/drawing/2014/main" id="{D95D4079-114B-48BB-973F-28259C09DC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89" y="5760065"/>
                  <a:ext cx="3145423" cy="375616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E3B2487-92B0-4D63-9BF5-2D7DDBDA9DD0}"/>
              </a:ext>
            </a:extLst>
          </p:cNvPr>
          <p:cNvGrpSpPr/>
          <p:nvPr/>
        </p:nvGrpSpPr>
        <p:grpSpPr>
          <a:xfrm>
            <a:off x="5068400" y="100171"/>
            <a:ext cx="3530505" cy="3511808"/>
            <a:chOff x="5068400" y="100171"/>
            <a:chExt cx="3530505" cy="3511808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7BDF5EF-3ACC-4F57-93C0-036BF7426ED5}"/>
                </a:ext>
              </a:extLst>
            </p:cNvPr>
            <p:cNvGrpSpPr/>
            <p:nvPr/>
          </p:nvGrpSpPr>
          <p:grpSpPr>
            <a:xfrm>
              <a:off x="5068400" y="100171"/>
              <a:ext cx="3530505" cy="3511808"/>
              <a:chOff x="667087" y="250537"/>
              <a:chExt cx="3530505" cy="3511808"/>
            </a:xfrm>
          </p:grpSpPr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3C4C6527-D258-467D-AA1D-EDBB8B008B32}"/>
                  </a:ext>
                </a:extLst>
              </p:cNvPr>
              <p:cNvSpPr/>
              <p:nvPr/>
            </p:nvSpPr>
            <p:spPr>
              <a:xfrm>
                <a:off x="686949" y="250537"/>
                <a:ext cx="3510643" cy="3511808"/>
              </a:xfrm>
              <a:prstGeom prst="rect">
                <a:avLst/>
              </a:prstGeom>
              <a:solidFill>
                <a:srgbClr val="FFFF00">
                  <a:alpha val="35000"/>
                </a:srgbClr>
              </a:solidFill>
              <a:ln w="476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DBF50415-D9DF-4546-B4DA-C90D8BE7CA2D}"/>
                      </a:ext>
                    </a:extLst>
                  </p:cNvPr>
                  <p:cNvSpPr txBox="1"/>
                  <p:nvPr/>
                </p:nvSpPr>
                <p:spPr>
                  <a:xfrm>
                    <a:off x="760232" y="466908"/>
                    <a:ext cx="2368292" cy="26161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𝐶𝑜𝑛𝑚𝑢𝑡𝑎𝑡𝑖𝑣𝑖𝑑𝑎𝑑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 (+):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s-CL" sz="11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DBF50415-D9DF-4546-B4DA-C90D8BE7C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32" y="466908"/>
                    <a:ext cx="2368292" cy="2616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CuadroTexto 68">
                    <a:extLst>
                      <a:ext uri="{FF2B5EF4-FFF2-40B4-BE49-F238E27FC236}">
                        <a16:creationId xmlns:a16="http://schemas.microsoft.com/office/drawing/2014/main" id="{1D141FFC-5A4B-4B21-90B8-BC8EBB9555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8999" y="755180"/>
                    <a:ext cx="2368292" cy="26161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𝐶𝑜𝑛𝑚𝑢𝑡𝑎𝑡𝑖𝑣𝑖𝑑𝑎𝑑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s-CL" sz="1100" dirty="0"/>
                  </a:p>
                </p:txBody>
              </p:sp>
            </mc:Choice>
            <mc:Fallback xmlns="">
              <p:sp>
                <p:nvSpPr>
                  <p:cNvPr id="69" name="CuadroTexto 68">
                    <a:extLst>
                      <a:ext uri="{FF2B5EF4-FFF2-40B4-BE49-F238E27FC236}">
                        <a16:creationId xmlns:a16="http://schemas.microsoft.com/office/drawing/2014/main" id="{1D141FFC-5A4B-4B21-90B8-BC8EBB9555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999" y="755180"/>
                    <a:ext cx="2368292" cy="26161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uadroTexto 69">
                    <a:extLst>
                      <a:ext uri="{FF2B5EF4-FFF2-40B4-BE49-F238E27FC236}">
                        <a16:creationId xmlns:a16="http://schemas.microsoft.com/office/drawing/2014/main" id="{230DD182-AB1C-4C41-BA01-608DC535F1A6}"/>
                      </a:ext>
                    </a:extLst>
                  </p:cNvPr>
                  <p:cNvSpPr txBox="1"/>
                  <p:nvPr/>
                </p:nvSpPr>
                <p:spPr>
                  <a:xfrm>
                    <a:off x="767139" y="1033724"/>
                    <a:ext cx="2368292" cy="43088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𝐴𝑠𝑜𝑐𝑖𝑎𝑡𝑖𝑣𝑖𝑑𝑎𝑑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s-MX" sz="11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MX" sz="1100" b="0" dirty="0"/>
                  </a:p>
                </p:txBody>
              </p:sp>
            </mc:Choice>
            <mc:Fallback xmlns="">
              <p:sp>
                <p:nvSpPr>
                  <p:cNvPr id="70" name="CuadroTexto 69">
                    <a:extLst>
                      <a:ext uri="{FF2B5EF4-FFF2-40B4-BE49-F238E27FC236}">
                        <a16:creationId xmlns:a16="http://schemas.microsoft.com/office/drawing/2014/main" id="{230DD182-AB1C-4C41-BA01-608DC535F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139" y="1033724"/>
                    <a:ext cx="2368292" cy="43088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CuadroTexto 71">
                    <a:extLst>
                      <a:ext uri="{FF2B5EF4-FFF2-40B4-BE49-F238E27FC236}">
                        <a16:creationId xmlns:a16="http://schemas.microsoft.com/office/drawing/2014/main" id="{3EE36B9C-7959-4710-ACA5-6B426334B81C}"/>
                      </a:ext>
                    </a:extLst>
                  </p:cNvPr>
                  <p:cNvSpPr txBox="1"/>
                  <p:nvPr/>
                </p:nvSpPr>
                <p:spPr>
                  <a:xfrm>
                    <a:off x="778642" y="1490373"/>
                    <a:ext cx="2368292" cy="43088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𝐴𝑠𝑜𝑐𝑖𝑎𝑡𝑖𝑣𝑖𝑑𝑎𝑑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s-MX" sz="11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MX" sz="1100" b="0" dirty="0"/>
                  </a:p>
                </p:txBody>
              </p:sp>
            </mc:Choice>
            <mc:Fallback xmlns="">
              <p:sp>
                <p:nvSpPr>
                  <p:cNvPr id="72" name="CuadroTexto 71">
                    <a:extLst>
                      <a:ext uri="{FF2B5EF4-FFF2-40B4-BE49-F238E27FC236}">
                        <a16:creationId xmlns:a16="http://schemas.microsoft.com/office/drawing/2014/main" id="{3EE36B9C-7959-4710-ACA5-6B426334B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42" y="1490373"/>
                    <a:ext cx="2368292" cy="43088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5D640807-44BC-49EE-990B-C23CFDE5DFEF}"/>
                      </a:ext>
                    </a:extLst>
                  </p:cNvPr>
                  <p:cNvSpPr txBox="1"/>
                  <p:nvPr/>
                </p:nvSpPr>
                <p:spPr>
                  <a:xfrm>
                    <a:off x="778642" y="1950889"/>
                    <a:ext cx="2103236" cy="26161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𝐸𝑙𝑒𝑚𝑒𝑛𝑡𝑜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𝑛𝑒𝑢𝑡𝑟𝑜</m:t>
                        </m:r>
                        <m:d>
                          <m:d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d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  1∗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r>
                      <a:rPr lang="es-MX" sz="11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5D640807-44BC-49EE-990B-C23CFDE5DF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42" y="1950889"/>
                    <a:ext cx="2103236" cy="26161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Marcador de contenido 2">
                <a:extLst>
                  <a:ext uri="{FF2B5EF4-FFF2-40B4-BE49-F238E27FC236}">
                    <a16:creationId xmlns:a16="http://schemas.microsoft.com/office/drawing/2014/main" id="{05F47E39-5EBA-4348-B8BA-01B63B48E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779" y="264707"/>
                <a:ext cx="2310399" cy="31484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Propiedades de naturales (IN)</a:t>
                </a:r>
              </a:p>
              <a:p>
                <a:endParaRPr lang="es-CL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>
                    <a:extLst>
                      <a:ext uri="{FF2B5EF4-FFF2-40B4-BE49-F238E27FC236}">
                        <a16:creationId xmlns:a16="http://schemas.microsoft.com/office/drawing/2014/main" id="{F0352613-94B8-48EF-99FD-638B7ABE80D7}"/>
                      </a:ext>
                    </a:extLst>
                  </p:cNvPr>
                  <p:cNvSpPr txBox="1"/>
                  <p:nvPr/>
                </p:nvSpPr>
                <p:spPr>
                  <a:xfrm>
                    <a:off x="758999" y="2445036"/>
                    <a:ext cx="2319893" cy="26161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𝐸𝑙𝑒𝑚𝑒𝑛𝑡𝑜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𝑛𝑒𝑢𝑡𝑟𝑜</m:t>
                        </m:r>
                        <m:d>
                          <m:d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  0+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r>
                      <a:rPr lang="es-MX" sz="11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6" name="CuadroTexto 75">
                    <a:extLst>
                      <a:ext uri="{FF2B5EF4-FFF2-40B4-BE49-F238E27FC236}">
                        <a16:creationId xmlns:a16="http://schemas.microsoft.com/office/drawing/2014/main" id="{F0352613-94B8-48EF-99FD-638B7ABE80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999" y="2445036"/>
                    <a:ext cx="2319893" cy="26161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>
                    <a:extLst>
                      <a:ext uri="{FF2B5EF4-FFF2-40B4-BE49-F238E27FC236}">
                        <a16:creationId xmlns:a16="http://schemas.microsoft.com/office/drawing/2014/main" id="{335FE56B-0943-4352-96C1-F309B65D84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7031" y="2728640"/>
                    <a:ext cx="2389903" cy="26161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𝐸𝑙𝑒𝑚𝑒𝑛𝑡𝑜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𝑎𝑏𝑠𝑜𝑟𝑣𝑒𝑛𝑡𝑒</m:t>
                          </m:r>
                          <m:d>
                            <m:d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:  0∗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s-MX" sz="1100" b="0" dirty="0"/>
                  </a:p>
                </p:txBody>
              </p:sp>
            </mc:Choice>
            <mc:Fallback xmlns="">
              <p:sp>
                <p:nvSpPr>
                  <p:cNvPr id="79" name="CuadroTexto 78">
                    <a:extLst>
                      <a:ext uri="{FF2B5EF4-FFF2-40B4-BE49-F238E27FC236}">
                        <a16:creationId xmlns:a16="http://schemas.microsoft.com/office/drawing/2014/main" id="{335FE56B-0943-4352-96C1-F309B65D8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031" y="2728640"/>
                    <a:ext cx="2389903" cy="26161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Marcador de contenido 2">
                    <a:extLst>
                      <a:ext uri="{FF2B5EF4-FFF2-40B4-BE49-F238E27FC236}">
                        <a16:creationId xmlns:a16="http://schemas.microsoft.com/office/drawing/2014/main" id="{34A96B42-6621-4FF7-B2BF-6DF5820C706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7087" y="2236094"/>
                    <a:ext cx="2310399" cy="314846"/>
                  </a:xfrm>
                  <a:prstGeom prst="rect">
                    <a:avLst/>
                  </a:prstGeom>
                  <a:effectLst>
                    <a:outerShdw blurRad="25400" dir="17880000">
                      <a:srgbClr val="000000">
                        <a:alpha val="46000"/>
                      </a:srgbClr>
                    </a:outerShdw>
                  </a:effectLst>
                </p:spPr>
                <p:txBody>
                  <a:bodyPr vert="horz" lIns="91440" tIns="45720" rIns="91440" bIns="45720" rtlCol="0" anchor="t">
                    <a:normAutofit fontScale="92500" lnSpcReduction="10000"/>
                  </a:bodyPr>
                  <a:lstStyle>
                    <a:lvl1pPr marL="342900" indent="-306000" algn="l" defTabSz="457200" rtl="0" eaLnBrk="1" latinLnBrk="0" hangingPunct="1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schemeClr val="tx2"/>
                      </a:buClr>
                      <a:buSzPct val="70000"/>
                      <a:buFont typeface="Wingdings 2" charset="2"/>
                      <a:buChar char=""/>
                      <a:defRPr sz="2000" kern="12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1pPr>
                    <a:lvl2pPr marL="720000" indent="-270000" algn="l" defTabSz="457200" rtl="0" eaLnBrk="1" latinLnBrk="0" hangingPunct="1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schemeClr val="tx2"/>
                      </a:buClr>
                      <a:buSzPct val="70000"/>
                      <a:buFont typeface="Wingdings 2" charset="2"/>
                      <a:buChar char=""/>
                      <a:defRPr sz="1800" kern="12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2pPr>
                    <a:lvl3pPr marL="1026000" indent="-216000" algn="l" defTabSz="457200" rtl="0" eaLnBrk="1" latinLnBrk="0" hangingPunct="1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schemeClr val="tx2"/>
                      </a:buClr>
                      <a:buSzPct val="70000"/>
                      <a:buFont typeface="Wingdings 2" charset="2"/>
                      <a:buChar char=""/>
                      <a:defRPr sz="1600" kern="12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3pPr>
                    <a:lvl4pPr marL="1386000" indent="-216000" algn="l" defTabSz="457200" rtl="0" eaLnBrk="1" latinLnBrk="0" hangingPunct="1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schemeClr val="tx2"/>
                      </a:buClr>
                      <a:buSzPct val="70000"/>
                      <a:buFont typeface="Wingdings 2" charset="2"/>
                      <a:buChar char=""/>
                      <a:defRPr sz="1400" kern="12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4pPr>
                    <a:lvl5pPr marL="1674000" indent="-216000" algn="l" defTabSz="457200" rtl="0" eaLnBrk="1" latinLnBrk="0" hangingPunct="1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schemeClr val="tx2"/>
                      </a:buClr>
                      <a:buSzPct val="70000"/>
                      <a:buFont typeface="Wingdings 2" charset="2"/>
                      <a:buChar char=""/>
                      <a:defRPr sz="1400" kern="12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5pPr>
                    <a:lvl6pPr marL="2014600" indent="-228600" algn="l" defTabSz="457200" rtl="0" eaLnBrk="1" latinLnBrk="0" hangingPunct="1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schemeClr val="tx2"/>
                      </a:buClr>
                      <a:buSzPct val="70000"/>
                      <a:buFont typeface="Wingdings 2" charset="2"/>
                      <a:buChar char=""/>
                      <a:defRPr sz="1400" kern="12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6pPr>
                    <a:lvl7pPr marL="2401800" indent="-228600" algn="l" defTabSz="457200" rtl="0" eaLnBrk="1" latinLnBrk="0" hangingPunct="1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schemeClr val="tx2"/>
                      </a:buClr>
                      <a:buSzPct val="70000"/>
                      <a:buFont typeface="Wingdings 2" charset="2"/>
                      <a:buChar char=""/>
                      <a:defRPr sz="1400" kern="12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7pPr>
                    <a:lvl8pPr marL="2789000" indent="-228600" algn="l" defTabSz="457200" rtl="0" eaLnBrk="1" latinLnBrk="0" hangingPunct="1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schemeClr val="tx2"/>
                      </a:buClr>
                      <a:buSzPct val="70000"/>
                      <a:buFont typeface="Wingdings 2" charset="2"/>
                      <a:buChar char=""/>
                      <a:defRPr sz="1400" kern="12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8pPr>
                    <a:lvl9pPr marL="3106200" indent="-228600" algn="l" defTabSz="457200" rtl="0" eaLnBrk="1" latinLnBrk="0" hangingPunct="1">
                      <a:spcBef>
                        <a:spcPct val="20000"/>
                      </a:spcBef>
                      <a:spcAft>
                        <a:spcPts val="600"/>
                      </a:spcAft>
                      <a:buClr>
                        <a:schemeClr val="tx2"/>
                      </a:buClr>
                      <a:buSzPct val="70000"/>
                      <a:buFont typeface="Wingdings 2" charset="2"/>
                      <a:buChar char=""/>
                      <a:defRPr sz="1400" kern="12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s-MX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Propiedades de Cardinales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100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sub>
                            <m:r>
                              <a:rPr lang="es-MX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s-MX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)</a:t>
                    </a:r>
                  </a:p>
                  <a:p>
                    <a:endParaRPr lang="es-CL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Marcador de contenido 2">
                    <a:extLst>
                      <a:ext uri="{FF2B5EF4-FFF2-40B4-BE49-F238E27FC236}">
                        <a16:creationId xmlns:a16="http://schemas.microsoft.com/office/drawing/2014/main" id="{34A96B42-6621-4FF7-B2BF-6DF5820C70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087" y="2236094"/>
                    <a:ext cx="2310399" cy="3148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effectLst>
                    <a:outerShdw blurRad="25400" dir="17880000">
                      <a:srgbClr val="000000">
                        <a:alpha val="46000"/>
                      </a:srgbClr>
                    </a:outerShdw>
                  </a:effectLst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>
                    <a:extLst>
                      <a:ext uri="{FF2B5EF4-FFF2-40B4-BE49-F238E27FC236}">
                        <a16:creationId xmlns:a16="http://schemas.microsoft.com/office/drawing/2014/main" id="{5FA0EAB7-158D-4091-B113-70383BB6D0E1}"/>
                      </a:ext>
                    </a:extLst>
                  </p:cNvPr>
                  <p:cNvSpPr txBox="1"/>
                  <p:nvPr/>
                </p:nvSpPr>
                <p:spPr>
                  <a:xfrm>
                    <a:off x="748193" y="3007313"/>
                    <a:ext cx="3036998" cy="26161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𝑃𝑟𝑜𝑝𝑖𝑒𝑑𝑎𝑑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𝑑𝑖𝑠𝑡𝑟𝑖𝑏𝑢𝑡𝑖𝑣𝑎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oMath>
                      </m:oMathPara>
                    </a14:m>
                    <a:endParaRPr lang="es-MX" sz="1100" b="0" dirty="0"/>
                  </a:p>
                </p:txBody>
              </p:sp>
            </mc:Choice>
            <mc:Fallback xmlns="">
              <p:sp>
                <p:nvSpPr>
                  <p:cNvPr id="81" name="CuadroTexto 80">
                    <a:extLst>
                      <a:ext uri="{FF2B5EF4-FFF2-40B4-BE49-F238E27FC236}">
                        <a16:creationId xmlns:a16="http://schemas.microsoft.com/office/drawing/2014/main" id="{5FA0EAB7-158D-4091-B113-70383BB6D0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193" y="3007313"/>
                    <a:ext cx="3036998" cy="261610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>
                  <a:extLst>
                    <a:ext uri="{FF2B5EF4-FFF2-40B4-BE49-F238E27FC236}">
                      <a16:creationId xmlns:a16="http://schemas.microsoft.com/office/drawing/2014/main" id="{57A0ADEB-975E-4CD6-8713-49842D034E3B}"/>
                    </a:ext>
                  </a:extLst>
                </p:cNvPr>
                <p:cNvSpPr txBox="1"/>
                <p:nvPr/>
              </p:nvSpPr>
              <p:spPr>
                <a:xfrm>
                  <a:off x="5149506" y="3138522"/>
                  <a:ext cx="2952328" cy="261610"/>
                </a:xfrm>
                <a:prstGeom prst="rect">
                  <a:avLst/>
                </a:prstGeom>
                <a:ln w="952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oMath>
                    </m:oMathPara>
                  </a14:m>
                  <a:endParaRPr lang="es-MX" sz="1100" b="0" dirty="0"/>
                </a:p>
              </p:txBody>
            </p:sp>
          </mc:Choice>
          <mc:Fallback xmlns="">
            <p:sp>
              <p:nvSpPr>
                <p:cNvPr id="93" name="CuadroTexto 92">
                  <a:extLst>
                    <a:ext uri="{FF2B5EF4-FFF2-40B4-BE49-F238E27FC236}">
                      <a16:creationId xmlns:a16="http://schemas.microsoft.com/office/drawing/2014/main" id="{57A0ADEB-975E-4CD6-8713-49842D034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9506" y="3138522"/>
                  <a:ext cx="2952328" cy="261610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CF5091-87F0-4637-81FC-ADDFA085ED7A}"/>
                  </a:ext>
                </a:extLst>
              </p:cNvPr>
              <p:cNvSpPr txBox="1"/>
              <p:nvPr/>
            </p:nvSpPr>
            <p:spPr>
              <a:xfrm>
                <a:off x="788757" y="1037246"/>
                <a:ext cx="3426900" cy="81451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CF5091-87F0-4637-81FC-ADDFA085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7" y="1037246"/>
                <a:ext cx="3426900" cy="814518"/>
              </a:xfrm>
              <a:prstGeom prst="rect">
                <a:avLst/>
              </a:prstGeom>
              <a:blipFill>
                <a:blip r:embed="rId5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F0EAC0C-9AD8-4885-A304-1E28D8B0B701}"/>
                  </a:ext>
                </a:extLst>
              </p:cNvPr>
              <p:cNvSpPr txBox="1"/>
              <p:nvPr/>
            </p:nvSpPr>
            <p:spPr>
              <a:xfrm>
                <a:off x="1354316" y="2260782"/>
                <a:ext cx="2111412" cy="590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F0EAC0C-9AD8-4885-A304-1E28D8B0B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16" y="2260782"/>
                <a:ext cx="2111412" cy="59099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76EB0EA8-89DD-8944-A11B-32C4F1AFEE24}"/>
                  </a:ext>
                </a:extLst>
              </p14:cNvPr>
              <p14:cNvContentPartPr/>
              <p14:nvPr/>
            </p14:nvContentPartPr>
            <p14:xfrm>
              <a:off x="9826291" y="5388060"/>
              <a:ext cx="883080" cy="2700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76EB0EA8-89DD-8944-A11B-32C4F1AFEE2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772651" y="5280060"/>
                <a:ext cx="9907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1E5B64E1-740E-704D-8FC5-31AEE30EF5E7}"/>
                  </a:ext>
                </a:extLst>
              </p14:cNvPr>
              <p14:cNvContentPartPr/>
              <p14:nvPr/>
            </p14:nvContentPartPr>
            <p14:xfrm>
              <a:off x="5397454" y="4553592"/>
              <a:ext cx="2922480" cy="5328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1E5B64E1-740E-704D-8FC5-31AEE30EF5E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343454" y="4445952"/>
                <a:ext cx="303012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846137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F146BD28-1565-4934-B716-2665150F2895}"/>
              </a:ext>
            </a:extLst>
          </p:cNvPr>
          <p:cNvGrpSpPr/>
          <p:nvPr/>
        </p:nvGrpSpPr>
        <p:grpSpPr>
          <a:xfrm>
            <a:off x="8256660" y="883883"/>
            <a:ext cx="3537197" cy="1480810"/>
            <a:chOff x="6457951" y="1158119"/>
            <a:chExt cx="3537197" cy="1480810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E811A57C-FDF9-424C-B81F-79AFAB1F1D2B}"/>
                </a:ext>
              </a:extLst>
            </p:cNvPr>
            <p:cNvGrpSpPr/>
            <p:nvPr/>
          </p:nvGrpSpPr>
          <p:grpSpPr>
            <a:xfrm>
              <a:off x="6457951" y="1158119"/>
              <a:ext cx="3537197" cy="1480810"/>
              <a:chOff x="8683268" y="3416173"/>
              <a:chExt cx="3537197" cy="1480810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47E411E0-D74C-468C-A616-A6DC1445790B}"/>
                  </a:ext>
                </a:extLst>
              </p:cNvPr>
              <p:cNvSpPr/>
              <p:nvPr/>
            </p:nvSpPr>
            <p:spPr>
              <a:xfrm>
                <a:off x="8709822" y="3416173"/>
                <a:ext cx="3510643" cy="1480810"/>
              </a:xfrm>
              <a:prstGeom prst="rect">
                <a:avLst/>
              </a:prstGeom>
              <a:solidFill>
                <a:srgbClr val="FFFF00">
                  <a:alpha val="35000"/>
                </a:srgbClr>
              </a:solidFill>
              <a:ln w="476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Marcador de contenido 2">
                <a:extLst>
                  <a:ext uri="{FF2B5EF4-FFF2-40B4-BE49-F238E27FC236}">
                    <a16:creationId xmlns:a16="http://schemas.microsoft.com/office/drawing/2014/main" id="{3B60D772-A209-4D0C-BBAB-619A08ADB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3268" y="3416173"/>
                <a:ext cx="2230337" cy="32666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Proporcionalidad directa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7C1EFC6-5925-4DBA-BDFF-14E7D96F9F26}"/>
                    </a:ext>
                  </a:extLst>
                </p:cNvPr>
                <p:cNvSpPr txBox="1"/>
                <p:nvPr/>
              </p:nvSpPr>
              <p:spPr>
                <a:xfrm>
                  <a:off x="6672064" y="1484785"/>
                  <a:ext cx="2892138" cy="5955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D833CD82-A863-4A20-BD25-E446B5FD1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064" y="1484785"/>
                  <a:ext cx="2892138" cy="5955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80216C5F-1375-431E-B68A-DAB5D4C87E10}"/>
                    </a:ext>
                  </a:extLst>
                </p:cNvPr>
                <p:cNvSpPr txBox="1"/>
                <p:nvPr/>
              </p:nvSpPr>
              <p:spPr>
                <a:xfrm>
                  <a:off x="6642160" y="2136797"/>
                  <a:ext cx="930959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62174D15-DF65-4919-A51C-9B3C9D8C8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160" y="2136797"/>
                  <a:ext cx="9309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130CF421-1683-4814-BDCF-2FA8523640C2}"/>
                    </a:ext>
                  </a:extLst>
                </p:cNvPr>
                <p:cNvSpPr txBox="1"/>
                <p:nvPr/>
              </p:nvSpPr>
              <p:spPr>
                <a:xfrm>
                  <a:off x="7652653" y="2132856"/>
                  <a:ext cx="930959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𝑏𝑘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ED1708AC-7CCA-49E6-8893-C8F4C48D7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2653" y="2132856"/>
                  <a:ext cx="93095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555E16A6-02BF-451E-A5BC-F3F5D4C30F10}"/>
                    </a:ext>
                  </a:extLst>
                </p:cNvPr>
                <p:cNvSpPr txBox="1"/>
                <p:nvPr/>
              </p:nvSpPr>
              <p:spPr>
                <a:xfrm>
                  <a:off x="8661110" y="2132856"/>
                  <a:ext cx="894284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𝑐𝑘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F376CF4D-ABBD-4A61-85A5-2F867D676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110" y="2132856"/>
                  <a:ext cx="89428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61D9ACA-246C-4E59-B6C6-DABBFBBDF992}"/>
              </a:ext>
            </a:extLst>
          </p:cNvPr>
          <p:cNvGrpSpPr/>
          <p:nvPr/>
        </p:nvGrpSpPr>
        <p:grpSpPr>
          <a:xfrm>
            <a:off x="8494348" y="2472152"/>
            <a:ext cx="3537197" cy="782909"/>
            <a:chOff x="6457951" y="1158119"/>
            <a:chExt cx="3537197" cy="782909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2BE3816C-F819-4D66-ADD2-7C30AEC623BB}"/>
                </a:ext>
              </a:extLst>
            </p:cNvPr>
            <p:cNvGrpSpPr/>
            <p:nvPr/>
          </p:nvGrpSpPr>
          <p:grpSpPr>
            <a:xfrm>
              <a:off x="6457951" y="1158119"/>
              <a:ext cx="3537197" cy="782909"/>
              <a:chOff x="8683268" y="3416173"/>
              <a:chExt cx="3537197" cy="782909"/>
            </a:xfrm>
          </p:grpSpPr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9A4EC94E-FE6D-4C30-8A0A-938D333C9D95}"/>
                  </a:ext>
                </a:extLst>
              </p:cNvPr>
              <p:cNvSpPr/>
              <p:nvPr/>
            </p:nvSpPr>
            <p:spPr>
              <a:xfrm>
                <a:off x="8709822" y="3416173"/>
                <a:ext cx="3510643" cy="782909"/>
              </a:xfrm>
              <a:prstGeom prst="rect">
                <a:avLst/>
              </a:prstGeom>
              <a:solidFill>
                <a:srgbClr val="FFFF00">
                  <a:alpha val="35000"/>
                </a:srgbClr>
              </a:solidFill>
              <a:ln w="476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1" name="Marcador de contenido 2">
                <a:extLst>
                  <a:ext uri="{FF2B5EF4-FFF2-40B4-BE49-F238E27FC236}">
                    <a16:creationId xmlns:a16="http://schemas.microsoft.com/office/drawing/2014/main" id="{D744DDAF-EA64-49EA-BBBB-18AEB5053B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3268" y="3416173"/>
                <a:ext cx="2230337" cy="32666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Proporcionalidad inversa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635512B9-BEE6-4B74-BDB1-21B0A92E3747}"/>
                    </a:ext>
                  </a:extLst>
                </p:cNvPr>
                <p:cNvSpPr txBox="1"/>
                <p:nvPr/>
              </p:nvSpPr>
              <p:spPr>
                <a:xfrm>
                  <a:off x="6672064" y="1484785"/>
                  <a:ext cx="2310055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DE3A3A50-E248-49AA-A5C2-B6CC4B0B8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064" y="1484785"/>
                  <a:ext cx="231005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F44E615-A19E-4442-B17B-DAE6C4451B9C}"/>
              </a:ext>
            </a:extLst>
          </p:cNvPr>
          <p:cNvGrpSpPr/>
          <p:nvPr/>
        </p:nvGrpSpPr>
        <p:grpSpPr>
          <a:xfrm>
            <a:off x="8494348" y="3262671"/>
            <a:ext cx="3537197" cy="1480810"/>
            <a:chOff x="6457951" y="1158119"/>
            <a:chExt cx="3537197" cy="1480810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D220BEA4-6EA3-4555-9657-467B9ED65BB6}"/>
                </a:ext>
              </a:extLst>
            </p:cNvPr>
            <p:cNvGrpSpPr/>
            <p:nvPr/>
          </p:nvGrpSpPr>
          <p:grpSpPr>
            <a:xfrm>
              <a:off x="6457951" y="1158119"/>
              <a:ext cx="3537197" cy="1480810"/>
              <a:chOff x="8683268" y="3416173"/>
              <a:chExt cx="3537197" cy="1480810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548F65F-EF6F-4EDD-A4FB-CACC2F1EAD8B}"/>
                  </a:ext>
                </a:extLst>
              </p:cNvPr>
              <p:cNvSpPr/>
              <p:nvPr/>
            </p:nvSpPr>
            <p:spPr>
              <a:xfrm>
                <a:off x="8709822" y="3416173"/>
                <a:ext cx="3510643" cy="1480810"/>
              </a:xfrm>
              <a:prstGeom prst="rect">
                <a:avLst/>
              </a:prstGeom>
              <a:solidFill>
                <a:srgbClr val="FFFF00">
                  <a:alpha val="35000"/>
                </a:srgbClr>
              </a:solidFill>
              <a:ln w="476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" name="Marcador de contenido 2">
                <a:extLst>
                  <a:ext uri="{FF2B5EF4-FFF2-40B4-BE49-F238E27FC236}">
                    <a16:creationId xmlns:a16="http://schemas.microsoft.com/office/drawing/2014/main" id="{D70C42E8-50BB-4A40-BD85-6B16742F3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3268" y="3416173"/>
                <a:ext cx="2230337" cy="32666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Porcentaje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36300170-8CB7-43B4-A893-56CED7CB678F}"/>
                    </a:ext>
                  </a:extLst>
                </p:cNvPr>
                <p:cNvSpPr txBox="1"/>
                <p:nvPr/>
              </p:nvSpPr>
              <p:spPr>
                <a:xfrm>
                  <a:off x="6672064" y="1484785"/>
                  <a:ext cx="2052421" cy="46320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s-CL" dirty="0"/>
                    <a:t>El a% de b =</a:t>
                  </a:r>
                  <a14:m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57" name="CuadroTexto 56">
                  <a:extLst>
                    <a:ext uri="{FF2B5EF4-FFF2-40B4-BE49-F238E27FC236}">
                      <a16:creationId xmlns:a16="http://schemas.microsoft.com/office/drawing/2014/main" id="{32313E76-19AD-467D-8BFB-B271FEC99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064" y="1484785"/>
                  <a:ext cx="2052421" cy="463204"/>
                </a:xfrm>
                <a:prstGeom prst="rect">
                  <a:avLst/>
                </a:prstGeom>
                <a:blipFill>
                  <a:blip r:embed="rId7"/>
                  <a:stretch>
                    <a:fillRect l="-1760" b="-5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CDBC2B2B-C345-4430-B81F-58EEB5A5F0D1}"/>
                    </a:ext>
                  </a:extLst>
                </p:cNvPr>
                <p:cNvSpPr txBox="1"/>
                <p:nvPr/>
              </p:nvSpPr>
              <p:spPr>
                <a:xfrm>
                  <a:off x="6672064" y="1976255"/>
                  <a:ext cx="3085396" cy="48551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s-CL" dirty="0"/>
                    <a:t>¿Qué x% es a de b</a:t>
                  </a:r>
                  <a14:m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58" name="CuadroTexto 57">
                  <a:extLst>
                    <a:ext uri="{FF2B5EF4-FFF2-40B4-BE49-F238E27FC236}">
                      <a16:creationId xmlns:a16="http://schemas.microsoft.com/office/drawing/2014/main" id="{5AFA7A88-B28C-428F-BADF-FB37B9AB8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064" y="1976255"/>
                  <a:ext cx="3085396" cy="485518"/>
                </a:xfrm>
                <a:prstGeom prst="rect">
                  <a:avLst/>
                </a:prstGeom>
                <a:blipFill>
                  <a:blip r:embed="rId8"/>
                  <a:stretch>
                    <a:fillRect l="-1176" b="-4762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E3E9B3D2-DF6B-4429-B973-E370C0AC5F1A}"/>
              </a:ext>
            </a:extLst>
          </p:cNvPr>
          <p:cNvGrpSpPr/>
          <p:nvPr/>
        </p:nvGrpSpPr>
        <p:grpSpPr>
          <a:xfrm>
            <a:off x="8471744" y="4772467"/>
            <a:ext cx="3563466" cy="1958462"/>
            <a:chOff x="2441030" y="1038490"/>
            <a:chExt cx="3563466" cy="1958462"/>
          </a:xfrm>
        </p:grpSpPr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27B36EFC-7855-4F16-9CF9-1CD27CC78F01}"/>
                </a:ext>
              </a:extLst>
            </p:cNvPr>
            <p:cNvGrpSpPr/>
            <p:nvPr/>
          </p:nvGrpSpPr>
          <p:grpSpPr>
            <a:xfrm>
              <a:off x="2441030" y="1038490"/>
              <a:ext cx="3563466" cy="1958462"/>
              <a:chOff x="6457951" y="1158119"/>
              <a:chExt cx="3563466" cy="1958462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903C8197-3623-4B53-A24D-6019B9FB94EB}"/>
                  </a:ext>
                </a:extLst>
              </p:cNvPr>
              <p:cNvGrpSpPr/>
              <p:nvPr/>
            </p:nvGrpSpPr>
            <p:grpSpPr>
              <a:xfrm>
                <a:off x="6457951" y="1158119"/>
                <a:ext cx="3563466" cy="1958462"/>
                <a:chOff x="8683268" y="3416173"/>
                <a:chExt cx="3563466" cy="1958462"/>
              </a:xfrm>
            </p:grpSpPr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4A8C8D49-5390-4A81-A3DB-2F5CC26F7D87}"/>
                    </a:ext>
                  </a:extLst>
                </p:cNvPr>
                <p:cNvSpPr/>
                <p:nvPr/>
              </p:nvSpPr>
              <p:spPr>
                <a:xfrm>
                  <a:off x="8736090" y="3416173"/>
                  <a:ext cx="3510644" cy="1958462"/>
                </a:xfrm>
                <a:prstGeom prst="rect">
                  <a:avLst/>
                </a:prstGeom>
                <a:solidFill>
                  <a:srgbClr val="FFFF00">
                    <a:alpha val="35000"/>
                  </a:srgbClr>
                </a:solidFill>
                <a:ln w="476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5" name="Marcador de contenido 2">
                  <a:extLst>
                    <a:ext uri="{FF2B5EF4-FFF2-40B4-BE49-F238E27FC236}">
                      <a16:creationId xmlns:a16="http://schemas.microsoft.com/office/drawing/2014/main" id="{A2ACBE63-542D-4B0D-913A-CABEF040A4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83268" y="3416173"/>
                  <a:ext cx="2230337" cy="326666"/>
                </a:xfrm>
                <a:prstGeom prst="rect">
                  <a:avLst/>
                </a:prstGeom>
                <a:effectLst>
                  <a:outerShdw blurRad="25400" dir="17880000">
                    <a:srgbClr val="000000">
                      <a:alpha val="46000"/>
                    </a:srgbClr>
                  </a:outerShdw>
                </a:effectLst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342900" indent="-3060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70000"/>
                    <a:buFont typeface="Wingdings 2" charset="2"/>
                    <a:buChar char=""/>
                    <a:defRPr sz="2000" kern="1200">
                      <a:ln>
                        <a:solidFill>
                          <a:schemeClr val="bg1">
                            <a:lumMod val="75000"/>
                            <a:lumOff val="25000"/>
                            <a:alpha val="10000"/>
                          </a:schemeClr>
                        </a:solidFill>
                      </a:ln>
                      <a:solidFill>
                        <a:schemeClr val="tx2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20000" indent="-2700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70000"/>
                    <a:buFont typeface="Wingdings 2" charset="2"/>
                    <a:buChar char=""/>
                    <a:defRPr sz="1800" kern="1200">
                      <a:ln>
                        <a:solidFill>
                          <a:schemeClr val="bg1">
                            <a:lumMod val="75000"/>
                            <a:lumOff val="25000"/>
                            <a:alpha val="10000"/>
                          </a:schemeClr>
                        </a:solidFill>
                      </a:ln>
                      <a:solidFill>
                        <a:schemeClr val="tx2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2pPr>
                  <a:lvl3pPr marL="1026000" indent="-2160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70000"/>
                    <a:buFont typeface="Wingdings 2" charset="2"/>
                    <a:buChar char=""/>
                    <a:defRPr sz="1600" kern="1200">
                      <a:ln>
                        <a:solidFill>
                          <a:schemeClr val="bg1">
                            <a:lumMod val="75000"/>
                            <a:lumOff val="25000"/>
                            <a:alpha val="10000"/>
                          </a:schemeClr>
                        </a:solidFill>
                      </a:ln>
                      <a:solidFill>
                        <a:schemeClr val="tx2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3pPr>
                  <a:lvl4pPr marL="1386000" indent="-2160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70000"/>
                    <a:buFont typeface="Wingdings 2" charset="2"/>
                    <a:buChar char=""/>
                    <a:defRPr sz="1400" kern="1200">
                      <a:ln>
                        <a:solidFill>
                          <a:schemeClr val="bg1">
                            <a:lumMod val="75000"/>
                            <a:lumOff val="25000"/>
                            <a:alpha val="10000"/>
                          </a:schemeClr>
                        </a:solidFill>
                      </a:ln>
                      <a:solidFill>
                        <a:schemeClr val="tx2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4pPr>
                  <a:lvl5pPr marL="1674000" indent="-2160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70000"/>
                    <a:buFont typeface="Wingdings 2" charset="2"/>
                    <a:buChar char=""/>
                    <a:defRPr sz="1400" kern="1200">
                      <a:ln>
                        <a:solidFill>
                          <a:schemeClr val="bg1">
                            <a:lumMod val="75000"/>
                            <a:lumOff val="25000"/>
                            <a:alpha val="10000"/>
                          </a:schemeClr>
                        </a:solidFill>
                      </a:ln>
                      <a:solidFill>
                        <a:schemeClr val="tx2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5pPr>
                  <a:lvl6pPr marL="20146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70000"/>
                    <a:buFont typeface="Wingdings 2" charset="2"/>
                    <a:buChar char=""/>
                    <a:defRPr sz="1400" kern="1200">
                      <a:ln>
                        <a:solidFill>
                          <a:schemeClr val="bg1">
                            <a:lumMod val="75000"/>
                            <a:lumOff val="25000"/>
                            <a:alpha val="10000"/>
                          </a:schemeClr>
                        </a:solidFill>
                      </a:ln>
                      <a:solidFill>
                        <a:schemeClr val="tx2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6pPr>
                  <a:lvl7pPr marL="24018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70000"/>
                    <a:buFont typeface="Wingdings 2" charset="2"/>
                    <a:buChar char=""/>
                    <a:defRPr sz="1400" kern="1200">
                      <a:ln>
                        <a:solidFill>
                          <a:schemeClr val="bg1">
                            <a:lumMod val="75000"/>
                            <a:lumOff val="25000"/>
                            <a:alpha val="10000"/>
                          </a:schemeClr>
                        </a:solidFill>
                      </a:ln>
                      <a:solidFill>
                        <a:schemeClr val="tx2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7pPr>
                  <a:lvl8pPr marL="27890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70000"/>
                    <a:buFont typeface="Wingdings 2" charset="2"/>
                    <a:buChar char=""/>
                    <a:defRPr sz="1400" kern="1200">
                      <a:ln>
                        <a:solidFill>
                          <a:schemeClr val="bg1">
                            <a:lumMod val="75000"/>
                            <a:lumOff val="25000"/>
                            <a:alpha val="10000"/>
                          </a:schemeClr>
                        </a:solidFill>
                      </a:ln>
                      <a:solidFill>
                        <a:schemeClr val="tx2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8pPr>
                  <a:lvl9pPr marL="3106200" indent="-228600" algn="l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70000"/>
                    <a:buFont typeface="Wingdings 2" charset="2"/>
                    <a:buChar char=""/>
                    <a:defRPr sz="1400" kern="1200">
                      <a:ln>
                        <a:solidFill>
                          <a:schemeClr val="bg1">
                            <a:lumMod val="75000"/>
                            <a:lumOff val="25000"/>
                            <a:alpha val="10000"/>
                          </a:schemeClr>
                        </a:solidFill>
                      </a:ln>
                      <a:solidFill>
                        <a:schemeClr val="tx2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1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Interés: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>
                    <a:extLst>
                      <a:ext uri="{FF2B5EF4-FFF2-40B4-BE49-F238E27FC236}">
                        <a16:creationId xmlns:a16="http://schemas.microsoft.com/office/drawing/2014/main" id="{DCB24238-AB78-4325-AC2B-F902A9C5817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2064" y="1484785"/>
                    <a:ext cx="2529219" cy="49379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s-MX" dirty="0"/>
                      <a:t>Simple 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s-MX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MX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oMath>
                    </a14:m>
                    <a:endParaRPr lang="es-CL" dirty="0"/>
                  </a:p>
                </p:txBody>
              </p:sp>
            </mc:Choice>
            <mc:Fallback xmlns="">
              <p:sp>
                <p:nvSpPr>
                  <p:cNvPr id="65" name="CuadroTexto 64">
                    <a:extLst>
                      <a:ext uri="{FF2B5EF4-FFF2-40B4-BE49-F238E27FC236}">
                        <a16:creationId xmlns:a16="http://schemas.microsoft.com/office/drawing/2014/main" id="{4F132967-8BC5-4A74-AAB4-75AF5F139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64" y="1484785"/>
                    <a:ext cx="2529219" cy="4937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32" b="-4706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AFCB5A96-13A5-44D2-B14E-9F282B152F4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1023" y="2026156"/>
                    <a:ext cx="3287375" cy="5389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s-MX" dirty="0"/>
                      <a:t>Compuesto: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s-MX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s-CL" dirty="0"/>
                  </a:p>
                </p:txBody>
              </p:sp>
            </mc:Choice>
            <mc:Fallback xmlns="">
              <p:sp>
                <p:nvSpPr>
                  <p:cNvPr id="66" name="CuadroTexto 65">
                    <a:extLst>
                      <a:ext uri="{FF2B5EF4-FFF2-40B4-BE49-F238E27FC236}">
                        <a16:creationId xmlns:a16="http://schemas.microsoft.com/office/drawing/2014/main" id="{48962FC3-3F5B-4D38-8AFA-B0B5859B37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1023" y="2026156"/>
                    <a:ext cx="3287375" cy="5389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03" b="-2151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F952152E-7236-4609-AB4D-46856D744887}"/>
                    </a:ext>
                  </a:extLst>
                </p:cNvPr>
                <p:cNvSpPr txBox="1"/>
                <p:nvPr/>
              </p:nvSpPr>
              <p:spPr>
                <a:xfrm>
                  <a:off x="2955835" y="2513343"/>
                  <a:ext cx="2529219" cy="34849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𝐶𝑎𝑛𝑡𝑖𝑑𝑎𝑑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  ; </m:t>
                        </m:r>
                        <m:sSub>
                          <m:sSubPr>
                            <m:ctrlPr>
                              <a:rPr lang="es-MX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 sz="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MX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MX" sz="800" b="0" i="0" smtClean="0">
                            <a:latin typeface="Cambria Math" panose="02040503050406030204" pitchFamily="18" charset="0"/>
                          </a:rPr>
                          <m:t>Cantidad</m:t>
                        </m:r>
                        <m:r>
                          <a:rPr lang="es-MX" sz="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sz="800" b="0" i="0" smtClean="0">
                            <a:latin typeface="Cambria Math" panose="02040503050406030204" pitchFamily="18" charset="0"/>
                          </a:rPr>
                          <m:t>inicial</m:t>
                        </m:r>
                        <m:r>
                          <a:rPr lang="es-MX" sz="800" b="0" i="0" smtClean="0">
                            <a:latin typeface="Cambria Math" panose="02040503050406030204" pitchFamily="18" charset="0"/>
                          </a:rPr>
                          <m:t>  ; </m:t>
                        </m:r>
                      </m:oMath>
                    </m:oMathPara>
                  </a14:m>
                  <a:endParaRPr lang="es-MX" sz="8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𝑚𝑒𝑟𝑜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𝑝𝑒𝑟𝑖𝑜𝑑𝑜𝑠</m:t>
                        </m:r>
                        <m:r>
                          <a:rPr lang="es-MX" sz="800" b="0" i="0" smtClean="0">
                            <a:latin typeface="Cambria Math" panose="02040503050406030204" pitchFamily="18" charset="0"/>
                          </a:rPr>
                          <m:t>   ;  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=% </m:t>
                        </m:r>
                        <m:r>
                          <a:rPr lang="es-MX" sz="800" b="0" i="1" smtClean="0">
                            <a:latin typeface="Cambria Math" panose="02040503050406030204" pitchFamily="18" charset="0"/>
                          </a:rPr>
                          <m:t>𝑖𝑛𝑡𝑒𝑟𝑒𝑠</m:t>
                        </m:r>
                      </m:oMath>
                    </m:oMathPara>
                  </a14:m>
                  <a:endParaRPr lang="es-MX" sz="800" b="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FB3E05DC-6C79-48AF-ABD3-319A57F09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835" y="2513343"/>
                  <a:ext cx="2529219" cy="3484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A1774E53-5DC5-43F9-9D3E-31B9240E1BF9}"/>
              </a:ext>
            </a:extLst>
          </p:cNvPr>
          <p:cNvSpPr txBox="1">
            <a:spLocks/>
          </p:cNvSpPr>
          <p:nvPr/>
        </p:nvSpPr>
        <p:spPr>
          <a:xfrm>
            <a:off x="104428" y="83388"/>
            <a:ext cx="4223023" cy="424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Razones y proporciones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3205CE6-538C-4C4A-8FAB-45D61788A89D}"/>
                  </a:ext>
                </a:extLst>
              </p:cNvPr>
              <p:cNvSpPr txBox="1"/>
              <p:nvPr/>
            </p:nvSpPr>
            <p:spPr>
              <a:xfrm>
                <a:off x="475758" y="681339"/>
                <a:ext cx="2892138" cy="5955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3205CE6-538C-4C4A-8FAB-45D61788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8" y="681339"/>
                <a:ext cx="2892138" cy="595548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9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AC7DE92-0B13-45C4-BC99-37B09329CEE6}"/>
              </a:ext>
            </a:extLst>
          </p:cNvPr>
          <p:cNvGrpSpPr/>
          <p:nvPr/>
        </p:nvGrpSpPr>
        <p:grpSpPr>
          <a:xfrm>
            <a:off x="8430199" y="3524939"/>
            <a:ext cx="3619942" cy="3220904"/>
            <a:chOff x="3073616" y="2584360"/>
            <a:chExt cx="3619942" cy="322090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0755A05-A62C-4FDA-A641-D4DF50C1F72C}"/>
                </a:ext>
              </a:extLst>
            </p:cNvPr>
            <p:cNvGrpSpPr/>
            <p:nvPr/>
          </p:nvGrpSpPr>
          <p:grpSpPr>
            <a:xfrm>
              <a:off x="3182915" y="2584360"/>
              <a:ext cx="3510643" cy="3220904"/>
              <a:chOff x="8681357" y="3414156"/>
              <a:chExt cx="3510643" cy="3220904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F8233F0-40B5-4A12-B0C8-35C46E47AB7E}"/>
                  </a:ext>
                </a:extLst>
              </p:cNvPr>
              <p:cNvSpPr/>
              <p:nvPr/>
            </p:nvSpPr>
            <p:spPr>
              <a:xfrm>
                <a:off x="8681357" y="3414156"/>
                <a:ext cx="3510643" cy="3220904"/>
              </a:xfrm>
              <a:prstGeom prst="rect">
                <a:avLst/>
              </a:prstGeom>
              <a:solidFill>
                <a:srgbClr val="FFFF00">
                  <a:alpha val="35000"/>
                </a:srgbClr>
              </a:solidFill>
              <a:ln w="476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7CE68BF2-A210-4BE3-8D0F-E99FCF42C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3268" y="3416173"/>
                <a:ext cx="3172035" cy="2545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Transformar decimal finito a fracción</a:t>
                </a: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D213257-C2DE-4E5F-A5F6-A338E9DE34D7}"/>
                  </a:ext>
                </a:extLst>
              </p:cNvPr>
              <p:cNvSpPr/>
              <p:nvPr/>
            </p:nvSpPr>
            <p:spPr>
              <a:xfrm>
                <a:off x="9069866" y="3670698"/>
                <a:ext cx="2638544" cy="6001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s-MX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Numerador: todas las cifras del número</a:t>
                </a:r>
              </a:p>
              <a:p>
                <a:r>
                  <a:rPr lang="es-MX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Denominador: Potencia de 10 con tantos 0 como cifras decimales tenga el número</a:t>
                </a:r>
              </a:p>
            </p:txBody>
          </p:sp>
        </p:grpSp>
        <p:sp>
          <p:nvSpPr>
            <p:cNvPr id="6" name="Marcador de contenido 2">
              <a:extLst>
                <a:ext uri="{FF2B5EF4-FFF2-40B4-BE49-F238E27FC236}">
                  <a16:creationId xmlns:a16="http://schemas.microsoft.com/office/drawing/2014/main" id="{CF3B6630-3AAF-4E1E-AE88-DF83F34E07F7}"/>
                </a:ext>
              </a:extLst>
            </p:cNvPr>
            <p:cNvSpPr txBox="1">
              <a:spLocks/>
            </p:cNvSpPr>
            <p:nvPr/>
          </p:nvSpPr>
          <p:spPr>
            <a:xfrm>
              <a:off x="3089105" y="3448149"/>
              <a:ext cx="3172035" cy="25452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Transformar decimal periódico a fracción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7722710-655D-49D2-8C9C-308BFF81E6E8}"/>
                </a:ext>
              </a:extLst>
            </p:cNvPr>
            <p:cNvSpPr/>
            <p:nvPr/>
          </p:nvSpPr>
          <p:spPr>
            <a:xfrm>
              <a:off x="3475703" y="3702674"/>
              <a:ext cx="2638544" cy="7694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Numerador: Al número completo le resto los números anteriores al periodo</a:t>
              </a:r>
            </a:p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Denominador: Tantos nueves como  cifras con periodo tenga el número</a:t>
              </a:r>
            </a:p>
          </p:txBody>
        </p:sp>
        <p:sp>
          <p:nvSpPr>
            <p:cNvPr id="8" name="Marcador de contenido 2">
              <a:extLst>
                <a:ext uri="{FF2B5EF4-FFF2-40B4-BE49-F238E27FC236}">
                  <a16:creationId xmlns:a16="http://schemas.microsoft.com/office/drawing/2014/main" id="{984B2663-40CE-41A3-8FAD-2EFD4CFDD5B2}"/>
                </a:ext>
              </a:extLst>
            </p:cNvPr>
            <p:cNvSpPr txBox="1">
              <a:spLocks/>
            </p:cNvSpPr>
            <p:nvPr/>
          </p:nvSpPr>
          <p:spPr>
            <a:xfrm>
              <a:off x="3073616" y="4493301"/>
              <a:ext cx="3172035" cy="25452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Transformar decimal </a:t>
              </a:r>
              <a:r>
                <a:rPr lang="es-MX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semi-periódico</a:t>
              </a:r>
              <a:r>
                <a:rPr lang="es-MX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a fracción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2272728-8F97-4D53-BC9E-6C90F7FE5872}"/>
                </a:ext>
              </a:extLst>
            </p:cNvPr>
            <p:cNvSpPr/>
            <p:nvPr/>
          </p:nvSpPr>
          <p:spPr>
            <a:xfrm>
              <a:off x="3460214" y="4747826"/>
              <a:ext cx="2638544" cy="938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Numerador: Al número completo le resto los números anteriores al periodo</a:t>
              </a:r>
            </a:p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Denominador: Tantos nueves como  cifras con periodo tenga el número seguidos de tantos 0 como cifras tenga el ante periodo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4696ACD-D57A-4CD9-908C-8C3A4DBC3794}"/>
              </a:ext>
            </a:extLst>
          </p:cNvPr>
          <p:cNvGrpSpPr/>
          <p:nvPr/>
        </p:nvGrpSpPr>
        <p:grpSpPr>
          <a:xfrm>
            <a:off x="8544272" y="44624"/>
            <a:ext cx="3510643" cy="3438701"/>
            <a:chOff x="5570632" y="3232431"/>
            <a:chExt cx="3510643" cy="343870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934E227-2181-4AA6-B376-BC7C0383C494}"/>
                </a:ext>
              </a:extLst>
            </p:cNvPr>
            <p:cNvGrpSpPr/>
            <p:nvPr/>
          </p:nvGrpSpPr>
          <p:grpSpPr>
            <a:xfrm>
              <a:off x="5570632" y="3232431"/>
              <a:ext cx="3510643" cy="3438701"/>
              <a:chOff x="8681357" y="3414155"/>
              <a:chExt cx="3510643" cy="3438701"/>
            </a:xfrm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B6DF7E9-FF11-439C-8119-49330243ABA5}"/>
                  </a:ext>
                </a:extLst>
              </p:cNvPr>
              <p:cNvSpPr/>
              <p:nvPr/>
            </p:nvSpPr>
            <p:spPr>
              <a:xfrm>
                <a:off x="8681357" y="3414155"/>
                <a:ext cx="3510643" cy="3438701"/>
              </a:xfrm>
              <a:prstGeom prst="rect">
                <a:avLst/>
              </a:prstGeom>
              <a:solidFill>
                <a:srgbClr val="FFFF00">
                  <a:alpha val="35000"/>
                </a:srgbClr>
              </a:solidFill>
              <a:ln w="476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4" name="Marcador de contenido 2">
                <a:extLst>
                  <a:ext uri="{FF2B5EF4-FFF2-40B4-BE49-F238E27FC236}">
                    <a16:creationId xmlns:a16="http://schemas.microsoft.com/office/drawing/2014/main" id="{BD25F500-F95E-4225-AB0B-212BDA8CA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3268" y="3416173"/>
                <a:ext cx="3172035" cy="25452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Operaciones con fracciones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5F04E9E-A2B7-459B-BD9E-66FE35377320}"/>
                    </a:ext>
                  </a:extLst>
                </p:cNvPr>
                <p:cNvSpPr txBox="1"/>
                <p:nvPr/>
              </p:nvSpPr>
              <p:spPr>
                <a:xfrm>
                  <a:off x="5693600" y="5272548"/>
                  <a:ext cx="3145861" cy="32143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𝑚𝑒𝑟𝑜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𝑚𝑖𝑥𝑡𝑜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𝑓𝑟𝑎𝑐𝑐𝑖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𝑖𝑚𝑝𝑟𝑜𝑝𝑖𝑎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𝐴𝑐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3D2379BB-6295-4C8C-BF1C-1843DEA3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600" y="5272548"/>
                  <a:ext cx="3145861" cy="321435"/>
                </a:xfrm>
                <a:prstGeom prst="rect">
                  <a:avLst/>
                </a:prstGeom>
                <a:blipFill>
                  <a:blip r:embed="rId2"/>
                  <a:stretch>
                    <a:fillRect l="-385" b="-526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943FC15B-FB02-425B-92D0-41F28DF6F550}"/>
                    </a:ext>
                  </a:extLst>
                </p:cNvPr>
                <p:cNvSpPr txBox="1"/>
                <p:nvPr/>
              </p:nvSpPr>
              <p:spPr>
                <a:xfrm>
                  <a:off x="5701139" y="5986943"/>
                  <a:ext cx="3093475" cy="28988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𝐷𝑜𝑠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𝑓𝑟𝑎𝑐𝑐𝑖𝑜𝑛𝑒𝑠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𝑠𝑜𝑛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𝑖𝑔𝑢𝑎𝑙𝑒𝑠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 :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22C1FB22-76FC-4D35-9A3B-1EB67CE9A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139" y="5986943"/>
                  <a:ext cx="3093475" cy="289888"/>
                </a:xfrm>
                <a:prstGeom prst="rect">
                  <a:avLst/>
                </a:prstGeom>
                <a:blipFill>
                  <a:blip r:embed="rId3"/>
                  <a:stretch>
                    <a:fillRect l="-196" r="-391" b="-1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136B8BBE-020F-4930-9ABC-A71567731090}"/>
                    </a:ext>
                  </a:extLst>
                </p:cNvPr>
                <p:cNvSpPr txBox="1"/>
                <p:nvPr/>
              </p:nvSpPr>
              <p:spPr>
                <a:xfrm>
                  <a:off x="5701139" y="5626306"/>
                  <a:ext cx="2668103" cy="32297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𝐼𝑛𝑣𝑒𝑟𝑠𝑜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𝑚𝑢𝑙𝑡𝑖𝑝𝑙𝑖𝑐𝑎𝑡𝑖𝑣𝑜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p>
                          <m:sSup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AFB43A0-3C0E-4C46-A20F-E6F0E0EDA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139" y="5626306"/>
                  <a:ext cx="2668103" cy="322974"/>
                </a:xfrm>
                <a:prstGeom prst="rect">
                  <a:avLst/>
                </a:prstGeom>
                <a:blipFill>
                  <a:blip r:embed="rId4"/>
                  <a:stretch>
                    <a:fillRect l="-226" r="-226" b="-1052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B64E617F-FBE3-461C-A3AC-731833530658}"/>
                    </a:ext>
                  </a:extLst>
                </p:cNvPr>
                <p:cNvSpPr txBox="1"/>
                <p:nvPr/>
              </p:nvSpPr>
              <p:spPr>
                <a:xfrm>
                  <a:off x="5701139" y="6309182"/>
                  <a:ext cx="1482457" cy="28988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𝑆𝑖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   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𝑐𝑏</m:t>
                        </m:r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3B1CC0E9-0E22-4B7D-80C6-3D947F1D3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139" y="6309182"/>
                  <a:ext cx="1482457" cy="289888"/>
                </a:xfrm>
                <a:prstGeom prst="rect">
                  <a:avLst/>
                </a:prstGeom>
                <a:blipFill>
                  <a:blip r:embed="rId5"/>
                  <a:stretch>
                    <a:fillRect l="-810" r="-1215" b="-1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3AEB3D3-BF95-4CAF-B8C8-51FA8BD7EF11}"/>
                    </a:ext>
                  </a:extLst>
                </p:cNvPr>
                <p:cNvSpPr txBox="1"/>
                <p:nvPr/>
              </p:nvSpPr>
              <p:spPr>
                <a:xfrm>
                  <a:off x="5693600" y="3488975"/>
                  <a:ext cx="3261408" cy="45461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𝑆𝑢𝑚𝑎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𝑐𝑏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  <m:r>
                          <a:rPr lang="es-MX" sz="1100" b="0" i="0" smtClean="0">
                            <a:latin typeface="Cambria Math" panose="02040503050406030204" pitchFamily="18" charset="0"/>
                          </a:rPr>
                          <m:t>;  </m:t>
                        </m:r>
                        <m:f>
                          <m:fPr>
                            <m:ctrlPr>
                              <a:rPr lang="es-MX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s-MX" sz="11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num>
                          <m:den>
                            <m:r>
                              <a:rPr lang="es-MX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s-MX" sz="1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s-MX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s-MX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s-MX" sz="1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s-MX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s-MX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65707F53-0CDD-4C45-B811-1E6719091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600" y="3488975"/>
                  <a:ext cx="3261408" cy="4546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76B084BE-9176-4B5C-9B1F-E431757AC660}"/>
                    </a:ext>
                  </a:extLst>
                </p:cNvPr>
                <p:cNvSpPr txBox="1"/>
                <p:nvPr/>
              </p:nvSpPr>
              <p:spPr>
                <a:xfrm>
                  <a:off x="5694737" y="3966093"/>
                  <a:ext cx="2368292" cy="38222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𝑀𝑢𝑙𝑡𝑖𝑝𝑙𝑖𝑐𝑎𝑐𝑖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660B0D6D-D13D-419B-BEA5-43C8E076D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37" y="3966093"/>
                  <a:ext cx="2368292" cy="382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410369B6-C6A7-4EFA-9DCA-5DC098EA15B2}"/>
                    </a:ext>
                  </a:extLst>
                </p:cNvPr>
                <p:cNvSpPr txBox="1"/>
                <p:nvPr/>
              </p:nvSpPr>
              <p:spPr>
                <a:xfrm>
                  <a:off x="5693600" y="4389928"/>
                  <a:ext cx="2368292" cy="38222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𝐴𝑚𝑝𝑙𝑖𝑓𝑖𝑐𝑎𝑐𝑖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den>
                        </m:f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94C30BF1-E200-43C7-ABB8-3866AA2D9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600" y="4389928"/>
                  <a:ext cx="2368292" cy="382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4245176C-8271-444F-85A9-953BAC6C8F5A}"/>
                    </a:ext>
                  </a:extLst>
                </p:cNvPr>
                <p:cNvSpPr txBox="1"/>
                <p:nvPr/>
              </p:nvSpPr>
              <p:spPr>
                <a:xfrm>
                  <a:off x="5693600" y="4815497"/>
                  <a:ext cx="2368292" cy="41370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𝑀𝑢𝑙𝑡𝑖𝑝𝑙𝑖𝑐𝑎𝑐𝑖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den>
                        </m:f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FD96DB5B-D5DA-4227-A95F-837FAF32C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600" y="4815497"/>
                  <a:ext cx="2368292" cy="41370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3225BAB1-654D-4BB6-BC1E-76D1AA5DD299}"/>
              </a:ext>
            </a:extLst>
          </p:cNvPr>
          <p:cNvSpPr txBox="1">
            <a:spLocks/>
          </p:cNvSpPr>
          <p:nvPr/>
        </p:nvSpPr>
        <p:spPr>
          <a:xfrm>
            <a:off x="104428" y="83388"/>
            <a:ext cx="4223023" cy="424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Racionales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4440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85BBA01-5157-47E7-8C4D-577D259B0BA1}"/>
              </a:ext>
            </a:extLst>
          </p:cNvPr>
          <p:cNvSpPr txBox="1">
            <a:spLocks/>
          </p:cNvSpPr>
          <p:nvPr/>
        </p:nvSpPr>
        <p:spPr>
          <a:xfrm>
            <a:off x="132203" y="198303"/>
            <a:ext cx="4223023" cy="424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Falta clasificar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08E4F5A-7D2C-48CD-B8BE-70029068F45C}"/>
              </a:ext>
            </a:extLst>
          </p:cNvPr>
          <p:cNvGrpSpPr/>
          <p:nvPr/>
        </p:nvGrpSpPr>
        <p:grpSpPr>
          <a:xfrm>
            <a:off x="8328817" y="326070"/>
            <a:ext cx="3510643" cy="2606045"/>
            <a:chOff x="8681357" y="293019"/>
            <a:chExt cx="3510643" cy="2606045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6AA3154-DA24-462E-8B30-D364D7F2C160}"/>
                </a:ext>
              </a:extLst>
            </p:cNvPr>
            <p:cNvSpPr/>
            <p:nvPr/>
          </p:nvSpPr>
          <p:spPr>
            <a:xfrm>
              <a:off x="8681357" y="293019"/>
              <a:ext cx="3510643" cy="2606045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1AE77758-6A16-4068-9433-EAE92FFB4B90}"/>
                    </a:ext>
                  </a:extLst>
                </p:cNvPr>
                <p:cNvSpPr/>
                <p:nvPr/>
              </p:nvSpPr>
              <p:spPr>
                <a:xfrm>
                  <a:off x="10367755" y="1158688"/>
                  <a:ext cx="1769918" cy="27828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es-CL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CL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CL" sz="1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sz="1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s-CL" sz="10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s-CL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sz="1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L" sz="1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L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sz="1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CL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CL" sz="1000" i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s-CL" sz="10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CL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CL" sz="1000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CL" sz="10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r>
                              <a:rPr lang="es-CL" sz="10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CL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1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L" sz="1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CL" sz="1000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1AE77758-6A16-4068-9433-EAE92FFB4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7755" y="1158688"/>
                  <a:ext cx="1769918" cy="278281"/>
                </a:xfrm>
                <a:prstGeom prst="rect">
                  <a:avLst/>
                </a:prstGeom>
                <a:blipFill>
                  <a:blip r:embed="rId2"/>
                  <a:stretch>
                    <a:fillRect t="-112500" r="-17123" b="-16875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FA9ED386-605E-4233-88DF-B4EAAA890FE9}"/>
                    </a:ext>
                  </a:extLst>
                </p:cNvPr>
                <p:cNvSpPr/>
                <p:nvPr/>
              </p:nvSpPr>
              <p:spPr>
                <a:xfrm>
                  <a:off x="9356845" y="1467993"/>
                  <a:ext cx="2136611" cy="28456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CL" sz="1100" dirty="0">
                      <a:latin typeface="Segoe UI Symbol" panose="020B05020402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   ;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s-CL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FA9ED386-605E-4233-88DF-B4EAAA890F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45" y="1467993"/>
                  <a:ext cx="2136611" cy="284565"/>
                </a:xfrm>
                <a:prstGeom prst="rect">
                  <a:avLst/>
                </a:prstGeom>
                <a:blipFill>
                  <a:blip r:embed="rId3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B4B26221-B17C-4510-A4A2-C553ABB748F4}"/>
                </a:ext>
              </a:extLst>
            </p:cNvPr>
            <p:cNvSpPr txBox="1">
              <a:spLocks/>
            </p:cNvSpPr>
            <p:nvPr/>
          </p:nvSpPr>
          <p:spPr>
            <a:xfrm>
              <a:off x="8723123" y="293019"/>
              <a:ext cx="2330010" cy="618658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Ecuación punto pendiente</a:t>
              </a:r>
            </a:p>
            <a:p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EB4C4F68-9983-4EB4-A672-1B265345580D}"/>
                    </a:ext>
                  </a:extLst>
                </p:cNvPr>
                <p:cNvSpPr/>
                <p:nvPr/>
              </p:nvSpPr>
              <p:spPr>
                <a:xfrm>
                  <a:off x="9179825" y="508411"/>
                  <a:ext cx="1416606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EB4C4F68-9983-4EB4-A672-1B2653455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9825" y="508411"/>
                  <a:ext cx="1416606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E6487DCC-83E2-42AB-A94F-9AB1BE676C0D}"/>
                    </a:ext>
                  </a:extLst>
                </p:cNvPr>
                <p:cNvSpPr/>
                <p:nvPr/>
              </p:nvSpPr>
              <p:spPr>
                <a:xfrm>
                  <a:off x="10895913" y="313953"/>
                  <a:ext cx="1195087" cy="46025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L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L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L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s-CL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­</m:t>
                                </m:r>
                              </m:e>
                              <m:sub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L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E6487DCC-83E2-42AB-A94F-9AB1BE676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913" y="313953"/>
                  <a:ext cx="1195087" cy="4602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Marcador de contenido 2">
              <a:extLst>
                <a:ext uri="{FF2B5EF4-FFF2-40B4-BE49-F238E27FC236}">
                  <a16:creationId xmlns:a16="http://schemas.microsoft.com/office/drawing/2014/main" id="{E52FF597-5BD3-43C9-9BD2-D08D238A6D02}"/>
                </a:ext>
              </a:extLst>
            </p:cNvPr>
            <p:cNvSpPr txBox="1">
              <a:spLocks/>
            </p:cNvSpPr>
            <p:nvPr/>
          </p:nvSpPr>
          <p:spPr>
            <a:xfrm>
              <a:off x="8723123" y="818311"/>
              <a:ext cx="2330010" cy="402671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Ecuación principal: </a:t>
              </a:r>
            </a:p>
            <a:p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BA3943EE-3995-4C93-957D-EDA49F6A9AF0}"/>
                    </a:ext>
                  </a:extLst>
                </p:cNvPr>
                <p:cNvSpPr/>
                <p:nvPr/>
              </p:nvSpPr>
              <p:spPr>
                <a:xfrm>
                  <a:off x="10514665" y="800800"/>
                  <a:ext cx="937629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BA3943EE-3995-4C93-957D-EDA49F6A9A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4665" y="800800"/>
                  <a:ext cx="937629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arcador de contenido 2">
              <a:extLst>
                <a:ext uri="{FF2B5EF4-FFF2-40B4-BE49-F238E27FC236}">
                  <a16:creationId xmlns:a16="http://schemas.microsoft.com/office/drawing/2014/main" id="{56F40002-D030-404C-8032-CD8D6B0BB28F}"/>
                </a:ext>
              </a:extLst>
            </p:cNvPr>
            <p:cNvSpPr txBox="1">
              <a:spLocks/>
            </p:cNvSpPr>
            <p:nvPr/>
          </p:nvSpPr>
          <p:spPr>
            <a:xfrm>
              <a:off x="8723123" y="1172906"/>
              <a:ext cx="2330010" cy="402671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Ecuación vectorial: </a:t>
              </a:r>
            </a:p>
            <a:p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Marcador de contenido 2">
              <a:extLst>
                <a:ext uri="{FF2B5EF4-FFF2-40B4-BE49-F238E27FC236}">
                  <a16:creationId xmlns:a16="http://schemas.microsoft.com/office/drawing/2014/main" id="{9DBBCDC7-B5CA-4917-887B-F7369C62BF9A}"/>
                </a:ext>
              </a:extLst>
            </p:cNvPr>
            <p:cNvSpPr txBox="1">
              <a:spLocks/>
            </p:cNvSpPr>
            <p:nvPr/>
          </p:nvSpPr>
          <p:spPr>
            <a:xfrm>
              <a:off x="8723123" y="1746274"/>
              <a:ext cx="2330010" cy="402671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Ecuación continua: </a:t>
              </a:r>
            </a:p>
            <a:p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5211AA1B-89F5-494A-8925-C96467CC80C7}"/>
                    </a:ext>
                  </a:extLst>
                </p:cNvPr>
                <p:cNvSpPr/>
                <p:nvPr/>
              </p:nvSpPr>
              <p:spPr>
                <a:xfrm>
                  <a:off x="10367755" y="1834305"/>
                  <a:ext cx="1294009" cy="46833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CL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L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𝑣𝑥</m:t>
                            </m:r>
                          </m:den>
                        </m:f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L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CL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s-CL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L" sz="1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5211AA1B-89F5-494A-8925-C96467CC80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7755" y="1834305"/>
                  <a:ext cx="1294009" cy="468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Marcador de contenido 2">
              <a:extLst>
                <a:ext uri="{FF2B5EF4-FFF2-40B4-BE49-F238E27FC236}">
                  <a16:creationId xmlns:a16="http://schemas.microsoft.com/office/drawing/2014/main" id="{C8A3DE5D-7D4C-4538-954D-16665FAB96DC}"/>
                </a:ext>
              </a:extLst>
            </p:cNvPr>
            <p:cNvSpPr txBox="1">
              <a:spLocks/>
            </p:cNvSpPr>
            <p:nvPr/>
          </p:nvSpPr>
          <p:spPr>
            <a:xfrm>
              <a:off x="8750955" y="2305107"/>
              <a:ext cx="2330010" cy="402671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Ecuación paramétrica:</a:t>
              </a:r>
            </a:p>
            <a:p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08CBC9C8-A614-4525-B7F4-C66A8C8CBA7F}"/>
                    </a:ext>
                  </a:extLst>
                </p:cNvPr>
                <p:cNvSpPr/>
                <p:nvPr/>
              </p:nvSpPr>
              <p:spPr>
                <a:xfrm>
                  <a:off x="10514665" y="2359100"/>
                  <a:ext cx="1191491" cy="44646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L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CL" sz="110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CL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sz="11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L" sz="11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s-CL" sz="11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CL" sz="110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s-CL" sz="11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CL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sz="11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L" sz="11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08CBC9C8-A614-4525-B7F4-C66A8C8CBA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4665" y="2359100"/>
                  <a:ext cx="1191491" cy="4464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53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DEA0F22-14FF-4397-8990-85B0B0D21344}"/>
                  </a:ext>
                </a:extLst>
              </p:cNvPr>
              <p:cNvSpPr txBox="1"/>
              <p:nvPr/>
            </p:nvSpPr>
            <p:spPr>
              <a:xfrm>
                <a:off x="410773" y="2995236"/>
                <a:ext cx="6600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𝑇𝑟𝑎𝑛𝑠𝑓𝑜𝑟𝑚𝑎𝑟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𝑛𝑔𝑢𝑙𝑜𝑠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𝑠𝑒𝑥𝑎𝑔𝑒𝑠𝑖𝑚𝑎𝑙𝑒𝑠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𝑐𝑖𝑟𝑐𝑢𝑙𝑎𝑟𝑒𝑠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DEA0F22-14FF-4397-8990-85B0B0D2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73" y="2995236"/>
                <a:ext cx="6600845" cy="276999"/>
              </a:xfrm>
              <a:prstGeom prst="rect">
                <a:avLst/>
              </a:prstGeom>
              <a:blipFill>
                <a:blip r:embed="rId6"/>
                <a:stretch>
                  <a:fillRect l="-739" t="-2174" r="-369" b="-369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C89E8579-4E41-466B-90F1-D43B9627195A}"/>
              </a:ext>
            </a:extLst>
          </p:cNvPr>
          <p:cNvGrpSpPr/>
          <p:nvPr/>
        </p:nvGrpSpPr>
        <p:grpSpPr>
          <a:xfrm>
            <a:off x="7853483" y="1364508"/>
            <a:ext cx="1556949" cy="1486244"/>
            <a:chOff x="6259135" y="4628020"/>
            <a:chExt cx="1556949" cy="1486244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EA0AE02-2CDA-44F7-BC62-E3862B6C3DBC}"/>
                </a:ext>
              </a:extLst>
            </p:cNvPr>
            <p:cNvSpPr/>
            <p:nvPr/>
          </p:nvSpPr>
          <p:spPr>
            <a:xfrm>
              <a:off x="6259135" y="4628020"/>
              <a:ext cx="1556949" cy="1486244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3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Marcador de contenido 2">
              <a:extLst>
                <a:ext uri="{FF2B5EF4-FFF2-40B4-BE49-F238E27FC236}">
                  <a16:creationId xmlns:a16="http://schemas.microsoft.com/office/drawing/2014/main" id="{76C1F21C-4131-4F67-B85B-EB1837FAE586}"/>
                </a:ext>
              </a:extLst>
            </p:cNvPr>
            <p:cNvSpPr txBox="1">
              <a:spLocks/>
            </p:cNvSpPr>
            <p:nvPr/>
          </p:nvSpPr>
          <p:spPr>
            <a:xfrm>
              <a:off x="6325980" y="4684046"/>
              <a:ext cx="1340797" cy="454958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Cubo</a:t>
              </a:r>
            </a:p>
            <a:p>
              <a:endParaRPr lang="es-CL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3654B1D6-32F5-4F73-9F8D-5CC3E7D50711}"/>
                    </a:ext>
                  </a:extLst>
                </p:cNvPr>
                <p:cNvSpPr/>
                <p:nvPr/>
              </p:nvSpPr>
              <p:spPr>
                <a:xfrm>
                  <a:off x="6325981" y="5655645"/>
                  <a:ext cx="1359857" cy="29437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b="1" dirty="0"/>
                    <a:t>Diagonal: </a:t>
                  </a:r>
                  <a14:m>
                    <m:oMath xmlns:m="http://schemas.openxmlformats.org/officeDocument/2006/math">
                      <m:r>
                        <a:rPr lang="es-MX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  <m:rad>
                        <m:radPr>
                          <m:degHide m:val="on"/>
                          <m:ctrlPr>
                            <a:rPr lang="es-MX" sz="1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3654B1D6-32F5-4F73-9F8D-5CC3E7D507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981" y="5655645"/>
                  <a:ext cx="1359857" cy="294376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A21EF86C-7AB5-4F9C-8E2C-95C19B31207A}"/>
                    </a:ext>
                  </a:extLst>
                </p:cNvPr>
                <p:cNvSpPr/>
                <p:nvPr/>
              </p:nvSpPr>
              <p:spPr>
                <a:xfrm>
                  <a:off x="6325981" y="5014324"/>
                  <a:ext cx="1359857" cy="28351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s-CL" sz="1200" b="1" dirty="0">
                      <a:ea typeface="Cambria Math" panose="02040503050406030204" pitchFamily="18" charset="0"/>
                    </a:rPr>
                    <a:t>Á</a:t>
                  </a:r>
                  <a14:m>
                    <m:oMath xmlns:m="http://schemas.openxmlformats.org/officeDocument/2006/math">
                      <m:r>
                        <a:rPr lang="es-MX" sz="1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𝐫𝐞𝐚</m:t>
                      </m:r>
                      <m:r>
                        <a:rPr lang="es-MX" sz="1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MX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es-MX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MX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s-CL" sz="14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A21EF86C-7AB5-4F9C-8E2C-95C19B3120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981" y="5014324"/>
                  <a:ext cx="1359857" cy="283519"/>
                </a:xfrm>
                <a:prstGeom prst="rect">
                  <a:avLst/>
                </a:prstGeom>
                <a:blipFill>
                  <a:blip r:embed="rId8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689DE41-D4B2-4D42-BCF7-FB1F2829629A}"/>
                    </a:ext>
                  </a:extLst>
                </p:cNvPr>
                <p:cNvSpPr/>
                <p:nvPr/>
              </p:nvSpPr>
              <p:spPr>
                <a:xfrm>
                  <a:off x="6325981" y="5342339"/>
                  <a:ext cx="1359857" cy="28116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1" i="1" smtClean="0">
                            <a:latin typeface="Cambria Math" panose="02040503050406030204" pitchFamily="18" charset="0"/>
                          </a:rPr>
                          <m:t>𝑽𝒐𝒍𝒖𝒎𝒆𝒏</m:t>
                        </m:r>
                        <m:r>
                          <a:rPr lang="es-MX" sz="12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s-MX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MX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s-CL" sz="1200" b="1" dirty="0"/>
                </a:p>
              </p:txBody>
            </p:sp>
          </mc:Choice>
          <mc:Fallback xmlns="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689DE41-D4B2-4D42-BCF7-FB1F282962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981" y="5342339"/>
                  <a:ext cx="1359857" cy="2811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AutoShape 77">
            <a:extLst>
              <a:ext uri="{FF2B5EF4-FFF2-40B4-BE49-F238E27FC236}">
                <a16:creationId xmlns:a16="http://schemas.microsoft.com/office/drawing/2014/main" id="{FF15ABF6-5184-4EFB-9A47-4070691D7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04" y="1435154"/>
            <a:ext cx="231376" cy="283519"/>
          </a:xfrm>
          <a:prstGeom prst="cube">
            <a:avLst>
              <a:gd name="adj" fmla="val 25000"/>
            </a:avLst>
          </a:prstGeom>
          <a:solidFill>
            <a:srgbClr val="FFFF00">
              <a:alpha val="70000"/>
            </a:srgbClr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E3ADFA0-FA30-4F65-AF2E-12E587F1237A}"/>
              </a:ext>
            </a:extLst>
          </p:cNvPr>
          <p:cNvGrpSpPr/>
          <p:nvPr/>
        </p:nvGrpSpPr>
        <p:grpSpPr>
          <a:xfrm>
            <a:off x="140444" y="5598763"/>
            <a:ext cx="2544376" cy="1257832"/>
            <a:chOff x="2033713" y="4177465"/>
            <a:chExt cx="2544376" cy="125783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EC5AA1B-65C8-4D1B-ADF5-844E7578C3AA}"/>
                </a:ext>
              </a:extLst>
            </p:cNvPr>
            <p:cNvSpPr/>
            <p:nvPr/>
          </p:nvSpPr>
          <p:spPr>
            <a:xfrm>
              <a:off x="2033713" y="4177465"/>
              <a:ext cx="2544376" cy="125783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3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Marcador de contenido 2">
              <a:extLst>
                <a:ext uri="{FF2B5EF4-FFF2-40B4-BE49-F238E27FC236}">
                  <a16:creationId xmlns:a16="http://schemas.microsoft.com/office/drawing/2014/main" id="{79DB78B1-9B4A-42FB-A321-88D297EE63CF}"/>
                </a:ext>
              </a:extLst>
            </p:cNvPr>
            <p:cNvSpPr txBox="1">
              <a:spLocks/>
            </p:cNvSpPr>
            <p:nvPr/>
          </p:nvSpPr>
          <p:spPr>
            <a:xfrm>
              <a:off x="2088293" y="4231351"/>
              <a:ext cx="2100648" cy="101726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Paralelepípedo</a:t>
              </a:r>
            </a:p>
            <a:p>
              <a:endParaRPr lang="es-C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5F454BFD-3D5A-4C35-8124-3747D90EBB20}"/>
                    </a:ext>
                  </a:extLst>
                </p:cNvPr>
                <p:cNvSpPr/>
                <p:nvPr/>
              </p:nvSpPr>
              <p:spPr>
                <a:xfrm>
                  <a:off x="2088294" y="4765779"/>
                  <a:ext cx="2279679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s-CL" sz="1100" b="1" dirty="0">
                      <a:ea typeface="Cambria Math" panose="02040503050406030204" pitchFamily="18" charset="0"/>
                    </a:rPr>
                    <a:t>Á</a:t>
                  </a:r>
                  <a14:m>
                    <m:oMath xmlns:m="http://schemas.openxmlformats.org/officeDocument/2006/math"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𝐫𝐞𝐚</m:t>
                      </m:r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</m:oMath>
                  </a14:m>
                  <a:endParaRPr lang="es-CL" sz="12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5F454BFD-3D5A-4C35-8124-3747D90EB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294" y="4765779"/>
                  <a:ext cx="2279679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735EA9BE-3299-4771-97D4-F479D754835C}"/>
                    </a:ext>
                  </a:extLst>
                </p:cNvPr>
                <p:cNvSpPr/>
                <p:nvPr/>
              </p:nvSpPr>
              <p:spPr>
                <a:xfrm>
                  <a:off x="2088293" y="5061020"/>
                  <a:ext cx="2279679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𝑽𝒐𝒍𝒖𝒎𝒆𝒏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s-CL" sz="1100" b="1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735EA9BE-3299-4771-97D4-F479D7548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293" y="5061020"/>
                  <a:ext cx="2279679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81 Cubo">
              <a:extLst>
                <a:ext uri="{FF2B5EF4-FFF2-40B4-BE49-F238E27FC236}">
                  <a16:creationId xmlns:a16="http://schemas.microsoft.com/office/drawing/2014/main" id="{9161BE9E-15E2-40DD-85A3-5A1E5E80B5ED}"/>
                </a:ext>
              </a:extLst>
            </p:cNvPr>
            <p:cNvSpPr/>
            <p:nvPr/>
          </p:nvSpPr>
          <p:spPr>
            <a:xfrm>
              <a:off x="4090950" y="4341102"/>
              <a:ext cx="369841" cy="248057"/>
            </a:xfrm>
            <a:prstGeom prst="cub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2717E10B-7069-4401-9581-E804A6DC8581}"/>
                  </a:ext>
                </a:extLst>
              </p:cNvPr>
              <p:cNvSpPr txBox="1"/>
              <p:nvPr/>
            </p:nvSpPr>
            <p:spPr>
              <a:xfrm>
                <a:off x="412638" y="3459946"/>
                <a:ext cx="38229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𝑇𝑟𝑖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2717E10B-7069-4401-9581-E804A6DC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38" y="3459946"/>
                <a:ext cx="3822970" cy="276999"/>
              </a:xfrm>
              <a:prstGeom prst="rect">
                <a:avLst/>
              </a:prstGeom>
              <a:blipFill>
                <a:blip r:embed="rId12"/>
                <a:stretch>
                  <a:fillRect t="-4444" b="-3777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12789DB4-0EEB-4180-84F5-DAE1FB3A3275}"/>
              </a:ext>
            </a:extLst>
          </p:cNvPr>
          <p:cNvSpPr/>
          <p:nvPr/>
        </p:nvSpPr>
        <p:spPr>
          <a:xfrm>
            <a:off x="4393490" y="3355721"/>
            <a:ext cx="715915" cy="42383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4C0A0037-B446-46EA-AE8D-E97DD38A914A}"/>
                  </a:ext>
                </a:extLst>
              </p:cNvPr>
              <p:cNvSpPr/>
              <p:nvPr/>
            </p:nvSpPr>
            <p:spPr>
              <a:xfrm>
                <a:off x="4509801" y="371254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4C0A0037-B446-46EA-AE8D-E97DD38A9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801" y="3712540"/>
                <a:ext cx="3826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125B4B9C-6E1D-4682-B12F-1E0088ADBDE9}"/>
                  </a:ext>
                </a:extLst>
              </p:cNvPr>
              <p:cNvSpPr/>
              <p:nvPr/>
            </p:nvSpPr>
            <p:spPr>
              <a:xfrm>
                <a:off x="5054853" y="3343208"/>
                <a:ext cx="378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125B4B9C-6E1D-4682-B12F-1E0088ADB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853" y="3343208"/>
                <a:ext cx="3788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44053F63-3A80-4874-8209-DB8CB13212C3}"/>
                  </a:ext>
                </a:extLst>
              </p:cNvPr>
              <p:cNvSpPr/>
              <p:nvPr/>
            </p:nvSpPr>
            <p:spPr>
              <a:xfrm>
                <a:off x="4486309" y="3251206"/>
                <a:ext cx="361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44053F63-3A80-4874-8209-DB8CB1321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9" y="3251206"/>
                <a:ext cx="36189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BA755EBE-8388-45FE-903B-D23967695789}"/>
              </a:ext>
            </a:extLst>
          </p:cNvPr>
          <p:cNvGrpSpPr/>
          <p:nvPr/>
        </p:nvGrpSpPr>
        <p:grpSpPr>
          <a:xfrm>
            <a:off x="9416562" y="1228269"/>
            <a:ext cx="2667828" cy="1039384"/>
            <a:chOff x="9317605" y="1157141"/>
            <a:chExt cx="2667828" cy="1039384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E6AE7BA5-627D-40D4-9DA4-59FE822C9999}"/>
                </a:ext>
              </a:extLst>
            </p:cNvPr>
            <p:cNvSpPr/>
            <p:nvPr/>
          </p:nvSpPr>
          <p:spPr>
            <a:xfrm>
              <a:off x="9325700" y="1157141"/>
              <a:ext cx="2659733" cy="1039384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Marcador de contenido 2">
              <a:extLst>
                <a:ext uri="{FF2B5EF4-FFF2-40B4-BE49-F238E27FC236}">
                  <a16:creationId xmlns:a16="http://schemas.microsoft.com/office/drawing/2014/main" id="{05B10494-E656-4821-AD87-E31445C8B928}"/>
                </a:ext>
              </a:extLst>
            </p:cNvPr>
            <p:cNvSpPr txBox="1">
              <a:spLocks/>
            </p:cNvSpPr>
            <p:nvPr/>
          </p:nvSpPr>
          <p:spPr>
            <a:xfrm>
              <a:off x="9317605" y="1169639"/>
              <a:ext cx="1470491" cy="55789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Esfera</a:t>
              </a:r>
            </a:p>
            <a:p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20">
                  <a:extLst>
                    <a:ext uri="{FF2B5EF4-FFF2-40B4-BE49-F238E27FC236}">
                      <a16:creationId xmlns:a16="http://schemas.microsoft.com/office/drawing/2014/main" id="{91C8D5C9-38C1-46F5-B1CA-E39B5A90B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91792" y="1407595"/>
                  <a:ext cx="1091966" cy="26161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s-ES" sz="1100" dirty="0"/>
                    <a:t>Área: </a:t>
                  </a:r>
                  <a14:m>
                    <m:oMath xmlns:m="http://schemas.openxmlformats.org/officeDocument/2006/math"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MX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s-MX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s-MX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s-ES" sz="1100" baseline="-25000" dirty="0"/>
                </a:p>
              </p:txBody>
            </p:sp>
          </mc:Choice>
          <mc:Fallback xmlns="">
            <p:sp>
              <p:nvSpPr>
                <p:cNvPr id="64" name="Rectangle 20">
                  <a:extLst>
                    <a:ext uri="{FF2B5EF4-FFF2-40B4-BE49-F238E27FC236}">
                      <a16:creationId xmlns:a16="http://schemas.microsoft.com/office/drawing/2014/main" id="{11F42762-C7D6-4CCE-9BCC-4CACD7EC5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91792" y="1407595"/>
                  <a:ext cx="1091966" cy="261610"/>
                </a:xfrm>
                <a:prstGeom prst="rect">
                  <a:avLst/>
                </a:prstGeom>
                <a:blipFill>
                  <a:blip r:embed="rId17"/>
                  <a:stretch>
                    <a:fillRect b="-11111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D1784132-8E8E-467D-940B-061982A704F2}"/>
                    </a:ext>
                  </a:extLst>
                </p:cNvPr>
                <p:cNvSpPr txBox="1"/>
                <p:nvPr/>
              </p:nvSpPr>
              <p:spPr>
                <a:xfrm>
                  <a:off x="9397681" y="1715033"/>
                  <a:ext cx="1289520" cy="33977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𝑉𝑜𝑙𝑢𝑚𝑒𝑛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s-MX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65" name="CuadroTexto 64">
                  <a:extLst>
                    <a:ext uri="{FF2B5EF4-FFF2-40B4-BE49-F238E27FC236}">
                      <a16:creationId xmlns:a16="http://schemas.microsoft.com/office/drawing/2014/main" id="{B562E5F1-275E-4E5E-AFF1-F674D4FBD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681" y="1715033"/>
                  <a:ext cx="1289520" cy="339773"/>
                </a:xfrm>
                <a:prstGeom prst="rect">
                  <a:avLst/>
                </a:prstGeom>
                <a:blipFill>
                  <a:blip r:embed="rId18"/>
                  <a:stretch>
                    <a:fillRect l="-1402" b="-10345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2">
              <a:extLst>
                <a:ext uri="{FF2B5EF4-FFF2-40B4-BE49-F238E27FC236}">
                  <a16:creationId xmlns:a16="http://schemas.microsoft.com/office/drawing/2014/main" id="{313B083F-0E65-43CC-987A-DC4AD1B74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95948" y="1267722"/>
              <a:ext cx="781633" cy="777673"/>
              <a:chOff x="8890" y="11201"/>
              <a:chExt cx="1849" cy="1928"/>
            </a:xfrm>
          </p:grpSpPr>
          <p:grpSp>
            <p:nvGrpSpPr>
              <p:cNvPr id="51" name="Group 3">
                <a:extLst>
                  <a:ext uri="{FF2B5EF4-FFF2-40B4-BE49-F238E27FC236}">
                    <a16:creationId xmlns:a16="http://schemas.microsoft.com/office/drawing/2014/main" id="{E5320707-200A-4D38-B2E5-71D41ABA87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0" y="11201"/>
                <a:ext cx="1849" cy="1928"/>
                <a:chOff x="8890" y="11201"/>
                <a:chExt cx="1849" cy="1928"/>
              </a:xfrm>
            </p:grpSpPr>
            <p:grpSp>
              <p:nvGrpSpPr>
                <p:cNvPr id="53" name="Group 4">
                  <a:extLst>
                    <a:ext uri="{FF2B5EF4-FFF2-40B4-BE49-F238E27FC236}">
                      <a16:creationId xmlns:a16="http://schemas.microsoft.com/office/drawing/2014/main" id="{BAB37FB3-4874-4A4E-8E7B-5BFD22CE2C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90" y="11201"/>
                  <a:ext cx="1849" cy="1928"/>
                  <a:chOff x="8890" y="11201"/>
                  <a:chExt cx="1849" cy="1928"/>
                </a:xfrm>
              </p:grpSpPr>
              <p:grpSp>
                <p:nvGrpSpPr>
                  <p:cNvPr id="55" name="Group 5">
                    <a:extLst>
                      <a:ext uri="{FF2B5EF4-FFF2-40B4-BE49-F238E27FC236}">
                        <a16:creationId xmlns:a16="http://schemas.microsoft.com/office/drawing/2014/main" id="{60A31ABB-CE06-4E5F-B1D3-5258ED43323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90" y="11201"/>
                    <a:ext cx="1849" cy="1928"/>
                    <a:chOff x="8762" y="10934"/>
                    <a:chExt cx="1849" cy="1928"/>
                  </a:xfrm>
                </p:grpSpPr>
                <p:grpSp>
                  <p:nvGrpSpPr>
                    <p:cNvPr id="57" name="Group 6">
                      <a:extLst>
                        <a:ext uri="{FF2B5EF4-FFF2-40B4-BE49-F238E27FC236}">
                          <a16:creationId xmlns:a16="http://schemas.microsoft.com/office/drawing/2014/main" id="{DFB77D40-F47F-431A-8EDF-03BC2DED32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62" y="10934"/>
                      <a:ext cx="1847" cy="1928"/>
                      <a:chOff x="8756" y="10934"/>
                      <a:chExt cx="1847" cy="1928"/>
                    </a:xfrm>
                  </p:grpSpPr>
                  <p:sp>
                    <p:nvSpPr>
                      <p:cNvPr id="60" name="Oval 7">
                        <a:extLst>
                          <a:ext uri="{FF2B5EF4-FFF2-40B4-BE49-F238E27FC236}">
                            <a16:creationId xmlns:a16="http://schemas.microsoft.com/office/drawing/2014/main" id="{798D0C0C-ADAE-4527-B567-D893CF60F7F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756" y="10966"/>
                        <a:ext cx="1847" cy="1847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s-ES_tradnl"/>
                      </a:p>
                    </p:txBody>
                  </p:sp>
                  <p:sp>
                    <p:nvSpPr>
                      <p:cNvPr id="61" name="Line 8">
                        <a:extLst>
                          <a:ext uri="{FF2B5EF4-FFF2-40B4-BE49-F238E27FC236}">
                            <a16:creationId xmlns:a16="http://schemas.microsoft.com/office/drawing/2014/main" id="{B11721D3-1E3B-40B0-963C-59F7EE6355E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685" y="10934"/>
                        <a:ext cx="28" cy="19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s-ES_tradnl"/>
                      </a:p>
                    </p:txBody>
                  </p:sp>
                </p:grpSp>
                <p:sp>
                  <p:nvSpPr>
                    <p:cNvPr id="58" name="Arc 11">
                      <a:extLst>
                        <a:ext uri="{FF2B5EF4-FFF2-40B4-BE49-F238E27FC236}">
                          <a16:creationId xmlns:a16="http://schemas.microsoft.com/office/drawing/2014/main" id="{1AF1FCCD-24A2-4E2E-86F8-63A651E50D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778" y="11706"/>
                      <a:ext cx="1829" cy="185"/>
                    </a:xfrm>
                    <a:custGeom>
                      <a:avLst/>
                      <a:gdLst>
                        <a:gd name="G0" fmla="+- 21431 0 0"/>
                        <a:gd name="G1" fmla="+- 21600 0 0"/>
                        <a:gd name="G2" fmla="+- 21600 0 0"/>
                        <a:gd name="T0" fmla="*/ 0 w 43031"/>
                        <a:gd name="T1" fmla="*/ 18902 h 21600"/>
                        <a:gd name="T2" fmla="*/ 43031 w 43031"/>
                        <a:gd name="T3" fmla="*/ 21600 h 21600"/>
                        <a:gd name="T4" fmla="*/ 21431 w 43031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3031" h="21600" fill="none" extrusionOk="0">
                          <a:moveTo>
                            <a:pt x="0" y="18902"/>
                          </a:moveTo>
                          <a:cubicBezTo>
                            <a:pt x="1359" y="8101"/>
                            <a:pt x="10544" y="-1"/>
                            <a:pt x="21431" y="0"/>
                          </a:cubicBezTo>
                          <a:cubicBezTo>
                            <a:pt x="33360" y="0"/>
                            <a:pt x="43031" y="9670"/>
                            <a:pt x="43031" y="21600"/>
                          </a:cubicBezTo>
                        </a:path>
                        <a:path w="43031" h="21600" stroke="0" extrusionOk="0">
                          <a:moveTo>
                            <a:pt x="0" y="18902"/>
                          </a:moveTo>
                          <a:cubicBezTo>
                            <a:pt x="1359" y="8101"/>
                            <a:pt x="10544" y="-1"/>
                            <a:pt x="21431" y="0"/>
                          </a:cubicBezTo>
                          <a:cubicBezTo>
                            <a:pt x="33360" y="0"/>
                            <a:pt x="43031" y="9670"/>
                            <a:pt x="43031" y="21600"/>
                          </a:cubicBezTo>
                          <a:lnTo>
                            <a:pt x="21431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ES_tradnl"/>
                    </a:p>
                  </p:txBody>
                </p:sp>
                <p:sp>
                  <p:nvSpPr>
                    <p:cNvPr id="59" name="Arc 12">
                      <a:extLst>
                        <a:ext uri="{FF2B5EF4-FFF2-40B4-BE49-F238E27FC236}">
                          <a16:creationId xmlns:a16="http://schemas.microsoft.com/office/drawing/2014/main" id="{5329424B-90B9-4F77-BA88-286E3679FE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8763" y="11895"/>
                      <a:ext cx="1848" cy="191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11 w 43200"/>
                        <a:gd name="T1" fmla="*/ 22297 h 22297"/>
                        <a:gd name="T2" fmla="*/ 43200 w 43200"/>
                        <a:gd name="T3" fmla="*/ 21600 h 22297"/>
                        <a:gd name="T4" fmla="*/ 21600 w 43200"/>
                        <a:gd name="T5" fmla="*/ 21600 h 222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3200" h="22297" fill="none" extrusionOk="0">
                          <a:moveTo>
                            <a:pt x="11" y="22296"/>
                          </a:moveTo>
                          <a:cubicBezTo>
                            <a:pt x="3" y="22064"/>
                            <a:pt x="0" y="2183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297" stroke="0" extrusionOk="0">
                          <a:moveTo>
                            <a:pt x="11" y="22296"/>
                          </a:moveTo>
                          <a:cubicBezTo>
                            <a:pt x="3" y="22064"/>
                            <a:pt x="0" y="2183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ES_tradnl"/>
                    </a:p>
                  </p:txBody>
                </p:sp>
              </p:grpSp>
              <p:sp>
                <p:nvSpPr>
                  <p:cNvPr id="56" name="Oval 13">
                    <a:extLst>
                      <a:ext uri="{FF2B5EF4-FFF2-40B4-BE49-F238E27FC236}">
                        <a16:creationId xmlns:a16="http://schemas.microsoft.com/office/drawing/2014/main" id="{6F3C47A0-B3C0-40FE-85A4-129CFFFEBE7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790" y="12124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ES_tradnl"/>
                  </a:p>
                </p:txBody>
              </p:sp>
            </p:grpSp>
            <p:sp>
              <p:nvSpPr>
                <p:cNvPr id="54" name="Freeform 14">
                  <a:extLst>
                    <a:ext uri="{FF2B5EF4-FFF2-40B4-BE49-F238E27FC236}">
                      <a16:creationId xmlns:a16="http://schemas.microsoft.com/office/drawing/2014/main" id="{8FEA2350-DD1F-474E-BECE-A78350BEE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19" y="12153"/>
                  <a:ext cx="918" cy="177"/>
                </a:xfrm>
                <a:custGeom>
                  <a:avLst/>
                  <a:gdLst/>
                  <a:ahLst/>
                  <a:cxnLst>
                    <a:cxn ang="0">
                      <a:pos x="396" y="177"/>
                    </a:cxn>
                    <a:cxn ang="0">
                      <a:pos x="0" y="0"/>
                    </a:cxn>
                    <a:cxn ang="0">
                      <a:pos x="918" y="0"/>
                    </a:cxn>
                  </a:cxnLst>
                  <a:rect l="0" t="0" r="r" b="b"/>
                  <a:pathLst>
                    <a:path w="918" h="177">
                      <a:moveTo>
                        <a:pt x="396" y="177"/>
                      </a:moveTo>
                      <a:lnTo>
                        <a:pt x="0" y="0"/>
                      </a:lnTo>
                      <a:lnTo>
                        <a:pt x="91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_tradnl"/>
                </a:p>
              </p:txBody>
            </p: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DEC1630B-8E9F-4C6A-8120-F6326929FA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24" y="11954"/>
                <a:ext cx="267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s-CL" sz="1600" dirty="0">
                    <a:latin typeface="Arial" pitchFamily="34" charset="0"/>
                    <a:cs typeface="Arial" pitchFamily="34" charset="0"/>
                  </a:rPr>
                  <a:t>r</a:t>
                </a:r>
              </a:p>
            </p:txBody>
          </p:sp>
        </p:grp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D082A043-39D7-4FA9-9B72-2F58ACA6F1BE}"/>
              </a:ext>
            </a:extLst>
          </p:cNvPr>
          <p:cNvGrpSpPr/>
          <p:nvPr/>
        </p:nvGrpSpPr>
        <p:grpSpPr>
          <a:xfrm>
            <a:off x="9424657" y="2391597"/>
            <a:ext cx="2664068" cy="1153472"/>
            <a:chOff x="4559362" y="2713071"/>
            <a:chExt cx="2664068" cy="1153472"/>
          </a:xfrm>
        </p:grpSpPr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CD8C0063-2CBF-4600-B433-99681318B5DC}"/>
                </a:ext>
              </a:extLst>
            </p:cNvPr>
            <p:cNvSpPr/>
            <p:nvPr/>
          </p:nvSpPr>
          <p:spPr>
            <a:xfrm>
              <a:off x="4559362" y="2713071"/>
              <a:ext cx="2664068" cy="115347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Marcador de contenido 2">
              <a:extLst>
                <a:ext uri="{FF2B5EF4-FFF2-40B4-BE49-F238E27FC236}">
                  <a16:creationId xmlns:a16="http://schemas.microsoft.com/office/drawing/2014/main" id="{FFED5622-4D07-4B85-BA82-C2DDFC37777B}"/>
                </a:ext>
              </a:extLst>
            </p:cNvPr>
            <p:cNvSpPr txBox="1">
              <a:spLocks/>
            </p:cNvSpPr>
            <p:nvPr/>
          </p:nvSpPr>
          <p:spPr>
            <a:xfrm>
              <a:off x="4559362" y="2713072"/>
              <a:ext cx="2664068" cy="967953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Cilindro</a:t>
              </a:r>
            </a:p>
            <a:p>
              <a:endParaRPr lang="es-C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54980CB3-851A-4E9F-947E-176568E10180}"/>
                </a:ext>
              </a:extLst>
            </p:cNvPr>
            <p:cNvSpPr/>
            <p:nvPr/>
          </p:nvSpPr>
          <p:spPr>
            <a:xfrm>
              <a:off x="4607384" y="3527141"/>
              <a:ext cx="1650913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ES" sz="1100" dirty="0">
                  <a:solidFill>
                    <a:schemeClr val="tx1"/>
                  </a:solidFill>
                </a:rPr>
                <a:t> Área total = 2</a:t>
              </a:r>
              <a:r>
                <a:rPr lang="es-ES" sz="1100" dirty="0">
                  <a:solidFill>
                    <a:schemeClr val="tx1"/>
                  </a:solidFill>
                  <a:latin typeface="Symbol" pitchFamily="18" charset="2"/>
                </a:rPr>
                <a:t>p</a:t>
              </a:r>
              <a:r>
                <a:rPr lang="es-ES" sz="1100" dirty="0">
                  <a:solidFill>
                    <a:schemeClr val="tx1"/>
                  </a:solidFill>
                </a:rPr>
                <a:t>r</a:t>
              </a:r>
              <a:r>
                <a:rPr lang="es-ES" sz="1100" baseline="30000" dirty="0">
                  <a:solidFill>
                    <a:schemeClr val="tx1"/>
                  </a:solidFill>
                </a:rPr>
                <a:t>2</a:t>
              </a:r>
              <a:r>
                <a:rPr lang="es-ES" sz="1100" dirty="0">
                  <a:solidFill>
                    <a:schemeClr val="tx1"/>
                  </a:solidFill>
                </a:rPr>
                <a:t> + 2</a:t>
              </a:r>
              <a:r>
                <a:rPr lang="es-ES" sz="1100" dirty="0">
                  <a:solidFill>
                    <a:schemeClr val="tx1"/>
                  </a:solidFill>
                  <a:latin typeface="Symbol" pitchFamily="18" charset="2"/>
                </a:rPr>
                <a:t>p</a:t>
              </a:r>
              <a:r>
                <a:rPr lang="es-ES" sz="1100" dirty="0">
                  <a:solidFill>
                    <a:schemeClr val="tx1"/>
                  </a:solidFill>
                </a:rPr>
                <a:t>rh</a:t>
              </a:r>
              <a:endParaRPr lang="es-ES_tradnl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>
                  <a:extLst>
                    <a:ext uri="{FF2B5EF4-FFF2-40B4-BE49-F238E27FC236}">
                      <a16:creationId xmlns:a16="http://schemas.microsoft.com/office/drawing/2014/main" id="{5C5A9701-3D78-487C-9871-2F47AC936DCB}"/>
                    </a:ext>
                  </a:extLst>
                </p:cNvPr>
                <p:cNvSpPr txBox="1"/>
                <p:nvPr/>
              </p:nvSpPr>
              <p:spPr>
                <a:xfrm>
                  <a:off x="6159680" y="2972993"/>
                  <a:ext cx="963904" cy="1692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𝑉𝑜𝑙𝑢𝑚𝑒𝑛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MX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CL" sz="1100" dirty="0"/>
                </a:p>
              </p:txBody>
            </p:sp>
          </mc:Choice>
          <mc:Fallback xmlns="">
            <p:sp>
              <p:nvSpPr>
                <p:cNvPr id="130" name="CuadroTexto 129">
                  <a:extLst>
                    <a:ext uri="{FF2B5EF4-FFF2-40B4-BE49-F238E27FC236}">
                      <a16:creationId xmlns:a16="http://schemas.microsoft.com/office/drawing/2014/main" id="{A016AA44-0FB4-4834-807E-6113E475C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680" y="2972993"/>
                  <a:ext cx="963904" cy="169277"/>
                </a:xfrm>
                <a:prstGeom prst="rect">
                  <a:avLst/>
                </a:prstGeom>
                <a:blipFill>
                  <a:blip r:embed="rId19"/>
                  <a:stretch>
                    <a:fillRect l="-2500" r="-2500" b="-6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12BD335E-74A0-4280-8048-8FD0FF7989C7}"/>
                </a:ext>
              </a:extLst>
            </p:cNvPr>
            <p:cNvSpPr/>
            <p:nvPr/>
          </p:nvSpPr>
          <p:spPr>
            <a:xfrm>
              <a:off x="4607385" y="3241111"/>
              <a:ext cx="1452450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ES" sz="1100" dirty="0">
                  <a:solidFill>
                    <a:schemeClr val="tx1"/>
                  </a:solidFill>
                </a:rPr>
                <a:t> Área basal = 2</a:t>
              </a:r>
              <a:r>
                <a:rPr lang="es-ES" sz="1100" dirty="0">
                  <a:solidFill>
                    <a:schemeClr val="tx1"/>
                  </a:solidFill>
                  <a:latin typeface="Symbol" pitchFamily="18" charset="2"/>
                </a:rPr>
                <a:t>p</a:t>
              </a:r>
              <a:r>
                <a:rPr lang="es-ES" sz="1100" dirty="0">
                  <a:solidFill>
                    <a:schemeClr val="tx1"/>
                  </a:solidFill>
                </a:rPr>
                <a:t>r</a:t>
              </a:r>
              <a:r>
                <a:rPr lang="es-ES" sz="1100" baseline="30000" dirty="0">
                  <a:solidFill>
                    <a:schemeClr val="tx1"/>
                  </a:solidFill>
                </a:rPr>
                <a:t>2</a:t>
              </a:r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endParaRPr lang="es-ES_tradnl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8F451E66-5947-412C-BA87-0BD4B52E16EA}"/>
                </a:ext>
              </a:extLst>
            </p:cNvPr>
            <p:cNvSpPr/>
            <p:nvPr/>
          </p:nvSpPr>
          <p:spPr>
            <a:xfrm>
              <a:off x="4607384" y="2955081"/>
              <a:ext cx="1452450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ES" sz="1100" dirty="0">
                  <a:solidFill>
                    <a:schemeClr val="tx1"/>
                  </a:solidFill>
                </a:rPr>
                <a:t> Área lateral=  2</a:t>
              </a:r>
              <a:r>
                <a:rPr lang="es-ES" sz="1100" dirty="0">
                  <a:solidFill>
                    <a:schemeClr val="tx1"/>
                  </a:solidFill>
                  <a:latin typeface="Symbol" pitchFamily="18" charset="2"/>
                </a:rPr>
                <a:t>p</a:t>
              </a:r>
              <a:r>
                <a:rPr lang="es-ES" sz="1100" dirty="0">
                  <a:solidFill>
                    <a:schemeClr val="tx1"/>
                  </a:solidFill>
                </a:rPr>
                <a:t>rh</a:t>
              </a:r>
              <a:endParaRPr lang="es-ES_tradnl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70E3C0A2-F9B0-42C7-81CB-FE5D4DC16BBB}"/>
                </a:ext>
              </a:extLst>
            </p:cNvPr>
            <p:cNvGrpSpPr/>
            <p:nvPr/>
          </p:nvGrpSpPr>
          <p:grpSpPr>
            <a:xfrm>
              <a:off x="6335873" y="3168787"/>
              <a:ext cx="611048" cy="631514"/>
              <a:chOff x="3794143" y="3550263"/>
              <a:chExt cx="681670" cy="628083"/>
            </a:xfrm>
          </p:grpSpPr>
          <p:grpSp>
            <p:nvGrpSpPr>
              <p:cNvPr id="70" name="Group 18">
                <a:extLst>
                  <a:ext uri="{FF2B5EF4-FFF2-40B4-BE49-F238E27FC236}">
                    <a16:creationId xmlns:a16="http://schemas.microsoft.com/office/drawing/2014/main" id="{BEA79053-F851-43A7-953E-503E859C2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4143" y="3550263"/>
                <a:ext cx="681670" cy="628083"/>
                <a:chOff x="4515" y="3875"/>
                <a:chExt cx="1291" cy="1952"/>
              </a:xfrm>
            </p:grpSpPr>
            <p:grpSp>
              <p:nvGrpSpPr>
                <p:cNvPr id="72" name="Group 20">
                  <a:extLst>
                    <a:ext uri="{FF2B5EF4-FFF2-40B4-BE49-F238E27FC236}">
                      <a16:creationId xmlns:a16="http://schemas.microsoft.com/office/drawing/2014/main" id="{8C05FF27-73C8-4F8F-A44F-60B0E8C18E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5" y="3875"/>
                  <a:ext cx="1291" cy="1952"/>
                  <a:chOff x="9060" y="1384"/>
                  <a:chExt cx="1419" cy="2146"/>
                </a:xfrm>
              </p:grpSpPr>
              <p:grpSp>
                <p:nvGrpSpPr>
                  <p:cNvPr id="74" name="Group 21">
                    <a:extLst>
                      <a:ext uri="{FF2B5EF4-FFF2-40B4-BE49-F238E27FC236}">
                        <a16:creationId xmlns:a16="http://schemas.microsoft.com/office/drawing/2014/main" id="{D81943FE-D782-490B-96FA-2DF2931CD7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273" y="1384"/>
                    <a:ext cx="1206" cy="2146"/>
                    <a:chOff x="2484" y="1281"/>
                    <a:chExt cx="1373" cy="2207"/>
                  </a:xfrm>
                </p:grpSpPr>
                <p:sp>
                  <p:nvSpPr>
                    <p:cNvPr id="77" name="AutoShape 22">
                      <a:extLst>
                        <a:ext uri="{FF2B5EF4-FFF2-40B4-BE49-F238E27FC236}">
                          <a16:creationId xmlns:a16="http://schemas.microsoft.com/office/drawing/2014/main" id="{7F9712BD-6350-4B19-8CBF-9B23FD9C8C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1281"/>
                      <a:ext cx="1373" cy="2207"/>
                    </a:xfrm>
                    <a:prstGeom prst="can">
                      <a:avLst>
                        <a:gd name="adj" fmla="val 42380"/>
                      </a:avLst>
                    </a:prstGeom>
                    <a:solidFill>
                      <a:srgbClr val="00B0F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ES_tradnl" sz="1100"/>
                    </a:p>
                  </p:txBody>
                </p:sp>
                <p:grpSp>
                  <p:nvGrpSpPr>
                    <p:cNvPr id="78" name="Group 23">
                      <a:extLst>
                        <a:ext uri="{FF2B5EF4-FFF2-40B4-BE49-F238E27FC236}">
                          <a16:creationId xmlns:a16="http://schemas.microsoft.com/office/drawing/2014/main" id="{75B5C380-B308-405F-8345-9A84DF3B50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9" y="1449"/>
                      <a:ext cx="1368" cy="1803"/>
                      <a:chOff x="2487" y="1449"/>
                      <a:chExt cx="1368" cy="1803"/>
                    </a:xfrm>
                  </p:grpSpPr>
                  <p:sp>
                    <p:nvSpPr>
                      <p:cNvPr id="79" name="Line 26">
                        <a:extLst>
                          <a:ext uri="{FF2B5EF4-FFF2-40B4-BE49-F238E27FC236}">
                            <a16:creationId xmlns:a16="http://schemas.microsoft.com/office/drawing/2014/main" id="{8BA11647-3414-425B-A906-47C330A2453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81" y="1449"/>
                        <a:ext cx="1" cy="180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s-ES_tradnl" sz="1100"/>
                      </a:p>
                    </p:txBody>
                  </p:sp>
                  <p:sp>
                    <p:nvSpPr>
                      <p:cNvPr id="80" name="Arc 27">
                        <a:extLst>
                          <a:ext uri="{FF2B5EF4-FFF2-40B4-BE49-F238E27FC236}">
                            <a16:creationId xmlns:a16="http://schemas.microsoft.com/office/drawing/2014/main" id="{EFD44041-6870-46A1-9BBD-6655984C424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487" y="2928"/>
                        <a:ext cx="1368" cy="281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8 w 43200"/>
                          <a:gd name="T1" fmla="*/ 22196 h 22196"/>
                          <a:gd name="T2" fmla="*/ 43200 w 43200"/>
                          <a:gd name="T3" fmla="*/ 21600 h 22196"/>
                          <a:gd name="T4" fmla="*/ 21600 w 43200"/>
                          <a:gd name="T5" fmla="*/ 21600 h 2219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3200" h="22196" fill="none" extrusionOk="0">
                            <a:moveTo>
                              <a:pt x="8" y="22195"/>
                            </a:moveTo>
                            <a:cubicBezTo>
                              <a:pt x="2" y="21997"/>
                              <a:pt x="0" y="2179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3529" y="-1"/>
                              <a:pt x="43199" y="9670"/>
                              <a:pt x="43200" y="21599"/>
                            </a:cubicBezTo>
                          </a:path>
                          <a:path w="43200" h="22196" stroke="0" extrusionOk="0">
                            <a:moveTo>
                              <a:pt x="8" y="22195"/>
                            </a:moveTo>
                            <a:cubicBezTo>
                              <a:pt x="2" y="21997"/>
                              <a:pt x="0" y="2179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3529" y="-1"/>
                              <a:pt x="43199" y="9670"/>
                              <a:pt x="43200" y="21599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s-ES_tradnl" sz="1100"/>
                      </a:p>
                    </p:txBody>
                  </p:sp>
                </p:grpSp>
              </p:grpSp>
              <p:sp>
                <p:nvSpPr>
                  <p:cNvPr id="75" name="Text Box 28">
                    <a:extLst>
                      <a:ext uri="{FF2B5EF4-FFF2-40B4-BE49-F238E27FC236}">
                        <a16:creationId xmlns:a16="http://schemas.microsoft.com/office/drawing/2014/main" id="{8E2D7008-84DA-4203-8AF2-DE951AC505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43" y="2205"/>
                    <a:ext cx="215" cy="3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s-CL" sz="1100" dirty="0">
                        <a:latin typeface="Arial" pitchFamily="34" charset="0"/>
                        <a:cs typeface="Arial" pitchFamily="34" charset="0"/>
                      </a:rPr>
                      <a:t>h</a:t>
                    </a:r>
                  </a:p>
                </p:txBody>
              </p:sp>
              <p:sp>
                <p:nvSpPr>
                  <p:cNvPr id="76" name="Text Box 29">
                    <a:extLst>
                      <a:ext uri="{FF2B5EF4-FFF2-40B4-BE49-F238E27FC236}">
                        <a16:creationId xmlns:a16="http://schemas.microsoft.com/office/drawing/2014/main" id="{B2EEAD0A-8601-4143-9FB5-3396755412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60" y="2102"/>
                    <a:ext cx="214" cy="3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s-CL" sz="1100" dirty="0">
                        <a:latin typeface="Arial" pitchFamily="34" charset="0"/>
                        <a:cs typeface="Arial" pitchFamily="34" charset="0"/>
                      </a:rPr>
                      <a:t>g</a:t>
                    </a:r>
                  </a:p>
                </p:txBody>
              </p:sp>
            </p:grpSp>
            <p:sp>
              <p:nvSpPr>
                <p:cNvPr id="73" name="Text Box 37">
                  <a:extLst>
                    <a:ext uri="{FF2B5EF4-FFF2-40B4-BE49-F238E27FC236}">
                      <a16:creationId xmlns:a16="http://schemas.microsoft.com/office/drawing/2014/main" id="{19AC4C15-A51B-4650-8C02-9B5053928A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6" y="5284"/>
                  <a:ext cx="244" cy="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s-CL" sz="1100" dirty="0">
                      <a:latin typeface="Arial" pitchFamily="34" charset="0"/>
                      <a:cs typeface="Arial" pitchFamily="34" charset="0"/>
                    </a:rPr>
                    <a:t>r</a:t>
                  </a:r>
                </a:p>
              </p:txBody>
            </p:sp>
          </p:grpSp>
          <p:sp>
            <p:nvSpPr>
              <p:cNvPr id="71" name="Line 26">
                <a:extLst>
                  <a:ext uri="{FF2B5EF4-FFF2-40B4-BE49-F238E27FC236}">
                    <a16:creationId xmlns:a16="http://schemas.microsoft.com/office/drawing/2014/main" id="{5304D5DA-0D87-4900-86E7-29E04363D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021" y="4091738"/>
                <a:ext cx="289372" cy="72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_tradnl" sz="1100"/>
              </a:p>
            </p:txBody>
          </p:sp>
        </p:grp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B5214FF0-6A94-49FE-A3F5-08B02C87A46C}"/>
              </a:ext>
            </a:extLst>
          </p:cNvPr>
          <p:cNvGrpSpPr/>
          <p:nvPr/>
        </p:nvGrpSpPr>
        <p:grpSpPr>
          <a:xfrm>
            <a:off x="9848613" y="3708157"/>
            <a:ext cx="2240931" cy="1203890"/>
            <a:chOff x="1321666" y="4503343"/>
            <a:chExt cx="2240931" cy="1203890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90052C20-770F-4601-9A36-A03C870E3CF9}"/>
                </a:ext>
              </a:extLst>
            </p:cNvPr>
            <p:cNvSpPr/>
            <p:nvPr/>
          </p:nvSpPr>
          <p:spPr>
            <a:xfrm>
              <a:off x="1321666" y="4503343"/>
              <a:ext cx="2240931" cy="1203890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3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ángulo 82">
                  <a:extLst>
                    <a:ext uri="{FF2B5EF4-FFF2-40B4-BE49-F238E27FC236}">
                      <a16:creationId xmlns:a16="http://schemas.microsoft.com/office/drawing/2014/main" id="{44D4ED8D-3187-4B1B-B0C0-71CC7E266F20}"/>
                    </a:ext>
                  </a:extLst>
                </p:cNvPr>
                <p:cNvSpPr/>
                <p:nvPr/>
              </p:nvSpPr>
              <p:spPr>
                <a:xfrm>
                  <a:off x="1374983" y="4931915"/>
                  <a:ext cx="1926357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s-CL" sz="1100" b="1" dirty="0">
                      <a:ea typeface="Cambria Math" panose="02040503050406030204" pitchFamily="18" charset="0"/>
                    </a:rPr>
                    <a:t>Á</a:t>
                  </a:r>
                  <a14:m>
                    <m:oMath xmlns:m="http://schemas.openxmlformats.org/officeDocument/2006/math"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𝐫𝐞𝐚</m:t>
                      </m:r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𝐥𝐚𝐭𝐞𝐫𝐚𝐥</m:t>
                      </m:r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MX" sz="11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𝐛𝐚𝐬𝐚𝐥</m:t>
                      </m:r>
                    </m:oMath>
                  </a14:m>
                  <a:endParaRPr lang="es-CL" sz="12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E82AD0F2-98A6-40B0-9F01-E5B937346C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83" y="4931915"/>
                  <a:ext cx="1926357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ángulo 83">
                  <a:extLst>
                    <a:ext uri="{FF2B5EF4-FFF2-40B4-BE49-F238E27FC236}">
                      <a16:creationId xmlns:a16="http://schemas.microsoft.com/office/drawing/2014/main" id="{60AB0E7B-9646-408A-97B7-C1E93193255A}"/>
                    </a:ext>
                  </a:extLst>
                </p:cNvPr>
                <p:cNvSpPr/>
                <p:nvPr/>
              </p:nvSpPr>
              <p:spPr>
                <a:xfrm>
                  <a:off x="1374984" y="5222724"/>
                  <a:ext cx="1926357" cy="41389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𝑽𝒐𝒍𝒖𝒎𝒆𝒏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𝒃𝒂𝒔𝒂𝒍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s-MX" sz="11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1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num>
                          <m:den>
                            <m:r>
                              <a:rPr lang="es-MX" sz="11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s-CL" sz="1100" b="1" dirty="0"/>
                </a:p>
              </p:txBody>
            </p:sp>
          </mc:Choice>
          <mc:Fallback xmlns="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356EA1D8-D911-4E52-ADB9-5B0EEBB953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84" y="5222724"/>
                  <a:ext cx="1926357" cy="41389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665BA428-873A-4EDD-A4A6-14B1D1EAE1B2}"/>
              </a:ext>
            </a:extLst>
          </p:cNvPr>
          <p:cNvGrpSpPr/>
          <p:nvPr/>
        </p:nvGrpSpPr>
        <p:grpSpPr>
          <a:xfrm>
            <a:off x="9731546" y="5000710"/>
            <a:ext cx="2387166" cy="948329"/>
            <a:chOff x="796708" y="4175036"/>
            <a:chExt cx="2387166" cy="948329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6944D6B6-D292-4268-B746-D342F165FB5D}"/>
                </a:ext>
              </a:extLst>
            </p:cNvPr>
            <p:cNvSpPr/>
            <p:nvPr/>
          </p:nvSpPr>
          <p:spPr>
            <a:xfrm>
              <a:off x="824784" y="4175036"/>
              <a:ext cx="2359090" cy="948329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3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7" name="Marcador de contenido 2">
              <a:extLst>
                <a:ext uri="{FF2B5EF4-FFF2-40B4-BE49-F238E27FC236}">
                  <a16:creationId xmlns:a16="http://schemas.microsoft.com/office/drawing/2014/main" id="{4447F4EF-49D8-4980-8A2D-ECFFB2B33D21}"/>
                </a:ext>
              </a:extLst>
            </p:cNvPr>
            <p:cNvSpPr txBox="1">
              <a:spLocks/>
            </p:cNvSpPr>
            <p:nvPr/>
          </p:nvSpPr>
          <p:spPr>
            <a:xfrm>
              <a:off x="796708" y="4199441"/>
              <a:ext cx="1566482" cy="36567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Prisma</a:t>
              </a:r>
            </a:p>
            <a:p>
              <a:endParaRPr lang="es-CL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D878058A-C8E4-4964-B8A0-E5DE08E20A35}"/>
                    </a:ext>
                  </a:extLst>
                </p:cNvPr>
                <p:cNvSpPr/>
                <p:nvPr/>
              </p:nvSpPr>
              <p:spPr>
                <a:xfrm>
                  <a:off x="921417" y="4509945"/>
                  <a:ext cx="1782583" cy="25391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s-CL" sz="1050" b="1" dirty="0">
                      <a:ea typeface="Cambria Math" panose="02040503050406030204" pitchFamily="18" charset="0"/>
                    </a:rPr>
                    <a:t>Á</a:t>
                  </a:r>
                  <a14:m>
                    <m:oMath xmlns:m="http://schemas.openxmlformats.org/officeDocument/2006/math">
                      <m:r>
                        <a:rPr lang="es-MX" sz="105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𝐫𝐞𝐚</m:t>
                      </m:r>
                      <m:r>
                        <a:rPr lang="es-MX" sz="105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MX" sz="105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105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MX" sz="105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𝐥𝐚𝐭𝐞𝐫𝐚𝐥</m:t>
                      </m:r>
                      <m:r>
                        <a:rPr lang="es-MX" sz="105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sz="105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105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MX" sz="105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𝐛𝐚𝐬𝐚𝐥</m:t>
                      </m:r>
                    </m:oMath>
                  </a14:m>
                  <a:endParaRPr lang="es-CL" sz="11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A17DFD90-1FDB-4D75-B567-1E7F627C20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17" y="4509945"/>
                  <a:ext cx="1782583" cy="253916"/>
                </a:xfrm>
                <a:prstGeom prst="rect">
                  <a:avLst/>
                </a:prstGeom>
                <a:blipFill>
                  <a:blip r:embed="rId22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ángulo 88">
                  <a:extLst>
                    <a:ext uri="{FF2B5EF4-FFF2-40B4-BE49-F238E27FC236}">
                      <a16:creationId xmlns:a16="http://schemas.microsoft.com/office/drawing/2014/main" id="{BC890D21-BAE3-4F93-A030-5B0106A8D724}"/>
                    </a:ext>
                  </a:extLst>
                </p:cNvPr>
                <p:cNvSpPr/>
                <p:nvPr/>
              </p:nvSpPr>
              <p:spPr>
                <a:xfrm>
                  <a:off x="929253" y="4798199"/>
                  <a:ext cx="1659568" cy="25391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050" b="1" i="1" smtClean="0">
                            <a:latin typeface="Cambria Math" panose="02040503050406030204" pitchFamily="18" charset="0"/>
                          </a:rPr>
                          <m:t>𝑽𝒐𝒍𝒖𝒎𝒆𝒏</m:t>
                        </m:r>
                        <m:r>
                          <a:rPr lang="es-MX" sz="105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MX" sz="105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MX" sz="105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MX" sz="1050" b="1" i="1" smtClean="0">
                            <a:latin typeface="Cambria Math" panose="02040503050406030204" pitchFamily="18" charset="0"/>
                          </a:rPr>
                          <m:t>𝒃𝒂𝒔𝒂𝒍</m:t>
                        </m:r>
                        <m:r>
                          <a:rPr lang="es-MX" sz="105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MX" sz="105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s-CL" sz="1050" b="1" dirty="0"/>
                </a:p>
              </p:txBody>
            </p:sp>
          </mc:Choice>
          <mc:Fallback xmlns="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9F93E949-0993-49B6-95F6-F69B1FAA60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53" y="4798199"/>
                  <a:ext cx="1659568" cy="25391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AB76C8F9-170F-4D7C-83D1-7EB57A0C78E7}"/>
              </a:ext>
            </a:extLst>
          </p:cNvPr>
          <p:cNvSpPr txBox="1">
            <a:spLocks/>
          </p:cNvSpPr>
          <p:nvPr/>
        </p:nvSpPr>
        <p:spPr>
          <a:xfrm>
            <a:off x="9848613" y="3708157"/>
            <a:ext cx="1362157" cy="3579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Pirámide</a:t>
            </a:r>
          </a:p>
          <a:p>
            <a:endParaRPr lang="es-C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1C587FB5-20ED-40FA-861B-C3F9C6EB811F}"/>
              </a:ext>
            </a:extLst>
          </p:cNvPr>
          <p:cNvGrpSpPr/>
          <p:nvPr/>
        </p:nvGrpSpPr>
        <p:grpSpPr>
          <a:xfrm>
            <a:off x="11411425" y="3726584"/>
            <a:ext cx="559869" cy="390915"/>
            <a:chOff x="5029334" y="3930478"/>
            <a:chExt cx="782524" cy="1124374"/>
          </a:xfrm>
        </p:grpSpPr>
        <p:sp>
          <p:nvSpPr>
            <p:cNvPr id="92" name="Triángulo isósceles 91">
              <a:extLst>
                <a:ext uri="{FF2B5EF4-FFF2-40B4-BE49-F238E27FC236}">
                  <a16:creationId xmlns:a16="http://schemas.microsoft.com/office/drawing/2014/main" id="{17549FE3-CC70-47E7-8765-B2321512279A}"/>
                </a:ext>
              </a:extLst>
            </p:cNvPr>
            <p:cNvSpPr/>
            <p:nvPr/>
          </p:nvSpPr>
          <p:spPr>
            <a:xfrm rot="10800000">
              <a:off x="5029335" y="4618978"/>
              <a:ext cx="782523" cy="435874"/>
            </a:xfrm>
            <a:prstGeom prst="triangle">
              <a:avLst>
                <a:gd name="adj" fmla="val 242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250026E3-AC7B-4004-9798-3CE7F8580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334" y="3930478"/>
              <a:ext cx="508779" cy="690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01D12071-4628-4CF6-B294-EACF5D84E4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719" y="3930478"/>
              <a:ext cx="272533" cy="721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62EAC8A2-83C0-4781-B894-B2D0C8189FDD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H="1" flipV="1">
              <a:off x="5538113" y="3996020"/>
              <a:ext cx="84367" cy="10588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Line 14">
              <a:extLst>
                <a:ext uri="{FF2B5EF4-FFF2-40B4-BE49-F238E27FC236}">
                  <a16:creationId xmlns:a16="http://schemas.microsoft.com/office/drawing/2014/main" id="{3D4460E8-8106-4A0C-BA82-4682D14DF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13757" y="3996019"/>
              <a:ext cx="23750" cy="764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sz="3200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14B9C494-6057-404A-AD4C-072D5E131177}"/>
                </a:ext>
              </a:extLst>
            </p:cNvPr>
            <p:cNvSpPr txBox="1"/>
            <p:nvPr/>
          </p:nvSpPr>
          <p:spPr>
            <a:xfrm>
              <a:off x="5374336" y="4278966"/>
              <a:ext cx="67768" cy="8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h</a:t>
              </a:r>
              <a:endParaRPr lang="es-CL" sz="140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AE5B02A-0E64-4FE8-B1F2-6360EF335F1A}"/>
              </a:ext>
            </a:extLst>
          </p:cNvPr>
          <p:cNvGrpSpPr/>
          <p:nvPr/>
        </p:nvGrpSpPr>
        <p:grpSpPr>
          <a:xfrm>
            <a:off x="11735471" y="5040848"/>
            <a:ext cx="308760" cy="813555"/>
            <a:chOff x="8149238" y="3839590"/>
            <a:chExt cx="308760" cy="813555"/>
          </a:xfrm>
        </p:grpSpPr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35ED6BB0-F7AD-4D0D-BED1-A543CF102769}"/>
                </a:ext>
              </a:extLst>
            </p:cNvPr>
            <p:cNvCxnSpPr>
              <a:cxnSpLocks/>
              <a:stCxn id="100" idx="1"/>
              <a:endCxn id="99" idx="1"/>
            </p:cNvCxnSpPr>
            <p:nvPr/>
          </p:nvCxnSpPr>
          <p:spPr>
            <a:xfrm>
              <a:off x="8149238" y="3967002"/>
              <a:ext cx="1" cy="479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Pentágono 98">
              <a:extLst>
                <a:ext uri="{FF2B5EF4-FFF2-40B4-BE49-F238E27FC236}">
                  <a16:creationId xmlns:a16="http://schemas.microsoft.com/office/drawing/2014/main" id="{D0A01CBE-30CA-42CC-822F-E259CAF82F91}"/>
                </a:ext>
              </a:extLst>
            </p:cNvPr>
            <p:cNvSpPr/>
            <p:nvPr/>
          </p:nvSpPr>
          <p:spPr>
            <a:xfrm>
              <a:off x="8149239" y="4319575"/>
              <a:ext cx="308759" cy="333570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Pentágono 99">
              <a:extLst>
                <a:ext uri="{FF2B5EF4-FFF2-40B4-BE49-F238E27FC236}">
                  <a16:creationId xmlns:a16="http://schemas.microsoft.com/office/drawing/2014/main" id="{2C46C5F2-DDA7-4AAA-9165-DFC39163201A}"/>
                </a:ext>
              </a:extLst>
            </p:cNvPr>
            <p:cNvSpPr/>
            <p:nvPr/>
          </p:nvSpPr>
          <p:spPr>
            <a:xfrm>
              <a:off x="8149238" y="3839590"/>
              <a:ext cx="308759" cy="333570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523C20EF-25E4-4E1F-B2AD-E758B68B4DB2}"/>
                </a:ext>
              </a:extLst>
            </p:cNvPr>
            <p:cNvCxnSpPr>
              <a:cxnSpLocks/>
              <a:stCxn id="100" idx="5"/>
              <a:endCxn id="99" idx="5"/>
            </p:cNvCxnSpPr>
            <p:nvPr/>
          </p:nvCxnSpPr>
          <p:spPr>
            <a:xfrm>
              <a:off x="8457997" y="3967002"/>
              <a:ext cx="1" cy="479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D6BB3446-2CB3-46A8-98F2-9BA64F7D5002}"/>
                </a:ext>
              </a:extLst>
            </p:cNvPr>
            <p:cNvCxnSpPr>
              <a:cxnSpLocks/>
              <a:stCxn id="100" idx="0"/>
              <a:endCxn id="99" idx="0"/>
            </p:cNvCxnSpPr>
            <p:nvPr/>
          </p:nvCxnSpPr>
          <p:spPr>
            <a:xfrm>
              <a:off x="8303618" y="3839590"/>
              <a:ext cx="1" cy="47998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7CBD166F-2B75-44DC-9FAE-BE8041411B77}"/>
                </a:ext>
              </a:extLst>
            </p:cNvPr>
            <p:cNvCxnSpPr>
              <a:cxnSpLocks/>
              <a:stCxn id="100" idx="2"/>
              <a:endCxn id="99" idx="2"/>
            </p:cNvCxnSpPr>
            <p:nvPr/>
          </p:nvCxnSpPr>
          <p:spPr>
            <a:xfrm>
              <a:off x="8208206" y="4173159"/>
              <a:ext cx="1" cy="479985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8CFDF4D6-9ED6-4069-A9A4-199FF7DE9090}"/>
                </a:ext>
              </a:extLst>
            </p:cNvPr>
            <p:cNvCxnSpPr>
              <a:cxnSpLocks/>
              <a:stCxn id="100" idx="4"/>
              <a:endCxn id="99" idx="4"/>
            </p:cNvCxnSpPr>
            <p:nvPr/>
          </p:nvCxnSpPr>
          <p:spPr>
            <a:xfrm>
              <a:off x="8399029" y="4173159"/>
              <a:ext cx="1" cy="479985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73B48FBE-41BD-45FD-A117-3940A9A72BE8}"/>
              </a:ext>
            </a:extLst>
          </p:cNvPr>
          <p:cNvSpPr/>
          <p:nvPr/>
        </p:nvSpPr>
        <p:spPr>
          <a:xfrm>
            <a:off x="8836276" y="94359"/>
            <a:ext cx="3239613" cy="960391"/>
          </a:xfrm>
          <a:prstGeom prst="rect">
            <a:avLst/>
          </a:prstGeom>
          <a:solidFill>
            <a:srgbClr val="FFFF00">
              <a:alpha val="35000"/>
            </a:srgbClr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Marcador de contenido 2">
            <a:extLst>
              <a:ext uri="{FF2B5EF4-FFF2-40B4-BE49-F238E27FC236}">
                <a16:creationId xmlns:a16="http://schemas.microsoft.com/office/drawing/2014/main" id="{849C4C40-4ED4-4D2F-B81C-E0B47235A237}"/>
              </a:ext>
            </a:extLst>
          </p:cNvPr>
          <p:cNvSpPr txBox="1">
            <a:spLocks/>
          </p:cNvSpPr>
          <p:nvPr/>
        </p:nvSpPr>
        <p:spPr>
          <a:xfrm>
            <a:off x="8908041" y="94359"/>
            <a:ext cx="1126231" cy="3598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Cono</a:t>
            </a:r>
          </a:p>
          <a:p>
            <a:endParaRPr lang="es-CL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D67CE5CB-503F-46C9-878B-142EFA276556}"/>
              </a:ext>
            </a:extLst>
          </p:cNvPr>
          <p:cNvSpPr/>
          <p:nvPr/>
        </p:nvSpPr>
        <p:spPr>
          <a:xfrm>
            <a:off x="8931429" y="319986"/>
            <a:ext cx="149432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 Área total = </a:t>
            </a:r>
            <a:r>
              <a:rPr lang="es-ES" sz="1100" dirty="0">
                <a:solidFill>
                  <a:schemeClr val="tx1"/>
                </a:solidFill>
                <a:latin typeface="Symbol" pitchFamily="18" charset="2"/>
              </a:rPr>
              <a:t>p</a:t>
            </a:r>
            <a:r>
              <a:rPr lang="es-ES" sz="1100" dirty="0">
                <a:solidFill>
                  <a:schemeClr val="tx1"/>
                </a:solidFill>
              </a:rPr>
              <a:t>r</a:t>
            </a:r>
            <a:r>
              <a:rPr lang="es-ES" sz="1100" baseline="30000" dirty="0">
                <a:solidFill>
                  <a:schemeClr val="tx1"/>
                </a:solidFill>
              </a:rPr>
              <a:t>2</a:t>
            </a:r>
            <a:r>
              <a:rPr lang="es-ES" sz="1100" dirty="0">
                <a:solidFill>
                  <a:schemeClr val="tx1"/>
                </a:solidFill>
              </a:rPr>
              <a:t> + </a:t>
            </a:r>
            <a:r>
              <a:rPr lang="es-ES" sz="1100" dirty="0" err="1">
                <a:solidFill>
                  <a:schemeClr val="tx1"/>
                </a:solidFill>
                <a:latin typeface="Symbol" pitchFamily="18" charset="2"/>
              </a:rPr>
              <a:t>p</a:t>
            </a:r>
            <a:r>
              <a:rPr lang="es-ES" sz="1100" dirty="0" err="1">
                <a:solidFill>
                  <a:schemeClr val="tx1"/>
                </a:solidFill>
              </a:rPr>
              <a:t>rg</a:t>
            </a:r>
            <a:endParaRPr lang="es-ES_tradnl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04E2D18F-63E8-4B26-8F78-513D7F069818}"/>
                  </a:ext>
                </a:extLst>
              </p:cNvPr>
              <p:cNvSpPr txBox="1"/>
              <p:nvPr/>
            </p:nvSpPr>
            <p:spPr>
              <a:xfrm>
                <a:off x="10477959" y="234406"/>
                <a:ext cx="965841" cy="3397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𝑉𝑜𝑙𝑢𝑚𝑒𝑛</m:t>
                      </m:r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MX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sz="1100" dirty="0"/>
              </a:p>
            </p:txBody>
          </p:sp>
        </mc:Choice>
        <mc:Fallback xmlns="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04E2D18F-63E8-4B26-8F78-513D7F06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959" y="234406"/>
                <a:ext cx="965841" cy="339773"/>
              </a:xfrm>
              <a:prstGeom prst="rect">
                <a:avLst/>
              </a:prstGeom>
              <a:blipFill>
                <a:blip r:embed="rId24"/>
                <a:stretch>
                  <a:fillRect l="-2500" r="-2500" b="-1034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ángulo 108">
            <a:extLst>
              <a:ext uri="{FF2B5EF4-FFF2-40B4-BE49-F238E27FC236}">
                <a16:creationId xmlns:a16="http://schemas.microsoft.com/office/drawing/2014/main" id="{C15D4839-AD34-46AE-A473-AAADC057A6AF}"/>
              </a:ext>
            </a:extLst>
          </p:cNvPr>
          <p:cNvSpPr/>
          <p:nvPr/>
        </p:nvSpPr>
        <p:spPr>
          <a:xfrm>
            <a:off x="8940958" y="632220"/>
            <a:ext cx="119455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 Área basal = </a:t>
            </a:r>
            <a:r>
              <a:rPr lang="es-ES" sz="1100" dirty="0">
                <a:solidFill>
                  <a:schemeClr val="tx1"/>
                </a:solidFill>
                <a:latin typeface="Symbol" pitchFamily="18" charset="2"/>
              </a:rPr>
              <a:t>p</a:t>
            </a:r>
            <a:r>
              <a:rPr lang="es-ES" sz="1100" dirty="0">
                <a:solidFill>
                  <a:schemeClr val="tx1"/>
                </a:solidFill>
              </a:rPr>
              <a:t>r</a:t>
            </a:r>
            <a:r>
              <a:rPr lang="es-ES" sz="1100" baseline="30000" dirty="0">
                <a:solidFill>
                  <a:schemeClr val="tx1"/>
                </a:solidFill>
              </a:rPr>
              <a:t>2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endParaRPr lang="es-ES_tradnl" sz="1100" dirty="0">
              <a:solidFill>
                <a:schemeClr val="tx1"/>
              </a:solidFill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E7A94CAB-C70D-4257-AD30-055447220A35}"/>
              </a:ext>
            </a:extLst>
          </p:cNvPr>
          <p:cNvSpPr/>
          <p:nvPr/>
        </p:nvSpPr>
        <p:spPr>
          <a:xfrm>
            <a:off x="10200909" y="631473"/>
            <a:ext cx="124585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 Área lateral=  </a:t>
            </a:r>
            <a:r>
              <a:rPr lang="es-ES" sz="1100" dirty="0" err="1">
                <a:solidFill>
                  <a:schemeClr val="tx1"/>
                </a:solidFill>
                <a:latin typeface="Symbol" pitchFamily="18" charset="2"/>
              </a:rPr>
              <a:t>p</a:t>
            </a:r>
            <a:r>
              <a:rPr lang="es-ES" sz="1100" dirty="0" err="1">
                <a:solidFill>
                  <a:schemeClr val="tx1"/>
                </a:solidFill>
              </a:rPr>
              <a:t>rg</a:t>
            </a:r>
            <a:endParaRPr lang="es-ES_tradnl" sz="1100" dirty="0">
              <a:solidFill>
                <a:schemeClr val="tx1"/>
              </a:solidFill>
            </a:endParaRPr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5B2D239A-F4DC-49C9-A5BD-F01A9E372DE7}"/>
              </a:ext>
            </a:extLst>
          </p:cNvPr>
          <p:cNvGrpSpPr/>
          <p:nvPr/>
        </p:nvGrpSpPr>
        <p:grpSpPr>
          <a:xfrm>
            <a:off x="11525206" y="290117"/>
            <a:ext cx="442410" cy="514143"/>
            <a:chOff x="8048446" y="96776"/>
            <a:chExt cx="1410159" cy="1861851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73CF7C68-4E8A-4330-8D0A-E9D02B396C35}"/>
                </a:ext>
              </a:extLst>
            </p:cNvPr>
            <p:cNvSpPr/>
            <p:nvPr/>
          </p:nvSpPr>
          <p:spPr>
            <a:xfrm>
              <a:off x="8048446" y="1407784"/>
              <a:ext cx="1410159" cy="550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D7E69EAC-278C-4EC4-B916-D10AE4204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8446" y="96776"/>
              <a:ext cx="736296" cy="156439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8A3CF4DD-BAB5-49A1-A690-6F82CDDBB680}"/>
                </a:ext>
              </a:extLst>
            </p:cNvPr>
            <p:cNvCxnSpPr>
              <a:cxnSpLocks/>
              <a:stCxn id="112" idx="6"/>
            </p:cNvCxnSpPr>
            <p:nvPr/>
          </p:nvCxnSpPr>
          <p:spPr>
            <a:xfrm flipH="1" flipV="1">
              <a:off x="8784742" y="96776"/>
              <a:ext cx="673863" cy="15864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75C8DD59-2C7C-4F76-B579-5E3F92194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5561" y="96776"/>
              <a:ext cx="9181" cy="1586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FF9E1ECE-B4DB-4946-99EF-DAD94D1DC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5561" y="1683206"/>
              <a:ext cx="6830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6F88EF0B-30D0-4452-B105-58A07C7195A0}"/>
                </a:ext>
              </a:extLst>
            </p:cNvPr>
            <p:cNvSpPr txBox="1"/>
            <p:nvPr/>
          </p:nvSpPr>
          <p:spPr>
            <a:xfrm>
              <a:off x="8393812" y="557264"/>
              <a:ext cx="216010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h</a:t>
              </a:r>
              <a:endParaRPr lang="es-CL" sz="1400" dirty="0"/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C0279DB2-43A2-47F8-84F0-82D252791AB2}"/>
                </a:ext>
              </a:extLst>
            </p:cNvPr>
            <p:cNvSpPr txBox="1"/>
            <p:nvPr/>
          </p:nvSpPr>
          <p:spPr>
            <a:xfrm>
              <a:off x="8826435" y="1599849"/>
              <a:ext cx="526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r</a:t>
              </a:r>
              <a:endParaRPr lang="es-CL" sz="1400" dirty="0"/>
            </a:p>
          </p:txBody>
        </p: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8BE49652-6884-4F28-8E52-1BF3C554966A}"/>
                </a:ext>
              </a:extLst>
            </p:cNvPr>
            <p:cNvSpPr txBox="1"/>
            <p:nvPr/>
          </p:nvSpPr>
          <p:spPr>
            <a:xfrm>
              <a:off x="8913352" y="525709"/>
              <a:ext cx="277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g</a:t>
              </a:r>
              <a:endParaRPr lang="es-CL" sz="1400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3906C090-43B3-4AD9-825B-208FEE0462F2}"/>
              </a:ext>
            </a:extLst>
          </p:cNvPr>
          <p:cNvSpPr/>
          <p:nvPr/>
        </p:nvSpPr>
        <p:spPr>
          <a:xfrm>
            <a:off x="6646822" y="3806920"/>
            <a:ext cx="595973" cy="60768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5505B2D3-95EB-41AB-A91D-4C92D01CF131}"/>
              </a:ext>
            </a:extLst>
          </p:cNvPr>
          <p:cNvCxnSpPr>
            <a:cxnSpLocks/>
          </p:cNvCxnSpPr>
          <p:nvPr/>
        </p:nvCxnSpPr>
        <p:spPr>
          <a:xfrm flipH="1">
            <a:off x="6919380" y="4115830"/>
            <a:ext cx="319489" cy="9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5BDD2DAB-7484-4FD0-896C-A15315C14A11}"/>
              </a:ext>
            </a:extLst>
          </p:cNvPr>
          <p:cNvSpPr txBox="1"/>
          <p:nvPr/>
        </p:nvSpPr>
        <p:spPr>
          <a:xfrm>
            <a:off x="6930316" y="3830386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</a:t>
            </a:r>
            <a:endParaRPr lang="es-CL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0769C79-8E0B-4F91-B3F4-A2F35BED0552}"/>
              </a:ext>
            </a:extLst>
          </p:cNvPr>
          <p:cNvGrpSpPr/>
          <p:nvPr/>
        </p:nvGrpSpPr>
        <p:grpSpPr>
          <a:xfrm>
            <a:off x="2790243" y="5720725"/>
            <a:ext cx="3061747" cy="1103532"/>
            <a:chOff x="1760938" y="5623873"/>
            <a:chExt cx="3061747" cy="1103532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EF50D926-FC30-46FE-8E49-B98924D797F3}"/>
                </a:ext>
              </a:extLst>
            </p:cNvPr>
            <p:cNvGrpSpPr/>
            <p:nvPr/>
          </p:nvGrpSpPr>
          <p:grpSpPr>
            <a:xfrm>
              <a:off x="1760938" y="5623873"/>
              <a:ext cx="3061747" cy="1103532"/>
              <a:chOff x="3591720" y="5561818"/>
              <a:chExt cx="3061747" cy="1103532"/>
            </a:xfrm>
          </p:grpSpPr>
          <p:sp>
            <p:nvSpPr>
              <p:cNvPr id="130" name="Rectángulo 129">
                <a:extLst>
                  <a:ext uri="{FF2B5EF4-FFF2-40B4-BE49-F238E27FC236}">
                    <a16:creationId xmlns:a16="http://schemas.microsoft.com/office/drawing/2014/main" id="{7980A7A3-C72B-4405-AE0D-DADEC1828B65}"/>
                  </a:ext>
                </a:extLst>
              </p:cNvPr>
              <p:cNvSpPr/>
              <p:nvPr/>
            </p:nvSpPr>
            <p:spPr>
              <a:xfrm>
                <a:off x="3591720" y="5561818"/>
                <a:ext cx="3061747" cy="1103532"/>
              </a:xfrm>
              <a:prstGeom prst="rect">
                <a:avLst/>
              </a:prstGeom>
              <a:solidFill>
                <a:srgbClr val="FFFF00">
                  <a:alpha val="35000"/>
                </a:srgbClr>
              </a:solidFill>
              <a:ln w="476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3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CuadroTexto 137">
                    <a:extLst>
                      <a:ext uri="{FF2B5EF4-FFF2-40B4-BE49-F238E27FC236}">
                        <a16:creationId xmlns:a16="http://schemas.microsoft.com/office/drawing/2014/main" id="{8F4FCD71-E687-455F-BFAC-3418101D2A01}"/>
                      </a:ext>
                    </a:extLst>
                  </p:cNvPr>
                  <p:cNvSpPr txBox="1"/>
                  <p:nvPr/>
                </p:nvSpPr>
                <p:spPr>
                  <a:xfrm>
                    <a:off x="3700838" y="5627430"/>
                    <a:ext cx="1596591" cy="19063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𝑟𝑒𝑎</m:t>
                        </m:r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𝑢𝑛</m:t>
                        </m:r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𝑟𝑐𝑢𝑙𝑜</m:t>
                        </m:r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a14:m>
                    <a:r>
                      <a:rPr lang="es-CL" sz="1200" dirty="0"/>
                      <a:t> </a:t>
                    </a:r>
                    <a14:m>
                      <m:oMath xmlns:m="http://schemas.openxmlformats.org/officeDocument/2006/math">
                        <m:r>
                          <a:rPr lang="es-MX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s-MX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138" name="CuadroTexto 137">
                    <a:extLst>
                      <a:ext uri="{FF2B5EF4-FFF2-40B4-BE49-F238E27FC236}">
                        <a16:creationId xmlns:a16="http://schemas.microsoft.com/office/drawing/2014/main" id="{8F4FCD71-E687-455F-BFAC-3418101D2A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0838" y="5627430"/>
                    <a:ext cx="1596591" cy="19063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88" t="-6061" r="-379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CuadroTexto 138">
                    <a:extLst>
                      <a:ext uri="{FF2B5EF4-FFF2-40B4-BE49-F238E27FC236}">
                        <a16:creationId xmlns:a16="http://schemas.microsoft.com/office/drawing/2014/main" id="{A28A3C4B-1BB8-4A37-B33B-54C635197355}"/>
                      </a:ext>
                    </a:extLst>
                  </p:cNvPr>
                  <p:cNvSpPr txBox="1"/>
                  <p:nvPr/>
                </p:nvSpPr>
                <p:spPr>
                  <a:xfrm>
                    <a:off x="3698663" y="5852500"/>
                    <a:ext cx="1732718" cy="16927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s-MX" sz="1100" dirty="0"/>
                      <a:t>Perímetro circunferencia</a:t>
                    </a:r>
                    <a14:m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a14:m>
                    <a:r>
                      <a:rPr lang="es-CL" sz="1100" dirty="0"/>
                      <a:t> </a:t>
                    </a:r>
                    <a14:m>
                      <m:oMath xmlns:m="http://schemas.openxmlformats.org/officeDocument/2006/math">
                        <m:r>
                          <a:rPr lang="es-MX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MX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a14:m>
                    <a:endParaRPr lang="es-CL" sz="1100" dirty="0"/>
                  </a:p>
                </p:txBody>
              </p:sp>
            </mc:Choice>
            <mc:Fallback xmlns="">
              <p:sp>
                <p:nvSpPr>
                  <p:cNvPr id="139" name="CuadroTexto 138">
                    <a:extLst>
                      <a:ext uri="{FF2B5EF4-FFF2-40B4-BE49-F238E27FC236}">
                        <a16:creationId xmlns:a16="http://schemas.microsoft.com/office/drawing/2014/main" id="{A28A3C4B-1BB8-4A37-B33B-54C635197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8663" y="5852500"/>
                    <a:ext cx="1732718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45" t="-27586" r="-1049" b="-44828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CuadroTexto 127">
                    <a:extLst>
                      <a:ext uri="{FF2B5EF4-FFF2-40B4-BE49-F238E27FC236}">
                        <a16:creationId xmlns:a16="http://schemas.microsoft.com/office/drawing/2014/main" id="{0BE937E1-130F-4C47-983C-971A957DC43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191" y="6061804"/>
                    <a:ext cx="960263" cy="432234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𝐴𝑠𝑐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360</m:t>
                              </m:r>
                            </m:den>
                          </m:f>
                        </m:oMath>
                      </m:oMathPara>
                    </a14:m>
                    <a:endParaRPr lang="es-CL" sz="1400" dirty="0"/>
                  </a:p>
                </p:txBody>
              </p:sp>
            </mc:Choice>
            <mc:Fallback xmlns="">
              <p:sp>
                <p:nvSpPr>
                  <p:cNvPr id="128" name="CuadroTexto 127">
                    <a:extLst>
                      <a:ext uri="{FF2B5EF4-FFF2-40B4-BE49-F238E27FC236}">
                        <a16:creationId xmlns:a16="http://schemas.microsoft.com/office/drawing/2014/main" id="{0BE937E1-130F-4C47-983C-971A957DC4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191" y="6061804"/>
                    <a:ext cx="960263" cy="4322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CuadroTexto 128">
                    <a:extLst>
                      <a:ext uri="{FF2B5EF4-FFF2-40B4-BE49-F238E27FC236}">
                        <a16:creationId xmlns:a16="http://schemas.microsoft.com/office/drawing/2014/main" id="{A6FF8968-2DAB-44F6-AABD-3E925DCA2754}"/>
                      </a:ext>
                    </a:extLst>
                  </p:cNvPr>
                  <p:cNvSpPr txBox="1"/>
                  <p:nvPr/>
                </p:nvSpPr>
                <p:spPr>
                  <a:xfrm>
                    <a:off x="4738261" y="6089312"/>
                    <a:ext cx="961032" cy="404726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𝑃𝑠𝑐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</m:t>
                              </m:r>
                            </m:num>
                            <m:den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360</m:t>
                              </m:r>
                            </m:den>
                          </m:f>
                        </m:oMath>
                      </m:oMathPara>
                    </a14:m>
                    <a:endParaRPr lang="es-CL" sz="1400" dirty="0"/>
                  </a:p>
                </p:txBody>
              </p:sp>
            </mc:Choice>
            <mc:Fallback xmlns="">
              <p:sp>
                <p:nvSpPr>
                  <p:cNvPr id="129" name="CuadroTexto 128">
                    <a:extLst>
                      <a:ext uri="{FF2B5EF4-FFF2-40B4-BE49-F238E27FC236}">
                        <a16:creationId xmlns:a16="http://schemas.microsoft.com/office/drawing/2014/main" id="{A6FF8968-2DAB-44F6-AABD-3E925DCA27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261" y="6089312"/>
                    <a:ext cx="961032" cy="4047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16" r="-629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2D8351FB-E7BB-4F5C-B429-D36AE5A25C95}"/>
                </a:ext>
              </a:extLst>
            </p:cNvPr>
            <p:cNvGrpSpPr/>
            <p:nvPr/>
          </p:nvGrpSpPr>
          <p:grpSpPr>
            <a:xfrm>
              <a:off x="3927478" y="5764667"/>
              <a:ext cx="807145" cy="821943"/>
              <a:chOff x="1939234" y="2323237"/>
              <a:chExt cx="3163329" cy="3197603"/>
            </a:xfrm>
          </p:grpSpPr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6961F2B8-82E5-4023-A74A-8DA44B4015C0}"/>
                  </a:ext>
                </a:extLst>
              </p:cNvPr>
              <p:cNvSpPr/>
              <p:nvPr/>
            </p:nvSpPr>
            <p:spPr>
              <a:xfrm>
                <a:off x="1957768" y="2323237"/>
                <a:ext cx="3126262" cy="31633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22" name="19 Arco">
                <a:extLst>
                  <a:ext uri="{FF2B5EF4-FFF2-40B4-BE49-F238E27FC236}">
                    <a16:creationId xmlns:a16="http://schemas.microsoft.com/office/drawing/2014/main" id="{9B665D7B-F8E0-45FC-91AC-2A65336F156E}"/>
                  </a:ext>
                </a:extLst>
              </p:cNvPr>
              <p:cNvSpPr/>
              <p:nvPr/>
            </p:nvSpPr>
            <p:spPr>
              <a:xfrm rot="3156644">
                <a:off x="1922902" y="2341178"/>
                <a:ext cx="3195994" cy="3163329"/>
              </a:xfrm>
              <a:prstGeom prst="arc">
                <a:avLst>
                  <a:gd name="adj1" fmla="val 13436172"/>
                  <a:gd name="adj2" fmla="val 1846163"/>
                </a:avLst>
              </a:prstGeom>
              <a:solidFill>
                <a:srgbClr val="FFFF00"/>
              </a:solidFill>
              <a:ln w="190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86D406A2-57BD-43C7-8A79-4464CF1517BE}"/>
                  </a:ext>
                </a:extLst>
              </p:cNvPr>
              <p:cNvSpPr/>
              <p:nvPr/>
            </p:nvSpPr>
            <p:spPr>
              <a:xfrm>
                <a:off x="3478917" y="3851790"/>
                <a:ext cx="135925" cy="14210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C876D2C-A389-48E7-8B15-2619031C2036}"/>
                  </a:ext>
                </a:extLst>
              </p:cNvPr>
              <p:cNvSpPr/>
              <p:nvPr/>
            </p:nvSpPr>
            <p:spPr>
              <a:xfrm>
                <a:off x="2847605" y="3882597"/>
                <a:ext cx="485756" cy="670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dirty="0"/>
                  <a:t>r</a:t>
                </a:r>
                <a:endParaRPr lang="es-C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 Box 13">
                    <a:extLst>
                      <a:ext uri="{FF2B5EF4-FFF2-40B4-BE49-F238E27FC236}">
                        <a16:creationId xmlns:a16="http://schemas.microsoft.com/office/drawing/2014/main" id="{24E4DCCA-F680-4B51-81BF-6AACE9A172E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1696" y="3714940"/>
                    <a:ext cx="1035085" cy="10177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100" b="1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𝒂</m:t>
                          </m:r>
                          <m:r>
                            <a:rPr lang="es-ES" sz="1100" b="1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°</m:t>
                          </m:r>
                        </m:oMath>
                      </m:oMathPara>
                    </a14:m>
                    <a:endParaRPr lang="es-ES" sz="1100" b="1" dirty="0">
                      <a:latin typeface="Verdan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 Box 13">
                    <a:extLst>
                      <a:ext uri="{FF2B5EF4-FFF2-40B4-BE49-F238E27FC236}">
                        <a16:creationId xmlns:a16="http://schemas.microsoft.com/office/drawing/2014/main" id="{24E4DCCA-F680-4B51-81BF-6AACE9A172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31696" y="3714940"/>
                    <a:ext cx="1035085" cy="101774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697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A411B9D9-4D7B-4DE5-B25C-779EF05468FF}"/>
                  </a:ext>
                </a:extLst>
              </p:cNvPr>
              <p:cNvCxnSpPr>
                <a:cxnSpLocks/>
                <a:stCxn id="122" idx="2"/>
                <a:endCxn id="122" idx="1"/>
              </p:cNvCxnSpPr>
              <p:nvPr/>
            </p:nvCxnSpPr>
            <p:spPr>
              <a:xfrm flipH="1" flipV="1">
                <a:off x="3520899" y="3922843"/>
                <a:ext cx="183722" cy="1583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EC881580-2251-463E-87FE-6F466ECB283F}"/>
                  </a:ext>
                </a:extLst>
              </p:cNvPr>
              <p:cNvCxnSpPr>
                <a:cxnSpLocks/>
                <a:stCxn id="122" idx="1"/>
                <a:endCxn id="122" idx="0"/>
              </p:cNvCxnSpPr>
              <p:nvPr/>
            </p:nvCxnSpPr>
            <p:spPr>
              <a:xfrm flipV="1">
                <a:off x="3520899" y="2343141"/>
                <a:ext cx="181295" cy="15797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513BAD6-BE1C-4723-8990-1040FDD6A0C4}"/>
                  </a:ext>
                </a:extLst>
              </p:cNvPr>
              <p:cNvSpPr txBox="1"/>
              <p:nvPr/>
            </p:nvSpPr>
            <p:spPr>
              <a:xfrm>
                <a:off x="1024253" y="367191"/>
                <a:ext cx="3354893" cy="58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𝑡𝑟𝑖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𝑒𝑞𝑢𝑖𝑙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𝑡𝑒𝑟𝑜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513BAD6-BE1C-4723-8990-1040FDD6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53" y="367191"/>
                <a:ext cx="3354893" cy="58092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8C0E34D-4FC2-4E27-B5D4-BE9C0DBB47F3}"/>
                  </a:ext>
                </a:extLst>
              </p:cNvPr>
              <p:cNvSpPr txBox="1"/>
              <p:nvPr/>
            </p:nvSpPr>
            <p:spPr>
              <a:xfrm>
                <a:off x="2312564" y="1009576"/>
                <a:ext cx="2238305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𝑡𝑟𝑖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8C0E34D-4FC2-4E27-B5D4-BE9C0DBB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64" y="1009576"/>
                <a:ext cx="2238305" cy="52411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F166731-637F-41E7-8020-D900FCD9405E}"/>
                  </a:ext>
                </a:extLst>
              </p:cNvPr>
              <p:cNvSpPr txBox="1"/>
              <p:nvPr/>
            </p:nvSpPr>
            <p:spPr>
              <a:xfrm>
                <a:off x="537692" y="1616721"/>
                <a:ext cx="411125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𝑡𝑟𝑖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F166731-637F-41E7-8020-D900FCD94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2" y="1616721"/>
                <a:ext cx="4111254" cy="335413"/>
              </a:xfrm>
              <a:prstGeom prst="rect">
                <a:avLst/>
              </a:prstGeom>
              <a:blipFill>
                <a:blip r:embed="rId28"/>
                <a:stretch>
                  <a:fillRect l="-1333" r="-1333" b="-2727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DE538448-B620-4484-99EB-90E25BF9E8BD}"/>
              </a:ext>
            </a:extLst>
          </p:cNvPr>
          <p:cNvSpPr/>
          <p:nvPr/>
        </p:nvSpPr>
        <p:spPr>
          <a:xfrm>
            <a:off x="4901128" y="234406"/>
            <a:ext cx="577475" cy="5698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8D8FBA9-2801-45EF-9EEB-37DA48C58EEC}"/>
                  </a:ext>
                </a:extLst>
              </p:cNvPr>
              <p:cNvSpPr txBox="1"/>
              <p:nvPr/>
            </p:nvSpPr>
            <p:spPr>
              <a:xfrm>
                <a:off x="5433738" y="326626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8D8FBA9-2801-45EF-9EEB-37DA48C58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738" y="326626"/>
                <a:ext cx="198003" cy="276999"/>
              </a:xfrm>
              <a:prstGeom prst="rect">
                <a:avLst/>
              </a:prstGeom>
              <a:blipFill>
                <a:blip r:embed="rId29"/>
                <a:stretch>
                  <a:fillRect l="-15152" r="-9091" b="-22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E8FCE74-A331-452A-936F-0C7B787FF12F}"/>
                  </a:ext>
                </a:extLst>
              </p:cNvPr>
              <p:cNvSpPr txBox="1"/>
              <p:nvPr/>
            </p:nvSpPr>
            <p:spPr>
              <a:xfrm>
                <a:off x="546929" y="2053733"/>
                <a:ext cx="358405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𝑡𝑟𝑖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E8FCE74-A331-452A-936F-0C7B787F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29" y="2053733"/>
                <a:ext cx="3584058" cy="51860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riángulo rectángulo 32">
            <a:extLst>
              <a:ext uri="{FF2B5EF4-FFF2-40B4-BE49-F238E27FC236}">
                <a16:creationId xmlns:a16="http://schemas.microsoft.com/office/drawing/2014/main" id="{F9EB0B43-54DD-4B28-8855-F6E733323D6F}"/>
              </a:ext>
            </a:extLst>
          </p:cNvPr>
          <p:cNvSpPr/>
          <p:nvPr/>
        </p:nvSpPr>
        <p:spPr>
          <a:xfrm>
            <a:off x="4727890" y="2094186"/>
            <a:ext cx="1223994" cy="65935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AECAF02-B410-4DA5-8C40-CAA84132E976}"/>
                  </a:ext>
                </a:extLst>
              </p:cNvPr>
              <p:cNvSpPr txBox="1"/>
              <p:nvPr/>
            </p:nvSpPr>
            <p:spPr>
              <a:xfrm>
                <a:off x="4235608" y="2346468"/>
                <a:ext cx="7119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AECAF02-B410-4DA5-8C40-CAA84132E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608" y="2346468"/>
                <a:ext cx="71198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6A0AA55C-B0EB-4973-984F-601F368CF176}"/>
                  </a:ext>
                </a:extLst>
              </p:cNvPr>
              <p:cNvSpPr txBox="1"/>
              <p:nvPr/>
            </p:nvSpPr>
            <p:spPr>
              <a:xfrm>
                <a:off x="4901128" y="2653810"/>
                <a:ext cx="36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6A0AA55C-B0EB-4973-984F-601F368CF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28" y="2653810"/>
                <a:ext cx="361894" cy="369332"/>
              </a:xfrm>
              <a:prstGeom prst="rect">
                <a:avLst/>
              </a:prstGeom>
              <a:blipFill>
                <a:blip r:embed="rId32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B884701A-DBE2-4BC1-A229-0983B90C7FB9}"/>
              </a:ext>
            </a:extLst>
          </p:cNvPr>
          <p:cNvSpPr/>
          <p:nvPr/>
        </p:nvSpPr>
        <p:spPr>
          <a:xfrm>
            <a:off x="5433738" y="1642578"/>
            <a:ext cx="662262" cy="473945"/>
          </a:xfrm>
          <a:prstGeom prst="triangle">
            <a:avLst>
              <a:gd name="adj" fmla="val 69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B91E7BFD-A41B-49CF-90DB-8FF6AF847139}"/>
                  </a:ext>
                </a:extLst>
              </p:cNvPr>
              <p:cNvSpPr txBox="1"/>
              <p:nvPr/>
            </p:nvSpPr>
            <p:spPr>
              <a:xfrm>
                <a:off x="5478603" y="1583450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B91E7BFD-A41B-49CF-90DB-8FF6AF84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03" y="1583450"/>
                <a:ext cx="198003" cy="276999"/>
              </a:xfrm>
              <a:prstGeom prst="rect">
                <a:avLst/>
              </a:prstGeom>
              <a:blipFill>
                <a:blip r:embed="rId33"/>
                <a:stretch>
                  <a:fillRect l="-15625" r="-12500" b="-22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D5E1D8C-CDE2-44A1-B302-8F37D3DB2524}"/>
                  </a:ext>
                </a:extLst>
              </p:cNvPr>
              <p:cNvSpPr txBox="1"/>
              <p:nvPr/>
            </p:nvSpPr>
            <p:spPr>
              <a:xfrm>
                <a:off x="6033539" y="167513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D5E1D8C-CDE2-44A1-B302-8F37D3DB2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39" y="1675135"/>
                <a:ext cx="198003" cy="276999"/>
              </a:xfrm>
              <a:prstGeom prst="rect">
                <a:avLst/>
              </a:prstGeom>
              <a:blipFill>
                <a:blip r:embed="rId34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9D6C13DE-D374-4D25-9DD0-D8B4529F30EA}"/>
                  </a:ext>
                </a:extLst>
              </p:cNvPr>
              <p:cNvSpPr txBox="1"/>
              <p:nvPr/>
            </p:nvSpPr>
            <p:spPr>
              <a:xfrm>
                <a:off x="5742577" y="2111883"/>
                <a:ext cx="177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9D6C13DE-D374-4D25-9DD0-D8B4529F3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77" y="2111883"/>
                <a:ext cx="177228" cy="276999"/>
              </a:xfrm>
              <a:prstGeom prst="rect">
                <a:avLst/>
              </a:prstGeom>
              <a:blipFill>
                <a:blip r:embed="rId35"/>
                <a:stretch>
                  <a:fillRect l="-17241" r="-1034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24C7CD97-2231-4A67-A7C5-69B0D7CE284F}"/>
                  </a:ext>
                </a:extLst>
              </p:cNvPr>
              <p:cNvSpPr txBox="1"/>
              <p:nvPr/>
            </p:nvSpPr>
            <p:spPr>
              <a:xfrm>
                <a:off x="206737" y="4608502"/>
                <a:ext cx="3255592" cy="8246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𝑇𝑟𝑎𝑛𝑠𝑓𝑜𝑟𝑚𝑎𝑟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𝑛𝑔𝑢𝑙𝑜𝑠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𝑠𝑒𝑥𝑎𝑔𝑒𝑠𝑖𝑚𝑎𝑙𝑒𝑠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𝑐𝑖𝑟𝑐𝑢𝑙𝑎𝑟𝑒𝑠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24C7CD97-2231-4A67-A7C5-69B0D7CE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7" y="4608502"/>
                <a:ext cx="3255592" cy="824649"/>
              </a:xfrm>
              <a:prstGeom prst="rect">
                <a:avLst/>
              </a:prstGeom>
              <a:blipFill>
                <a:blip r:embed="rId36"/>
                <a:stretch>
                  <a:fillRect t="-730" b="-21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Picture 2" descr="Transportador - Wikiwand">
            <a:extLst>
              <a:ext uri="{FF2B5EF4-FFF2-40B4-BE49-F238E27FC236}">
                <a16:creationId xmlns:a16="http://schemas.microsoft.com/office/drawing/2014/main" id="{D97E926B-4871-498C-A5EA-5E5B6A74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67" y="6103909"/>
            <a:ext cx="1012779" cy="5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Regla De 150 Milímetros Regla De 15 Centímetros Rejilla De La ...">
            <a:extLst>
              <a:ext uri="{FF2B5EF4-FFF2-40B4-BE49-F238E27FC236}">
                <a16:creationId xmlns:a16="http://schemas.microsoft.com/office/drawing/2014/main" id="{BBED3A6A-353F-4334-AD00-2ED78D084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02"/>
          <a:stretch/>
        </p:blipFill>
        <p:spPr bwMode="auto">
          <a:xfrm>
            <a:off x="8540701" y="6382915"/>
            <a:ext cx="2227232" cy="3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4398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quet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2196</TotalTime>
  <Words>1524</Words>
  <Application>Microsoft Macintosh PowerPoint</Application>
  <PresentationFormat>Panorámica</PresentationFormat>
  <Paragraphs>259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Segoe UI Symbol</vt:lpstr>
      <vt:lpstr>Symbol</vt:lpstr>
      <vt:lpstr>Times New Roman</vt:lpstr>
      <vt:lpstr>Verdana</vt:lpstr>
      <vt:lpstr>Wingdings 2</vt:lpstr>
      <vt:lpstr>Zurich Ex BT</vt:lpstr>
      <vt:lpstr>Paquete</vt:lpstr>
      <vt:lpstr>Las tres claves de matemática</vt:lpstr>
      <vt:lpstr>Las claves para realizar ejercicios en matemática</vt:lpstr>
      <vt:lpstr>Las claves para realizar ejercicios en matemática</vt:lpstr>
      <vt:lpstr>Las claves para realizar ejercicios en matemática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PROBAbilidad</vt:lpstr>
      <vt:lpstr>Tipos de sucesos</vt:lpstr>
      <vt:lpstr>Probabilidad:</vt:lpstr>
      <vt:lpstr>Presentación de PowerPoint</vt:lpstr>
      <vt:lpstr>Combinatoria</vt:lpstr>
      <vt:lpstr>PPT realizado por: PR. Héctor Castro Giacomozzi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último problema…</dc:title>
  <dc:creator>ghiz</dc:creator>
  <cp:lastModifiedBy>Hector Castro</cp:lastModifiedBy>
  <cp:revision>118</cp:revision>
  <dcterms:created xsi:type="dcterms:W3CDTF">2020-05-25T13:42:26Z</dcterms:created>
  <dcterms:modified xsi:type="dcterms:W3CDTF">2022-09-06T14:59:17Z</dcterms:modified>
</cp:coreProperties>
</file>