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3" r:id="rId6"/>
    <p:sldId id="265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2E9AF-5E94-4BA6-ECAD-9A1F37C4BB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5E1984-CE4E-1915-6B32-C44CAD7538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5EA02-F3F6-F519-2285-262F5A26F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2CF1-FA68-494C-8FF3-A1890533BA2B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EB227-9DED-3A91-EA2A-EE85BFD95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2C03F-B6C1-0444-A17B-CD5DE0D44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E732E-1A6E-431E-A6C4-9DD5C52EB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13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5E519-800A-722D-CD46-83F389765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B4BCF1-11D5-A947-0AD0-2D7386EC50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A72B9-7B61-948A-491C-EED1A48EB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2CF1-FA68-494C-8FF3-A1890533BA2B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A8968-8668-7BCC-3F35-D075E27B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92330-39DB-39FF-14B5-D643C0B9E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E732E-1A6E-431E-A6C4-9DD5C52EB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4F0F1B-87DF-D30A-96ED-896619A7C7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E41737-B76F-20D8-1C4D-D24F77429B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DD926-D23F-4F96-EA18-18DAB37AF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2CF1-FA68-494C-8FF3-A1890533BA2B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50F33-D286-7330-CD48-422605A09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DBBBA-7BAC-3B3E-7DF7-1663DB541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E732E-1A6E-431E-A6C4-9DD5C52EB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53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4F6AB-547B-F2A1-085D-41CD0138F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9B612-AF88-DCC7-E4CA-07DFEF80F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261AD-2A6B-AC4D-0A20-47D69A496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2CF1-FA68-494C-8FF3-A1890533BA2B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CE92B-4F8C-C27B-959D-A51C29EED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6132E-995E-3AC7-4C51-4EAEA85D0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E732E-1A6E-431E-A6C4-9DD5C52EB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812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C317D-B7D9-8A32-ADB4-243C56720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DF171-F52E-2BBE-12E0-7951DAA59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1EAF2-022C-0FD2-154E-1FA047A30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2CF1-FA68-494C-8FF3-A1890533BA2B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75BB3-B0E8-2C73-4329-A18450834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FA242-0D95-B357-2B47-04447169F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E732E-1A6E-431E-A6C4-9DD5C52EB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16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AD513-54BD-0384-C4C5-A2FDFE867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FD956-CE66-1BAB-8402-6717009267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0867D-DE93-9113-6D7D-3FFADCF94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5EFD7-DB0E-EFD5-E177-336DDF193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2CF1-FA68-494C-8FF3-A1890533BA2B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AE1EC7-B072-0206-355B-56FA73546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0FA7B-2200-2DEA-9DF0-D12BC89F0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E732E-1A6E-431E-A6C4-9DD5C52EB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02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C9431-642E-E913-C271-AE91E1EFE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18F7C-3B14-AF3F-12D7-BE22B8C65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5957FC-B91C-8086-2C15-0E31D6832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329916-688B-59AC-C42C-6783475F72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46A845-2D18-BD74-5C50-54688B3709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4E12AE-4928-A867-72CC-32EFA105C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2CF1-FA68-494C-8FF3-A1890533BA2B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FA1FD5-D478-EC95-333D-D02A516B3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9BF914-9994-34BF-2F45-082CE78E0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E732E-1A6E-431E-A6C4-9DD5C52EB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60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C7568-E30A-B681-17F2-D70CA5418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A9B4B3-F9AE-BB74-0368-17C126AAE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2CF1-FA68-494C-8FF3-A1890533BA2B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36DA0F-4028-1F9F-6EF2-7E6C71CB9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073D03-07ED-9A2A-1486-07755D9C0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E732E-1A6E-431E-A6C4-9DD5C52EB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11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4E902A-97F0-DF32-B426-4F61ECDA5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2CF1-FA68-494C-8FF3-A1890533BA2B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325458-2C87-DACE-818F-9FCF7479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8CCB18-86D3-04CD-2CAB-43A7384AA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E732E-1A6E-431E-A6C4-9DD5C52EB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13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3F904-36E6-522B-A9BA-939721D5F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5A406-3259-EB86-1D9C-061D76A98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0A4206-0C61-06A1-F6F6-750E087389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B61DE1-389F-D51F-6D24-084326231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2CF1-FA68-494C-8FF3-A1890533BA2B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AF21F3-F002-650F-B1DD-0AA243306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6C0317-D3B6-2C32-0DF1-D4828D2C3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E732E-1A6E-431E-A6C4-9DD5C52EB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674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A9D04-89B5-F06F-3690-6B912B82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C1CF17-68F2-489F-0DF4-F6BE35A93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F39520-8A93-5678-80A7-47697EB5A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A8986-2D12-5D13-DA77-0EDEB6FB9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2CF1-FA68-494C-8FF3-A1890533BA2B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53330-B5B5-7121-880B-C18EE657E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7792CF-49CB-2931-81AF-4F5285194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E732E-1A6E-431E-A6C4-9DD5C52EB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A70D9A-BB50-92AD-6B97-BC11797E2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016A5-6B40-9241-567B-C24FCDBCF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10ADE-4C11-5E55-A654-E44FEC3900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2CF1-FA68-494C-8FF3-A1890533BA2B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D94E3-AA4B-3B9B-BEDC-4FE69568B0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BB29B-51D7-BA56-B5AA-EB3B2DACFF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E732E-1A6E-431E-A6C4-9DD5C52EB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70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0719DE-54F8-E6C2-6F64-DDD03694B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Smart Door Lock</a:t>
            </a:r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4800" dirty="0">
                <a:solidFill>
                  <a:srgbClr val="FFFFFF"/>
                </a:solidFill>
              </a:rPr>
              <a:t>RestEasy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43E07D-6A88-6524-1C8C-7DCD8FA42E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Hector Garcia Boissier</a:t>
            </a:r>
            <a:endParaRPr lang="en-US"/>
          </a:p>
          <a:p>
            <a:pPr algn="l"/>
            <a:r>
              <a:rPr lang="en-US" dirty="0"/>
              <a:t>CSC8566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421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AFDABC-A22C-7C1C-DB0F-B2ADA65FF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90" y="331231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Overview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09A6318-0F9A-96A0-B372-4C6426773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Domain of Application</a:t>
            </a:r>
          </a:p>
          <a:p>
            <a:pPr lvl="1"/>
            <a:r>
              <a:rPr lang="en-US" sz="2000" dirty="0"/>
              <a:t>The RestEasy Smart Door Lock address the Smart Building Domain</a:t>
            </a:r>
          </a:p>
          <a:p>
            <a:pPr lvl="1"/>
            <a:r>
              <a:rPr lang="en-US" sz="2000" dirty="0"/>
              <a:t>IoT Security device for locking and unlocking doors</a:t>
            </a:r>
          </a:p>
          <a:p>
            <a:pPr marL="457200" lvl="1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Purpose</a:t>
            </a:r>
          </a:p>
          <a:p>
            <a:pPr lvl="1"/>
            <a:r>
              <a:rPr lang="en-US" sz="2000" dirty="0"/>
              <a:t>Combine locking mechanism with passcode security</a:t>
            </a:r>
          </a:p>
          <a:p>
            <a:pPr lvl="1"/>
            <a:r>
              <a:rPr lang="en-US" sz="2000" dirty="0"/>
              <a:t>Improve building security by controlling access to doors and buildings</a:t>
            </a:r>
          </a:p>
          <a:p>
            <a:pPr lvl="1"/>
            <a:r>
              <a:rPr lang="en-US" sz="2000" dirty="0"/>
              <a:t>Monitor door status and passcode inputs</a:t>
            </a:r>
          </a:p>
          <a:p>
            <a:pPr lvl="1"/>
            <a:r>
              <a:rPr lang="en-US" sz="2000" dirty="0"/>
              <a:t>Additional layer of security that could be integrated with other intrusion detection systems in the Smart Building Domain</a:t>
            </a:r>
          </a:p>
          <a:p>
            <a:pPr lvl="1"/>
            <a:r>
              <a:rPr lang="en-US" sz="2000" dirty="0"/>
              <a:t>Provide a security solution that could be marketed and distributed across multiple buildings</a:t>
            </a:r>
          </a:p>
        </p:txBody>
      </p:sp>
    </p:spTree>
    <p:extLst>
      <p:ext uri="{BB962C8B-B14F-4D97-AF65-F5344CB8AC3E}">
        <p14:creationId xmlns:p14="http://schemas.microsoft.com/office/powerpoint/2010/main" val="3591820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AFDABC-A22C-7C1C-DB0F-B2ADA65FF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90" y="331231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Overall Enterprise Architecture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09A6318-0F9A-96A0-B372-4C6426773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900" dirty="0"/>
              <a:t>IoT Sensor Net Architecture for final enterprise solution</a:t>
            </a:r>
          </a:p>
          <a:p>
            <a:pPr lvl="1"/>
            <a:r>
              <a:rPr lang="en-US" sz="1900" dirty="0"/>
              <a:t>Multiple Smart Door Locks</a:t>
            </a:r>
          </a:p>
          <a:p>
            <a:pPr lvl="1"/>
            <a:r>
              <a:rPr lang="en-US" sz="1900" dirty="0"/>
              <a:t>Central monitoring and control done in the could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sz="2200" dirty="0"/>
              <a:t>Required entities</a:t>
            </a:r>
          </a:p>
          <a:p>
            <a:pPr lvl="1"/>
            <a:r>
              <a:rPr lang="en-US" sz="1900" u="sng" dirty="0"/>
              <a:t>Door Lock</a:t>
            </a:r>
            <a:r>
              <a:rPr lang="en-US" sz="1900" dirty="0"/>
              <a:t>:</a:t>
            </a:r>
          </a:p>
          <a:p>
            <a:pPr lvl="2"/>
            <a:r>
              <a:rPr lang="en-US" sz="1900" dirty="0"/>
              <a:t>ESP32 </a:t>
            </a:r>
            <a:r>
              <a:rPr lang="en-US" sz="1900" dirty="0" err="1"/>
              <a:t>Wrover</a:t>
            </a:r>
            <a:endParaRPr lang="en-US" sz="1900" dirty="0"/>
          </a:p>
          <a:p>
            <a:pPr lvl="2"/>
            <a:r>
              <a:rPr lang="en-US" sz="1900" dirty="0"/>
              <a:t>Keypad – Reads user input</a:t>
            </a:r>
          </a:p>
          <a:p>
            <a:pPr lvl="2"/>
            <a:r>
              <a:rPr lang="en-US" sz="1900" dirty="0"/>
              <a:t>Servo motor – Activates locking mechanism</a:t>
            </a:r>
          </a:p>
          <a:p>
            <a:pPr lvl="2"/>
            <a:r>
              <a:rPr lang="en-US" sz="1900" dirty="0"/>
              <a:t>LED – Signals door status to user</a:t>
            </a:r>
          </a:p>
          <a:p>
            <a:pPr lvl="2"/>
            <a:r>
              <a:rPr lang="en-US" sz="1900" dirty="0"/>
              <a:t>Capacitive proximity sensor – Detects door frame</a:t>
            </a:r>
          </a:p>
          <a:p>
            <a:pPr lvl="1"/>
            <a:r>
              <a:rPr lang="en-US" sz="1900" u="sng" dirty="0"/>
              <a:t>MQTT Broker </a:t>
            </a:r>
            <a:r>
              <a:rPr lang="en-US" sz="1900" dirty="0"/>
              <a:t>– Enables MQTT Pub Sub communications </a:t>
            </a:r>
          </a:p>
          <a:p>
            <a:pPr lvl="1"/>
            <a:r>
              <a:rPr lang="en-US" sz="1900" u="sng" dirty="0"/>
              <a:t>Node-red</a:t>
            </a:r>
            <a:r>
              <a:rPr lang="en-US" sz="1900" dirty="0"/>
              <a:t> – Flow control to determine actuator and database response based on sensor data</a:t>
            </a:r>
          </a:p>
          <a:p>
            <a:pPr lvl="1"/>
            <a:r>
              <a:rPr lang="en-US" sz="1900" u="sng" dirty="0"/>
              <a:t>MySQL</a:t>
            </a:r>
            <a:r>
              <a:rPr lang="en-US" sz="1900" dirty="0"/>
              <a:t> – Central storage of data collected</a:t>
            </a:r>
          </a:p>
          <a:p>
            <a:pPr lvl="1"/>
            <a:r>
              <a:rPr lang="en-US" sz="1900" u="sng" dirty="0"/>
              <a:t>Web Application</a:t>
            </a:r>
            <a:r>
              <a:rPr lang="en-US" sz="1900" b="1" dirty="0"/>
              <a:t> </a:t>
            </a:r>
            <a:r>
              <a:rPr lang="en-US" sz="1900" dirty="0"/>
              <a:t>– Allows security staff to observe data and generate reports</a:t>
            </a:r>
          </a:p>
        </p:txBody>
      </p:sp>
    </p:spTree>
    <p:extLst>
      <p:ext uri="{BB962C8B-B14F-4D97-AF65-F5344CB8AC3E}">
        <p14:creationId xmlns:p14="http://schemas.microsoft.com/office/powerpoint/2010/main" val="2924808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AFDABC-A22C-7C1C-DB0F-B2ADA65FF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90" y="331231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Final Project Implementation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57D3640-90B3-D1AB-52E4-B9E0C49ABA2B}"/>
              </a:ext>
            </a:extLst>
          </p:cNvPr>
          <p:cNvSpPr txBox="1">
            <a:spLocks/>
          </p:cNvSpPr>
          <p:nvPr/>
        </p:nvSpPr>
        <p:spPr>
          <a:xfrm>
            <a:off x="167080" y="2052047"/>
            <a:ext cx="1130067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Required Features </a:t>
            </a:r>
          </a:p>
          <a:p>
            <a:pPr lvl="2">
              <a:lnSpc>
                <a:spcPct val="150000"/>
              </a:lnSpc>
            </a:pPr>
            <a:r>
              <a:rPr lang="en-US" sz="1800" dirty="0"/>
              <a:t>Validate and store every input of 4 pressed keys on the door lock keypad</a:t>
            </a:r>
          </a:p>
          <a:p>
            <a:pPr lvl="2">
              <a:lnSpc>
                <a:spcPct val="150000"/>
              </a:lnSpc>
            </a:pPr>
            <a:r>
              <a:rPr lang="en-US" sz="1800" dirty="0"/>
              <a:t>Door lock activates only when user inputs the right passcode </a:t>
            </a:r>
          </a:p>
          <a:p>
            <a:pPr lvl="2">
              <a:lnSpc>
                <a:spcPct val="150000"/>
              </a:lnSpc>
            </a:pPr>
            <a:r>
              <a:rPr lang="en-US" sz="1800" dirty="0"/>
              <a:t>Door lock response is visible to the user </a:t>
            </a:r>
          </a:p>
          <a:p>
            <a:pPr lvl="2">
              <a:lnSpc>
                <a:spcPct val="150000"/>
              </a:lnSpc>
            </a:pPr>
            <a:r>
              <a:rPr lang="en-US" sz="1800" dirty="0"/>
              <a:t>Wrong passcode entries are stored for future investigation</a:t>
            </a:r>
          </a:p>
          <a:p>
            <a:pPr lvl="2">
              <a:lnSpc>
                <a:spcPct val="150000"/>
              </a:lnSpc>
            </a:pPr>
            <a:r>
              <a:rPr lang="en-US" sz="1800" dirty="0"/>
              <a:t>Status of door lock components should be stored and updated </a:t>
            </a:r>
          </a:p>
          <a:p>
            <a:pPr lvl="2">
              <a:lnSpc>
                <a:spcPct val="150000"/>
              </a:lnSpc>
            </a:pPr>
            <a:r>
              <a:rPr lang="en-US" sz="1800" dirty="0"/>
              <a:t>Updating the passcode for the door on the DB side should be effective in the next keypad activation</a:t>
            </a:r>
            <a:br>
              <a:rPr lang="en-US" sz="1200" dirty="0"/>
            </a:b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7686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AFDABC-A22C-7C1C-DB0F-B2ADA65FF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90" y="331231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Final Project Implementation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BFB1C8-448F-DB7A-4398-9CFA6824CF7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7" b="3481"/>
          <a:stretch/>
        </p:blipFill>
        <p:spPr bwMode="auto">
          <a:xfrm>
            <a:off x="2509146" y="1696131"/>
            <a:ext cx="6110837" cy="5087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0923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AFDABC-A22C-7C1C-DB0F-B2ADA65FF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90" y="331231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Hardware Setup</a:t>
            </a:r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766446E2-DFEB-755B-5C93-2A7DBE773B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12" y="2379742"/>
            <a:ext cx="6038761" cy="34807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FC05DE-F540-477E-2126-A39BAB65C56F}"/>
              </a:ext>
            </a:extLst>
          </p:cNvPr>
          <p:cNvSpPr txBox="1"/>
          <p:nvPr/>
        </p:nvSpPr>
        <p:spPr>
          <a:xfrm>
            <a:off x="292504" y="1825744"/>
            <a:ext cx="3013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Schematic Diagram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156DF7-7B4A-8124-2244-F083445F47D7}"/>
              </a:ext>
            </a:extLst>
          </p:cNvPr>
          <p:cNvSpPr txBox="1"/>
          <p:nvPr/>
        </p:nvSpPr>
        <p:spPr>
          <a:xfrm>
            <a:off x="6348440" y="1831496"/>
            <a:ext cx="1506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Circuit</a:t>
            </a:r>
          </a:p>
        </p:txBody>
      </p:sp>
      <p:pic>
        <p:nvPicPr>
          <p:cNvPr id="11" name="Picture 10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BA310E21-C54C-ABED-449C-98CE5B2F45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334" y="1756356"/>
            <a:ext cx="3697003" cy="492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327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AFDABC-A22C-7C1C-DB0F-B2ADA65FF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814" y="278535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Process Specification for Demo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FDAC0-67D9-AC55-454B-BD29BB641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384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/>
              <a:t>ESP32 connects to </a:t>
            </a:r>
            <a:r>
              <a:rPr lang="en-US" sz="1800" dirty="0" err="1"/>
              <a:t>WiFi</a:t>
            </a:r>
            <a:r>
              <a:rPr lang="en-US" sz="1800" dirty="0"/>
              <a:t> and MQTT Broker running on RPI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Keypad input is published to /sensor/keypad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Node-RED subscribed to /sensor/keypad retrieves current passcode for the door lock from MySQL and checks user input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User input is stored in keypad table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Node-RED publishes response message to /actuator/servo based on input: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If passcode is incorrect -&gt; control message will trigger ESP32 to blink Red LED to notify user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If passcode is correct -&gt; control message will trigger ESP32 to activate locking mechanism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When activating the lock, ESP32 will publish the updated state of servo to /actuator/servo/value 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Node-RED will subscribe to /actuator/servo/value and update MySQL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Wrong passcodes trigger Node-RED flow to insert data entry into </a:t>
            </a:r>
            <a:r>
              <a:rPr lang="en-US" sz="1800" dirty="0" err="1"/>
              <a:t>report_failed_attempts</a:t>
            </a:r>
            <a:r>
              <a:rPr lang="en-US" sz="1800" dirty="0"/>
              <a:t> table </a:t>
            </a:r>
          </a:p>
        </p:txBody>
      </p:sp>
    </p:spTree>
    <p:extLst>
      <p:ext uri="{BB962C8B-B14F-4D97-AF65-F5344CB8AC3E}">
        <p14:creationId xmlns:p14="http://schemas.microsoft.com/office/powerpoint/2010/main" val="2672312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408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Smart Door Lock RestEasy</vt:lpstr>
      <vt:lpstr>Overview</vt:lpstr>
      <vt:lpstr>Overall Enterprise Architecture</vt:lpstr>
      <vt:lpstr>Final Project Implementation</vt:lpstr>
      <vt:lpstr>Final Project Implementation</vt:lpstr>
      <vt:lpstr>Hardware Setup</vt:lpstr>
      <vt:lpstr>Process Specification for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Hector Garcia Boissier</dc:creator>
  <cp:lastModifiedBy>Hector Garcia Boissier</cp:lastModifiedBy>
  <cp:revision>6</cp:revision>
  <dcterms:created xsi:type="dcterms:W3CDTF">2022-12-08T16:49:11Z</dcterms:created>
  <dcterms:modified xsi:type="dcterms:W3CDTF">2022-12-08T20:47:51Z</dcterms:modified>
</cp:coreProperties>
</file>