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24340-C13A-4F88-A6CE-2A23DB5E424C}" v="1" dt="2025-06-05T14:30:25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62" autoAdjust="0"/>
  </p:normalViewPr>
  <p:slideViewPr>
    <p:cSldViewPr snapToGrid="0">
      <p:cViewPr varScale="1">
        <p:scale>
          <a:sx n="69" d="100"/>
          <a:sy n="69" d="100"/>
        </p:scale>
        <p:origin x="120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ín Borja León" userId="4b458f5458d5142a" providerId="LiveId" clId="{F9224340-C13A-4F88-A6CE-2A23DB5E424C}"/>
    <pc:docChg chg="undo redo custSel modSld">
      <pc:chgData name="Joaquín Borja León" userId="4b458f5458d5142a" providerId="LiveId" clId="{F9224340-C13A-4F88-A6CE-2A23DB5E424C}" dt="2025-06-05T14:32:28.448" v="45" actId="313"/>
      <pc:docMkLst>
        <pc:docMk/>
      </pc:docMkLst>
      <pc:sldChg chg="modSp modNotesTx">
        <pc:chgData name="Joaquín Borja León" userId="4b458f5458d5142a" providerId="LiveId" clId="{F9224340-C13A-4F88-A6CE-2A23DB5E424C}" dt="2025-06-05T14:30:56.775" v="37" actId="20577"/>
        <pc:sldMkLst>
          <pc:docMk/>
          <pc:sldMk cId="3036600810" sldId="262"/>
        </pc:sldMkLst>
        <pc:spChg chg="mod">
          <ac:chgData name="Joaquín Borja León" userId="4b458f5458d5142a" providerId="LiveId" clId="{F9224340-C13A-4F88-A6CE-2A23DB5E424C}" dt="2025-06-05T14:30:25.822" v="0"/>
          <ac:spMkLst>
            <pc:docMk/>
            <pc:sldMk cId="3036600810" sldId="262"/>
            <ac:spMk id="2" creationId="{51F15D27-3D88-0A23-9494-D8F65BF0DC8F}"/>
          </ac:spMkLst>
        </pc:spChg>
      </pc:sldChg>
      <pc:sldChg chg="modSp mod">
        <pc:chgData name="Joaquín Borja León" userId="4b458f5458d5142a" providerId="LiveId" clId="{F9224340-C13A-4F88-A6CE-2A23DB5E424C}" dt="2025-06-05T14:32:28.448" v="45" actId="313"/>
        <pc:sldMkLst>
          <pc:docMk/>
          <pc:sldMk cId="3778618532" sldId="263"/>
        </pc:sldMkLst>
        <pc:spChg chg="mod">
          <ac:chgData name="Joaquín Borja León" userId="4b458f5458d5142a" providerId="LiveId" clId="{F9224340-C13A-4F88-A6CE-2A23DB5E424C}" dt="2025-06-05T14:32:28.448" v="45" actId="313"/>
          <ac:spMkLst>
            <pc:docMk/>
            <pc:sldMk cId="3778618532" sldId="263"/>
            <ac:spMk id="4" creationId="{8B4586C9-A4B1-B408-BBDB-737EFA60B5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397C-67D7-4B77-B7F7-A0B6DFCBE20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52D0-0ED7-4A6F-833E-9BEE8E75BD5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30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"En este proyecto hemos trabajado con un algoritmo de </a:t>
            </a:r>
            <a:r>
              <a:rPr lang="es-ES" i="1" dirty="0"/>
              <a:t>ensamble secuencial</a:t>
            </a:r>
            <a:r>
              <a:rPr lang="es-ES" dirty="0"/>
              <a:t>, una técnica que combina varios modelos simples —también llamados estimadores débiles— para crear un modelo más robusto y preciso.</a:t>
            </a:r>
          </a:p>
          <a:p>
            <a:r>
              <a:rPr lang="es-ES" dirty="0"/>
              <a:t>A diferencia de otros enfoques que entrenan todos los modelos al mismo tiempo, el ensamble secuencial lo hace de forma progresiva: cada nuevo modelo intenta corregir los errores que cometieron los anteriores.</a:t>
            </a:r>
          </a:p>
          <a:p>
            <a:r>
              <a:rPr lang="es-ES" dirty="0"/>
              <a:t>Lo interesante es que nosotros no usamos ninguna librería avanzada de </a:t>
            </a:r>
            <a:r>
              <a:rPr lang="es-ES" i="1" dirty="0" err="1"/>
              <a:t>boosting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 o </a:t>
            </a:r>
            <a:r>
              <a:rPr lang="es-ES" dirty="0" err="1"/>
              <a:t>LightGBM</a:t>
            </a:r>
            <a:r>
              <a:rPr lang="es-ES" dirty="0"/>
              <a:t>, sino que implementamos todo desde cero, para entender bien cómo funciona este tipo de algoritmos por dentro.</a:t>
            </a:r>
          </a:p>
          <a:p>
            <a:r>
              <a:rPr lang="es-ES" dirty="0"/>
              <a:t>Probamos nuestro modelo en dos conjuntos de datos reales: uno para predecir precios de viviendas y otro que intenta predecir la progresión de la enfermedad de Parkinson a partir de datos médicos.</a:t>
            </a:r>
          </a:p>
          <a:p>
            <a:r>
              <a:rPr lang="es-ES" dirty="0"/>
              <a:t>La idea fue ver cómo se comporta el ensamble con distintos modelos base, como árboles de decisión o regresión lineal, y comparar sus resultados."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58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objetivo principal de este proyecto fue entender y construir un algoritmo de ensamble secuencial desde cero, sin depender de librerías externas que ya lo tengan implementado.</a:t>
            </a:r>
          </a:p>
          <a:p>
            <a:r>
              <a:rPr lang="es-ES" dirty="0"/>
              <a:t>Queríamos aprender cómo se combinan modelos simples para mejorar el rendimiento, cómo se calcula el error en cada iteración, y cómo se ajustan los pesos de cada modelo dentro del ensamble.</a:t>
            </a:r>
          </a:p>
          <a:p>
            <a:r>
              <a:rPr lang="es-ES" dirty="0"/>
              <a:t>Además, buscamos comprobar si realmente mejora los resultados respecto a entrenar un único modelo, especialmente en conjuntos de datos reales, donde los errores pueden tener impacto en decisiones importantes."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15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“Un algoritmo de ensamble secuencial es un tipo de modelo de aprendizaje automático que no entrena un solo modelo, sino una secuencia de modelos.</a:t>
            </a:r>
          </a:p>
          <a:p>
            <a:r>
              <a:rPr lang="es-ES" dirty="0"/>
              <a:t>Cada modelo intenta corregir los errores que cometió el modelo anterior.</a:t>
            </a:r>
          </a:p>
          <a:p>
            <a:r>
              <a:rPr lang="es-ES" dirty="0"/>
              <a:t>Es decir, se entrena uno, luego otro que mejora los fallos del anterior, y así sucesivamente.</a:t>
            </a:r>
          </a:p>
          <a:p>
            <a:r>
              <a:rPr lang="es-ES" dirty="0"/>
              <a:t>Al final, todos los modelos se combinan para hacer una predicción conjunta, que normalmente es mucho mejor que la de un solo modelo.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2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implementación del meta-modelo se basa en el principio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entrenar secuencialmente varios modelos sobre los errores que van dejando los anteriores. Empezamos con una predicción inicial igual a la media de la variable objetivo, y en cada iteración añadimos un nuevo estimador entrenado sobre los residuos actuales. Además, incluimos un mecanismo opcional de parada temprana: si durante varias iteraciones seguidas no mejora el rendimiento en un conjunto de validación, se detiene el entrenamiento y se guardan solo los mejores modelos.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93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se hizo con validación cruzada 5-fold para evaluar el rendimiento de cada combinación de </a:t>
            </a:r>
            <a:r>
              <a:rPr lang="es-E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hiperparámetros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En los árboles de decisión, ajustamos el número de estimadores, la tasa de aprendizaje, el tamaño de muestreo y la profundidad máxima. En la regresión lineal, el proceso fue similar, pero ajustando si se incluía término independiente. Usamos una búsqueda manual sencilla, probando distintas combinaciones dentro de un rango definido.</a:t>
            </a:r>
            <a:b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30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resumen, los árboles funcionan mejor en datos complejos y grandes, mientras que la regresión lineal se adapta mejor a relaciones más simples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pequeños.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76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7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7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15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9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1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46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16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D3AC5-154D-4004-96D3-1FE16D4B95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A93CC-E0E0-9DAC-1A78-BD4D6CC43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Ensamble secuencial de modelos predictivos </a:t>
            </a:r>
            <a:br>
              <a:rPr lang="es-ES" dirty="0"/>
            </a:br>
            <a:r>
              <a:rPr lang="es-ES" sz="2200" dirty="0"/>
              <a:t>Inteligencia Artificial (IS) 2024/25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0C80D-455B-2D75-4B6A-267EB0F7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s-ES" dirty="0"/>
          </a:p>
          <a:p>
            <a:pPr algn="l"/>
            <a:r>
              <a:rPr lang="es-ES" dirty="0"/>
              <a:t>Joaquín Borja León </a:t>
            </a:r>
          </a:p>
          <a:p>
            <a:pPr algn="l"/>
            <a:r>
              <a:rPr lang="es-ES" dirty="0"/>
              <a:t>Héctor Guerra Prada</a:t>
            </a:r>
          </a:p>
        </p:txBody>
      </p:sp>
    </p:spTree>
    <p:extLst>
      <p:ext uri="{BB962C8B-B14F-4D97-AF65-F5344CB8AC3E}">
        <p14:creationId xmlns:p14="http://schemas.microsoft.com/office/powerpoint/2010/main" val="312132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29E2A-C430-14A4-BAD5-328437FE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B32BD-5B9D-2F92-AF7F-FE01A050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proyecto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Conceptos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clave</a:t>
            </a: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Implementación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Hiperparámetos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entrenamiento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1028-AC71-B3A5-CBDF-2C77D68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BB658-E0AB-3EF9-4DFE-AD2625D52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Ensamble secuencial: técnica que combina modelos débiles de forma iterativa.</a:t>
            </a:r>
          </a:p>
          <a:p>
            <a:r>
              <a:rPr lang="es-ES" sz="1800" dirty="0"/>
              <a:t>Aplicación a dos problemas de regresión:</a:t>
            </a:r>
          </a:p>
          <a:p>
            <a:pPr lvl="1"/>
            <a:r>
              <a:rPr lang="es-ES" sz="1400" dirty="0"/>
              <a:t>Predicción del precio de viviendas.</a:t>
            </a:r>
          </a:p>
          <a:p>
            <a:pPr lvl="1"/>
            <a:r>
              <a:rPr lang="es-ES" sz="1400" dirty="0"/>
              <a:t>Predicción de progresión de Parkinson</a:t>
            </a:r>
          </a:p>
          <a:p>
            <a:r>
              <a:rPr lang="es-ES" sz="1800" dirty="0"/>
              <a:t>Implementación desde cero, sin usar librerías de </a:t>
            </a:r>
            <a:r>
              <a:rPr lang="es-ES" sz="1800" dirty="0" err="1"/>
              <a:t>boosting</a:t>
            </a:r>
            <a:r>
              <a:rPr lang="es-ES" sz="1800" dirty="0"/>
              <a:t> de alto nivel.</a:t>
            </a:r>
          </a:p>
        </p:txBody>
      </p:sp>
      <p:pic>
        <p:nvPicPr>
          <p:cNvPr id="1029" name="Picture 5" descr="Qué es el aprendizaje por conjuntos? | IBM">
            <a:extLst>
              <a:ext uri="{FF2B5EF4-FFF2-40B4-BE49-F238E27FC236}">
                <a16:creationId xmlns:a16="http://schemas.microsoft.com/office/drawing/2014/main" id="{DB870E35-A296-AB3D-76F0-1BD12E954F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2474601"/>
            <a:ext cx="5070268" cy="32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6D4FF-7FBC-AF50-4A54-443AF0F6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38659-5B72-3789-A39D-A8418AD37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Comprender cómo funciona un algoritmo de ensamble secuencial.</a:t>
            </a:r>
          </a:p>
          <a:p>
            <a:r>
              <a:rPr lang="es-ES" dirty="0"/>
              <a:t>Implementarlo desde cero.</a:t>
            </a:r>
          </a:p>
          <a:p>
            <a:r>
              <a:rPr lang="es-ES" dirty="0"/>
              <a:t>Analizar las combinaciones con diferentes hiperparámetros.</a:t>
            </a:r>
          </a:p>
          <a:p>
            <a:r>
              <a:rPr lang="es-ES" dirty="0"/>
              <a:t>Comparar resultados</a:t>
            </a:r>
          </a:p>
          <a:p>
            <a:endParaRPr lang="es-ES" dirty="0"/>
          </a:p>
        </p:txBody>
      </p:sp>
      <p:pic>
        <p:nvPicPr>
          <p:cNvPr id="12" name="Marcador de contenido 11" descr="Imagen de la pantalla de un celular con la imagen de una caricatura&#10;&#10;El contenido generado por IA puede ser incorrecto.">
            <a:extLst>
              <a:ext uri="{FF2B5EF4-FFF2-40B4-BE49-F238E27FC236}">
                <a16:creationId xmlns:a16="http://schemas.microsoft.com/office/drawing/2014/main" id="{1E1CBB4D-839B-09FD-43AF-38DBFD621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07" y="2642701"/>
            <a:ext cx="4718050" cy="3145366"/>
          </a:xfrm>
        </p:spPr>
      </p:pic>
    </p:spTree>
    <p:extLst>
      <p:ext uri="{BB962C8B-B14F-4D97-AF65-F5344CB8AC3E}">
        <p14:creationId xmlns:p14="http://schemas.microsoft.com/office/powerpoint/2010/main" val="14797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80" name="Picture 307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3082" name="Picture 308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83" name="Picture 308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90" name="Picture 3089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3092" name="Picture 3091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93" name="Picture 3092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AD8BA1-5D29-B6AC-1E48-BFC184F0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262626"/>
                </a:solidFill>
              </a:rPr>
              <a:t>Conceptos</a:t>
            </a:r>
            <a:r>
              <a:rPr lang="en-US" dirty="0">
                <a:solidFill>
                  <a:srgbClr val="262626"/>
                </a:solidFill>
              </a:rPr>
              <a:t>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D6C53-D0AD-5001-965A-89C95FEE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4194" y="1092200"/>
            <a:ext cx="6546426" cy="2948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Modelo débil</a:t>
            </a:r>
            <a:r>
              <a:rPr lang="en-US">
                <a:solidFill>
                  <a:srgbClr val="262626"/>
                </a:solidFill>
              </a:rPr>
              <a:t>: Modelo simple que apenas mejora el azar</a:t>
            </a:r>
          </a:p>
          <a:p>
            <a:r>
              <a:rPr lang="en-US" b="1">
                <a:solidFill>
                  <a:srgbClr val="262626"/>
                </a:solidFill>
              </a:rPr>
              <a:t>Sobreajuste (overfitting)</a:t>
            </a:r>
            <a:r>
              <a:rPr lang="en-US">
                <a:solidFill>
                  <a:srgbClr val="262626"/>
                </a:solidFill>
              </a:rPr>
              <a:t>: Aprende demasiado bien el entrenamiento, falla en nuevos datos</a:t>
            </a:r>
          </a:p>
          <a:p>
            <a:r>
              <a:rPr lang="en-US" b="1">
                <a:solidFill>
                  <a:srgbClr val="262626"/>
                </a:solidFill>
              </a:rPr>
              <a:t>R² (coeficiente de determinación)</a:t>
            </a:r>
            <a:r>
              <a:rPr lang="en-US">
                <a:solidFill>
                  <a:srgbClr val="262626"/>
                </a:solidFill>
              </a:rPr>
              <a:t>: Mide qué tan bien el modelo explica los datos. Valor entre 0 y 1.</a:t>
            </a:r>
          </a:p>
        </p:txBody>
      </p:sp>
      <p:pic>
        <p:nvPicPr>
          <p:cNvPr id="3074" name="Picture 2" descr="Overfitting y Underfitting MACHINE LEARNING">
            <a:extLst>
              <a:ext uri="{FF2B5EF4-FFF2-40B4-BE49-F238E27FC236}">
                <a16:creationId xmlns:a16="http://schemas.microsoft.com/office/drawing/2014/main" id="{6F264F76-2056-4D96-9D3A-00F29031C6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8920" y="3888078"/>
            <a:ext cx="6508490" cy="206644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6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77A5A-DC98-64D5-FE69-0B59AB3E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rgbClr val="262626"/>
                </a:solidFill>
              </a:rPr>
              <a:t>Implementación</a:t>
            </a:r>
            <a:endParaRPr lang="en-US" sz="2800" dirty="0">
              <a:solidFill>
                <a:srgbClr val="262626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2FB69-9830-BE0C-8635-4165B919E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Entrenamiento sobre residuos iterativos</a:t>
            </a:r>
          </a:p>
          <a:p>
            <a:r>
              <a:rPr lang="en-US" sz="1800">
                <a:solidFill>
                  <a:srgbClr val="262626"/>
                </a:solidFill>
              </a:rPr>
              <a:t>Predicción inicial = media de y </a:t>
            </a:r>
          </a:p>
          <a:p>
            <a:r>
              <a:rPr lang="en-US" sz="1800">
                <a:solidFill>
                  <a:srgbClr val="262626"/>
                </a:solidFill>
              </a:rPr>
              <a:t>Adicción progresiva de modelos</a:t>
            </a:r>
          </a:p>
          <a:p>
            <a:r>
              <a:rPr lang="en-US" sz="1800">
                <a:solidFill>
                  <a:srgbClr val="262626"/>
                </a:solidFill>
              </a:rPr>
              <a:t>EarlyStopping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DAE4819-F265-CE88-B3A6-965E34037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806576" y="1867021"/>
            <a:ext cx="7382249" cy="28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5D27-3D88-0A23-9494-D8F65BF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Hiperparámetos</a:t>
            </a:r>
            <a:r>
              <a:rPr lang="en-US" dirty="0"/>
              <a:t> y </a:t>
            </a:r>
            <a:r>
              <a:rPr lang="en-US" dirty="0" err="1"/>
              <a:t>entrenamiento</a:t>
            </a:r>
            <a:endParaRPr lang="es-ES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DC2B77D-7284-CC29-4E11-D14E561244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1503653"/>
              </p:ext>
            </p:extLst>
          </p:nvPr>
        </p:nvGraphicFramePr>
        <p:xfrm>
          <a:off x="1298573" y="2560638"/>
          <a:ext cx="9119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875">
                  <a:extLst>
                    <a:ext uri="{9D8B030D-6E8A-4147-A177-3AD203B41FA5}">
                      <a16:colId xmlns:a16="http://schemas.microsoft.com/office/drawing/2014/main" val="2265473479"/>
                    </a:ext>
                  </a:extLst>
                </a:gridCol>
                <a:gridCol w="4559875">
                  <a:extLst>
                    <a:ext uri="{9D8B030D-6E8A-4147-A177-3AD203B41FA5}">
                      <a16:colId xmlns:a16="http://schemas.microsoft.com/office/drawing/2014/main" val="1415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Estimador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Hiperparámetro</a:t>
                      </a:r>
                      <a:r>
                        <a:rPr lang="es-ES" dirty="0"/>
                        <a:t> ajustados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s-E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n_estimators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sample_size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lr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max_depth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n_estimators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sample_size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lr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fit_intercept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37334"/>
                  </a:ext>
                </a:extLst>
              </a:tr>
            </a:tbl>
          </a:graphicData>
        </a:graphic>
      </p:graphicFrame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FC702913-D9C8-1534-8B89-4789523D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2" y="3947796"/>
            <a:ext cx="9604246" cy="1922651"/>
          </a:xfrm>
        </p:spPr>
        <p:txBody>
          <a:bodyPr>
            <a:normAutofit/>
          </a:bodyPr>
          <a:lstStyle/>
          <a:p>
            <a:r>
              <a:rPr lang="es-ES" dirty="0"/>
              <a:t>Validación Cruzada 5-fold</a:t>
            </a:r>
          </a:p>
          <a:p>
            <a:r>
              <a:rPr lang="es-ES" dirty="0"/>
              <a:t>Búsqueda manual (combinaciones fijas)</a:t>
            </a:r>
          </a:p>
        </p:txBody>
      </p:sp>
    </p:spTree>
    <p:extLst>
      <p:ext uri="{BB962C8B-B14F-4D97-AF65-F5344CB8AC3E}">
        <p14:creationId xmlns:p14="http://schemas.microsoft.com/office/powerpoint/2010/main" val="303660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A4D167-87F8-741B-ED74-4E8171FDEC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Resultados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A4D167-87F8-741B-ED74-4E8171FD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81A38A3-9096-75AE-64D3-21ECED2E94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1059954"/>
              </p:ext>
            </p:extLst>
          </p:nvPr>
        </p:nvGraphicFramePr>
        <p:xfrm>
          <a:off x="943276" y="2603500"/>
          <a:ext cx="515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92">
                  <a:extLst>
                    <a:ext uri="{9D8B030D-6E8A-4147-A177-3AD203B41FA5}">
                      <a16:colId xmlns:a16="http://schemas.microsoft.com/office/drawing/2014/main" val="2199986533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774267983"/>
                    </a:ext>
                  </a:extLst>
                </a:gridCol>
                <a:gridCol w="1225618">
                  <a:extLst>
                    <a:ext uri="{9D8B030D-6E8A-4147-A177-3AD203B41FA5}">
                      <a16:colId xmlns:a16="http://schemas.microsoft.com/office/drawing/2014/main" val="172659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Modelo base (antes)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Parkinson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18891"/>
                  </a:ext>
                </a:extLst>
              </a:tr>
            </a:tbl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4586C9-A4B1-B408-BBDB-737EFA60B5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House: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DecisionTreeRegressor</a:t>
            </a:r>
            <a:r>
              <a:rPr lang="es-ES" dirty="0"/>
              <a:t> tiene un rendimiento bajo debido al que el </a:t>
            </a:r>
            <a:r>
              <a:rPr lang="es-ES" dirty="0" err="1"/>
              <a:t>dataset</a:t>
            </a:r>
            <a:r>
              <a:rPr lang="es-ES" dirty="0"/>
              <a:t> es más pequeño y el modelo tiende a </a:t>
            </a:r>
            <a:r>
              <a:rPr lang="es-ES" dirty="0" err="1"/>
              <a:t>sobreajustar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LinearRegression</a:t>
            </a:r>
            <a:r>
              <a:rPr lang="es-ES" dirty="0"/>
              <a:t> tiene un comportamiento más estable ya que el precio de la vivienda se interpreta de mejor forma linealmente.</a:t>
            </a:r>
          </a:p>
          <a:p>
            <a:r>
              <a:rPr lang="es-ES" dirty="0"/>
              <a:t>Parkinson: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DecisionTreeRegressor</a:t>
            </a:r>
            <a:r>
              <a:rPr lang="es-ES" dirty="0"/>
              <a:t> es muy eficaz captando relaciones lineales no complejas.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LinearRegression</a:t>
            </a:r>
            <a:r>
              <a:rPr lang="es-ES" dirty="0"/>
              <a:t> no es nada eficaz ya que las relaciones del conjunto no son lineales.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id="{6C548520-90A0-6C30-1DA6-5FD8E2C31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55384"/>
              </p:ext>
            </p:extLst>
          </p:nvPr>
        </p:nvGraphicFramePr>
        <p:xfrm>
          <a:off x="943276" y="4033521"/>
          <a:ext cx="515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92">
                  <a:extLst>
                    <a:ext uri="{9D8B030D-6E8A-4147-A177-3AD203B41FA5}">
                      <a16:colId xmlns:a16="http://schemas.microsoft.com/office/drawing/2014/main" val="2199986533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774267983"/>
                    </a:ext>
                  </a:extLst>
                </a:gridCol>
                <a:gridCol w="1225618">
                  <a:extLst>
                    <a:ext uri="{9D8B030D-6E8A-4147-A177-3AD203B41FA5}">
                      <a16:colId xmlns:a16="http://schemas.microsoft.com/office/drawing/2014/main" val="172659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Modelo base (después)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Parkinson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1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1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136</TotalTime>
  <Words>867</Words>
  <Application>Microsoft Office PowerPoint</Application>
  <PresentationFormat>Widescreen</PresentationFormat>
  <Paragraphs>87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Cambria Math</vt:lpstr>
      <vt:lpstr>Garamond</vt:lpstr>
      <vt:lpstr>Orgánico</vt:lpstr>
      <vt:lpstr>Ensamble secuencial de modelos predictivos  Inteligencia Artificial (IS) 2024/25</vt:lpstr>
      <vt:lpstr>Índice</vt:lpstr>
      <vt:lpstr>Introducción</vt:lpstr>
      <vt:lpstr>Objetivo del proyecto</vt:lpstr>
      <vt:lpstr>Conceptos clave</vt:lpstr>
      <vt:lpstr>Implementación</vt:lpstr>
      <vt:lpstr>Hiperparámetos y entrenamiento</vt:lpstr>
      <vt:lpstr>Resultados R^2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GUERRA PRADA</dc:creator>
  <cp:lastModifiedBy>Joaquín Borja León</cp:lastModifiedBy>
  <cp:revision>1</cp:revision>
  <dcterms:created xsi:type="dcterms:W3CDTF">2025-06-05T10:32:56Z</dcterms:created>
  <dcterms:modified xsi:type="dcterms:W3CDTF">2025-06-05T14:32:34Z</dcterms:modified>
</cp:coreProperties>
</file>