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5" r:id="rId4"/>
    <p:sldId id="266" r:id="rId5"/>
    <p:sldId id="267" r:id="rId6"/>
    <p:sldId id="262" r:id="rId7"/>
    <p:sldId id="268" r:id="rId8"/>
    <p:sldId id="272" r:id="rId9"/>
    <p:sldId id="261" r:id="rId10"/>
    <p:sldId id="274" r:id="rId11"/>
    <p:sldId id="271" r:id="rId12"/>
    <p:sldId id="275" r:id="rId13"/>
    <p:sldId id="270" r:id="rId14"/>
    <p:sldId id="269" r:id="rId15"/>
    <p:sldId id="273" r:id="rId16"/>
    <p:sldId id="276" r:id="rId17"/>
    <p:sldId id="277" r:id="rId18"/>
    <p:sldId id="278" r:id="rId19"/>
    <p:sldId id="279" r:id="rId20"/>
    <p:sldId id="280" r:id="rId21"/>
    <p:sldId id="281" r:id="rId22"/>
    <p:sldId id="259" r:id="rId2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11/12/2019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3169822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a:p>
        </p:txBody>
      </p:sp>
    </p:spTree>
    <p:extLst>
      <p:ext uri="{BB962C8B-B14F-4D97-AF65-F5344CB8AC3E}">
        <p14:creationId xmlns:p14="http://schemas.microsoft.com/office/powerpoint/2010/main" val="2414514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3512171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95931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18</a:t>
            </a:fld>
            <a:endParaRPr lang="es-ES"/>
          </a:p>
        </p:txBody>
      </p:sp>
    </p:spTree>
    <p:extLst>
      <p:ext uri="{BB962C8B-B14F-4D97-AF65-F5344CB8AC3E}">
        <p14:creationId xmlns:p14="http://schemas.microsoft.com/office/powerpoint/2010/main" val="162268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184382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20</a:t>
            </a:fld>
            <a:endParaRPr lang="es-ES"/>
          </a:p>
        </p:txBody>
      </p:sp>
    </p:spTree>
    <p:extLst>
      <p:ext uri="{BB962C8B-B14F-4D97-AF65-F5344CB8AC3E}">
        <p14:creationId xmlns:p14="http://schemas.microsoft.com/office/powerpoint/2010/main" val="249153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a:p>
        </p:txBody>
      </p:sp>
    </p:spTree>
    <p:extLst>
      <p:ext uri="{BB962C8B-B14F-4D97-AF65-F5344CB8AC3E}">
        <p14:creationId xmlns:p14="http://schemas.microsoft.com/office/powerpoint/2010/main" val="208032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22</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261098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8420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413213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428773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234927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11/12/2019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11/12/2019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11/12/2019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11/12/2019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11/12/2019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11/12/2019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11/12/2019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11/12/2019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078183" y="1932709"/>
            <a:ext cx="4218708" cy="1323439"/>
          </a:xfrm>
          <a:prstGeom prst="rect">
            <a:avLst/>
          </a:prstGeom>
          <a:noFill/>
        </p:spPr>
        <p:txBody>
          <a:bodyPr wrap="square" rtlCol="0">
            <a:spAutoFit/>
          </a:bodyPr>
          <a:lstStyle/>
          <a:p>
            <a:r>
              <a:rPr lang="es-CO" sz="8000" b="1" dirty="0">
                <a:latin typeface="Times New Roman" panose="02020603050405020304" pitchFamily="18" charset="0"/>
                <a:cs typeface="Times New Roman" panose="02020603050405020304" pitchFamily="18" charset="0"/>
              </a:rPr>
              <a:t>Proyecto</a:t>
            </a:r>
          </a:p>
        </p:txBody>
      </p:sp>
      <p:sp>
        <p:nvSpPr>
          <p:cNvPr id="3" name="CuadroTexto 2"/>
          <p:cNvSpPr txBox="1"/>
          <p:nvPr/>
        </p:nvSpPr>
        <p:spPr>
          <a:xfrm>
            <a:off x="6453526" y="3261951"/>
            <a:ext cx="1677190" cy="1754326"/>
          </a:xfrm>
          <a:prstGeom prst="rect">
            <a:avLst/>
          </a:prstGeom>
          <a:noFill/>
        </p:spPr>
        <p:txBody>
          <a:bodyPr wrap="square" rtlCol="0">
            <a:spAutoFit/>
          </a:bodyPr>
          <a:lstStyle/>
          <a:p>
            <a:pPr fontAlgn="base"/>
            <a:r>
              <a:rPr lang="es-CO" b="1" dirty="0">
                <a:solidFill>
                  <a:schemeClr val="bg1"/>
                </a:solidFill>
              </a:rPr>
              <a:t>Neider Berrio</a:t>
            </a:r>
          </a:p>
          <a:p>
            <a:pPr fontAlgn="base"/>
            <a:r>
              <a:rPr lang="es-CO" b="1" dirty="0">
                <a:solidFill>
                  <a:schemeClr val="bg1"/>
                </a:solidFill>
              </a:rPr>
              <a:t>Yulied Casas</a:t>
            </a:r>
          </a:p>
          <a:p>
            <a:pPr fontAlgn="base"/>
            <a:r>
              <a:rPr lang="es-CO" b="1" dirty="0">
                <a:solidFill>
                  <a:schemeClr val="bg1"/>
                </a:solidFill>
              </a:rPr>
              <a:t>Iván Zambrano</a:t>
            </a:r>
          </a:p>
          <a:p>
            <a:pPr fontAlgn="base"/>
            <a:r>
              <a:rPr lang="es-CO" b="1" dirty="0">
                <a:solidFill>
                  <a:schemeClr val="bg1"/>
                </a:solidFill>
              </a:rPr>
              <a:t>Darren Garzón </a:t>
            </a:r>
          </a:p>
          <a:p>
            <a:pPr fontAlgn="base"/>
            <a:r>
              <a:rPr lang="es-CO" b="1" dirty="0">
                <a:solidFill>
                  <a:schemeClr val="bg1"/>
                </a:solidFill>
              </a:rPr>
              <a:t>Andrey Cubillos</a:t>
            </a:r>
          </a:p>
          <a:p>
            <a:pPr fontAlgn="base"/>
            <a:r>
              <a:rPr lang="es-CO" b="1" dirty="0">
                <a:solidFill>
                  <a:schemeClr val="bg1"/>
                </a:solidFill>
              </a:rPr>
              <a:t>Héctor Hoyos</a:t>
            </a:r>
          </a:p>
        </p:txBody>
      </p:sp>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00100" y="463391"/>
            <a:ext cx="2864502"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Requerimientos funcionales:</a:t>
            </a:r>
          </a:p>
        </p:txBody>
      </p:sp>
      <p:pic>
        <p:nvPicPr>
          <p:cNvPr id="3" name="Imagen 2">
            <a:extLst>
              <a:ext uri="{FF2B5EF4-FFF2-40B4-BE49-F238E27FC236}">
                <a16:creationId xmlns:a16="http://schemas.microsoft.com/office/drawing/2014/main" id="{2CC2DF1E-91D0-4986-B042-113142DE4FDF}"/>
              </a:ext>
            </a:extLst>
          </p:cNvPr>
          <p:cNvPicPr>
            <a:picLocks noChangeAspect="1"/>
          </p:cNvPicPr>
          <p:nvPr/>
        </p:nvPicPr>
        <p:blipFill>
          <a:blip r:embed="rId3"/>
          <a:stretch>
            <a:fillRect/>
          </a:stretch>
        </p:blipFill>
        <p:spPr>
          <a:xfrm>
            <a:off x="2476900" y="832723"/>
            <a:ext cx="5324077" cy="4131848"/>
          </a:xfrm>
          <a:prstGeom prst="rect">
            <a:avLst/>
          </a:prstGeom>
        </p:spPr>
      </p:pic>
    </p:spTree>
    <p:extLst>
      <p:ext uri="{BB962C8B-B14F-4D97-AF65-F5344CB8AC3E}">
        <p14:creationId xmlns:p14="http://schemas.microsoft.com/office/powerpoint/2010/main" val="328370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00100" y="841664"/>
            <a:ext cx="3121367"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Requerimientos no funcionales:</a:t>
            </a:r>
          </a:p>
        </p:txBody>
      </p:sp>
      <p:pic>
        <p:nvPicPr>
          <p:cNvPr id="4" name="Imagen 3">
            <a:extLst>
              <a:ext uri="{FF2B5EF4-FFF2-40B4-BE49-F238E27FC236}">
                <a16:creationId xmlns:a16="http://schemas.microsoft.com/office/drawing/2014/main" id="{A0BA0140-E82A-45AC-94C0-865DD69B4CE4}"/>
              </a:ext>
            </a:extLst>
          </p:cNvPr>
          <p:cNvPicPr>
            <a:picLocks noChangeAspect="1"/>
          </p:cNvPicPr>
          <p:nvPr/>
        </p:nvPicPr>
        <p:blipFill>
          <a:blip r:embed="rId2"/>
          <a:stretch>
            <a:fillRect/>
          </a:stretch>
        </p:blipFill>
        <p:spPr>
          <a:xfrm>
            <a:off x="1790700" y="1425286"/>
            <a:ext cx="5562600" cy="2876550"/>
          </a:xfrm>
          <a:prstGeom prst="rect">
            <a:avLst/>
          </a:prstGeom>
        </p:spPr>
      </p:pic>
    </p:spTree>
    <p:extLst>
      <p:ext uri="{BB962C8B-B14F-4D97-AF65-F5344CB8AC3E}">
        <p14:creationId xmlns:p14="http://schemas.microsoft.com/office/powerpoint/2010/main" val="353870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00100" y="841664"/>
            <a:ext cx="3121367"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Requerimientos no funcionales:</a:t>
            </a:r>
          </a:p>
        </p:txBody>
      </p:sp>
      <p:pic>
        <p:nvPicPr>
          <p:cNvPr id="3" name="Imagen 2">
            <a:extLst>
              <a:ext uri="{FF2B5EF4-FFF2-40B4-BE49-F238E27FC236}">
                <a16:creationId xmlns:a16="http://schemas.microsoft.com/office/drawing/2014/main" id="{7B60143C-1885-4F96-89B4-F9AFC3550EC7}"/>
              </a:ext>
            </a:extLst>
          </p:cNvPr>
          <p:cNvPicPr>
            <a:picLocks noChangeAspect="1"/>
          </p:cNvPicPr>
          <p:nvPr/>
        </p:nvPicPr>
        <p:blipFill>
          <a:blip r:embed="rId2"/>
          <a:stretch>
            <a:fillRect/>
          </a:stretch>
        </p:blipFill>
        <p:spPr>
          <a:xfrm>
            <a:off x="1771650" y="1420997"/>
            <a:ext cx="5600700" cy="3067050"/>
          </a:xfrm>
          <a:prstGeom prst="rect">
            <a:avLst/>
          </a:prstGeom>
        </p:spPr>
      </p:pic>
    </p:spTree>
    <p:extLst>
      <p:ext uri="{BB962C8B-B14F-4D97-AF65-F5344CB8AC3E}">
        <p14:creationId xmlns:p14="http://schemas.microsoft.com/office/powerpoint/2010/main" val="46801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03971" y="504825"/>
            <a:ext cx="7458075" cy="4362450"/>
          </a:xfrm>
          <a:prstGeom prst="rect">
            <a:avLst/>
          </a:prstGeom>
        </p:spPr>
      </p:pic>
    </p:spTree>
    <p:extLst>
      <p:ext uri="{BB962C8B-B14F-4D97-AF65-F5344CB8AC3E}">
        <p14:creationId xmlns:p14="http://schemas.microsoft.com/office/powerpoint/2010/main" val="232356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40092" y="1143000"/>
            <a:ext cx="8661008" cy="3351934"/>
          </a:xfrm>
          <a:prstGeom prst="rect">
            <a:avLst/>
          </a:prstGeom>
        </p:spPr>
      </p:pic>
    </p:spTree>
    <p:extLst>
      <p:ext uri="{BB962C8B-B14F-4D97-AF65-F5344CB8AC3E}">
        <p14:creationId xmlns:p14="http://schemas.microsoft.com/office/powerpoint/2010/main" val="394216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52500" y="180975"/>
            <a:ext cx="7239000" cy="4781550"/>
          </a:xfrm>
          <a:prstGeom prst="rect">
            <a:avLst/>
          </a:prstGeom>
        </p:spPr>
      </p:pic>
    </p:spTree>
    <p:extLst>
      <p:ext uri="{BB962C8B-B14F-4D97-AF65-F5344CB8AC3E}">
        <p14:creationId xmlns:p14="http://schemas.microsoft.com/office/powerpoint/2010/main" val="23714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rot="16200000">
            <a:off x="-720357" y="2245162"/>
            <a:ext cx="2941831"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Diagrama casos de uso UML:</a:t>
            </a:r>
          </a:p>
        </p:txBody>
      </p:sp>
      <p:pic>
        <p:nvPicPr>
          <p:cNvPr id="3" name="Imagen 2">
            <a:extLst>
              <a:ext uri="{FF2B5EF4-FFF2-40B4-BE49-F238E27FC236}">
                <a16:creationId xmlns:a16="http://schemas.microsoft.com/office/drawing/2014/main" id="{BE803DC9-8089-4B82-B49F-FEF9DB95E007}"/>
              </a:ext>
            </a:extLst>
          </p:cNvPr>
          <p:cNvPicPr>
            <a:picLocks noChangeAspect="1"/>
          </p:cNvPicPr>
          <p:nvPr/>
        </p:nvPicPr>
        <p:blipFill>
          <a:blip r:embed="rId3"/>
          <a:stretch>
            <a:fillRect/>
          </a:stretch>
        </p:blipFill>
        <p:spPr>
          <a:xfrm>
            <a:off x="1392865" y="0"/>
            <a:ext cx="6078682" cy="5143500"/>
          </a:xfrm>
          <a:prstGeom prst="rect">
            <a:avLst/>
          </a:prstGeom>
        </p:spPr>
      </p:pic>
    </p:spTree>
    <p:extLst>
      <p:ext uri="{BB962C8B-B14F-4D97-AF65-F5344CB8AC3E}">
        <p14:creationId xmlns:p14="http://schemas.microsoft.com/office/powerpoint/2010/main" val="183064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rot="16200000">
            <a:off x="-502349" y="2245162"/>
            <a:ext cx="2505814"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Casos de uso extendidos:</a:t>
            </a:r>
          </a:p>
        </p:txBody>
      </p:sp>
      <p:pic>
        <p:nvPicPr>
          <p:cNvPr id="2" name="Imagen 1">
            <a:extLst>
              <a:ext uri="{FF2B5EF4-FFF2-40B4-BE49-F238E27FC236}">
                <a16:creationId xmlns:a16="http://schemas.microsoft.com/office/drawing/2014/main" id="{7C1F4D70-1A00-405D-AE9C-D6C962D75305}"/>
              </a:ext>
            </a:extLst>
          </p:cNvPr>
          <p:cNvPicPr>
            <a:picLocks noChangeAspect="1"/>
          </p:cNvPicPr>
          <p:nvPr/>
        </p:nvPicPr>
        <p:blipFill>
          <a:blip r:embed="rId3"/>
          <a:stretch>
            <a:fillRect/>
          </a:stretch>
        </p:blipFill>
        <p:spPr>
          <a:xfrm>
            <a:off x="2505655" y="0"/>
            <a:ext cx="4132690" cy="5143500"/>
          </a:xfrm>
          <a:prstGeom prst="rect">
            <a:avLst/>
          </a:prstGeom>
        </p:spPr>
      </p:pic>
    </p:spTree>
    <p:extLst>
      <p:ext uri="{BB962C8B-B14F-4D97-AF65-F5344CB8AC3E}">
        <p14:creationId xmlns:p14="http://schemas.microsoft.com/office/powerpoint/2010/main" val="409370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07C70EB-4B89-4E6C-B9D9-F4CAD604A80B}"/>
              </a:ext>
            </a:extLst>
          </p:cNvPr>
          <p:cNvSpPr txBox="1"/>
          <p:nvPr/>
        </p:nvSpPr>
        <p:spPr>
          <a:xfrm rot="16200000">
            <a:off x="-502349" y="2245162"/>
            <a:ext cx="2505814"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Casos de uso extendidos:</a:t>
            </a:r>
          </a:p>
        </p:txBody>
      </p:sp>
      <p:pic>
        <p:nvPicPr>
          <p:cNvPr id="2" name="Imagen 1">
            <a:extLst>
              <a:ext uri="{FF2B5EF4-FFF2-40B4-BE49-F238E27FC236}">
                <a16:creationId xmlns:a16="http://schemas.microsoft.com/office/drawing/2014/main" id="{16A36801-8492-42F4-9525-3E9ABC040CB8}"/>
              </a:ext>
            </a:extLst>
          </p:cNvPr>
          <p:cNvPicPr>
            <a:picLocks noChangeAspect="1"/>
          </p:cNvPicPr>
          <p:nvPr/>
        </p:nvPicPr>
        <p:blipFill>
          <a:blip r:embed="rId3"/>
          <a:stretch>
            <a:fillRect/>
          </a:stretch>
        </p:blipFill>
        <p:spPr>
          <a:xfrm>
            <a:off x="2371725" y="528637"/>
            <a:ext cx="4400550" cy="4086225"/>
          </a:xfrm>
          <a:prstGeom prst="rect">
            <a:avLst/>
          </a:prstGeom>
        </p:spPr>
      </p:pic>
    </p:spTree>
    <p:extLst>
      <p:ext uri="{BB962C8B-B14F-4D97-AF65-F5344CB8AC3E}">
        <p14:creationId xmlns:p14="http://schemas.microsoft.com/office/powerpoint/2010/main" val="256811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07C70EB-4B89-4E6C-B9D9-F4CAD604A80B}"/>
              </a:ext>
            </a:extLst>
          </p:cNvPr>
          <p:cNvSpPr txBox="1"/>
          <p:nvPr/>
        </p:nvSpPr>
        <p:spPr>
          <a:xfrm rot="16200000">
            <a:off x="-502349" y="2245162"/>
            <a:ext cx="2505814"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Casos de uso extendidos:</a:t>
            </a:r>
          </a:p>
        </p:txBody>
      </p:sp>
      <p:pic>
        <p:nvPicPr>
          <p:cNvPr id="3" name="Imagen 2">
            <a:extLst>
              <a:ext uri="{FF2B5EF4-FFF2-40B4-BE49-F238E27FC236}">
                <a16:creationId xmlns:a16="http://schemas.microsoft.com/office/drawing/2014/main" id="{73D3EE57-47DB-4E28-8AD6-D42A107DF039}"/>
              </a:ext>
            </a:extLst>
          </p:cNvPr>
          <p:cNvPicPr>
            <a:picLocks noChangeAspect="1"/>
          </p:cNvPicPr>
          <p:nvPr/>
        </p:nvPicPr>
        <p:blipFill>
          <a:blip r:embed="rId3"/>
          <a:stretch>
            <a:fillRect/>
          </a:stretch>
        </p:blipFill>
        <p:spPr>
          <a:xfrm>
            <a:off x="2512817" y="0"/>
            <a:ext cx="4118366" cy="5143500"/>
          </a:xfrm>
          <a:prstGeom prst="rect">
            <a:avLst/>
          </a:prstGeom>
        </p:spPr>
      </p:pic>
    </p:spTree>
    <p:extLst>
      <p:ext uri="{BB962C8B-B14F-4D97-AF65-F5344CB8AC3E}">
        <p14:creationId xmlns:p14="http://schemas.microsoft.com/office/powerpoint/2010/main" val="373551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1426994" cy="461665"/>
          </a:xfrm>
          <a:prstGeom prst="rect">
            <a:avLst/>
          </a:prstGeom>
          <a:noFill/>
        </p:spPr>
        <p:txBody>
          <a:bodyPr wrap="none" rtlCol="0">
            <a:spAutoFit/>
          </a:bodyPr>
          <a:lstStyle/>
          <a:p>
            <a:r>
              <a:rPr lang="es-ES" sz="2000" b="1" dirty="0">
                <a:solidFill>
                  <a:schemeClr val="bg1"/>
                </a:solidFill>
                <a:latin typeface="Times New Roman" panose="02020603050405020304" pitchFamily="18" charset="0"/>
                <a:cs typeface="Times New Roman" panose="02020603050405020304" pitchFamily="18" charset="0"/>
              </a:rPr>
              <a:t>Contenido</a:t>
            </a:r>
            <a:r>
              <a:rPr lang="es-ES" sz="2400" b="1" dirty="0">
                <a:solidFill>
                  <a:schemeClr val="bg1"/>
                </a:solidFill>
                <a:latin typeface="Times New Roman" panose="02020603050405020304" pitchFamily="18" charset="0"/>
                <a:cs typeface="Times New Roman" panose="02020603050405020304" pitchFamily="18" charset="0"/>
              </a:rPr>
              <a:t>:</a:t>
            </a:r>
          </a:p>
        </p:txBody>
      </p:sp>
      <p:sp>
        <p:nvSpPr>
          <p:cNvPr id="4" name="CuadroTexto 3"/>
          <p:cNvSpPr txBox="1"/>
          <p:nvPr/>
        </p:nvSpPr>
        <p:spPr>
          <a:xfrm>
            <a:off x="1008690" y="1685337"/>
            <a:ext cx="6340197" cy="1754326"/>
          </a:xfrm>
          <a:prstGeom prst="rect">
            <a:avLst/>
          </a:prstGeom>
          <a:noFill/>
        </p:spPr>
        <p:txBody>
          <a:bodyPr wrap="none" rtlCol="0">
            <a:spAutoFit/>
          </a:bodyPr>
          <a:lstStyle/>
          <a:p>
            <a:pPr fontAlgn="base"/>
            <a:r>
              <a:rPr lang="es-CO" b="1" dirty="0">
                <a:solidFill>
                  <a:schemeClr val="bg1"/>
                </a:solidFill>
                <a:latin typeface="Times New Roman" panose="02020603050405020304" pitchFamily="18" charset="0"/>
                <a:cs typeface="Times New Roman" panose="02020603050405020304" pitchFamily="18" charset="0"/>
              </a:rPr>
              <a:t>1. Logo</a:t>
            </a:r>
          </a:p>
          <a:p>
            <a:pPr fontAlgn="base"/>
            <a:r>
              <a:rPr lang="es-CO" b="1" dirty="0">
                <a:solidFill>
                  <a:schemeClr val="bg1"/>
                </a:solidFill>
                <a:latin typeface="Times New Roman" panose="02020603050405020304" pitchFamily="18" charset="0"/>
                <a:cs typeface="Times New Roman" panose="02020603050405020304" pitchFamily="18" charset="0"/>
              </a:rPr>
              <a:t>2. Objetivo General                                                                         </a:t>
            </a:r>
            <a:endParaRPr lang="es-CO" dirty="0">
              <a:solidFill>
                <a:schemeClr val="bg1"/>
              </a:solidFill>
              <a:latin typeface="Times New Roman" panose="02020603050405020304" pitchFamily="18" charset="0"/>
              <a:cs typeface="Times New Roman" panose="02020603050405020304" pitchFamily="18" charset="0"/>
            </a:endParaRPr>
          </a:p>
          <a:p>
            <a:r>
              <a:rPr lang="es-CO" dirty="0">
                <a:solidFill>
                  <a:schemeClr val="bg1"/>
                </a:solidFill>
                <a:latin typeface="Times New Roman" panose="02020603050405020304" pitchFamily="18" charset="0"/>
                <a:cs typeface="Times New Roman" panose="02020603050405020304" pitchFamily="18" charset="0"/>
              </a:rPr>
              <a:t>	</a:t>
            </a:r>
            <a:r>
              <a:rPr lang="es-CO" b="1" dirty="0">
                <a:solidFill>
                  <a:schemeClr val="bg1"/>
                </a:solidFill>
                <a:latin typeface="Times New Roman" panose="02020603050405020304" pitchFamily="18" charset="0"/>
                <a:cs typeface="Times New Roman" panose="02020603050405020304" pitchFamily="18" charset="0"/>
              </a:rPr>
              <a:t>2.1 Objetivos Específicos                                     </a:t>
            </a:r>
            <a:endParaRPr lang="es-CO" dirty="0">
              <a:solidFill>
                <a:schemeClr val="bg1"/>
              </a:solidFill>
              <a:latin typeface="Times New Roman" panose="02020603050405020304" pitchFamily="18" charset="0"/>
              <a:cs typeface="Times New Roman" panose="02020603050405020304" pitchFamily="18" charset="0"/>
            </a:endParaRPr>
          </a:p>
          <a:p>
            <a:pPr fontAlgn="base"/>
            <a:r>
              <a:rPr lang="es-CO" b="1" dirty="0">
                <a:solidFill>
                  <a:schemeClr val="bg1"/>
                </a:solidFill>
                <a:latin typeface="Times New Roman" panose="02020603050405020304" pitchFamily="18" charset="0"/>
                <a:cs typeface="Times New Roman" panose="02020603050405020304" pitchFamily="18" charset="0"/>
              </a:rPr>
              <a:t>3. Problemática                                                                         </a:t>
            </a:r>
          </a:p>
          <a:p>
            <a:pPr fontAlgn="base"/>
            <a:r>
              <a:rPr lang="es-CO" b="1" dirty="0">
                <a:solidFill>
                  <a:schemeClr val="bg1"/>
                </a:solidFill>
                <a:latin typeface="Times New Roman" panose="02020603050405020304" pitchFamily="18" charset="0"/>
                <a:cs typeface="Times New Roman" panose="02020603050405020304" pitchFamily="18" charset="0"/>
              </a:rPr>
              <a:t>4. Justificación </a:t>
            </a:r>
          </a:p>
          <a:p>
            <a:pPr fontAlgn="base"/>
            <a:r>
              <a:rPr lang="es-CO" b="1" dirty="0">
                <a:solidFill>
                  <a:schemeClr val="bg1"/>
                </a:solidFill>
                <a:latin typeface="Times New Roman" panose="02020603050405020304" pitchFamily="18" charset="0"/>
                <a:cs typeface="Times New Roman" panose="02020603050405020304" pitchFamily="18" charset="0"/>
              </a:rPr>
              <a:t>5. Alcance </a:t>
            </a:r>
          </a:p>
        </p:txBody>
      </p:sp>
    </p:spTree>
    <p:extLst>
      <p:ext uri="{BB962C8B-B14F-4D97-AF65-F5344CB8AC3E}">
        <p14:creationId xmlns:p14="http://schemas.microsoft.com/office/powerpoint/2010/main" val="409326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07C70EB-4B89-4E6C-B9D9-F4CAD604A80B}"/>
              </a:ext>
            </a:extLst>
          </p:cNvPr>
          <p:cNvSpPr txBox="1"/>
          <p:nvPr/>
        </p:nvSpPr>
        <p:spPr>
          <a:xfrm rot="16200000">
            <a:off x="-502349" y="2245162"/>
            <a:ext cx="2505814"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Casos de uso extendidos:</a:t>
            </a:r>
          </a:p>
        </p:txBody>
      </p:sp>
      <p:pic>
        <p:nvPicPr>
          <p:cNvPr id="3" name="Imagen 2">
            <a:extLst>
              <a:ext uri="{FF2B5EF4-FFF2-40B4-BE49-F238E27FC236}">
                <a16:creationId xmlns:a16="http://schemas.microsoft.com/office/drawing/2014/main" id="{BBD7A6E7-1F87-4D29-BE62-B466F1B8CAF6}"/>
              </a:ext>
            </a:extLst>
          </p:cNvPr>
          <p:cNvPicPr>
            <a:picLocks noChangeAspect="1"/>
          </p:cNvPicPr>
          <p:nvPr/>
        </p:nvPicPr>
        <p:blipFill>
          <a:blip r:embed="rId3"/>
          <a:stretch>
            <a:fillRect/>
          </a:stretch>
        </p:blipFill>
        <p:spPr>
          <a:xfrm>
            <a:off x="2357437" y="528637"/>
            <a:ext cx="4429125" cy="4086225"/>
          </a:xfrm>
          <a:prstGeom prst="rect">
            <a:avLst/>
          </a:prstGeom>
        </p:spPr>
      </p:pic>
    </p:spTree>
    <p:extLst>
      <p:ext uri="{BB962C8B-B14F-4D97-AF65-F5344CB8AC3E}">
        <p14:creationId xmlns:p14="http://schemas.microsoft.com/office/powerpoint/2010/main" val="405734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07C70EB-4B89-4E6C-B9D9-F4CAD604A80B}"/>
              </a:ext>
            </a:extLst>
          </p:cNvPr>
          <p:cNvSpPr txBox="1"/>
          <p:nvPr/>
        </p:nvSpPr>
        <p:spPr>
          <a:xfrm>
            <a:off x="935224" y="528530"/>
            <a:ext cx="941283"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GitHub:</a:t>
            </a:r>
          </a:p>
        </p:txBody>
      </p:sp>
      <p:pic>
        <p:nvPicPr>
          <p:cNvPr id="2" name="Imagen 1">
            <a:extLst>
              <a:ext uri="{FF2B5EF4-FFF2-40B4-BE49-F238E27FC236}">
                <a16:creationId xmlns:a16="http://schemas.microsoft.com/office/drawing/2014/main" id="{4CC23B7E-C993-4EBF-94F0-9C6B7FA1D1CE}"/>
              </a:ext>
            </a:extLst>
          </p:cNvPr>
          <p:cNvPicPr>
            <a:picLocks noChangeAspect="1"/>
          </p:cNvPicPr>
          <p:nvPr/>
        </p:nvPicPr>
        <p:blipFill>
          <a:blip r:embed="rId3"/>
          <a:stretch>
            <a:fillRect/>
          </a:stretch>
        </p:blipFill>
        <p:spPr>
          <a:xfrm>
            <a:off x="935224" y="1185970"/>
            <a:ext cx="7143750" cy="3429000"/>
          </a:xfrm>
          <a:prstGeom prst="rect">
            <a:avLst/>
          </a:prstGeom>
        </p:spPr>
      </p:pic>
    </p:spTree>
    <p:extLst>
      <p:ext uri="{BB962C8B-B14F-4D97-AF65-F5344CB8AC3E}">
        <p14:creationId xmlns:p14="http://schemas.microsoft.com/office/powerpoint/2010/main" val="355268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55289" y="551292"/>
            <a:ext cx="967701" cy="369332"/>
          </a:xfrm>
          <a:prstGeom prst="rect">
            <a:avLst/>
          </a:prstGeom>
        </p:spPr>
        <p:txBody>
          <a:bodyPr wrap="none">
            <a:spAutoFit/>
          </a:bodyPr>
          <a:lstStyle/>
          <a:p>
            <a:r>
              <a:rPr lang="es-CO" b="1" dirty="0"/>
              <a:t>1. LOGO</a:t>
            </a:r>
            <a:endParaRPr lang="es-CO" sz="1400" dirty="0"/>
          </a:p>
        </p:txBody>
      </p:sp>
      <p:pic>
        <p:nvPicPr>
          <p:cNvPr id="4" name="Imagen 3">
            <a:extLst>
              <a:ext uri="{FF2B5EF4-FFF2-40B4-BE49-F238E27FC236}">
                <a16:creationId xmlns:a16="http://schemas.microsoft.com/office/drawing/2014/main" id="{81A1402E-54ED-488D-8E51-958DECCE45FE}"/>
              </a:ext>
            </a:extLst>
          </p:cNvPr>
          <p:cNvPicPr>
            <a:picLocks noChangeAspect="1"/>
          </p:cNvPicPr>
          <p:nvPr/>
        </p:nvPicPr>
        <p:blipFill>
          <a:blip r:embed="rId2"/>
          <a:stretch>
            <a:fillRect/>
          </a:stretch>
        </p:blipFill>
        <p:spPr>
          <a:xfrm>
            <a:off x="2254104" y="735958"/>
            <a:ext cx="4136064" cy="3799810"/>
          </a:xfrm>
          <a:prstGeom prst="rect">
            <a:avLst/>
          </a:prstGeom>
        </p:spPr>
      </p:pic>
    </p:spTree>
    <p:extLst>
      <p:ext uri="{BB962C8B-B14F-4D97-AF65-F5344CB8AC3E}">
        <p14:creationId xmlns:p14="http://schemas.microsoft.com/office/powerpoint/2010/main" val="19584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8690" y="836199"/>
            <a:ext cx="7689965" cy="4216539"/>
          </a:xfrm>
          <a:prstGeom prst="rect">
            <a:avLst/>
          </a:prstGeom>
          <a:noFill/>
        </p:spPr>
        <p:txBody>
          <a:bodyPr wrap="square" rtlCol="0">
            <a:spAutoFit/>
          </a:bodyPr>
          <a:lstStyle/>
          <a:p>
            <a:r>
              <a:rPr lang="es-CO" b="1" dirty="0">
                <a:latin typeface="Times New Roman" panose="02020603050405020304" pitchFamily="18" charset="0"/>
                <a:cs typeface="Times New Roman" panose="02020603050405020304" pitchFamily="18" charset="0"/>
              </a:rPr>
              <a:t>2. Objetivo general</a:t>
            </a:r>
          </a:p>
          <a:p>
            <a:endParaRPr lang="es-CO" sz="1400"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Crear un aplicativo web que facilite la gestión de todo tipo de información relacionada con la institución (listas de asistencia, calificaciones, observaciones, talleres, etc… ) para asegurar una base de datos ordenada y de fácil acceso.</a:t>
            </a:r>
          </a:p>
          <a:p>
            <a:endParaRPr lang="es-CO" dirty="0">
              <a:latin typeface="Times New Roman" panose="02020603050405020304" pitchFamily="18" charset="0"/>
              <a:cs typeface="Times New Roman" panose="02020603050405020304" pitchFamily="18" charset="0"/>
            </a:endParaRPr>
          </a:p>
          <a:p>
            <a:r>
              <a:rPr lang="es-CO" b="1" dirty="0">
                <a:latin typeface="Times New Roman" panose="02020603050405020304" pitchFamily="18" charset="0"/>
                <a:cs typeface="Times New Roman" panose="02020603050405020304" pitchFamily="18" charset="0"/>
              </a:rPr>
              <a:t>2.1</a:t>
            </a:r>
            <a:r>
              <a:rPr lang="es-CO" dirty="0">
                <a:latin typeface="Times New Roman" panose="02020603050405020304" pitchFamily="18" charset="0"/>
                <a:cs typeface="Times New Roman" panose="02020603050405020304" pitchFamily="18" charset="0"/>
              </a:rPr>
              <a:t> </a:t>
            </a:r>
            <a:r>
              <a:rPr lang="es-CO" b="1" dirty="0">
                <a:latin typeface="Times New Roman" panose="02020603050405020304" pitchFamily="18" charset="0"/>
                <a:cs typeface="Times New Roman" panose="02020603050405020304" pitchFamily="18" charset="0"/>
              </a:rPr>
              <a:t>Objetivos específicos</a:t>
            </a:r>
          </a:p>
          <a:p>
            <a:endParaRPr lang="es-CO" sz="14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Implementar un formato de listado de fácil entendimiento para cada curso</a:t>
            </a:r>
          </a:p>
          <a:p>
            <a:pPr marL="285750" indent="-285750" fontAlgn="base">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Implementar un formato general de listados para coordinación</a:t>
            </a:r>
          </a:p>
          <a:p>
            <a:pPr marL="285750" indent="-285750" fontAlgn="base">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Generar un fácil acceso para directivos, profesores y estudiantes</a:t>
            </a:r>
          </a:p>
          <a:p>
            <a:pPr marL="285750" indent="-285750" fontAlgn="base">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Generar una manera sencilla para observar y subir los archivos subidos</a:t>
            </a:r>
          </a:p>
          <a:p>
            <a:pPr marL="285750" indent="-285750" fontAlgn="base">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Capacitar a los directivos, profesores y estudiantes en el aplicativo</a:t>
            </a:r>
          </a:p>
          <a:p>
            <a:endParaRPr lang="es-CO" sz="1400" dirty="0">
              <a:latin typeface="Times New Roman" panose="02020603050405020304" pitchFamily="18" charset="0"/>
              <a:cs typeface="Times New Roman" panose="02020603050405020304" pitchFamily="18" charset="0"/>
            </a:endParaRPr>
          </a:p>
          <a:p>
            <a:br>
              <a:rPr lang="es-CO" sz="1400" dirty="0">
                <a:latin typeface="Times New Roman" panose="02020603050405020304" pitchFamily="18" charset="0"/>
                <a:cs typeface="Times New Roman" panose="02020603050405020304" pitchFamily="18" charset="0"/>
              </a:rPr>
            </a:br>
            <a:endParaRPr lang="es-CO" sz="1400" dirty="0">
              <a:solidFill>
                <a:srgbClr val="274FB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54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52600" y="1173096"/>
            <a:ext cx="7586055" cy="3231654"/>
          </a:xfrm>
          <a:prstGeom prst="rect">
            <a:avLst/>
          </a:prstGeom>
          <a:noFill/>
        </p:spPr>
        <p:txBody>
          <a:bodyPr wrap="square" rtlCol="0">
            <a:spAutoFit/>
          </a:bodyPr>
          <a:lstStyle/>
          <a:p>
            <a:pPr marL="342900" indent="-342900">
              <a:buAutoNum type="arabicPeriod" startAt="3"/>
            </a:pPr>
            <a:r>
              <a:rPr lang="es-CO" b="1" dirty="0">
                <a:latin typeface="Times New Roman" panose="02020603050405020304" pitchFamily="18" charset="0"/>
                <a:cs typeface="Times New Roman" panose="02020603050405020304" pitchFamily="18" charset="0"/>
              </a:rPr>
              <a:t>Problemática</a:t>
            </a:r>
          </a:p>
          <a:p>
            <a:endParaRPr lang="es-CO" b="1"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Al realizar una observación, y hablar con algunos profesores, directivos y alumnos, nos dimos cuenta que no se usan listas digitales por que a algunos docentes se les dificulta el uso de estas herramientas digitales y eso implica la pérdida de notas, talleres y guías para los alumnos. </a:t>
            </a:r>
          </a:p>
          <a:p>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PREGUNTA: ¿Cómo implementar una página WEB ayuda al mejoramiento de listados y material de apoyo? </a:t>
            </a:r>
          </a:p>
          <a:p>
            <a:endParaRPr lang="es-CO" sz="1400" dirty="0">
              <a:latin typeface="Times New Roman" panose="02020603050405020304" pitchFamily="18" charset="0"/>
              <a:cs typeface="Times New Roman" panose="02020603050405020304" pitchFamily="18" charset="0"/>
            </a:endParaRPr>
          </a:p>
          <a:p>
            <a:br>
              <a:rPr lang="es-CO" sz="1400" dirty="0">
                <a:latin typeface="Times New Roman" panose="02020603050405020304" pitchFamily="18" charset="0"/>
                <a:cs typeface="Times New Roman" panose="02020603050405020304" pitchFamily="18" charset="0"/>
              </a:rPr>
            </a:br>
            <a:endParaRPr lang="es-CO" sz="1400" dirty="0">
              <a:solidFill>
                <a:srgbClr val="274FB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2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6416" y="1698003"/>
            <a:ext cx="7315201" cy="1754326"/>
          </a:xfrm>
          <a:prstGeom prst="rect">
            <a:avLst/>
          </a:prstGeom>
        </p:spPr>
        <p:txBody>
          <a:bodyPr wrap="square">
            <a:spAutoFit/>
          </a:bodyPr>
          <a:lstStyle/>
          <a:p>
            <a:r>
              <a:rPr lang="es-CO" b="1" dirty="0">
                <a:solidFill>
                  <a:srgbClr val="000000"/>
                </a:solidFill>
                <a:latin typeface="Times New Roman" panose="02020603050405020304" pitchFamily="18" charset="0"/>
              </a:rPr>
              <a:t>4. Justificación</a:t>
            </a:r>
          </a:p>
          <a:p>
            <a:endParaRPr lang="es-CO" b="1" dirty="0">
              <a:solidFill>
                <a:srgbClr val="000000"/>
              </a:solidFill>
              <a:latin typeface="Times New Roman" panose="02020603050405020304" pitchFamily="18" charset="0"/>
            </a:endParaRPr>
          </a:p>
          <a:p>
            <a:r>
              <a:rPr lang="es-CO" dirty="0">
                <a:solidFill>
                  <a:srgbClr val="000000"/>
                </a:solidFill>
                <a:latin typeface="Times New Roman" panose="02020603050405020304" pitchFamily="18" charset="0"/>
              </a:rPr>
              <a:t>Este proyecto es la solución a la problemática que ha abordado, Consiste en una plataforma web la cual es de fácil acceso para los docentes, Es una plataforma segura la cual permite acceso desde cualquier dispositivo con internet. </a:t>
            </a:r>
            <a:endParaRPr lang="es-CO" dirty="0"/>
          </a:p>
        </p:txBody>
      </p:sp>
    </p:spTree>
    <p:extLst>
      <p:ext uri="{BB962C8B-B14F-4D97-AF65-F5344CB8AC3E}">
        <p14:creationId xmlns:p14="http://schemas.microsoft.com/office/powerpoint/2010/main" val="47407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6416" y="1698003"/>
            <a:ext cx="7315201" cy="1754326"/>
          </a:xfrm>
          <a:prstGeom prst="rect">
            <a:avLst/>
          </a:prstGeom>
        </p:spPr>
        <p:txBody>
          <a:bodyPr wrap="square">
            <a:spAutoFit/>
          </a:bodyPr>
          <a:lstStyle/>
          <a:p>
            <a:pPr fontAlgn="base"/>
            <a:r>
              <a:rPr lang="es-CO" b="1" dirty="0">
                <a:solidFill>
                  <a:srgbClr val="000000"/>
                </a:solidFill>
                <a:latin typeface="Times New Roman" panose="02020603050405020304" pitchFamily="18" charset="0"/>
              </a:rPr>
              <a:t>5. </a:t>
            </a:r>
            <a:r>
              <a:rPr lang="es-CO" b="1" dirty="0"/>
              <a:t> </a:t>
            </a:r>
            <a:r>
              <a:rPr lang="es-CO" b="1" dirty="0">
                <a:latin typeface="Times New Roman" panose="02020603050405020304" pitchFamily="18" charset="0"/>
                <a:cs typeface="Times New Roman" panose="02020603050405020304" pitchFamily="18" charset="0"/>
              </a:rPr>
              <a:t>Alcance </a:t>
            </a:r>
          </a:p>
          <a:p>
            <a:pPr fontAlgn="base"/>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Seguridad en la nube, reducir riesgos de pérdida de información, fácil manejo, permite llevar un mejor registro de los estudiantes.</a:t>
            </a:r>
          </a:p>
          <a:p>
            <a:br>
              <a:rPr lang="es-CO" dirty="0"/>
            </a:br>
            <a:endParaRPr lang="es-CO" dirty="0"/>
          </a:p>
        </p:txBody>
      </p:sp>
    </p:spTree>
    <p:extLst>
      <p:ext uri="{BB962C8B-B14F-4D97-AF65-F5344CB8AC3E}">
        <p14:creationId xmlns:p14="http://schemas.microsoft.com/office/powerpoint/2010/main" val="238124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6416" y="1698003"/>
            <a:ext cx="7315201" cy="2862322"/>
          </a:xfrm>
          <a:prstGeom prst="rect">
            <a:avLst/>
          </a:prstGeom>
        </p:spPr>
        <p:txBody>
          <a:bodyPr wrap="square">
            <a:spAutoFit/>
          </a:bodyPr>
          <a:lstStyle/>
          <a:p>
            <a:r>
              <a:rPr lang="es-CO" sz="6000" dirty="0">
                <a:latin typeface="Times New Roman" panose="02020603050405020304" pitchFamily="18" charset="0"/>
                <a:cs typeface="Times New Roman" panose="02020603050405020304" pitchFamily="18" charset="0"/>
              </a:rPr>
              <a:t>Funcionamiento del Producto</a:t>
            </a:r>
            <a:br>
              <a:rPr lang="es-CO" sz="6000" dirty="0">
                <a:latin typeface="Times New Roman" panose="02020603050405020304" pitchFamily="18" charset="0"/>
                <a:cs typeface="Times New Roman" panose="02020603050405020304" pitchFamily="18" charset="0"/>
              </a:rPr>
            </a:br>
            <a:endParaRPr lang="es-CO"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94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00100" y="841664"/>
            <a:ext cx="2864502" cy="369332"/>
          </a:xfrm>
          <a:prstGeom prst="rect">
            <a:avLst/>
          </a:prstGeom>
          <a:noFill/>
        </p:spPr>
        <p:txBody>
          <a:bodyPr wrap="none" rtlCol="0">
            <a:spAutoFit/>
          </a:bodyPr>
          <a:lstStyle/>
          <a:p>
            <a:r>
              <a:rPr lang="es-CO" dirty="0">
                <a:latin typeface="Times New Roman" panose="02020603050405020304" pitchFamily="18" charset="0"/>
                <a:cs typeface="Times New Roman" panose="02020603050405020304" pitchFamily="18" charset="0"/>
              </a:rPr>
              <a:t>Requerimientos funcionales:</a:t>
            </a:r>
          </a:p>
        </p:txBody>
      </p:sp>
      <p:pic>
        <p:nvPicPr>
          <p:cNvPr id="2" name="Imagen 1">
            <a:extLst>
              <a:ext uri="{FF2B5EF4-FFF2-40B4-BE49-F238E27FC236}">
                <a16:creationId xmlns:a16="http://schemas.microsoft.com/office/drawing/2014/main" id="{EEF5BEC9-7E28-49F2-A52D-E6F8EEB9AFFF}"/>
              </a:ext>
            </a:extLst>
          </p:cNvPr>
          <p:cNvPicPr>
            <a:picLocks noChangeAspect="1"/>
          </p:cNvPicPr>
          <p:nvPr/>
        </p:nvPicPr>
        <p:blipFill>
          <a:blip r:embed="rId3"/>
          <a:stretch>
            <a:fillRect/>
          </a:stretch>
        </p:blipFill>
        <p:spPr>
          <a:xfrm>
            <a:off x="2232351" y="1210996"/>
            <a:ext cx="5534025" cy="3695700"/>
          </a:xfrm>
          <a:prstGeom prst="rect">
            <a:avLst/>
          </a:prstGeom>
        </p:spPr>
      </p:pic>
    </p:spTree>
    <p:extLst>
      <p:ext uri="{BB962C8B-B14F-4D97-AF65-F5344CB8AC3E}">
        <p14:creationId xmlns:p14="http://schemas.microsoft.com/office/powerpoint/2010/main" val="25335924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TotalTime>
  <Words>1055</Words>
  <Application>Microsoft Office PowerPoint</Application>
  <PresentationFormat>Presentación en pantalla (16:9)</PresentationFormat>
  <Paragraphs>112</Paragraphs>
  <Slides>22</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28</cp:revision>
  <dcterms:created xsi:type="dcterms:W3CDTF">2018-12-10T14:32:57Z</dcterms:created>
  <dcterms:modified xsi:type="dcterms:W3CDTF">2019-12-11T17:55:14Z</dcterms:modified>
</cp:coreProperties>
</file>