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uQX6u85MDfHYvmoab05K/grSw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e59d9d16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e59d9d1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e59d9d16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e59d9d1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e59d9d1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e59d9d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2" name="Shape 22"/>
        <p:cNvGrpSpPr/>
        <p:nvPr/>
      </p:nvGrpSpPr>
      <p:grpSpPr>
        <a:xfrm>
          <a:off x="0" y="0"/>
          <a:ext cx="0" cy="0"/>
          <a:chOff x="0" y="0"/>
          <a:chExt cx="0" cy="0"/>
        </a:xfrm>
      </p:grpSpPr>
      <p:grpSp>
        <p:nvGrpSpPr>
          <p:cNvPr id="23" name="Google Shape;23;p10"/>
          <p:cNvGrpSpPr/>
          <p:nvPr/>
        </p:nvGrpSpPr>
        <p:grpSpPr>
          <a:xfrm>
            <a:off x="0" y="-8467"/>
            <a:ext cx="12192000" cy="6866467"/>
            <a:chOff x="0" y="-8467"/>
            <a:chExt cx="12192000" cy="6866467"/>
          </a:xfrm>
        </p:grpSpPr>
        <p:cxnSp>
          <p:nvCxnSpPr>
            <p:cNvPr id="24" name="Google Shape;24;p10"/>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5" name="Google Shape;25;p10"/>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6" name="Google Shape;26;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803"/>
              </a:srgbClr>
            </a:solidFill>
            <a:ln>
              <a:noFill/>
            </a:ln>
          </p:spPr>
        </p:sp>
        <p:sp>
          <p:nvSpPr>
            <p:cNvPr id="30" name="Google Shape;30;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803"/>
              </a:srgbClr>
            </a:solidFill>
            <a:ln>
              <a:noFill/>
            </a:ln>
          </p:spPr>
        </p:sp>
        <p:sp>
          <p:nvSpPr>
            <p:cNvPr id="31" name="Google Shape;31;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0"/>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FEFEFE"/>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p:txBody>
      </p:sp>
      <p:sp>
        <p:nvSpPr>
          <p:cNvPr id="36" name="Google Shape;36;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90" name="Shape 90"/>
        <p:cNvGrpSpPr/>
        <p:nvPr/>
      </p:nvGrpSpPr>
      <p:grpSpPr>
        <a:xfrm>
          <a:off x="0" y="0"/>
          <a:ext cx="0" cy="0"/>
          <a:chOff x="0" y="0"/>
          <a:chExt cx="0" cy="0"/>
        </a:xfrm>
      </p:grpSpPr>
      <p:sp>
        <p:nvSpPr>
          <p:cNvPr id="91" name="Google Shape;91;p1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3" name="Google Shape;9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6" name="Shape 96"/>
        <p:cNvGrpSpPr/>
        <p:nvPr/>
      </p:nvGrpSpPr>
      <p:grpSpPr>
        <a:xfrm>
          <a:off x="0" y="0"/>
          <a:ext cx="0" cy="0"/>
          <a:chOff x="0" y="0"/>
          <a:chExt cx="0" cy="0"/>
        </a:xfrm>
      </p:grpSpPr>
      <p:sp>
        <p:nvSpPr>
          <p:cNvPr id="97" name="Google Shape;97;p2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0" name="Google Shape;100;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03" name="Google Shape;103;p2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chemeClr val="accent1"/>
                </a:solidFill>
                <a:latin typeface="Arial"/>
                <a:ea typeface="Arial"/>
                <a:cs typeface="Arial"/>
                <a:sym typeface="Arial"/>
              </a:rPr>
              <a:t>“</a:t>
            </a:r>
            <a:endParaRPr/>
          </a:p>
        </p:txBody>
      </p:sp>
      <p:sp>
        <p:nvSpPr>
          <p:cNvPr id="104" name="Google Shape;104;p2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sp>
        <p:nvSpPr>
          <p:cNvPr id="106" name="Google Shape;106;p2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8" name="Google Shape;108;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1" name="Shape 111"/>
        <p:cNvGrpSpPr/>
        <p:nvPr/>
      </p:nvGrpSpPr>
      <p:grpSpPr>
        <a:xfrm>
          <a:off x="0" y="0"/>
          <a:ext cx="0" cy="0"/>
          <a:chOff x="0" y="0"/>
          <a:chExt cx="0" cy="0"/>
        </a:xfrm>
      </p:grpSpPr>
      <p:sp>
        <p:nvSpPr>
          <p:cNvPr id="112" name="Google Shape;112;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FEFEFE"/>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15" name="Google Shape;115;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18" name="Google Shape;118;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chemeClr val="accent1"/>
                </a:solidFill>
                <a:latin typeface="Arial"/>
                <a:ea typeface="Arial"/>
                <a:cs typeface="Arial"/>
                <a:sym typeface="Arial"/>
              </a:rPr>
              <a:t>“</a:t>
            </a:r>
            <a:endParaRPr/>
          </a:p>
        </p:txBody>
      </p:sp>
      <p:sp>
        <p:nvSpPr>
          <p:cNvPr id="119" name="Google Shape;119;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MX"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0" name="Shape 120"/>
        <p:cNvGrpSpPr/>
        <p:nvPr/>
      </p:nvGrpSpPr>
      <p:grpSpPr>
        <a:xfrm>
          <a:off x="0" y="0"/>
          <a:ext cx="0" cy="0"/>
          <a:chOff x="0" y="0"/>
          <a:chExt cx="0" cy="0"/>
        </a:xfrm>
      </p:grpSpPr>
      <p:sp>
        <p:nvSpPr>
          <p:cNvPr id="121" name="Google Shape;121;p2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24" name="Google Shape;124;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3" name="Shape 133"/>
        <p:cNvGrpSpPr/>
        <p:nvPr/>
      </p:nvGrpSpPr>
      <p:grpSpPr>
        <a:xfrm>
          <a:off x="0" y="0"/>
          <a:ext cx="0" cy="0"/>
          <a:chOff x="0" y="0"/>
          <a:chExt cx="0" cy="0"/>
        </a:xfrm>
      </p:grpSpPr>
      <p:sp>
        <p:nvSpPr>
          <p:cNvPr id="134" name="Google Shape;134;p2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9" name="Shape 39"/>
        <p:cNvGrpSpPr/>
        <p:nvPr/>
      </p:nvGrpSpPr>
      <p:grpSpPr>
        <a:xfrm>
          <a:off x="0" y="0"/>
          <a:ext cx="0" cy="0"/>
          <a:chOff x="0" y="0"/>
          <a:chExt cx="0" cy="0"/>
        </a:xfrm>
      </p:grpSpPr>
      <p:sp>
        <p:nvSpPr>
          <p:cNvPr id="40" name="Google Shape;40;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5" name="Shape 45"/>
        <p:cNvGrpSpPr/>
        <p:nvPr/>
      </p:nvGrpSpPr>
      <p:grpSpPr>
        <a:xfrm>
          <a:off x="0" y="0"/>
          <a:ext cx="0" cy="0"/>
          <a:chOff x="0" y="0"/>
          <a:chExt cx="0" cy="0"/>
        </a:xfrm>
      </p:grpSpPr>
      <p:sp>
        <p:nvSpPr>
          <p:cNvPr id="46" name="Google Shape;46;p1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FEFEFE"/>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8" name="Google Shape;48;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8" name="Shape 58"/>
        <p:cNvGrpSpPr/>
        <p:nvPr/>
      </p:nvGrpSpPr>
      <p:grpSpPr>
        <a:xfrm>
          <a:off x="0" y="0"/>
          <a:ext cx="0" cy="0"/>
          <a:chOff x="0" y="0"/>
          <a:chExt cx="0" cy="0"/>
        </a:xfrm>
      </p:grpSpPr>
      <p:sp>
        <p:nvSpPr>
          <p:cNvPr id="59" name="Google Shape;59;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7" name="Shape 67"/>
        <p:cNvGrpSpPr/>
        <p:nvPr/>
      </p:nvGrpSpPr>
      <p:grpSpPr>
        <a:xfrm>
          <a:off x="0" y="0"/>
          <a:ext cx="0" cy="0"/>
          <a:chOff x="0" y="0"/>
          <a:chExt cx="0" cy="0"/>
        </a:xfrm>
      </p:grpSpPr>
      <p:sp>
        <p:nvSpPr>
          <p:cNvPr id="68" name="Google Shape;68;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2" name="Shape 72"/>
        <p:cNvGrpSpPr/>
        <p:nvPr/>
      </p:nvGrpSpPr>
      <p:grpSpPr>
        <a:xfrm>
          <a:off x="0" y="0"/>
          <a:ext cx="0" cy="0"/>
          <a:chOff x="0" y="0"/>
          <a:chExt cx="0" cy="0"/>
        </a:xfrm>
      </p:grpSpPr>
      <p:sp>
        <p:nvSpPr>
          <p:cNvPr id="73" name="Google Shape;73;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6" name="Shape 76"/>
        <p:cNvGrpSpPr/>
        <p:nvPr/>
      </p:nvGrpSpPr>
      <p:grpSpPr>
        <a:xfrm>
          <a:off x="0" y="0"/>
          <a:ext cx="0" cy="0"/>
          <a:chOff x="0" y="0"/>
          <a:chExt cx="0" cy="0"/>
        </a:xfrm>
      </p:grpSpPr>
      <p:sp>
        <p:nvSpPr>
          <p:cNvPr id="77" name="Google Shape;77;p1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83" name="Shape 83"/>
        <p:cNvGrpSpPr/>
        <p:nvPr/>
      </p:nvGrpSpPr>
      <p:grpSpPr>
        <a:xfrm>
          <a:off x="0" y="0"/>
          <a:ext cx="0" cy="0"/>
          <a:chOff x="0" y="0"/>
          <a:chExt cx="0" cy="0"/>
        </a:xfrm>
      </p:grpSpPr>
      <p:sp>
        <p:nvSpPr>
          <p:cNvPr id="84" name="Google Shape;84;p1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FEFEFE"/>
                </a:solidFill>
                <a:latin typeface="Trebuchet MS"/>
                <a:ea typeface="Trebuchet MS"/>
                <a:cs typeface="Trebuchet MS"/>
                <a:sym typeface="Trebuchet MS"/>
              </a:defRPr>
            </a:lvl9pPr>
          </a:lstStyle>
          <a:p/>
        </p:txBody>
      </p:sp>
      <p:sp>
        <p:nvSpPr>
          <p:cNvPr id="86" name="Google Shape;86;p1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9"/>
          <p:cNvGrpSpPr/>
          <p:nvPr/>
        </p:nvGrpSpPr>
        <p:grpSpPr>
          <a:xfrm>
            <a:off x="0" y="-8467"/>
            <a:ext cx="12192000" cy="6866467"/>
            <a:chOff x="0" y="-8467"/>
            <a:chExt cx="12192000" cy="6866467"/>
          </a:xfrm>
        </p:grpSpPr>
        <p:cxnSp>
          <p:nvCxnSpPr>
            <p:cNvPr id="7" name="Google Shape;7;p9"/>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9"/>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803"/>
              </a:srgbClr>
            </a:solidFill>
            <a:ln>
              <a:noFill/>
            </a:ln>
          </p:spPr>
        </p:sp>
        <p:sp>
          <p:nvSpPr>
            <p:cNvPr id="13" name="Google Shape;13;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803"/>
              </a:srgbClr>
            </a:solidFill>
            <a:ln>
              <a:noFill/>
            </a:ln>
          </p:spPr>
        </p:sp>
        <p:sp>
          <p:nvSpPr>
            <p:cNvPr id="14" name="Google Shape;14;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8" name="Google Shape;18;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013791" y="267598"/>
            <a:ext cx="8144277" cy="2387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s-MX"/>
              <a:t>Los Videojuegos y sus Beneficios</a:t>
            </a:r>
            <a:endParaRPr/>
          </a:p>
        </p:txBody>
      </p:sp>
      <p:sp>
        <p:nvSpPr>
          <p:cNvPr id="144" name="Google Shape;144;p1"/>
          <p:cNvSpPr txBox="1"/>
          <p:nvPr>
            <p:ph idx="1" type="subTitle"/>
          </p:nvPr>
        </p:nvSpPr>
        <p:spPr>
          <a:xfrm>
            <a:off x="1507077" y="4050816"/>
            <a:ext cx="9595800" cy="23262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s-MX"/>
              <a:t>Presentado por:</a:t>
            </a:r>
            <a:endParaRPr/>
          </a:p>
          <a:p>
            <a:pPr indent="0" lvl="0" marL="0" rtl="0" algn="r">
              <a:spcBef>
                <a:spcPts val="1000"/>
              </a:spcBef>
              <a:spcAft>
                <a:spcPts val="0"/>
              </a:spcAft>
              <a:buSzPts val="1440"/>
              <a:buNone/>
            </a:pPr>
            <a:r>
              <a:rPr lang="es-MX"/>
              <a:t>Alexis Fuentes 40601</a:t>
            </a:r>
            <a:endParaRPr/>
          </a:p>
          <a:p>
            <a:pPr indent="0" lvl="0" marL="0" rtl="0" algn="r">
              <a:spcBef>
                <a:spcPts val="1000"/>
              </a:spcBef>
              <a:spcAft>
                <a:spcPts val="0"/>
              </a:spcAft>
              <a:buSzPts val="1440"/>
              <a:buNone/>
            </a:pPr>
            <a:r>
              <a:rPr lang="es-MX"/>
              <a:t>Hector De Dios 40007</a:t>
            </a:r>
            <a:endParaRPr/>
          </a:p>
          <a:p>
            <a:pPr indent="0" lvl="0" marL="0" rtl="0" algn="r">
              <a:spcBef>
                <a:spcPts val="1000"/>
              </a:spcBef>
              <a:spcAft>
                <a:spcPts val="0"/>
              </a:spcAft>
              <a:buSzPts val="1440"/>
              <a:buNone/>
            </a:pPr>
            <a:r>
              <a:rPr lang="es-MX"/>
              <a:t>Angel Perez 40138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e59d9d161_0_5"/>
          <p:cNvSpPr txBox="1"/>
          <p:nvPr>
            <p:ph type="title"/>
          </p:nvPr>
        </p:nvSpPr>
        <p:spPr>
          <a:xfrm>
            <a:off x="564134" y="16625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Creacion del jugador </a:t>
            </a:r>
            <a:endParaRPr/>
          </a:p>
        </p:txBody>
      </p:sp>
      <p:sp>
        <p:nvSpPr>
          <p:cNvPr id="205" name="Google Shape;205;gde59d9d161_0_5"/>
          <p:cNvSpPr txBox="1"/>
          <p:nvPr>
            <p:ph idx="1" type="body"/>
          </p:nvPr>
        </p:nvSpPr>
        <p:spPr>
          <a:xfrm>
            <a:off x="384900" y="1056875"/>
            <a:ext cx="11633100" cy="565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s-MX" sz="1700">
                <a:solidFill>
                  <a:schemeClr val="lt1"/>
                </a:solidFill>
                <a:latin typeface="Arial"/>
                <a:ea typeface="Arial"/>
                <a:cs typeface="Arial"/>
                <a:sym typeface="Arial"/>
              </a:rPr>
              <a:t>Movimiento </a:t>
            </a:r>
            <a:endParaRPr sz="1700">
              <a:solidFill>
                <a:schemeClr val="lt1"/>
              </a:solidFill>
              <a:latin typeface="Arial"/>
              <a:ea typeface="Arial"/>
              <a:cs typeface="Arial"/>
              <a:sym typeface="Arial"/>
            </a:endParaRPr>
          </a:p>
          <a:p>
            <a:pPr indent="457200" lvl="0" marL="0" rtl="0" algn="l">
              <a:spcBef>
                <a:spcPts val="1000"/>
              </a:spcBef>
              <a:spcAft>
                <a:spcPts val="0"/>
              </a:spcAft>
              <a:buNone/>
            </a:pPr>
            <a:r>
              <a:rPr lang="es-MX" sz="1700">
                <a:solidFill>
                  <a:schemeClr val="lt1"/>
                </a:solidFill>
                <a:latin typeface="Arial"/>
                <a:ea typeface="Arial"/>
                <a:cs typeface="Arial"/>
                <a:sym typeface="Arial"/>
              </a:rPr>
              <a:t>Se hace una</a:t>
            </a:r>
            <a:r>
              <a:rPr lang="es-MX" sz="1200">
                <a:solidFill>
                  <a:schemeClr val="dk1"/>
                </a:solidFill>
                <a:latin typeface="Times New Roman"/>
                <a:ea typeface="Times New Roman"/>
                <a:cs typeface="Times New Roman"/>
                <a:sym typeface="Times New Roman"/>
              </a:rPr>
              <a:t> </a:t>
            </a:r>
            <a:r>
              <a:rPr lang="es-MX" sz="1700">
                <a:solidFill>
                  <a:schemeClr val="lt1"/>
                </a:solidFill>
                <a:latin typeface="Arial"/>
                <a:ea typeface="Arial"/>
                <a:cs typeface="Arial"/>
                <a:sym typeface="Arial"/>
              </a:rPr>
              <a:t>clase nueva que será la del jugador la cual será la más importante en este RPG ya que será la encargada de todo lo que tenga relación con el jugador, desde los movimientos hasta los ataques. Creamos variables que guardan la dirección, la posición,  la velocidad y su aceleración</a:t>
            </a:r>
            <a:r>
              <a:rPr lang="es-MX" sz="1700">
                <a:solidFill>
                  <a:schemeClr val="lt1"/>
                </a:solidFill>
                <a:latin typeface="Arial"/>
                <a:ea typeface="Arial"/>
                <a:cs typeface="Arial"/>
                <a:sym typeface="Arial"/>
              </a:rPr>
              <a:t> para que el movimiento sea registrado de manera correcta. </a:t>
            </a:r>
            <a:endParaRPr sz="1700">
              <a:solidFill>
                <a:schemeClr val="lt1"/>
              </a:solidFill>
              <a:latin typeface="Arial"/>
              <a:ea typeface="Arial"/>
              <a:cs typeface="Arial"/>
              <a:sym typeface="Arial"/>
            </a:endParaRPr>
          </a:p>
          <a:p>
            <a:pPr indent="457200" lvl="0" marL="0" rtl="0" algn="l">
              <a:spcBef>
                <a:spcPts val="1000"/>
              </a:spcBef>
              <a:spcAft>
                <a:spcPts val="0"/>
              </a:spcAft>
              <a:buNone/>
            </a:pPr>
            <a:r>
              <a:rPr lang="es-MX" sz="1700">
                <a:solidFill>
                  <a:schemeClr val="lt1"/>
                </a:solidFill>
                <a:latin typeface="Arial"/>
                <a:ea typeface="Arial"/>
                <a:cs typeface="Arial"/>
                <a:sym typeface="Arial"/>
              </a:rPr>
              <a:t>Una una vez hecho esto se le </a:t>
            </a:r>
            <a:r>
              <a:rPr lang="es-MX" sz="1700">
                <a:solidFill>
                  <a:schemeClr val="lt1"/>
                </a:solidFill>
                <a:latin typeface="Arial"/>
                <a:ea typeface="Arial"/>
                <a:cs typeface="Arial"/>
                <a:sym typeface="Arial"/>
              </a:rPr>
              <a:t>agregó</a:t>
            </a:r>
            <a:r>
              <a:rPr lang="es-MX" sz="1700">
                <a:solidFill>
                  <a:schemeClr val="lt1"/>
                </a:solidFill>
                <a:latin typeface="Arial"/>
                <a:ea typeface="Arial"/>
                <a:cs typeface="Arial"/>
                <a:sym typeface="Arial"/>
              </a:rPr>
              <a:t> la gravedad al juego con una </a:t>
            </a:r>
            <a:r>
              <a:rPr lang="es-MX" sz="1700">
                <a:solidFill>
                  <a:schemeClr val="lt1"/>
                </a:solidFill>
                <a:latin typeface="Arial"/>
                <a:ea typeface="Arial"/>
                <a:cs typeface="Arial"/>
                <a:sym typeface="Arial"/>
              </a:rPr>
              <a:t>fuerza</a:t>
            </a:r>
            <a:r>
              <a:rPr lang="es-MX" sz="1700">
                <a:solidFill>
                  <a:schemeClr val="lt1"/>
                </a:solidFill>
                <a:latin typeface="Arial"/>
                <a:ea typeface="Arial"/>
                <a:cs typeface="Arial"/>
                <a:sym typeface="Arial"/>
              </a:rPr>
              <a:t> que jala al personaje al piso lo cual genera un  error sin el siguiente paso.</a:t>
            </a:r>
            <a:endParaRPr sz="1700">
              <a:solidFill>
                <a:schemeClr val="lt1"/>
              </a:solidFill>
              <a:latin typeface="Arial"/>
              <a:ea typeface="Arial"/>
              <a:cs typeface="Arial"/>
              <a:sym typeface="Arial"/>
            </a:endParaRPr>
          </a:p>
          <a:p>
            <a:pPr indent="0" lvl="0" marL="0" rtl="0" algn="l">
              <a:spcBef>
                <a:spcPts val="1000"/>
              </a:spcBef>
              <a:spcAft>
                <a:spcPts val="0"/>
              </a:spcAft>
              <a:buNone/>
            </a:pPr>
            <a:r>
              <a:t/>
            </a:r>
            <a:endParaRPr sz="1700">
              <a:solidFill>
                <a:schemeClr val="lt1"/>
              </a:solidFill>
              <a:latin typeface="Arial"/>
              <a:ea typeface="Arial"/>
              <a:cs typeface="Arial"/>
              <a:sym typeface="Arial"/>
            </a:endParaRPr>
          </a:p>
          <a:p>
            <a:pPr indent="457200" lvl="0" marL="0" rtl="0" algn="l">
              <a:spcBef>
                <a:spcPts val="1000"/>
              </a:spcBef>
              <a:spcAft>
                <a:spcPts val="0"/>
              </a:spcAft>
              <a:buNone/>
            </a:pPr>
            <a:r>
              <a:t/>
            </a:r>
            <a:endParaRPr sz="1700">
              <a:solidFill>
                <a:schemeClr val="lt1"/>
              </a:solidFill>
              <a:latin typeface="Arial"/>
              <a:ea typeface="Arial"/>
              <a:cs typeface="Arial"/>
              <a:sym typeface="Arial"/>
            </a:endParaRPr>
          </a:p>
        </p:txBody>
      </p:sp>
      <p:pic>
        <p:nvPicPr>
          <p:cNvPr id="206" name="Google Shape;206;gde59d9d161_0_5"/>
          <p:cNvPicPr preferRelativeResize="0"/>
          <p:nvPr/>
        </p:nvPicPr>
        <p:blipFill>
          <a:blip r:embed="rId3">
            <a:alphaModFix/>
          </a:blip>
          <a:stretch>
            <a:fillRect/>
          </a:stretch>
        </p:blipFill>
        <p:spPr>
          <a:xfrm>
            <a:off x="6839125" y="3456350"/>
            <a:ext cx="5352875" cy="3401651"/>
          </a:xfrm>
          <a:prstGeom prst="rect">
            <a:avLst/>
          </a:prstGeom>
          <a:noFill/>
          <a:ln>
            <a:noFill/>
          </a:ln>
        </p:spPr>
      </p:pic>
      <p:pic>
        <p:nvPicPr>
          <p:cNvPr id="207" name="Google Shape;207;gde59d9d161_0_5"/>
          <p:cNvPicPr preferRelativeResize="0"/>
          <p:nvPr/>
        </p:nvPicPr>
        <p:blipFill>
          <a:blip r:embed="rId4">
            <a:alphaModFix/>
          </a:blip>
          <a:stretch>
            <a:fillRect/>
          </a:stretch>
        </p:blipFill>
        <p:spPr>
          <a:xfrm>
            <a:off x="0" y="3546925"/>
            <a:ext cx="5438775" cy="3311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de59d9d161_0_25"/>
          <p:cNvSpPr txBox="1"/>
          <p:nvPr>
            <p:ph type="title"/>
          </p:nvPr>
        </p:nvSpPr>
        <p:spPr>
          <a:xfrm>
            <a:off x="564134" y="16625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Creacion del jugador </a:t>
            </a:r>
            <a:endParaRPr/>
          </a:p>
        </p:txBody>
      </p:sp>
      <p:sp>
        <p:nvSpPr>
          <p:cNvPr id="213" name="Google Shape;213;gde59d9d161_0_25"/>
          <p:cNvSpPr txBox="1"/>
          <p:nvPr>
            <p:ph idx="1" type="body"/>
          </p:nvPr>
        </p:nvSpPr>
        <p:spPr>
          <a:xfrm>
            <a:off x="384900" y="1056875"/>
            <a:ext cx="11633100" cy="565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700">
              <a:solidFill>
                <a:schemeClr val="lt1"/>
              </a:solidFill>
              <a:latin typeface="Arial"/>
              <a:ea typeface="Arial"/>
              <a:cs typeface="Arial"/>
              <a:sym typeface="Arial"/>
            </a:endParaRPr>
          </a:p>
          <a:p>
            <a:pPr indent="0" lvl="0" marL="0" rtl="0" algn="l">
              <a:spcBef>
                <a:spcPts val="1000"/>
              </a:spcBef>
              <a:spcAft>
                <a:spcPts val="0"/>
              </a:spcAft>
              <a:buNone/>
            </a:pPr>
            <a:r>
              <a:rPr lang="es-MX" sz="1700">
                <a:solidFill>
                  <a:schemeClr val="lt1"/>
                </a:solidFill>
                <a:latin typeface="Arial"/>
                <a:ea typeface="Arial"/>
                <a:cs typeface="Arial"/>
                <a:sym typeface="Arial"/>
              </a:rPr>
              <a:t>Colisiones </a:t>
            </a:r>
            <a:endParaRPr sz="1700">
              <a:solidFill>
                <a:schemeClr val="lt1"/>
              </a:solidFill>
              <a:latin typeface="Arial"/>
              <a:ea typeface="Arial"/>
              <a:cs typeface="Arial"/>
              <a:sym typeface="Arial"/>
            </a:endParaRPr>
          </a:p>
          <a:p>
            <a:pPr indent="457200" lvl="0" marL="0" rtl="0" algn="l">
              <a:spcBef>
                <a:spcPts val="1000"/>
              </a:spcBef>
              <a:spcAft>
                <a:spcPts val="0"/>
              </a:spcAft>
              <a:buNone/>
            </a:pPr>
            <a:r>
              <a:rPr lang="es-MX" sz="1700">
                <a:solidFill>
                  <a:schemeClr val="lt1"/>
                </a:solidFill>
                <a:latin typeface="Arial"/>
                <a:ea typeface="Arial"/>
                <a:cs typeface="Arial"/>
                <a:sym typeface="Arial"/>
              </a:rPr>
              <a:t>Este paso es importante para que el jugador pueda colisionar con el suelo y este no caiga infinitamente al vacío saliendo de la pantalla, esto se hace con un “rect object” que crea un rectángulo alrededor de la imagen del suelo y el jugador o como es llamado por los jugadores “Hitbox”.</a:t>
            </a:r>
            <a:endParaRPr sz="1700">
              <a:solidFill>
                <a:schemeClr val="lt1"/>
              </a:solidFill>
              <a:latin typeface="Arial"/>
              <a:ea typeface="Arial"/>
              <a:cs typeface="Arial"/>
              <a:sym typeface="Arial"/>
            </a:endParaRPr>
          </a:p>
          <a:p>
            <a:pPr indent="0" lvl="0" marL="0" rtl="0" algn="l">
              <a:spcBef>
                <a:spcPts val="1000"/>
              </a:spcBef>
              <a:spcAft>
                <a:spcPts val="0"/>
              </a:spcAft>
              <a:buNone/>
            </a:pPr>
            <a:r>
              <a:rPr lang="es-MX" sz="1700">
                <a:solidFill>
                  <a:schemeClr val="lt1"/>
                </a:solidFill>
                <a:latin typeface="Arial"/>
                <a:ea typeface="Arial"/>
                <a:cs typeface="Arial"/>
                <a:sym typeface="Arial"/>
              </a:rPr>
              <a:t>Vidas</a:t>
            </a:r>
            <a:endParaRPr sz="1700">
              <a:solidFill>
                <a:schemeClr val="lt1"/>
              </a:solidFill>
              <a:latin typeface="Arial"/>
              <a:ea typeface="Arial"/>
              <a:cs typeface="Arial"/>
              <a:sym typeface="Arial"/>
            </a:endParaRPr>
          </a:p>
          <a:p>
            <a:pPr indent="0" lvl="0" marL="0" rtl="0" algn="l">
              <a:spcBef>
                <a:spcPts val="1000"/>
              </a:spcBef>
              <a:spcAft>
                <a:spcPts val="0"/>
              </a:spcAft>
              <a:buNone/>
            </a:pPr>
            <a:r>
              <a:rPr lang="es-MX" sz="1700">
                <a:solidFill>
                  <a:schemeClr val="lt1"/>
                </a:solidFill>
                <a:latin typeface="Arial"/>
                <a:ea typeface="Arial"/>
                <a:cs typeface="Arial"/>
                <a:sym typeface="Arial"/>
              </a:rPr>
              <a:t>	Se hizo </a:t>
            </a:r>
            <a:r>
              <a:rPr lang="es-MX" sz="1700">
                <a:solidFill>
                  <a:schemeClr val="lt1"/>
                </a:solidFill>
                <a:latin typeface="Arial"/>
                <a:ea typeface="Arial"/>
                <a:cs typeface="Arial"/>
                <a:sym typeface="Arial"/>
              </a:rPr>
              <a:t>con la una clase específica para la barra de vida que de manera predeterminada mostrará la barra llena o nuestra imagen con los 5 corazones de vida. Se crea una segunda clase para indicar cuando el jugador sea dañado haciendo que su barra de vida sea afectada haciendo que la imagen de la barra de vida cambie a una con menor cantidad de corazones.</a:t>
            </a:r>
            <a:endParaRPr sz="1700">
              <a:solidFill>
                <a:schemeClr val="lt1"/>
              </a:solidFill>
              <a:latin typeface="Arial"/>
              <a:ea typeface="Arial"/>
              <a:cs typeface="Arial"/>
              <a:sym typeface="Arial"/>
            </a:endParaRPr>
          </a:p>
          <a:p>
            <a:pPr indent="0" lvl="0" marL="0" rtl="0" algn="l">
              <a:spcBef>
                <a:spcPts val="1000"/>
              </a:spcBef>
              <a:spcAft>
                <a:spcPts val="0"/>
              </a:spcAft>
              <a:buNone/>
            </a:pPr>
            <a:r>
              <a:t/>
            </a:r>
            <a:endParaRPr sz="1700">
              <a:solidFill>
                <a:schemeClr val="lt1"/>
              </a:solidFill>
              <a:latin typeface="Arial"/>
              <a:ea typeface="Arial"/>
              <a:cs typeface="Arial"/>
              <a:sym typeface="Arial"/>
            </a:endParaRPr>
          </a:p>
          <a:p>
            <a:pPr indent="0" lvl="0" marL="0" rtl="0" algn="l">
              <a:spcBef>
                <a:spcPts val="1000"/>
              </a:spcBef>
              <a:spcAft>
                <a:spcPts val="0"/>
              </a:spcAft>
              <a:buNone/>
            </a:pPr>
            <a:r>
              <a:rPr lang="es-MX" sz="1700">
                <a:solidFill>
                  <a:schemeClr val="lt1"/>
                </a:solidFill>
                <a:latin typeface="Arial"/>
                <a:ea typeface="Arial"/>
                <a:cs typeface="Arial"/>
                <a:sym typeface="Arial"/>
              </a:rPr>
              <a:t>	</a:t>
            </a:r>
            <a:endParaRPr sz="1700">
              <a:solidFill>
                <a:schemeClr val="lt1"/>
              </a:solidFill>
              <a:latin typeface="Arial"/>
              <a:ea typeface="Arial"/>
              <a:cs typeface="Arial"/>
              <a:sym typeface="Arial"/>
            </a:endParaRPr>
          </a:p>
          <a:p>
            <a:pPr indent="0" lvl="0" marL="0" rtl="0" algn="l">
              <a:spcBef>
                <a:spcPts val="1000"/>
              </a:spcBef>
              <a:spcAft>
                <a:spcPts val="0"/>
              </a:spcAft>
              <a:buNone/>
            </a:pPr>
            <a:r>
              <a:rPr lang="es-MX" sz="1700">
                <a:solidFill>
                  <a:schemeClr val="lt1"/>
                </a:solidFill>
                <a:latin typeface="Arial"/>
                <a:ea typeface="Arial"/>
                <a:cs typeface="Arial"/>
                <a:sym typeface="Arial"/>
              </a:rPr>
              <a:t>	</a:t>
            </a:r>
            <a:endParaRPr sz="1700">
              <a:solidFill>
                <a:schemeClr val="lt1"/>
              </a:solidFill>
              <a:latin typeface="Arial"/>
              <a:ea typeface="Arial"/>
              <a:cs typeface="Arial"/>
              <a:sym typeface="Arial"/>
            </a:endParaRPr>
          </a:p>
          <a:p>
            <a:pPr indent="457200" lvl="0" marL="0" rtl="0" algn="l">
              <a:spcBef>
                <a:spcPts val="1000"/>
              </a:spcBef>
              <a:spcAft>
                <a:spcPts val="0"/>
              </a:spcAft>
              <a:buNone/>
            </a:pPr>
            <a:r>
              <a:t/>
            </a:r>
            <a:endParaRPr sz="1700">
              <a:solidFill>
                <a:schemeClr val="lt1"/>
              </a:solidFill>
              <a:latin typeface="Arial"/>
              <a:ea typeface="Arial"/>
              <a:cs typeface="Arial"/>
              <a:sym typeface="Arial"/>
            </a:endParaRPr>
          </a:p>
        </p:txBody>
      </p:sp>
      <p:pic>
        <p:nvPicPr>
          <p:cNvPr id="214" name="Google Shape;214;gde59d9d161_0_25"/>
          <p:cNvPicPr preferRelativeResize="0"/>
          <p:nvPr/>
        </p:nvPicPr>
        <p:blipFill>
          <a:blip r:embed="rId3">
            <a:alphaModFix/>
          </a:blip>
          <a:stretch>
            <a:fillRect/>
          </a:stretch>
        </p:blipFill>
        <p:spPr>
          <a:xfrm>
            <a:off x="5323299" y="5081812"/>
            <a:ext cx="6755175" cy="641258"/>
          </a:xfrm>
          <a:prstGeom prst="rect">
            <a:avLst/>
          </a:prstGeom>
          <a:noFill/>
          <a:ln>
            <a:noFill/>
          </a:ln>
        </p:spPr>
      </p:pic>
      <p:pic>
        <p:nvPicPr>
          <p:cNvPr id="215" name="Google Shape;215;gde59d9d161_0_25"/>
          <p:cNvPicPr preferRelativeResize="0"/>
          <p:nvPr/>
        </p:nvPicPr>
        <p:blipFill>
          <a:blip r:embed="rId4">
            <a:alphaModFix/>
          </a:blip>
          <a:stretch>
            <a:fillRect/>
          </a:stretch>
        </p:blipFill>
        <p:spPr>
          <a:xfrm>
            <a:off x="0" y="4907586"/>
            <a:ext cx="5580075" cy="16862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1526334" y="647350"/>
            <a:ext cx="8596800" cy="1320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s-MX"/>
              <a:t>Antes Y Después</a:t>
            </a:r>
            <a:endParaRPr/>
          </a:p>
        </p:txBody>
      </p:sp>
      <p:pic>
        <p:nvPicPr>
          <p:cNvPr descr="A picture containing text, toy, doll, clipart&#10;&#10;Description automatically generated" id="150" name="Google Shape;150;p2"/>
          <p:cNvPicPr preferRelativeResize="0"/>
          <p:nvPr>
            <p:ph idx="1" type="body"/>
          </p:nvPr>
        </p:nvPicPr>
        <p:blipFill rotWithShape="1">
          <a:blip r:embed="rId3">
            <a:alphaModFix/>
          </a:blip>
          <a:srcRect b="0" l="0" r="0" t="0"/>
          <a:stretch/>
        </p:blipFill>
        <p:spPr>
          <a:xfrm>
            <a:off x="1319313" y="2155868"/>
            <a:ext cx="8596200" cy="377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s-MX"/>
              <a:t>Antes y Después</a:t>
            </a:r>
            <a:endParaRPr/>
          </a:p>
        </p:txBody>
      </p:sp>
      <p:pic>
        <p:nvPicPr>
          <p:cNvPr descr="A picture containing text&#10;&#10;Description automatically generated" id="156" name="Google Shape;156;p3"/>
          <p:cNvPicPr preferRelativeResize="0"/>
          <p:nvPr>
            <p:ph idx="1" type="body"/>
          </p:nvPr>
        </p:nvPicPr>
        <p:blipFill rotWithShape="1">
          <a:blip r:embed="rId3">
            <a:alphaModFix/>
          </a:blip>
          <a:srcRect b="0" l="0" r="0" t="0"/>
          <a:stretch/>
        </p:blipFill>
        <p:spPr>
          <a:xfrm>
            <a:off x="677863" y="2212468"/>
            <a:ext cx="8596312" cy="3777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s-MX"/>
              <a:t>Beneficios de videojuegos</a:t>
            </a:r>
            <a:endParaRPr/>
          </a:p>
        </p:txBody>
      </p:sp>
      <p:sp>
        <p:nvSpPr>
          <p:cNvPr id="162" name="Google Shape;162;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s-MX"/>
              <a:t>Los videojuegos nos ayuda mejorar la capacidad lectora y atención visual, dado que exigen a los usuarios centrar su atención en la pantalla, lo que funciona como una herramienta para entrenar la capacidad lectora y atención n visual.</a:t>
            </a:r>
            <a:endParaRPr/>
          </a:p>
          <a:p>
            <a:pPr indent="-342900" lvl="0" marL="342900" rtl="0" algn="l">
              <a:spcBef>
                <a:spcPts val="1000"/>
              </a:spcBef>
              <a:spcAft>
                <a:spcPts val="0"/>
              </a:spcAft>
              <a:buSzPts val="1440"/>
              <a:buChar char="►"/>
            </a:pPr>
            <a:r>
              <a:rPr lang="es-MX"/>
              <a:t>Los videojuegos también nos ayuda a mejorar la capacidad para decidir. Los videojuegos inciden en la toma de decisiones rápidas y agiles. Se hizo un experimento con un videojuego donde se ocupo tomar decisiones constantemente, y entre mas jugaban las personas mas mejoraban la capacidad para decidir.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s-MX"/>
              <a:t>Programas para crear Video juegos </a:t>
            </a:r>
            <a:endParaRPr/>
          </a:p>
        </p:txBody>
      </p:sp>
      <p:sp>
        <p:nvSpPr>
          <p:cNvPr id="168" name="Google Shape;168;p5"/>
          <p:cNvSpPr txBox="1"/>
          <p:nvPr/>
        </p:nvSpPr>
        <p:spPr>
          <a:xfrm>
            <a:off x="838200" y="1821317"/>
            <a:ext cx="588330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lt1"/>
                </a:solidFill>
                <a:latin typeface="Trebuchet MS"/>
                <a:ea typeface="Trebuchet MS"/>
                <a:cs typeface="Trebuchet MS"/>
                <a:sym typeface="Trebuchet MS"/>
              </a:rPr>
              <a:t>Existen muchos lenguajes de programación para crear video juegos pero estos son los mas populares para desarrollar un proyecto profesional y trabajar en la realidad virtual en videojuegos: </a:t>
            </a:r>
            <a:endParaRPr/>
          </a:p>
          <a:p>
            <a:pPr indent="-285750" lvl="0" marL="285750" marR="0" rtl="0" algn="l">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C++</a:t>
            </a:r>
            <a:endParaRPr/>
          </a:p>
          <a:p>
            <a:pPr indent="-285750" lvl="0" marL="285750" marR="0" rtl="0" algn="l">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C#</a:t>
            </a:r>
            <a:endParaRPr/>
          </a:p>
          <a:p>
            <a:pPr indent="-285750" lvl="0" marL="285750" marR="0" rtl="0" algn="l">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Java</a:t>
            </a:r>
            <a:endParaRPr/>
          </a:p>
          <a:p>
            <a:pPr indent="-285750" lvl="0" marL="285750" marR="0" rtl="0" algn="l">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JavaScript</a:t>
            </a:r>
            <a:endParaRPr/>
          </a:p>
          <a:p>
            <a:pPr indent="-285750" lvl="0" marL="285750" marR="0" rtl="0" algn="l">
              <a:spcBef>
                <a:spcPts val="0"/>
              </a:spcBef>
              <a:spcAft>
                <a:spcPts val="0"/>
              </a:spcAft>
              <a:buClr>
                <a:schemeClr val="lt1"/>
              </a:buClr>
              <a:buSzPts val="1800"/>
              <a:buFont typeface="Arial"/>
              <a:buChar char="•"/>
            </a:pPr>
            <a:r>
              <a:rPr lang="es-MX" sz="1800">
                <a:solidFill>
                  <a:schemeClr val="lt1"/>
                </a:solidFill>
                <a:latin typeface="Trebuchet MS"/>
                <a:ea typeface="Trebuchet MS"/>
                <a:cs typeface="Trebuchet MS"/>
                <a:sym typeface="Trebuchet MS"/>
              </a:rPr>
              <a:t>Python</a:t>
            </a:r>
            <a:endParaRPr/>
          </a:p>
        </p:txBody>
      </p:sp>
      <p:pic>
        <p:nvPicPr>
          <p:cNvPr descr="Graphical user interface, website&#10;&#10;Description automatically generated" id="169" name="Google Shape;169;p5"/>
          <p:cNvPicPr preferRelativeResize="0"/>
          <p:nvPr>
            <p:ph idx="1" type="body"/>
          </p:nvPr>
        </p:nvPicPr>
        <p:blipFill rotWithShape="1">
          <a:blip r:embed="rId3">
            <a:alphaModFix/>
          </a:blip>
          <a:srcRect b="0" l="0" r="0" t="0"/>
          <a:stretch/>
        </p:blipFill>
        <p:spPr>
          <a:xfrm>
            <a:off x="4480825" y="2839425"/>
            <a:ext cx="6664200" cy="374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b="1" lang="es-MX"/>
              <a:t>Conceptos básicos</a:t>
            </a:r>
            <a:endParaRPr/>
          </a:p>
        </p:txBody>
      </p:sp>
      <p:sp>
        <p:nvSpPr>
          <p:cNvPr id="175" name="Google Shape;175;p6"/>
          <p:cNvSpPr txBox="1"/>
          <p:nvPr>
            <p:ph idx="1" type="body"/>
          </p:nvPr>
        </p:nvSpPr>
        <p:spPr>
          <a:xfrm>
            <a:off x="677334" y="1376071"/>
            <a:ext cx="8596668"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s-MX"/>
              <a:t>Python: </a:t>
            </a:r>
            <a:r>
              <a:rPr lang="es-MX"/>
              <a:t>Lenguaje de programación interpretado, multiparadigma y multiplataforma.</a:t>
            </a:r>
            <a:endParaRPr/>
          </a:p>
        </p:txBody>
      </p:sp>
      <p:pic>
        <p:nvPicPr>
          <p:cNvPr descr="Geolocalización y Mapas con Python – Blog Europeanvalley" id="176" name="Google Shape;176;p6"/>
          <p:cNvPicPr preferRelativeResize="0"/>
          <p:nvPr/>
        </p:nvPicPr>
        <p:blipFill rotWithShape="1">
          <a:blip r:embed="rId3">
            <a:alphaModFix/>
          </a:blip>
          <a:srcRect b="0" l="0" r="0" t="0"/>
          <a:stretch/>
        </p:blipFill>
        <p:spPr>
          <a:xfrm>
            <a:off x="2262655" y="3159300"/>
            <a:ext cx="5426026" cy="32297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s-MX"/>
              <a:t>Conceptos básicos</a:t>
            </a:r>
            <a:endParaRPr/>
          </a:p>
        </p:txBody>
      </p:sp>
      <p:sp>
        <p:nvSpPr>
          <p:cNvPr id="182" name="Google Shape;182;p7"/>
          <p:cNvSpPr txBox="1"/>
          <p:nvPr/>
        </p:nvSpPr>
        <p:spPr>
          <a:xfrm>
            <a:off x="677334" y="1395828"/>
            <a:ext cx="84948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rgbClr val="FFFFFF"/>
                </a:solidFill>
                <a:latin typeface="Trebuchet MS"/>
                <a:ea typeface="Trebuchet MS"/>
                <a:cs typeface="Trebuchet MS"/>
                <a:sym typeface="Trebuchet MS"/>
              </a:rPr>
              <a:t>Pygame: </a:t>
            </a:r>
            <a:r>
              <a:rPr lang="es-MX" sz="1800">
                <a:solidFill>
                  <a:srgbClr val="FFFFFF"/>
                </a:solidFill>
                <a:latin typeface="Trebuchet MS"/>
                <a:ea typeface="Trebuchet MS"/>
                <a:cs typeface="Trebuchet MS"/>
                <a:sym typeface="Trebuchet MS"/>
              </a:rPr>
              <a:t>Módulo del lenguaje de programación Python que permiten la creación de videojuegos en dos dimensiones de una manera sencilla.</a:t>
            </a:r>
            <a:endParaRPr sz="1800">
              <a:solidFill>
                <a:schemeClr val="lt1"/>
              </a:solidFill>
              <a:latin typeface="Trebuchet MS"/>
              <a:ea typeface="Trebuchet MS"/>
              <a:cs typeface="Trebuchet MS"/>
              <a:sym typeface="Trebuchet MS"/>
            </a:endParaRPr>
          </a:p>
        </p:txBody>
      </p:sp>
      <p:pic>
        <p:nvPicPr>
          <p:cNvPr descr="Curso Python de Videojuegos - Pygame - ▷ Cursos de Programación de 0 a  Experto © Garantizados" id="183" name="Google Shape;183;p7"/>
          <p:cNvPicPr preferRelativeResize="0"/>
          <p:nvPr/>
        </p:nvPicPr>
        <p:blipFill rotWithShape="1">
          <a:blip r:embed="rId3">
            <a:alphaModFix/>
          </a:blip>
          <a:srcRect b="0" l="0" r="0" t="0"/>
          <a:stretch/>
        </p:blipFill>
        <p:spPr>
          <a:xfrm>
            <a:off x="2876550" y="2476500"/>
            <a:ext cx="64389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s-MX"/>
              <a:t>Conceptos básicos</a:t>
            </a:r>
            <a:endParaRPr/>
          </a:p>
        </p:txBody>
      </p:sp>
      <p:sp>
        <p:nvSpPr>
          <p:cNvPr id="189" name="Google Shape;189;p8"/>
          <p:cNvSpPr txBox="1"/>
          <p:nvPr/>
        </p:nvSpPr>
        <p:spPr>
          <a:xfrm>
            <a:off x="677334" y="1440600"/>
            <a:ext cx="87339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rgbClr val="FFFFFF"/>
                </a:solidFill>
                <a:latin typeface="Trebuchet MS"/>
                <a:ea typeface="Trebuchet MS"/>
                <a:cs typeface="Trebuchet MS"/>
                <a:sym typeface="Trebuchet MS"/>
              </a:rPr>
              <a:t>Sprite:</a:t>
            </a:r>
            <a:r>
              <a:rPr lang="es-MX" sz="1800">
                <a:solidFill>
                  <a:srgbClr val="FFFFFF"/>
                </a:solidFill>
                <a:latin typeface="Trebuchet MS"/>
                <a:ea typeface="Trebuchet MS"/>
                <a:cs typeface="Trebuchet MS"/>
                <a:sym typeface="Trebuchet MS"/>
              </a:rPr>
              <a:t> Consiste en la máscara o la imagen que el desarrollador de videojuegos asigna a un objeto que puede colisionar.</a:t>
            </a:r>
            <a:endParaRPr sz="1800">
              <a:solidFill>
                <a:schemeClr val="lt1"/>
              </a:solidFill>
              <a:latin typeface="Trebuchet MS"/>
              <a:ea typeface="Trebuchet MS"/>
              <a:cs typeface="Trebuchet MS"/>
              <a:sym typeface="Trebuchet MS"/>
            </a:endParaRPr>
          </a:p>
        </p:txBody>
      </p:sp>
      <p:pic>
        <p:nvPicPr>
          <p:cNvPr descr="Objetos para videojuegos - Alpha Eve" id="190" name="Google Shape;190;p8"/>
          <p:cNvPicPr preferRelativeResize="0"/>
          <p:nvPr/>
        </p:nvPicPr>
        <p:blipFill rotWithShape="1">
          <a:blip r:embed="rId3">
            <a:alphaModFix/>
          </a:blip>
          <a:srcRect b="0" l="0" r="0" t="0"/>
          <a:stretch/>
        </p:blipFill>
        <p:spPr>
          <a:xfrm>
            <a:off x="1194120" y="2052779"/>
            <a:ext cx="4144534" cy="2002460"/>
          </a:xfrm>
          <a:prstGeom prst="rect">
            <a:avLst/>
          </a:prstGeom>
          <a:noFill/>
          <a:ln>
            <a:noFill/>
          </a:ln>
        </p:spPr>
      </p:pic>
      <p:pic>
        <p:nvPicPr>
          <p:cNvPr descr="Ranking] Los 10 objetos más útiles de la saga Mario Kart - Nintenderos -  Nintendo Switch, Switch Lite" id="191" name="Google Shape;191;p8"/>
          <p:cNvPicPr preferRelativeResize="0"/>
          <p:nvPr/>
        </p:nvPicPr>
        <p:blipFill rotWithShape="1">
          <a:blip r:embed="rId4">
            <a:alphaModFix/>
          </a:blip>
          <a:srcRect b="0" l="0" r="0" t="0"/>
          <a:stretch/>
        </p:blipFill>
        <p:spPr>
          <a:xfrm>
            <a:off x="6853347" y="2130206"/>
            <a:ext cx="1917823" cy="1802654"/>
          </a:xfrm>
          <a:prstGeom prst="rect">
            <a:avLst/>
          </a:prstGeom>
          <a:noFill/>
          <a:ln>
            <a:noFill/>
          </a:ln>
        </p:spPr>
      </p:pic>
      <p:pic>
        <p:nvPicPr>
          <p:cNvPr descr="videojuegos | focaclipart" id="192" name="Google Shape;192;p8"/>
          <p:cNvPicPr preferRelativeResize="0"/>
          <p:nvPr/>
        </p:nvPicPr>
        <p:blipFill rotWithShape="1">
          <a:blip r:embed="rId5">
            <a:alphaModFix/>
          </a:blip>
          <a:srcRect b="0" l="0" r="0" t="0"/>
          <a:stretch/>
        </p:blipFill>
        <p:spPr>
          <a:xfrm>
            <a:off x="4332848" y="3667736"/>
            <a:ext cx="3304589" cy="29229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de59d9d161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s-MX"/>
              <a:t> Comó funciona el proyecto </a:t>
            </a:r>
            <a:endParaRPr/>
          </a:p>
        </p:txBody>
      </p:sp>
      <p:sp>
        <p:nvSpPr>
          <p:cNvPr id="198" name="Google Shape;198;gde59d9d161_0_0"/>
          <p:cNvSpPr txBox="1"/>
          <p:nvPr>
            <p:ph idx="1" type="body"/>
          </p:nvPr>
        </p:nvSpPr>
        <p:spPr>
          <a:xfrm>
            <a:off x="573550" y="1348950"/>
            <a:ext cx="11142600" cy="5046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a:t>Creación</a:t>
            </a:r>
            <a:r>
              <a:rPr lang="es-MX"/>
              <a:t> del Fondo</a:t>
            </a:r>
            <a:endParaRPr/>
          </a:p>
          <a:p>
            <a:pPr indent="457200" lvl="0" marL="0" rtl="0" algn="just">
              <a:lnSpc>
                <a:spcPct val="105000"/>
              </a:lnSpc>
              <a:spcBef>
                <a:spcPts val="0"/>
              </a:spcBef>
              <a:spcAft>
                <a:spcPts val="0"/>
              </a:spcAft>
              <a:buNone/>
            </a:pPr>
            <a:r>
              <a:rPr lang="es-MX" sz="1700">
                <a:solidFill>
                  <a:schemeClr val="lt1"/>
                </a:solidFill>
                <a:latin typeface="Arial"/>
                <a:ea typeface="Arial"/>
                <a:cs typeface="Arial"/>
                <a:sym typeface="Arial"/>
              </a:rPr>
              <a:t>Primero para crear el mundo en el videojuego se creó un fondo o “background ” usando una clase en la que se llamó a la imagen que deseamos usar como el fondo de nuestro videojuego</a:t>
            </a:r>
            <a:endParaRPr sz="1700">
              <a:solidFill>
                <a:schemeClr val="lt1"/>
              </a:solidFill>
              <a:latin typeface="Arial"/>
              <a:ea typeface="Arial"/>
              <a:cs typeface="Arial"/>
              <a:sym typeface="Arial"/>
            </a:endParaRPr>
          </a:p>
          <a:p>
            <a:pPr indent="0" lvl="0" marL="0" rtl="0" algn="just">
              <a:lnSpc>
                <a:spcPct val="105000"/>
              </a:lnSpc>
              <a:spcBef>
                <a:spcPts val="800"/>
              </a:spcBef>
              <a:spcAft>
                <a:spcPts val="0"/>
              </a:spcAft>
              <a:buNone/>
            </a:pPr>
            <a:r>
              <a:rPr lang="es-MX" sz="1700">
                <a:solidFill>
                  <a:schemeClr val="lt1"/>
                </a:solidFill>
                <a:latin typeface="Arial"/>
                <a:ea typeface="Arial"/>
                <a:cs typeface="Arial"/>
                <a:sym typeface="Arial"/>
              </a:rPr>
              <a:t>Creacion del suelo</a:t>
            </a:r>
            <a:endParaRPr sz="1700">
              <a:solidFill>
                <a:schemeClr val="lt1"/>
              </a:solidFill>
              <a:latin typeface="Arial"/>
              <a:ea typeface="Arial"/>
              <a:cs typeface="Arial"/>
              <a:sym typeface="Arial"/>
            </a:endParaRPr>
          </a:p>
          <a:p>
            <a:pPr indent="0" lvl="0" marL="0" rtl="0" algn="just">
              <a:lnSpc>
                <a:spcPct val="105000"/>
              </a:lnSpc>
              <a:spcBef>
                <a:spcPts val="800"/>
              </a:spcBef>
              <a:spcAft>
                <a:spcPts val="800"/>
              </a:spcAft>
              <a:buClr>
                <a:schemeClr val="dk1"/>
              </a:buClr>
              <a:buSzPts val="1100"/>
              <a:buFont typeface="Arial"/>
              <a:buNone/>
            </a:pPr>
            <a:r>
              <a:rPr lang="es-MX" sz="1700">
                <a:solidFill>
                  <a:schemeClr val="lt1"/>
                </a:solidFill>
                <a:latin typeface="Arial"/>
                <a:ea typeface="Arial"/>
                <a:cs typeface="Arial"/>
                <a:sym typeface="Arial"/>
              </a:rPr>
              <a:t>	</a:t>
            </a:r>
            <a:r>
              <a:rPr lang="es-MX" sz="1400">
                <a:solidFill>
                  <a:schemeClr val="lt1"/>
                </a:solidFill>
                <a:latin typeface="Arial"/>
                <a:ea typeface="Arial"/>
                <a:cs typeface="Arial"/>
                <a:sym typeface="Arial"/>
              </a:rPr>
              <a:t>P</a:t>
            </a:r>
            <a:r>
              <a:rPr lang="es-MX" sz="1700">
                <a:solidFill>
                  <a:schemeClr val="lt1"/>
                </a:solidFill>
                <a:latin typeface="Arial"/>
                <a:ea typeface="Arial"/>
                <a:cs typeface="Arial"/>
                <a:sym typeface="Arial"/>
              </a:rPr>
              <a:t>osteriormente se creó una clase para el suelo, el codigo para este suelo es similar al que se usó para crear el fondo pero a éste se le agregó un “rect object” también conocido por los jugadores como “hitbox” esto es un rectángulo que es necesario para que se pueda dar la interacción con otros objetos que rodeará la imagen deseada detectando si hay alguna interacción</a:t>
            </a:r>
            <a:endParaRPr sz="1700">
              <a:solidFill>
                <a:schemeClr val="lt1"/>
              </a:solidFill>
              <a:latin typeface="Arial"/>
              <a:ea typeface="Arial"/>
              <a:cs typeface="Arial"/>
              <a:sym typeface="Arial"/>
            </a:endParaRPr>
          </a:p>
        </p:txBody>
      </p:sp>
      <p:pic>
        <p:nvPicPr>
          <p:cNvPr id="199" name="Google Shape;199;gde59d9d161_0_0"/>
          <p:cNvPicPr preferRelativeResize="0"/>
          <p:nvPr/>
        </p:nvPicPr>
        <p:blipFill>
          <a:blip r:embed="rId3">
            <a:alphaModFix/>
          </a:blip>
          <a:stretch>
            <a:fillRect/>
          </a:stretch>
        </p:blipFill>
        <p:spPr>
          <a:xfrm>
            <a:off x="5101950" y="3556375"/>
            <a:ext cx="6840599" cy="3254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a">
  <a:themeElements>
    <a:clrScheme name="Azul cálido">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2021-06-01T16:37:47Z</dcterms:created>
  <dc:creator>M040601 ALEXIS FUENTES</dc:creator>
</cp:coreProperties>
</file>