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14" r:id="rId1"/>
  </p:sldMasterIdLst>
  <p:notesMasterIdLst>
    <p:notesMasterId r:id="rId15"/>
  </p:notesMasterIdLst>
  <p:sldIdLst>
    <p:sldId id="259" r:id="rId2"/>
    <p:sldId id="257" r:id="rId3"/>
    <p:sldId id="260" r:id="rId4"/>
    <p:sldId id="261" r:id="rId5"/>
    <p:sldId id="262" r:id="rId6"/>
    <p:sldId id="263" r:id="rId7"/>
    <p:sldId id="264" r:id="rId8"/>
    <p:sldId id="265" r:id="rId9"/>
    <p:sldId id="266" r:id="rId10"/>
    <p:sldId id="269" r:id="rId11"/>
    <p:sldId id="268" r:id="rId12"/>
    <p:sldId id="267" r:id="rId13"/>
    <p:sldId id="25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5037"/>
  </p:normalViewPr>
  <p:slideViewPr>
    <p:cSldViewPr snapToGrid="0" snapToObjects="1">
      <p:cViewPr varScale="1">
        <p:scale>
          <a:sx n="74" d="100"/>
          <a:sy n="74" d="100"/>
        </p:scale>
        <p:origin x="118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ulia\Downloads\PEA_N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ulia\Downloads\PEA_N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7117738407699037"/>
          <c:y val="2.5428331875182269E-2"/>
          <c:w val="0.82705774278215227"/>
          <c:h val="0.73577136191309422"/>
        </c:manualLayout>
      </c:layout>
      <c:barChart>
        <c:barDir val="col"/>
        <c:grouping val="clustered"/>
        <c:varyColors val="0"/>
        <c:ser>
          <c:idx val="0"/>
          <c:order val="0"/>
          <c:tx>
            <c:strRef>
              <c:f>Datos!$H$1</c:f>
              <c:strCache>
                <c:ptCount val="1"/>
                <c:pt idx="0">
                  <c:v>Promedio de Población Ocupada</c:v>
                </c:pt>
              </c:strCache>
            </c:strRef>
          </c:tx>
          <c:spPr>
            <a:solidFill>
              <a:schemeClr val="accent1">
                <a:shade val="80000"/>
                <a:satMod val="150000"/>
              </a:schemeClr>
            </a:solidFill>
            <a:ln>
              <a:noFill/>
            </a:ln>
            <a:effectLst/>
          </c:spPr>
          <c:invertIfNegative val="0"/>
          <c:cat>
            <c:numRef>
              <c:f>Datos!$G$2:$G$16</c:f>
              <c:numCache>
                <c:formatCode>General</c:formatCode>
                <c:ptCount val="15"/>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pt idx="14">
                  <c:v>2019</c:v>
                </c:pt>
              </c:numCache>
            </c:numRef>
          </c:cat>
          <c:val>
            <c:numRef>
              <c:f>Datos!$H$2:$H$16</c:f>
              <c:numCache>
                <c:formatCode>#,##0</c:formatCode>
                <c:ptCount val="15"/>
                <c:pt idx="0">
                  <c:v>1837777.75</c:v>
                </c:pt>
                <c:pt idx="1">
                  <c:v>1922893</c:v>
                </c:pt>
                <c:pt idx="2">
                  <c:v>1974722.75</c:v>
                </c:pt>
                <c:pt idx="3">
                  <c:v>2010735.75</c:v>
                </c:pt>
                <c:pt idx="4">
                  <c:v>2016985.25</c:v>
                </c:pt>
                <c:pt idx="5">
                  <c:v>2069669.25</c:v>
                </c:pt>
                <c:pt idx="6">
                  <c:v>2087240.25</c:v>
                </c:pt>
                <c:pt idx="7">
                  <c:v>2153324.75</c:v>
                </c:pt>
                <c:pt idx="8">
                  <c:v>2155366</c:v>
                </c:pt>
                <c:pt idx="9">
                  <c:v>2161241</c:v>
                </c:pt>
                <c:pt idx="10">
                  <c:v>2225108.25</c:v>
                </c:pt>
                <c:pt idx="11">
                  <c:v>2298935.5</c:v>
                </c:pt>
                <c:pt idx="12">
                  <c:v>2350902.25</c:v>
                </c:pt>
                <c:pt idx="13">
                  <c:v>2405650</c:v>
                </c:pt>
                <c:pt idx="14">
                  <c:v>2453894.5</c:v>
                </c:pt>
              </c:numCache>
            </c:numRef>
          </c:val>
          <c:extLst>
            <c:ext xmlns:c16="http://schemas.microsoft.com/office/drawing/2014/chart" uri="{C3380CC4-5D6E-409C-BE32-E72D297353CC}">
              <c16:uniqueId val="{00000000-5FFF-724F-B947-FE89851E54F4}"/>
            </c:ext>
          </c:extLst>
        </c:ser>
        <c:ser>
          <c:idx val="1"/>
          <c:order val="1"/>
          <c:tx>
            <c:strRef>
              <c:f>Datos!$I$1</c:f>
              <c:strCache>
                <c:ptCount val="1"/>
                <c:pt idx="0">
                  <c:v>Promedio de Población Desocupada</c:v>
                </c:pt>
              </c:strCache>
            </c:strRef>
          </c:tx>
          <c:spPr>
            <a:solidFill>
              <a:schemeClr val="accent2">
                <a:shade val="80000"/>
                <a:satMod val="150000"/>
              </a:schemeClr>
            </a:solidFill>
            <a:ln>
              <a:noFill/>
            </a:ln>
            <a:effectLst/>
          </c:spPr>
          <c:invertIfNegative val="0"/>
          <c:cat>
            <c:numRef>
              <c:f>Datos!$G$2:$G$16</c:f>
              <c:numCache>
                <c:formatCode>General</c:formatCode>
                <c:ptCount val="15"/>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pt idx="14">
                  <c:v>2019</c:v>
                </c:pt>
              </c:numCache>
            </c:numRef>
          </c:cat>
          <c:val>
            <c:numRef>
              <c:f>Datos!$I$2:$I$16</c:f>
              <c:numCache>
                <c:formatCode>#,##0</c:formatCode>
                <c:ptCount val="15"/>
                <c:pt idx="0">
                  <c:v>99540.5</c:v>
                </c:pt>
                <c:pt idx="1">
                  <c:v>99779</c:v>
                </c:pt>
                <c:pt idx="2">
                  <c:v>93174.5</c:v>
                </c:pt>
                <c:pt idx="3">
                  <c:v>94988.5</c:v>
                </c:pt>
                <c:pt idx="4">
                  <c:v>157953</c:v>
                </c:pt>
                <c:pt idx="5">
                  <c:v>144913.5</c:v>
                </c:pt>
                <c:pt idx="6">
                  <c:v>135854.75</c:v>
                </c:pt>
                <c:pt idx="7">
                  <c:v>131431.25</c:v>
                </c:pt>
                <c:pt idx="8">
                  <c:v>128801</c:v>
                </c:pt>
                <c:pt idx="9">
                  <c:v>119650.25</c:v>
                </c:pt>
                <c:pt idx="10">
                  <c:v>107764</c:v>
                </c:pt>
                <c:pt idx="11">
                  <c:v>102251</c:v>
                </c:pt>
                <c:pt idx="12">
                  <c:v>92620.75</c:v>
                </c:pt>
                <c:pt idx="13">
                  <c:v>89528.75</c:v>
                </c:pt>
                <c:pt idx="14">
                  <c:v>88904.75</c:v>
                </c:pt>
              </c:numCache>
            </c:numRef>
          </c:val>
          <c:extLst>
            <c:ext xmlns:c16="http://schemas.microsoft.com/office/drawing/2014/chart" uri="{C3380CC4-5D6E-409C-BE32-E72D297353CC}">
              <c16:uniqueId val="{00000001-5FFF-724F-B947-FE89851E54F4}"/>
            </c:ext>
          </c:extLst>
        </c:ser>
        <c:dLbls>
          <c:showLegendKey val="0"/>
          <c:showVal val="0"/>
          <c:showCatName val="0"/>
          <c:showSerName val="0"/>
          <c:showPercent val="0"/>
          <c:showBubbleSize val="0"/>
        </c:dLbls>
        <c:gapWidth val="100"/>
        <c:overlap val="-24"/>
        <c:axId val="1689653264"/>
        <c:axId val="1689646192"/>
      </c:barChart>
      <c:catAx>
        <c:axId val="168965326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s-MX"/>
          </a:p>
        </c:txPr>
        <c:crossAx val="1689646192"/>
        <c:crosses val="autoZero"/>
        <c:auto val="0"/>
        <c:lblAlgn val="ctr"/>
        <c:lblOffset val="100"/>
        <c:noMultiLvlLbl val="0"/>
      </c:catAx>
      <c:valAx>
        <c:axId val="1689646192"/>
        <c:scaling>
          <c:orientation val="minMax"/>
        </c:scaling>
        <c:delete val="0"/>
        <c:axPos val="l"/>
        <c:majorGridlines>
          <c:spPr>
            <a:ln w="9525" cap="flat" cmpd="sng" algn="ctr">
              <a:solidFill>
                <a:schemeClr val="tx2">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s-MX"/>
          </a:p>
        </c:txPr>
        <c:crossAx val="16896532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s-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Datos!$K$22</c:f>
              <c:strCache>
                <c:ptCount val="1"/>
                <c:pt idx="0">
                  <c:v>Alumnos en busca de su primer trabajo</c:v>
                </c:pt>
              </c:strCache>
            </c:strRef>
          </c:tx>
          <c:spPr>
            <a:solidFill>
              <a:schemeClr val="accent2">
                <a:shade val="80000"/>
                <a:satMod val="150000"/>
              </a:schemeClr>
            </a:solidFill>
            <a:ln>
              <a:noFill/>
            </a:ln>
            <a:effectLst/>
          </c:spPr>
          <c:cat>
            <c:numRef>
              <c:f>Datos!$G$2:$G$16</c:f>
              <c:numCache>
                <c:formatCode>General</c:formatCode>
                <c:ptCount val="15"/>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pt idx="14">
                  <c:v>2019</c:v>
                </c:pt>
              </c:numCache>
            </c:numRef>
          </c:cat>
          <c:val>
            <c:numRef>
              <c:f>Datos!$K$23:$K$35</c:f>
              <c:numCache>
                <c:formatCode>#,##0</c:formatCode>
                <c:ptCount val="13"/>
                <c:pt idx="0">
                  <c:v>254368</c:v>
                </c:pt>
                <c:pt idx="1">
                  <c:v>262420</c:v>
                </c:pt>
                <c:pt idx="2">
                  <c:v>266795</c:v>
                </c:pt>
                <c:pt idx="3">
                  <c:v>274726</c:v>
                </c:pt>
                <c:pt idx="4">
                  <c:v>287109</c:v>
                </c:pt>
                <c:pt idx="5">
                  <c:v>294312</c:v>
                </c:pt>
                <c:pt idx="6">
                  <c:v>301184</c:v>
                </c:pt>
                <c:pt idx="7">
                  <c:v>317648</c:v>
                </c:pt>
                <c:pt idx="8">
                  <c:v>328099</c:v>
                </c:pt>
                <c:pt idx="9">
                  <c:v>336392</c:v>
                </c:pt>
                <c:pt idx="10">
                  <c:v>346898</c:v>
                </c:pt>
                <c:pt idx="11">
                  <c:v>364034</c:v>
                </c:pt>
                <c:pt idx="12">
                  <c:v>379380</c:v>
                </c:pt>
              </c:numCache>
            </c:numRef>
          </c:val>
          <c:extLst>
            <c:ext xmlns:c16="http://schemas.microsoft.com/office/drawing/2014/chart" uri="{C3380CC4-5D6E-409C-BE32-E72D297353CC}">
              <c16:uniqueId val="{00000000-E8A0-6F44-8FE4-1D066D93E0D0}"/>
            </c:ext>
          </c:extLst>
        </c:ser>
        <c:ser>
          <c:idx val="1"/>
          <c:order val="1"/>
          <c:tx>
            <c:strRef>
              <c:f>Datos!$I$1</c:f>
              <c:strCache>
                <c:ptCount val="1"/>
                <c:pt idx="0">
                  <c:v>Promedio de Población Desocupada</c:v>
                </c:pt>
              </c:strCache>
            </c:strRef>
          </c:tx>
          <c:spPr>
            <a:solidFill>
              <a:schemeClr val="accent4">
                <a:shade val="80000"/>
                <a:satMod val="150000"/>
              </a:schemeClr>
            </a:solidFill>
            <a:ln>
              <a:noFill/>
            </a:ln>
            <a:effectLst/>
          </c:spPr>
          <c:cat>
            <c:numRef>
              <c:f>Datos!$G$2:$G$16</c:f>
              <c:numCache>
                <c:formatCode>General</c:formatCode>
                <c:ptCount val="15"/>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pt idx="14">
                  <c:v>2019</c:v>
                </c:pt>
              </c:numCache>
            </c:numRef>
          </c:cat>
          <c:val>
            <c:numRef>
              <c:f>Datos!$I$2:$I$16</c:f>
              <c:numCache>
                <c:formatCode>#,##0</c:formatCode>
                <c:ptCount val="15"/>
                <c:pt idx="0">
                  <c:v>99540.5</c:v>
                </c:pt>
                <c:pt idx="1">
                  <c:v>99779</c:v>
                </c:pt>
                <c:pt idx="2">
                  <c:v>93174.5</c:v>
                </c:pt>
                <c:pt idx="3">
                  <c:v>94988.5</c:v>
                </c:pt>
                <c:pt idx="4">
                  <c:v>157953</c:v>
                </c:pt>
                <c:pt idx="5">
                  <c:v>144913.5</c:v>
                </c:pt>
                <c:pt idx="6">
                  <c:v>135854.75</c:v>
                </c:pt>
                <c:pt idx="7">
                  <c:v>131431.25</c:v>
                </c:pt>
                <c:pt idx="8">
                  <c:v>128801</c:v>
                </c:pt>
                <c:pt idx="9">
                  <c:v>119650.25</c:v>
                </c:pt>
                <c:pt idx="10">
                  <c:v>107764</c:v>
                </c:pt>
                <c:pt idx="11">
                  <c:v>102251</c:v>
                </c:pt>
                <c:pt idx="12">
                  <c:v>92620.75</c:v>
                </c:pt>
                <c:pt idx="13">
                  <c:v>89528.75</c:v>
                </c:pt>
                <c:pt idx="14">
                  <c:v>88904.75</c:v>
                </c:pt>
              </c:numCache>
            </c:numRef>
          </c:val>
          <c:extLst>
            <c:ext xmlns:c16="http://schemas.microsoft.com/office/drawing/2014/chart" uri="{C3380CC4-5D6E-409C-BE32-E72D297353CC}">
              <c16:uniqueId val="{00000001-E8A0-6F44-8FE4-1D066D93E0D0}"/>
            </c:ext>
          </c:extLst>
        </c:ser>
        <c:dLbls>
          <c:showLegendKey val="0"/>
          <c:showVal val="0"/>
          <c:showCatName val="0"/>
          <c:showSerName val="0"/>
          <c:showPercent val="0"/>
          <c:showBubbleSize val="0"/>
        </c:dLbls>
        <c:axId val="1689648912"/>
        <c:axId val="1689649456"/>
      </c:areaChart>
      <c:catAx>
        <c:axId val="1689648912"/>
        <c:scaling>
          <c:orientation val="minMax"/>
        </c:scaling>
        <c:delete val="0"/>
        <c:axPos val="b"/>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s-MX"/>
          </a:p>
        </c:txPr>
        <c:crossAx val="1689649456"/>
        <c:crosses val="autoZero"/>
        <c:auto val="1"/>
        <c:lblAlgn val="ctr"/>
        <c:lblOffset val="100"/>
        <c:noMultiLvlLbl val="0"/>
      </c:catAx>
      <c:valAx>
        <c:axId val="1689649456"/>
        <c:scaling>
          <c:orientation val="minMax"/>
        </c:scaling>
        <c:delete val="0"/>
        <c:axPos val="l"/>
        <c:majorGridlines>
          <c:spPr>
            <a:ln w="9525" cap="flat" cmpd="sng" algn="ctr">
              <a:solidFill>
                <a:schemeClr val="tx2">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s-MX"/>
          </a:p>
        </c:txPr>
        <c:crossAx val="168964891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s-MX"/>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81">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spPr>
      <a:ln w="9525" cap="flat" cmpd="sng" algn="ctr">
        <a:solidFill>
          <a:schemeClr val="tx2">
            <a:lumMod val="40000"/>
            <a:lumOff val="60000"/>
          </a:schemeClr>
        </a:solidFill>
        <a:round/>
      </a:ln>
    </cs:spPr>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4B540EB1-FD5F-0C4F-8A92-4CA7A0057F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a:extLst>
              <a:ext uri="{FF2B5EF4-FFF2-40B4-BE49-F238E27FC236}">
                <a16:creationId xmlns:a16="http://schemas.microsoft.com/office/drawing/2014/main" id="{A5C98EFA-39E0-F643-98BA-277D81944FE3}"/>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FE0CC-065E-334C-A7F1-2D45D67CBFD7}" type="datetimeFigureOut">
              <a:rPr lang="es-MX" smtClean="0"/>
              <a:t>27/11/2020</a:t>
            </a:fld>
            <a:endParaRPr lang="es-MX"/>
          </a:p>
        </p:txBody>
      </p:sp>
      <p:sp>
        <p:nvSpPr>
          <p:cNvPr id="4" name="Marcador de imagen de diapositiva 3">
            <a:extLst>
              <a:ext uri="{FF2B5EF4-FFF2-40B4-BE49-F238E27FC236}">
                <a16:creationId xmlns:a16="http://schemas.microsoft.com/office/drawing/2014/main" id="{44838E11-1EB5-8748-9271-FBB3215149B8}"/>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a:extLst>
              <a:ext uri="{FF2B5EF4-FFF2-40B4-BE49-F238E27FC236}">
                <a16:creationId xmlns:a16="http://schemas.microsoft.com/office/drawing/2014/main" id="{2DEDBF35-3447-8B4F-A20E-17F3AABD4911}"/>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a:extLst>
              <a:ext uri="{FF2B5EF4-FFF2-40B4-BE49-F238E27FC236}">
                <a16:creationId xmlns:a16="http://schemas.microsoft.com/office/drawing/2014/main" id="{955A5A54-2E8F-334E-A8C1-A72017B72024}"/>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a:extLst>
              <a:ext uri="{FF2B5EF4-FFF2-40B4-BE49-F238E27FC236}">
                <a16:creationId xmlns:a16="http://schemas.microsoft.com/office/drawing/2014/main" id="{7E5DB1FD-15F5-864B-B2C3-5AAF92186874}"/>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667173-AFA5-184E-9142-6DCDDCF5E019}" type="slidenum">
              <a:rPr lang="es-MX" smtClean="0"/>
              <a:t>‹Nº›</a:t>
            </a:fld>
            <a:endParaRPr lang="es-MX"/>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762000"/>
            <a:ext cx="685621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762000"/>
            <a:ext cx="2193989" cy="5334001"/>
          </a:xfrm>
          <a:prstGeom prst="rect">
            <a:avLst/>
          </a:prstGeom>
          <a:solidFill>
            <a:srgbClr val="C3C3C3">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1298448"/>
            <a:ext cx="5486400" cy="3255264"/>
          </a:xfrm>
        </p:spPr>
        <p:txBody>
          <a:bodyPr anchor="b">
            <a:normAutofit/>
          </a:bodyPr>
          <a:lstStyle>
            <a:lvl1pPr algn="l">
              <a:defRPr sz="54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25011" y="4670246"/>
            <a:ext cx="5486400" cy="914400"/>
          </a:xfrm>
        </p:spPr>
        <p:txBody>
          <a:bodyPr anchor="t">
            <a:normAutofit/>
          </a:bodyPr>
          <a:lstStyle>
            <a:lvl1pPr marL="0" indent="0" algn="l">
              <a:buNone/>
              <a:defRPr sz="2000" cap="none" spc="0" baseline="0">
                <a:solidFill>
                  <a:schemeClr val="accent1">
                    <a:lumMod val="20000"/>
                    <a:lumOff val="80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C717ACA-35FF-7940-A573-723139D67C18}" type="datetime1">
              <a:rPr lang="es-MX" smtClean="0"/>
              <a:t>27/11/2020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2D8A0A1-8A42-6C4C-8801-F9C415858530}" type="slidenum">
              <a:rPr lang="es-MX" smtClean="0"/>
              <a:t>‹Nº›</a:t>
            </a:fld>
            <a:endParaRPr lang="es-MX"/>
          </a:p>
        </p:txBody>
      </p:sp>
    </p:spTree>
    <p:extLst>
      <p:ext uri="{BB962C8B-B14F-4D97-AF65-F5344CB8AC3E}">
        <p14:creationId xmlns:p14="http://schemas.microsoft.com/office/powerpoint/2010/main" val="3648919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E18FBF3-E5F6-4346-A775-EBF9D55DD10D}" type="datetime1">
              <a:rPr lang="es-MX" smtClean="0"/>
              <a:t>27/11/2020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32D8A0A1-8A42-6C4C-8801-F9C415858530}" type="slidenum">
              <a:rPr lang="es-MX" smtClean="0"/>
              <a:t>‹Nº›</a:t>
            </a:fld>
            <a:endParaRPr lang="es-MX"/>
          </a:p>
        </p:txBody>
      </p:sp>
    </p:spTree>
    <p:extLst>
      <p:ext uri="{BB962C8B-B14F-4D97-AF65-F5344CB8AC3E}">
        <p14:creationId xmlns:p14="http://schemas.microsoft.com/office/powerpoint/2010/main" val="1898552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990600"/>
            <a:ext cx="211455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900934" y="868680"/>
            <a:ext cx="5486400" cy="512064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06853A1-24B8-0B49-91F8-5D7A60C6DFD6}" type="datetime1">
              <a:rPr lang="es-MX" smtClean="0"/>
              <a:t>27/11/2020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32D8A0A1-8A42-6C4C-8801-F9C415858530}" type="slidenum">
              <a:rPr lang="es-MX" smtClean="0"/>
              <a:t>‹Nº›</a:t>
            </a:fld>
            <a:endParaRPr lang="es-MX"/>
          </a:p>
        </p:txBody>
      </p:sp>
    </p:spTree>
    <p:extLst>
      <p:ext uri="{BB962C8B-B14F-4D97-AF65-F5344CB8AC3E}">
        <p14:creationId xmlns:p14="http://schemas.microsoft.com/office/powerpoint/2010/main" val="4251101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29E67B6-35D7-194F-9BC9-32533270A761}" type="datetime1">
              <a:rPr lang="es-MX" smtClean="0"/>
              <a:t>27/11/2020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2D8A0A1-8A42-6C4C-8801-F9C415858530}" type="slidenum">
              <a:rPr lang="es-MX" smtClean="0"/>
              <a:t>‹Nº›</a:t>
            </a:fld>
            <a:endParaRPr lang="es-MX"/>
          </a:p>
        </p:txBody>
      </p:sp>
    </p:spTree>
    <p:extLst>
      <p:ext uri="{BB962C8B-B14F-4D97-AF65-F5344CB8AC3E}">
        <p14:creationId xmlns:p14="http://schemas.microsoft.com/office/powerpoint/2010/main" val="1505267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900934" y="1298448"/>
            <a:ext cx="5486400" cy="3255264"/>
          </a:xfrm>
        </p:spPr>
        <p:txBody>
          <a:bodyPr anchor="b">
            <a:normAutofit/>
          </a:bodyPr>
          <a:lstStyle>
            <a:lvl1pPr>
              <a:defRPr sz="54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914650" y="4672584"/>
            <a:ext cx="5486400" cy="914400"/>
          </a:xfrm>
        </p:spPr>
        <p:txBody>
          <a:bodyPr anchor="t">
            <a:normAutofit/>
          </a:bodyPr>
          <a:lstStyle>
            <a:lvl1pPr marL="0" indent="0">
              <a:buNone/>
              <a:defRPr sz="20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E8B14C4-4DE6-B64F-B6DB-8CF2459462C8}" type="datetime1">
              <a:rPr lang="es-MX" smtClean="0"/>
              <a:t>27/11/2020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2D8A0A1-8A42-6C4C-8801-F9C415858530}" type="slidenum">
              <a:rPr lang="es-MX" smtClean="0"/>
              <a:t>‹Nº›</a:t>
            </a:fld>
            <a:endParaRPr lang="es-MX"/>
          </a:p>
        </p:txBody>
      </p:sp>
    </p:spTree>
    <p:extLst>
      <p:ext uri="{BB962C8B-B14F-4D97-AF65-F5344CB8AC3E}">
        <p14:creationId xmlns:p14="http://schemas.microsoft.com/office/powerpoint/2010/main" val="769551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900934"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63590"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80D6A884-4036-034E-9D24-11ECD788F249}" type="datetime1">
              <a:rPr lang="es-MX" smtClean="0"/>
              <a:t>27/11/2020</a:t>
            </a:fld>
            <a:endParaRPr lang="es-MX"/>
          </a:p>
        </p:txBody>
      </p:sp>
      <p:sp>
        <p:nvSpPr>
          <p:cNvPr id="9" name="Footer Placeholder 8"/>
          <p:cNvSpPr>
            <a:spLocks noGrp="1"/>
          </p:cNvSpPr>
          <p:nvPr>
            <p:ph type="ftr" sz="quarter" idx="11"/>
          </p:nvPr>
        </p:nvSpPr>
        <p:spPr/>
        <p:txBody>
          <a:bodyPr/>
          <a:lstStyle/>
          <a:p>
            <a:endParaRPr lang="es-MX"/>
          </a:p>
        </p:txBody>
      </p:sp>
      <p:sp>
        <p:nvSpPr>
          <p:cNvPr id="10" name="Slide Number Placeholder 9"/>
          <p:cNvSpPr>
            <a:spLocks noGrp="1"/>
          </p:cNvSpPr>
          <p:nvPr>
            <p:ph type="sldNum" sz="quarter" idx="12"/>
          </p:nvPr>
        </p:nvSpPr>
        <p:spPr/>
        <p:txBody>
          <a:bodyPr/>
          <a:lstStyle/>
          <a:p>
            <a:fld id="{32D8A0A1-8A42-6C4C-8801-F9C415858530}" type="slidenum">
              <a:rPr lang="es-MX" smtClean="0"/>
              <a:t>‹Nº›</a:t>
            </a:fld>
            <a:endParaRPr lang="es-MX"/>
          </a:p>
        </p:txBody>
      </p:sp>
    </p:spTree>
    <p:extLst>
      <p:ext uri="{BB962C8B-B14F-4D97-AF65-F5344CB8AC3E}">
        <p14:creationId xmlns:p14="http://schemas.microsoft.com/office/powerpoint/2010/main" val="2524804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00934" y="1023586"/>
            <a:ext cx="2606040" cy="807720"/>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900934"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63847" y="1023587"/>
            <a:ext cx="2606040" cy="813171"/>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63847"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DE854807-92C4-044C-8C00-C660AC93B491}" type="datetime1">
              <a:rPr lang="es-MX" smtClean="0"/>
              <a:t>27/11/2020</a:t>
            </a:fld>
            <a:endParaRPr lang="es-MX"/>
          </a:p>
        </p:txBody>
      </p:sp>
      <p:sp>
        <p:nvSpPr>
          <p:cNvPr id="11" name="Footer Placeholder 10"/>
          <p:cNvSpPr>
            <a:spLocks noGrp="1"/>
          </p:cNvSpPr>
          <p:nvPr>
            <p:ph type="ftr" sz="quarter" idx="11"/>
          </p:nvPr>
        </p:nvSpPr>
        <p:spPr/>
        <p:txBody>
          <a:bodyPr/>
          <a:lstStyle/>
          <a:p>
            <a:endParaRPr lang="es-MX"/>
          </a:p>
        </p:txBody>
      </p:sp>
      <p:sp>
        <p:nvSpPr>
          <p:cNvPr id="12" name="Slide Number Placeholder 11"/>
          <p:cNvSpPr>
            <a:spLocks noGrp="1"/>
          </p:cNvSpPr>
          <p:nvPr>
            <p:ph type="sldNum" sz="quarter" idx="12"/>
          </p:nvPr>
        </p:nvSpPr>
        <p:spPr/>
        <p:txBody>
          <a:bodyPr/>
          <a:lstStyle/>
          <a:p>
            <a:fld id="{32D8A0A1-8A42-6C4C-8801-F9C415858530}" type="slidenum">
              <a:rPr lang="es-MX" smtClean="0"/>
              <a:t>‹Nº›</a:t>
            </a:fld>
            <a:endParaRPr lang="es-MX"/>
          </a:p>
        </p:txBody>
      </p:sp>
    </p:spTree>
    <p:extLst>
      <p:ext uri="{BB962C8B-B14F-4D97-AF65-F5344CB8AC3E}">
        <p14:creationId xmlns:p14="http://schemas.microsoft.com/office/powerpoint/2010/main" val="555334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8AC82E14-F334-0348-907F-12321C36A4E5}" type="datetime1">
              <a:rPr lang="es-MX" smtClean="0"/>
              <a:t>27/11/2020</a:t>
            </a:fld>
            <a:endParaRPr lang="es-MX"/>
          </a:p>
        </p:txBody>
      </p:sp>
      <p:sp>
        <p:nvSpPr>
          <p:cNvPr id="7" name="Footer Placeholder 6"/>
          <p:cNvSpPr>
            <a:spLocks noGrp="1"/>
          </p:cNvSpPr>
          <p:nvPr>
            <p:ph type="ftr" sz="quarter" idx="11"/>
          </p:nvPr>
        </p:nvSpPr>
        <p:spPr/>
        <p:txBody>
          <a:bodyPr/>
          <a:lstStyle/>
          <a:p>
            <a:endParaRPr lang="es-MX"/>
          </a:p>
        </p:txBody>
      </p:sp>
      <p:sp>
        <p:nvSpPr>
          <p:cNvPr id="8" name="Slide Number Placeholder 7"/>
          <p:cNvSpPr>
            <a:spLocks noGrp="1"/>
          </p:cNvSpPr>
          <p:nvPr>
            <p:ph type="sldNum" sz="quarter" idx="12"/>
          </p:nvPr>
        </p:nvSpPr>
        <p:spPr/>
        <p:txBody>
          <a:bodyPr/>
          <a:lstStyle/>
          <a:p>
            <a:fld id="{32D8A0A1-8A42-6C4C-8801-F9C415858530}" type="slidenum">
              <a:rPr lang="es-MX" smtClean="0"/>
              <a:t>‹Nº›</a:t>
            </a:fld>
            <a:endParaRPr lang="es-MX"/>
          </a:p>
        </p:txBody>
      </p:sp>
    </p:spTree>
    <p:extLst>
      <p:ext uri="{BB962C8B-B14F-4D97-AF65-F5344CB8AC3E}">
        <p14:creationId xmlns:p14="http://schemas.microsoft.com/office/powerpoint/2010/main" val="3494149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9DA4C51-24AB-9C42-A786-21C76C5B4DB0}" type="datetime1">
              <a:rPr lang="es-MX" smtClean="0"/>
              <a:t>27/11/2020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2D8A0A1-8A42-6C4C-8801-F9C415858530}" type="slidenum">
              <a:rPr lang="es-MX" smtClean="0"/>
              <a:t>‹Nº›</a:t>
            </a:fld>
            <a:endParaRPr lang="es-MX"/>
          </a:p>
        </p:txBody>
      </p:sp>
    </p:spTree>
    <p:extLst>
      <p:ext uri="{BB962C8B-B14F-4D97-AF65-F5344CB8AC3E}">
        <p14:creationId xmlns:p14="http://schemas.microsoft.com/office/powerpoint/2010/main" val="3911538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2900934" y="868680"/>
            <a:ext cx="54864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2024" y="3337560"/>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667564BE-7818-8B44-A1A7-5FE5B54D7F10}" type="datetime1">
              <a:rPr lang="es-MX" smtClean="0"/>
              <a:t>27/11/2020</a:t>
            </a:fld>
            <a:endParaRPr lang="es-MX"/>
          </a:p>
        </p:txBody>
      </p:sp>
      <p:sp>
        <p:nvSpPr>
          <p:cNvPr id="9" name="Footer Placeholder 8"/>
          <p:cNvSpPr>
            <a:spLocks noGrp="1"/>
          </p:cNvSpPr>
          <p:nvPr>
            <p:ph type="ftr" sz="quarter" idx="11"/>
          </p:nvPr>
        </p:nvSpPr>
        <p:spPr/>
        <p:txBody>
          <a:bodyPr/>
          <a:lstStyle/>
          <a:p>
            <a:endParaRPr lang="es-MX"/>
          </a:p>
        </p:txBody>
      </p:sp>
      <p:sp>
        <p:nvSpPr>
          <p:cNvPr id="10" name="Slide Number Placeholder 9"/>
          <p:cNvSpPr>
            <a:spLocks noGrp="1"/>
          </p:cNvSpPr>
          <p:nvPr>
            <p:ph type="sldNum" sz="quarter" idx="12"/>
          </p:nvPr>
        </p:nvSpPr>
        <p:spPr/>
        <p:txBody>
          <a:bodyPr/>
          <a:lstStyle/>
          <a:p>
            <a:fld id="{32D8A0A1-8A42-6C4C-8801-F9C415858530}" type="slidenum">
              <a:rPr lang="es-MX" smtClean="0"/>
              <a:t>‹Nº›</a:t>
            </a:fld>
            <a:endParaRPr lang="es-MX"/>
          </a:p>
        </p:txBody>
      </p:sp>
    </p:spTree>
    <p:extLst>
      <p:ext uri="{BB962C8B-B14F-4D97-AF65-F5344CB8AC3E}">
        <p14:creationId xmlns:p14="http://schemas.microsoft.com/office/powerpoint/2010/main" val="2662573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677983" y="767419"/>
            <a:ext cx="6086423"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92024" y="3340602"/>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2C8DB69B-19EB-2242-A181-78BDF91B41EE}" type="datetime1">
              <a:rPr lang="es-MX" smtClean="0"/>
              <a:t>27/11/2020</a:t>
            </a:fld>
            <a:endParaRPr lang="es-MX"/>
          </a:p>
        </p:txBody>
      </p:sp>
      <p:sp>
        <p:nvSpPr>
          <p:cNvPr id="9" name="Footer Placeholder 8"/>
          <p:cNvSpPr>
            <a:spLocks noGrp="1"/>
          </p:cNvSpPr>
          <p:nvPr>
            <p:ph type="ftr" sz="quarter" idx="11"/>
          </p:nvPr>
        </p:nvSpPr>
        <p:spPr>
          <a:xfrm>
            <a:off x="2624326" y="6356351"/>
            <a:ext cx="4433638" cy="365125"/>
          </a:xfrm>
        </p:spPr>
        <p:txBody>
          <a:bodyPr/>
          <a:lstStyle/>
          <a:p>
            <a:endParaRPr lang="en-US" dirty="0"/>
          </a:p>
        </p:txBody>
      </p:sp>
      <p:sp>
        <p:nvSpPr>
          <p:cNvPr id="10" name="Slide Number Placeholder 9"/>
          <p:cNvSpPr>
            <a:spLocks noGrp="1"/>
          </p:cNvSpPr>
          <p:nvPr>
            <p:ph type="sldNum" sz="quarter" idx="12"/>
          </p:nvPr>
        </p:nvSpPr>
        <p:spPr/>
        <p:txBody>
          <a:bodyPr/>
          <a:lstStyle/>
          <a:p>
            <a:fld id="{32D8A0A1-8A42-6C4C-8801-F9C415858530}" type="slidenum">
              <a:rPr lang="es-MX" smtClean="0"/>
              <a:t>‹Nº›</a:t>
            </a:fld>
            <a:endParaRPr lang="es-MX"/>
          </a:p>
        </p:txBody>
      </p:sp>
    </p:spTree>
    <p:extLst>
      <p:ext uri="{BB962C8B-B14F-4D97-AF65-F5344CB8AC3E}">
        <p14:creationId xmlns:p14="http://schemas.microsoft.com/office/powerpoint/2010/main" val="4023472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258269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1123838"/>
            <a:ext cx="221061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864108"/>
            <a:ext cx="5486400" cy="5120640"/>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96849" y="6356351"/>
            <a:ext cx="2057400"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fld id="{8E46427F-E0EB-A747-BBB3-D57367F8DD98}" type="datetime1">
              <a:rPr lang="es-MX" smtClean="0"/>
              <a:t>27/11/2020</a:t>
            </a:fld>
            <a:endParaRPr lang="es-MX"/>
          </a:p>
        </p:txBody>
      </p:sp>
      <p:sp>
        <p:nvSpPr>
          <p:cNvPr id="5" name="Footer Placeholder 4"/>
          <p:cNvSpPr>
            <a:spLocks noGrp="1"/>
          </p:cNvSpPr>
          <p:nvPr>
            <p:ph type="ftr" sz="quarter" idx="3"/>
          </p:nvPr>
        </p:nvSpPr>
        <p:spPr>
          <a:xfrm>
            <a:off x="2901951" y="6356351"/>
            <a:ext cx="4433638"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s-MX"/>
          </a:p>
        </p:txBody>
      </p:sp>
      <p:sp>
        <p:nvSpPr>
          <p:cNvPr id="6" name="Slide Number Placeholder 5"/>
          <p:cNvSpPr>
            <a:spLocks noGrp="1"/>
          </p:cNvSpPr>
          <p:nvPr>
            <p:ph type="sldNum" sz="quarter" idx="4"/>
          </p:nvPr>
        </p:nvSpPr>
        <p:spPr>
          <a:xfrm>
            <a:off x="7975602" y="6356351"/>
            <a:ext cx="1148195" cy="365125"/>
          </a:xfrm>
          <a:prstGeom prst="rect">
            <a:avLst/>
          </a:prstGeom>
        </p:spPr>
        <p:txBody>
          <a:bodyPr vert="horz" lIns="91440" tIns="45720" rIns="91440" bIns="45720" rtlCol="0" anchor="ctr"/>
          <a:lstStyle>
            <a:lvl1pPr algn="r">
              <a:defRPr sz="1100" b="1">
                <a:solidFill>
                  <a:schemeClr val="accent1"/>
                </a:solidFill>
              </a:defRPr>
            </a:lvl1pPr>
          </a:lstStyle>
          <a:p>
            <a:fld id="{32D8A0A1-8A42-6C4C-8801-F9C415858530}" type="slidenum">
              <a:rPr lang="es-MX" smtClean="0"/>
              <a:t>‹Nº›</a:t>
            </a:fld>
            <a:endParaRPr lang="es-MX"/>
          </a:p>
        </p:txBody>
      </p:sp>
    </p:spTree>
    <p:extLst>
      <p:ext uri="{BB962C8B-B14F-4D97-AF65-F5344CB8AC3E}">
        <p14:creationId xmlns:p14="http://schemas.microsoft.com/office/powerpoint/2010/main" val="65967316"/>
      </p:ext>
    </p:extLst>
  </p:cSld>
  <p:clrMap bg1="lt1" tx1="dk1" bg2="lt2" tx2="dk2" accent1="accent1" accent2="accent2" accent3="accent3" accent4="accent4" accent5="accent5" accent6="accent6" hlink="hlink" folHlink="folHlink"/>
  <p:sldLayoutIdLst>
    <p:sldLayoutId id="2147484215" r:id="rId1"/>
    <p:sldLayoutId id="2147484216" r:id="rId2"/>
    <p:sldLayoutId id="2147484217" r:id="rId3"/>
    <p:sldLayoutId id="2147484218" r:id="rId4"/>
    <p:sldLayoutId id="2147484219" r:id="rId5"/>
    <p:sldLayoutId id="2147484220" r:id="rId6"/>
    <p:sldLayoutId id="2147484221" r:id="rId7"/>
    <p:sldLayoutId id="2147484222" r:id="rId8"/>
    <p:sldLayoutId id="2147484223" r:id="rId9"/>
    <p:sldLayoutId id="2147484224" r:id="rId10"/>
    <p:sldLayoutId id="2147484225" r:id="rId11"/>
  </p:sldLayoutIdLst>
  <p:hf hdr="0" ftr="0" dt="0"/>
  <p:txStyles>
    <p:titleStyle>
      <a:lvl1pPr algn="l" defTabSz="914400" rtl="0" eaLnBrk="1" latinLnBrk="0" hangingPunct="1">
        <a:lnSpc>
          <a:spcPct val="90000"/>
        </a:lnSpc>
        <a:spcBef>
          <a:spcPct val="0"/>
        </a:spcBef>
        <a:buNone/>
        <a:defRPr sz="30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19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7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5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3.xml"/><Relationship Id="rId7" Type="http://schemas.openxmlformats.org/officeDocument/2006/relationships/slide" Target="slide8.xml"/><Relationship Id="rId12" Type="http://schemas.openxmlformats.org/officeDocument/2006/relationships/slide" Target="slide13.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slide" Target="slide12.xml"/><Relationship Id="rId5" Type="http://schemas.openxmlformats.org/officeDocument/2006/relationships/slide" Target="slide5.xml"/><Relationship Id="rId10" Type="http://schemas.openxmlformats.org/officeDocument/2006/relationships/slide" Target="slide11.xml"/><Relationship Id="rId4" Type="http://schemas.openxmlformats.org/officeDocument/2006/relationships/slide" Target="slide4.xml"/><Relationship Id="rId9" Type="http://schemas.openxmlformats.org/officeDocument/2006/relationships/slide" Target="slide10.xml"/></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tiff"/><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8179482"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ítulo 1">
            <a:extLst>
              <a:ext uri="{FF2B5EF4-FFF2-40B4-BE49-F238E27FC236}">
                <a16:creationId xmlns:a16="http://schemas.microsoft.com/office/drawing/2014/main" id="{36B2F874-44AA-C24F-9267-FB6D60F7A328}"/>
              </a:ext>
            </a:extLst>
          </p:cNvPr>
          <p:cNvSpPr>
            <a:spLocks noGrp="1"/>
          </p:cNvSpPr>
          <p:nvPr>
            <p:ph type="title"/>
          </p:nvPr>
        </p:nvSpPr>
        <p:spPr>
          <a:xfrm>
            <a:off x="1200565" y="1087374"/>
            <a:ext cx="6737617" cy="1000978"/>
          </a:xfrm>
        </p:spPr>
        <p:txBody>
          <a:bodyPr>
            <a:normAutofit/>
          </a:bodyPr>
          <a:lstStyle/>
          <a:p>
            <a:r>
              <a:rPr lang="es-MX" dirty="0"/>
              <a:t>Índice</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0899" y="758952"/>
            <a:ext cx="889035"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 y="2526526"/>
            <a:ext cx="877276"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264" y="2526526"/>
            <a:ext cx="8190670"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Marcador de contenido 2">
            <a:extLst>
              <a:ext uri="{FF2B5EF4-FFF2-40B4-BE49-F238E27FC236}">
                <a16:creationId xmlns:a16="http://schemas.microsoft.com/office/drawing/2014/main" id="{F626622A-F398-B242-9A24-04A37CB69350}"/>
              </a:ext>
            </a:extLst>
          </p:cNvPr>
          <p:cNvSpPr>
            <a:spLocks noGrp="1"/>
          </p:cNvSpPr>
          <p:nvPr>
            <p:ph idx="1"/>
          </p:nvPr>
        </p:nvSpPr>
        <p:spPr>
          <a:xfrm>
            <a:off x="877848" y="2651887"/>
            <a:ext cx="7559570" cy="3554457"/>
          </a:xfrm>
        </p:spPr>
        <p:txBody>
          <a:bodyPr>
            <a:normAutofit fontScale="85000" lnSpcReduction="20000"/>
          </a:bodyPr>
          <a:lstStyle/>
          <a:p>
            <a:pPr algn="just"/>
            <a:r>
              <a:rPr lang="es-MX" dirty="0">
                <a:solidFill>
                  <a:schemeClr val="tx1"/>
                </a:solidFill>
                <a:hlinkClick r:id="rId2" action="ppaction://hlinksldjump">
                  <a:extLst>
                    <a:ext uri="{A12FA001-AC4F-418D-AE19-62706E023703}">
                      <ahyp:hlinkClr xmlns:ahyp="http://schemas.microsoft.com/office/drawing/2018/hyperlinkcolor" val="tx"/>
                    </a:ext>
                  </a:extLst>
                </a:hlinkClick>
              </a:rPr>
              <a:t>Introducción......................................................................................................3</a:t>
            </a:r>
            <a:endParaRPr lang="es-MX" dirty="0">
              <a:solidFill>
                <a:schemeClr val="tx1"/>
              </a:solidFill>
            </a:endParaRPr>
          </a:p>
          <a:p>
            <a:pPr algn="just"/>
            <a:r>
              <a:rPr lang="es-MX" dirty="0">
                <a:solidFill>
                  <a:schemeClr val="tx1"/>
                </a:solidFill>
                <a:hlinkClick r:id="rId3" action="ppaction://hlinksldjump">
                  <a:extLst>
                    <a:ext uri="{A12FA001-AC4F-418D-AE19-62706E023703}">
                      <ahyp:hlinkClr xmlns:ahyp="http://schemas.microsoft.com/office/drawing/2018/hyperlinkcolor" val="tx"/>
                    </a:ext>
                  </a:extLst>
                </a:hlinkClick>
              </a:rPr>
              <a:t>¿Qué es el Desempleo? .....................................................................................4</a:t>
            </a:r>
            <a:endParaRPr lang="es-MX" dirty="0">
              <a:solidFill>
                <a:schemeClr val="tx1"/>
              </a:solidFill>
            </a:endParaRPr>
          </a:p>
          <a:p>
            <a:pPr algn="just"/>
            <a:r>
              <a:rPr lang="es-MX" dirty="0">
                <a:solidFill>
                  <a:schemeClr val="tx1"/>
                </a:solidFill>
                <a:hlinkClick r:id="rId4" action="ppaction://hlinksldjump">
                  <a:extLst>
                    <a:ext uri="{A12FA001-AC4F-418D-AE19-62706E023703}">
                      <ahyp:hlinkClr xmlns:ahyp="http://schemas.microsoft.com/office/drawing/2018/hyperlinkcolor" val="tx"/>
                    </a:ext>
                  </a:extLst>
                </a:hlinkClick>
              </a:rPr>
              <a:t>Posibles Causas del Desempleo.........................................................................5</a:t>
            </a:r>
            <a:endParaRPr lang="es-MX" dirty="0">
              <a:solidFill>
                <a:schemeClr val="tx1"/>
              </a:solidFill>
            </a:endParaRPr>
          </a:p>
          <a:p>
            <a:pPr algn="just"/>
            <a:r>
              <a:rPr lang="es-MX" dirty="0">
                <a:solidFill>
                  <a:schemeClr val="tx1"/>
                </a:solidFill>
                <a:hlinkClick r:id="rId5" action="ppaction://hlinksldjump">
                  <a:extLst>
                    <a:ext uri="{A12FA001-AC4F-418D-AE19-62706E023703}">
                      <ahyp:hlinkClr xmlns:ahyp="http://schemas.microsoft.com/office/drawing/2018/hyperlinkcolor" val="tx"/>
                    </a:ext>
                  </a:extLst>
                </a:hlinkClick>
              </a:rPr>
              <a:t>Posibles Soluciones para el Desempleo.............................................................6</a:t>
            </a:r>
            <a:endParaRPr lang="es-MX" dirty="0">
              <a:solidFill>
                <a:schemeClr val="tx1"/>
              </a:solidFill>
            </a:endParaRPr>
          </a:p>
          <a:p>
            <a:pPr algn="just"/>
            <a:r>
              <a:rPr lang="es-MX" dirty="0">
                <a:solidFill>
                  <a:schemeClr val="tx1"/>
                </a:solidFill>
                <a:hlinkClick r:id="rId6" action="ppaction://hlinksldjump">
                  <a:extLst>
                    <a:ext uri="{A12FA001-AC4F-418D-AE19-62706E023703}">
                      <ahyp:hlinkClr xmlns:ahyp="http://schemas.microsoft.com/office/drawing/2018/hyperlinkcolor" val="tx"/>
                    </a:ext>
                  </a:extLst>
                </a:hlinkClick>
              </a:rPr>
              <a:t>Situación de Desempleo en el País....................................................................7</a:t>
            </a:r>
            <a:endParaRPr lang="es-MX" dirty="0">
              <a:solidFill>
                <a:schemeClr val="tx1"/>
              </a:solidFill>
            </a:endParaRPr>
          </a:p>
          <a:p>
            <a:pPr algn="just"/>
            <a:r>
              <a:rPr lang="es-MX" dirty="0">
                <a:solidFill>
                  <a:schemeClr val="tx1"/>
                </a:solidFill>
                <a:hlinkClick r:id="rId7" action="ppaction://hlinksldjump">
                  <a:extLst>
                    <a:ext uri="{A12FA001-AC4F-418D-AE19-62706E023703}">
                      <ahyp:hlinkClr xmlns:ahyp="http://schemas.microsoft.com/office/drawing/2018/hyperlinkcolor" val="tx"/>
                    </a:ext>
                  </a:extLst>
                </a:hlinkClick>
              </a:rPr>
              <a:t>Factores que favorecen mejores Condiciones Laborales....................................9</a:t>
            </a:r>
            <a:endParaRPr lang="es-MX" dirty="0">
              <a:solidFill>
                <a:schemeClr val="tx1"/>
              </a:solidFill>
            </a:endParaRPr>
          </a:p>
          <a:p>
            <a:pPr algn="just"/>
            <a:r>
              <a:rPr lang="es-MX" dirty="0">
                <a:solidFill>
                  <a:schemeClr val="tx1"/>
                </a:solidFill>
                <a:hlinkClick r:id="rId8" action="ppaction://hlinksldjump">
                  <a:extLst>
                    <a:ext uri="{A12FA001-AC4F-418D-AE19-62706E023703}">
                      <ahyp:hlinkClr xmlns:ahyp="http://schemas.microsoft.com/office/drawing/2018/hyperlinkcolor" val="tx"/>
                    </a:ext>
                  </a:extLst>
                </a:hlinkClick>
              </a:rPr>
              <a:t>La Realidad de las Circunstancias ....................................................................10</a:t>
            </a:r>
            <a:endParaRPr lang="es-MX" dirty="0">
              <a:solidFill>
                <a:schemeClr val="tx1"/>
              </a:solidFill>
            </a:endParaRPr>
          </a:p>
          <a:p>
            <a:pPr algn="just"/>
            <a:r>
              <a:rPr lang="es-MX" dirty="0">
                <a:solidFill>
                  <a:schemeClr val="tx1"/>
                </a:solidFill>
                <a:hlinkClick r:id="rId9" action="ppaction://hlinksldjump">
                  <a:extLst>
                    <a:ext uri="{A12FA001-AC4F-418D-AE19-62706E023703}">
                      <ahyp:hlinkClr xmlns:ahyp="http://schemas.microsoft.com/office/drawing/2018/hyperlinkcolor" val="tx"/>
                    </a:ext>
                  </a:extLst>
                </a:hlinkClick>
              </a:rPr>
              <a:t>Población Ocupada contra Población Desocupada en N.L.................................11</a:t>
            </a:r>
            <a:endParaRPr lang="es-MX" dirty="0">
              <a:solidFill>
                <a:schemeClr val="tx1"/>
              </a:solidFill>
            </a:endParaRPr>
          </a:p>
          <a:p>
            <a:pPr algn="just"/>
            <a:r>
              <a:rPr lang="es-ES_tradnl" dirty="0">
                <a:solidFill>
                  <a:schemeClr val="tx1"/>
                </a:solidFill>
                <a:hlinkClick r:id="rId10" action="ppaction://hlinksldjump">
                  <a:extLst>
                    <a:ext uri="{A12FA001-AC4F-418D-AE19-62706E023703}">
                      <ahyp:hlinkClr xmlns:ahyp="http://schemas.microsoft.com/office/drawing/2018/hyperlinkcolor" val="tx"/>
                    </a:ext>
                  </a:extLst>
                </a:hlinkClick>
              </a:rPr>
              <a:t>Personas Desempleadas contra Alumnos que buscan su Primer Trabajo en N.L.</a:t>
            </a:r>
            <a:r>
              <a:rPr lang="es-MX" dirty="0">
                <a:solidFill>
                  <a:schemeClr val="tx1"/>
                </a:solidFill>
                <a:hlinkClick r:id="rId10" action="ppaction://hlinksldjump">
                  <a:extLst>
                    <a:ext uri="{A12FA001-AC4F-418D-AE19-62706E023703}">
                      <ahyp:hlinkClr xmlns:ahyp="http://schemas.microsoft.com/office/drawing/2018/hyperlinkcolor" val="tx"/>
                    </a:ext>
                  </a:extLst>
                </a:hlinkClick>
              </a:rPr>
              <a:t>12</a:t>
            </a:r>
            <a:endParaRPr lang="es-MX" dirty="0">
              <a:solidFill>
                <a:schemeClr val="tx1"/>
              </a:solidFill>
            </a:endParaRPr>
          </a:p>
          <a:p>
            <a:pPr algn="just"/>
            <a:r>
              <a:rPr lang="es-MX" dirty="0">
                <a:solidFill>
                  <a:schemeClr val="tx1"/>
                </a:solidFill>
                <a:hlinkClick r:id="rId11" action="ppaction://hlinksldjump">
                  <a:extLst>
                    <a:ext uri="{A12FA001-AC4F-418D-AE19-62706E023703}">
                      <ahyp:hlinkClr xmlns:ahyp="http://schemas.microsoft.com/office/drawing/2018/hyperlinkcolor" val="tx"/>
                    </a:ext>
                  </a:extLst>
                </a:hlinkClick>
              </a:rPr>
              <a:t>Conclusión………………………………………………………………….............................13</a:t>
            </a:r>
            <a:endParaRPr lang="es-MX" dirty="0">
              <a:solidFill>
                <a:schemeClr val="tx1"/>
              </a:solidFill>
            </a:endParaRPr>
          </a:p>
          <a:p>
            <a:pPr algn="just"/>
            <a:r>
              <a:rPr lang="es-MX" dirty="0">
                <a:solidFill>
                  <a:schemeClr val="tx1"/>
                </a:solidFill>
                <a:hlinkClick r:id="rId12" action="ppaction://hlinksldjump">
                  <a:extLst>
                    <a:ext uri="{A12FA001-AC4F-418D-AE19-62706E023703}">
                      <ahyp:hlinkClr xmlns:ahyp="http://schemas.microsoft.com/office/drawing/2018/hyperlinkcolor" val="tx"/>
                    </a:ext>
                  </a:extLst>
                </a:hlinkClick>
              </a:rPr>
              <a:t>Bibliografía…………………………………………………………………............................14</a:t>
            </a:r>
            <a:endParaRPr lang="es-MX" dirty="0">
              <a:solidFill>
                <a:schemeClr val="tx1"/>
              </a:solidFill>
            </a:endParaRPr>
          </a:p>
        </p:txBody>
      </p:sp>
      <p:sp>
        <p:nvSpPr>
          <p:cNvPr id="4" name="Marcador de número de diapositiva 3">
            <a:extLst>
              <a:ext uri="{FF2B5EF4-FFF2-40B4-BE49-F238E27FC236}">
                <a16:creationId xmlns:a16="http://schemas.microsoft.com/office/drawing/2014/main" id="{C1C42F39-807B-A14B-960F-9FFC877EBD11}"/>
              </a:ext>
            </a:extLst>
          </p:cNvPr>
          <p:cNvSpPr>
            <a:spLocks noGrp="1"/>
          </p:cNvSpPr>
          <p:nvPr>
            <p:ph type="sldNum" sz="quarter" idx="12"/>
          </p:nvPr>
        </p:nvSpPr>
        <p:spPr/>
        <p:txBody>
          <a:bodyPr/>
          <a:lstStyle/>
          <a:p>
            <a:fld id="{32D8A0A1-8A42-6C4C-8801-F9C415858530}" type="slidenum">
              <a:rPr lang="es-MX" smtClean="0"/>
              <a:t>1</a:t>
            </a:fld>
            <a:endParaRPr lang="es-MX"/>
          </a:p>
        </p:txBody>
      </p:sp>
    </p:spTree>
    <p:extLst>
      <p:ext uri="{BB962C8B-B14F-4D97-AF65-F5344CB8AC3E}">
        <p14:creationId xmlns:p14="http://schemas.microsoft.com/office/powerpoint/2010/main" val="96716689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8179482"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ítulo 1">
            <a:extLst>
              <a:ext uri="{FF2B5EF4-FFF2-40B4-BE49-F238E27FC236}">
                <a16:creationId xmlns:a16="http://schemas.microsoft.com/office/drawing/2014/main" id="{5C2F8338-A4AA-9240-8923-F7B7B2D7247E}"/>
              </a:ext>
            </a:extLst>
          </p:cNvPr>
          <p:cNvSpPr>
            <a:spLocks noGrp="1"/>
          </p:cNvSpPr>
          <p:nvPr>
            <p:ph type="title"/>
          </p:nvPr>
        </p:nvSpPr>
        <p:spPr>
          <a:xfrm>
            <a:off x="1200565" y="1087374"/>
            <a:ext cx="6737617" cy="1000978"/>
          </a:xfrm>
        </p:spPr>
        <p:txBody>
          <a:bodyPr>
            <a:normAutofit/>
          </a:bodyPr>
          <a:lstStyle/>
          <a:p>
            <a:r>
              <a:rPr lang="es-MX" dirty="0"/>
              <a:t>Población Ocupada contra Población Desocupada en Nuevo León</a:t>
            </a:r>
          </a:p>
        </p:txBody>
      </p:sp>
      <p:sp>
        <p:nvSpPr>
          <p:cNvPr id="13" name="Rectangle 12">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0899" y="758952"/>
            <a:ext cx="889035"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 y="2526526"/>
            <a:ext cx="877276"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264" y="2526526"/>
            <a:ext cx="8190670"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Marcador de número de diapositiva 3">
            <a:extLst>
              <a:ext uri="{FF2B5EF4-FFF2-40B4-BE49-F238E27FC236}">
                <a16:creationId xmlns:a16="http://schemas.microsoft.com/office/drawing/2014/main" id="{A1C08424-FB0B-0D4F-8E66-CF96E47623D6}"/>
              </a:ext>
            </a:extLst>
          </p:cNvPr>
          <p:cNvSpPr>
            <a:spLocks noGrp="1"/>
          </p:cNvSpPr>
          <p:nvPr>
            <p:ph type="sldNum" sz="quarter" idx="12"/>
          </p:nvPr>
        </p:nvSpPr>
        <p:spPr>
          <a:xfrm>
            <a:off x="7975601" y="6356350"/>
            <a:ext cx="1148195" cy="365125"/>
          </a:xfrm>
        </p:spPr>
        <p:txBody>
          <a:bodyPr>
            <a:normAutofit/>
          </a:bodyPr>
          <a:lstStyle/>
          <a:p>
            <a:pPr>
              <a:spcAft>
                <a:spcPts val="600"/>
              </a:spcAft>
            </a:pPr>
            <a:fld id="{32D8A0A1-8A42-6C4C-8801-F9C415858530}" type="slidenum">
              <a:rPr lang="es-MX" smtClean="0"/>
              <a:pPr>
                <a:spcAft>
                  <a:spcPts val="600"/>
                </a:spcAft>
              </a:pPr>
              <a:t>10</a:t>
            </a:fld>
            <a:endParaRPr lang="es-MX"/>
          </a:p>
        </p:txBody>
      </p:sp>
      <p:graphicFrame>
        <p:nvGraphicFramePr>
          <p:cNvPr id="10" name="Gráfico 9">
            <a:extLst>
              <a:ext uri="{FF2B5EF4-FFF2-40B4-BE49-F238E27FC236}">
                <a16:creationId xmlns:a16="http://schemas.microsoft.com/office/drawing/2014/main" id="{4F671F83-962D-48DA-B589-9F098009CD45}"/>
              </a:ext>
            </a:extLst>
          </p:cNvPr>
          <p:cNvGraphicFramePr/>
          <p:nvPr>
            <p:extLst>
              <p:ext uri="{D42A27DB-BD31-4B8C-83A1-F6EECF244321}">
                <p14:modId xmlns:p14="http://schemas.microsoft.com/office/powerpoint/2010/main" val="3516632902"/>
              </p:ext>
            </p:extLst>
          </p:nvPr>
        </p:nvGraphicFramePr>
        <p:xfrm>
          <a:off x="724225" y="2542793"/>
          <a:ext cx="7245442" cy="4373428"/>
        </p:xfrm>
        <a:graphic>
          <a:graphicData uri="http://schemas.openxmlformats.org/drawingml/2006/chart">
            <c:chart xmlns:c="http://schemas.openxmlformats.org/drawingml/2006/chart" xmlns:r="http://schemas.openxmlformats.org/officeDocument/2006/relationships" r:id="rId2"/>
          </a:graphicData>
        </a:graphic>
      </p:graphicFrame>
      <p:sp>
        <p:nvSpPr>
          <p:cNvPr id="16" name="CuadroTexto 15">
            <a:hlinkClick r:id="rId3" action="ppaction://hlinksldjump"/>
            <a:extLst>
              <a:ext uri="{FF2B5EF4-FFF2-40B4-BE49-F238E27FC236}">
                <a16:creationId xmlns:a16="http://schemas.microsoft.com/office/drawing/2014/main" id="{090EB5D2-2AC7-E34E-80C0-62DB50B76680}"/>
              </a:ext>
            </a:extLst>
          </p:cNvPr>
          <p:cNvSpPr txBox="1"/>
          <p:nvPr/>
        </p:nvSpPr>
        <p:spPr>
          <a:xfrm>
            <a:off x="8179482" y="194810"/>
            <a:ext cx="755335" cy="369332"/>
          </a:xfrm>
          <a:prstGeom prst="rect">
            <a:avLst/>
          </a:prstGeom>
          <a:solidFill>
            <a:schemeClr val="accent1"/>
          </a:solidFill>
          <a:ln>
            <a:noFill/>
          </a:ln>
        </p:spPr>
        <p:txBody>
          <a:bodyPr wrap="none" rtlCol="0">
            <a:spAutoFit/>
          </a:bodyPr>
          <a:lstStyle/>
          <a:p>
            <a:r>
              <a:rPr lang="es-MX" dirty="0">
                <a:solidFill>
                  <a:schemeClr val="bg1"/>
                </a:solidFill>
              </a:rPr>
              <a:t>Índice</a:t>
            </a:r>
          </a:p>
        </p:txBody>
      </p:sp>
    </p:spTree>
    <p:extLst>
      <p:ext uri="{BB962C8B-B14F-4D97-AF65-F5344CB8AC3E}">
        <p14:creationId xmlns:p14="http://schemas.microsoft.com/office/powerpoint/2010/main" val="390101072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8179482"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ítulo 1">
            <a:extLst>
              <a:ext uri="{FF2B5EF4-FFF2-40B4-BE49-F238E27FC236}">
                <a16:creationId xmlns:a16="http://schemas.microsoft.com/office/drawing/2014/main" id="{B80AEE9F-1CF2-9D46-9DF1-70C1D33EE74A}"/>
              </a:ext>
            </a:extLst>
          </p:cNvPr>
          <p:cNvSpPr>
            <a:spLocks noGrp="1"/>
          </p:cNvSpPr>
          <p:nvPr>
            <p:ph type="title"/>
          </p:nvPr>
        </p:nvSpPr>
        <p:spPr>
          <a:xfrm>
            <a:off x="1200565" y="1087374"/>
            <a:ext cx="6737617" cy="1000978"/>
          </a:xfrm>
        </p:spPr>
        <p:txBody>
          <a:bodyPr>
            <a:normAutofit fontScale="90000"/>
          </a:bodyPr>
          <a:lstStyle/>
          <a:p>
            <a:r>
              <a:rPr lang="es-ES_tradnl" dirty="0"/>
              <a:t>Personas Desempleadas contra Alumnos que buscan su Primer Trabajo</a:t>
            </a:r>
            <a:r>
              <a:rPr lang="es-MX" dirty="0"/>
              <a:t> en Nuevo León</a:t>
            </a:r>
          </a:p>
        </p:txBody>
      </p:sp>
      <p:sp>
        <p:nvSpPr>
          <p:cNvPr id="13" name="Rectangle 12">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0899" y="758952"/>
            <a:ext cx="889035"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 y="2526526"/>
            <a:ext cx="877276"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264" y="2526526"/>
            <a:ext cx="8190670"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Marcador de número de diapositiva 3">
            <a:extLst>
              <a:ext uri="{FF2B5EF4-FFF2-40B4-BE49-F238E27FC236}">
                <a16:creationId xmlns:a16="http://schemas.microsoft.com/office/drawing/2014/main" id="{3CB5EE75-4DBB-DF42-9C73-4EC2799FE15A}"/>
              </a:ext>
            </a:extLst>
          </p:cNvPr>
          <p:cNvSpPr>
            <a:spLocks noGrp="1"/>
          </p:cNvSpPr>
          <p:nvPr>
            <p:ph type="sldNum" sz="quarter" idx="12"/>
          </p:nvPr>
        </p:nvSpPr>
        <p:spPr>
          <a:xfrm>
            <a:off x="7975601" y="6356350"/>
            <a:ext cx="1148195" cy="365125"/>
          </a:xfrm>
        </p:spPr>
        <p:txBody>
          <a:bodyPr>
            <a:normAutofit/>
          </a:bodyPr>
          <a:lstStyle/>
          <a:p>
            <a:pPr>
              <a:spcAft>
                <a:spcPts val="600"/>
              </a:spcAft>
            </a:pPr>
            <a:fld id="{32D8A0A1-8A42-6C4C-8801-F9C415858530}" type="slidenum">
              <a:rPr lang="es-MX" smtClean="0"/>
              <a:pPr>
                <a:spcAft>
                  <a:spcPts val="600"/>
                </a:spcAft>
              </a:pPr>
              <a:t>11</a:t>
            </a:fld>
            <a:endParaRPr lang="es-MX"/>
          </a:p>
        </p:txBody>
      </p:sp>
      <p:graphicFrame>
        <p:nvGraphicFramePr>
          <p:cNvPr id="10" name="Gráfico 9">
            <a:extLst>
              <a:ext uri="{FF2B5EF4-FFF2-40B4-BE49-F238E27FC236}">
                <a16:creationId xmlns:a16="http://schemas.microsoft.com/office/drawing/2014/main" id="{0220A4F2-7141-457E-B358-CD337F1C0BDF}"/>
              </a:ext>
            </a:extLst>
          </p:cNvPr>
          <p:cNvGraphicFramePr/>
          <p:nvPr>
            <p:extLst>
              <p:ext uri="{D42A27DB-BD31-4B8C-83A1-F6EECF244321}">
                <p14:modId xmlns:p14="http://schemas.microsoft.com/office/powerpoint/2010/main" val="2180804622"/>
              </p:ext>
            </p:extLst>
          </p:nvPr>
        </p:nvGraphicFramePr>
        <p:xfrm>
          <a:off x="959264" y="2528216"/>
          <a:ext cx="7498972" cy="4248891"/>
        </p:xfrm>
        <a:graphic>
          <a:graphicData uri="http://schemas.openxmlformats.org/drawingml/2006/chart">
            <c:chart xmlns:c="http://schemas.openxmlformats.org/drawingml/2006/chart" xmlns:r="http://schemas.openxmlformats.org/officeDocument/2006/relationships" r:id="rId2"/>
          </a:graphicData>
        </a:graphic>
      </p:graphicFrame>
      <p:sp>
        <p:nvSpPr>
          <p:cNvPr id="12" name="CuadroTexto 11">
            <a:hlinkClick r:id="rId3" action="ppaction://hlinksldjump"/>
            <a:extLst>
              <a:ext uri="{FF2B5EF4-FFF2-40B4-BE49-F238E27FC236}">
                <a16:creationId xmlns:a16="http://schemas.microsoft.com/office/drawing/2014/main" id="{4AC3EE43-864C-D445-868A-4E48790E92C0}"/>
              </a:ext>
            </a:extLst>
          </p:cNvPr>
          <p:cNvSpPr txBox="1"/>
          <p:nvPr/>
        </p:nvSpPr>
        <p:spPr>
          <a:xfrm>
            <a:off x="8179482" y="194810"/>
            <a:ext cx="755335" cy="369332"/>
          </a:xfrm>
          <a:prstGeom prst="rect">
            <a:avLst/>
          </a:prstGeom>
          <a:solidFill>
            <a:schemeClr val="accent1"/>
          </a:solidFill>
          <a:ln>
            <a:noFill/>
          </a:ln>
        </p:spPr>
        <p:txBody>
          <a:bodyPr wrap="none" rtlCol="0">
            <a:spAutoFit/>
          </a:bodyPr>
          <a:lstStyle/>
          <a:p>
            <a:r>
              <a:rPr lang="es-MX" dirty="0">
                <a:solidFill>
                  <a:schemeClr val="bg1"/>
                </a:solidFill>
              </a:rPr>
              <a:t>Índice</a:t>
            </a:r>
          </a:p>
        </p:txBody>
      </p:sp>
    </p:spTree>
    <p:extLst>
      <p:ext uri="{BB962C8B-B14F-4D97-AF65-F5344CB8AC3E}">
        <p14:creationId xmlns:p14="http://schemas.microsoft.com/office/powerpoint/2010/main" val="237320194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8179482"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ítulo 1">
            <a:extLst>
              <a:ext uri="{FF2B5EF4-FFF2-40B4-BE49-F238E27FC236}">
                <a16:creationId xmlns:a16="http://schemas.microsoft.com/office/drawing/2014/main" id="{60B0E086-5C81-F745-9A6A-71A2B13B0DF6}"/>
              </a:ext>
            </a:extLst>
          </p:cNvPr>
          <p:cNvSpPr>
            <a:spLocks noGrp="1"/>
          </p:cNvSpPr>
          <p:nvPr>
            <p:ph type="title"/>
          </p:nvPr>
        </p:nvSpPr>
        <p:spPr>
          <a:xfrm>
            <a:off x="1200565" y="1087374"/>
            <a:ext cx="6737617" cy="1000978"/>
          </a:xfrm>
        </p:spPr>
        <p:txBody>
          <a:bodyPr>
            <a:normAutofit/>
          </a:bodyPr>
          <a:lstStyle/>
          <a:p>
            <a:r>
              <a:rPr lang="es-MX" dirty="0"/>
              <a:t>Conclusión</a:t>
            </a:r>
          </a:p>
        </p:txBody>
      </p:sp>
      <p:sp>
        <p:nvSpPr>
          <p:cNvPr id="13" name="Rectangle 12">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0899" y="758952"/>
            <a:ext cx="889035"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 y="2526526"/>
            <a:ext cx="877276"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264" y="2526526"/>
            <a:ext cx="8190670"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Marcador de contenido 2">
            <a:extLst>
              <a:ext uri="{FF2B5EF4-FFF2-40B4-BE49-F238E27FC236}">
                <a16:creationId xmlns:a16="http://schemas.microsoft.com/office/drawing/2014/main" id="{6DF0B43A-F680-714A-9B38-EAD1BDEA36AA}"/>
              </a:ext>
            </a:extLst>
          </p:cNvPr>
          <p:cNvSpPr>
            <a:spLocks noGrp="1"/>
          </p:cNvSpPr>
          <p:nvPr>
            <p:ph idx="1"/>
          </p:nvPr>
        </p:nvSpPr>
        <p:spPr>
          <a:xfrm>
            <a:off x="1200564" y="2651887"/>
            <a:ext cx="4188854" cy="3554457"/>
          </a:xfrm>
        </p:spPr>
        <p:txBody>
          <a:bodyPr>
            <a:normAutofit fontScale="85000" lnSpcReduction="10000"/>
          </a:bodyPr>
          <a:lstStyle/>
          <a:p>
            <a:pPr algn="just"/>
            <a:r>
              <a:rPr lang="es-ES_tradnl" dirty="0">
                <a:solidFill>
                  <a:schemeClr val="tx1"/>
                </a:solidFill>
              </a:rPr>
              <a:t>La problemática que viven los estudiantes egresados es clara, la falta de empleos y oportunidades en el país y en Nuevo León, uno de los estados donde abunda más el desempleo. </a:t>
            </a:r>
          </a:p>
          <a:p>
            <a:pPr algn="just"/>
            <a:endParaRPr lang="es-ES_tradnl" dirty="0">
              <a:solidFill>
                <a:schemeClr val="tx1"/>
              </a:solidFill>
            </a:endParaRPr>
          </a:p>
          <a:p>
            <a:pPr algn="just"/>
            <a:r>
              <a:rPr lang="es-ES_tradnl" dirty="0">
                <a:solidFill>
                  <a:schemeClr val="tx1"/>
                </a:solidFill>
              </a:rPr>
              <a:t>De igual manera, es de importancia mencionar que los primeros empleos que logran conseguir pocos jóvenes no cuentan e incluyen las prestaciones de ley que todo trabajador debe poseer como pueden ser, el seguro social, vacaciones, aguinaldo, seguro de gastos médicos, pero sobre todo, el salario, donde en ciertos casos o la mayoría, no es suficiente para satisfacer las necesidades del joven egresado.</a:t>
            </a:r>
            <a:endParaRPr lang="es-MX" dirty="0">
              <a:solidFill>
                <a:schemeClr val="tx1"/>
              </a:solidFill>
            </a:endParaRPr>
          </a:p>
        </p:txBody>
      </p:sp>
      <p:sp>
        <p:nvSpPr>
          <p:cNvPr id="4" name="Marcador de número de diapositiva 3">
            <a:extLst>
              <a:ext uri="{FF2B5EF4-FFF2-40B4-BE49-F238E27FC236}">
                <a16:creationId xmlns:a16="http://schemas.microsoft.com/office/drawing/2014/main" id="{F118D523-4856-5546-A89E-F0EC24BC50F7}"/>
              </a:ext>
            </a:extLst>
          </p:cNvPr>
          <p:cNvSpPr>
            <a:spLocks noGrp="1"/>
          </p:cNvSpPr>
          <p:nvPr>
            <p:ph type="sldNum" sz="quarter" idx="12"/>
          </p:nvPr>
        </p:nvSpPr>
        <p:spPr>
          <a:xfrm>
            <a:off x="7975601" y="6356350"/>
            <a:ext cx="1148195" cy="365125"/>
          </a:xfrm>
        </p:spPr>
        <p:txBody>
          <a:bodyPr>
            <a:normAutofit/>
          </a:bodyPr>
          <a:lstStyle/>
          <a:p>
            <a:pPr>
              <a:spcAft>
                <a:spcPts val="600"/>
              </a:spcAft>
            </a:pPr>
            <a:fld id="{32D8A0A1-8A42-6C4C-8801-F9C415858530}" type="slidenum">
              <a:rPr lang="es-MX" smtClean="0"/>
              <a:pPr>
                <a:spcAft>
                  <a:spcPts val="600"/>
                </a:spcAft>
              </a:pPr>
              <a:t>12</a:t>
            </a:fld>
            <a:endParaRPr lang="es-MX"/>
          </a:p>
        </p:txBody>
      </p:sp>
      <p:sp>
        <p:nvSpPr>
          <p:cNvPr id="10" name="CuadroTexto 9">
            <a:hlinkClick r:id="rId2" action="ppaction://hlinksldjump"/>
            <a:extLst>
              <a:ext uri="{FF2B5EF4-FFF2-40B4-BE49-F238E27FC236}">
                <a16:creationId xmlns:a16="http://schemas.microsoft.com/office/drawing/2014/main" id="{0F4FE40C-5280-B44C-AF7B-5D235D1E4E12}"/>
              </a:ext>
            </a:extLst>
          </p:cNvPr>
          <p:cNvSpPr txBox="1"/>
          <p:nvPr/>
        </p:nvSpPr>
        <p:spPr>
          <a:xfrm>
            <a:off x="8179482" y="194810"/>
            <a:ext cx="755335" cy="369332"/>
          </a:xfrm>
          <a:prstGeom prst="rect">
            <a:avLst/>
          </a:prstGeom>
          <a:solidFill>
            <a:schemeClr val="accent1"/>
          </a:solidFill>
          <a:ln>
            <a:noFill/>
          </a:ln>
        </p:spPr>
        <p:txBody>
          <a:bodyPr wrap="none" rtlCol="0">
            <a:spAutoFit/>
          </a:bodyPr>
          <a:lstStyle/>
          <a:p>
            <a:r>
              <a:rPr lang="es-MX" dirty="0">
                <a:solidFill>
                  <a:schemeClr val="bg1"/>
                </a:solidFill>
              </a:rPr>
              <a:t>Índice</a:t>
            </a:r>
          </a:p>
        </p:txBody>
      </p:sp>
      <p:pic>
        <p:nvPicPr>
          <p:cNvPr id="5" name="Imagen 4">
            <a:extLst>
              <a:ext uri="{FF2B5EF4-FFF2-40B4-BE49-F238E27FC236}">
                <a16:creationId xmlns:a16="http://schemas.microsoft.com/office/drawing/2014/main" id="{5A38CB6C-7350-824A-B115-623E79883376}"/>
              </a:ext>
            </a:extLst>
          </p:cNvPr>
          <p:cNvPicPr>
            <a:picLocks noChangeAspect="1"/>
          </p:cNvPicPr>
          <p:nvPr/>
        </p:nvPicPr>
        <p:blipFill>
          <a:blip r:embed="rId3"/>
          <a:stretch>
            <a:fillRect/>
          </a:stretch>
        </p:blipFill>
        <p:spPr>
          <a:xfrm>
            <a:off x="5737086" y="2899492"/>
            <a:ext cx="3059246" cy="3059246"/>
          </a:xfrm>
          <a:prstGeom prst="rect">
            <a:avLst/>
          </a:prstGeom>
        </p:spPr>
      </p:pic>
    </p:spTree>
    <p:extLst>
      <p:ext uri="{BB962C8B-B14F-4D97-AF65-F5344CB8AC3E}">
        <p14:creationId xmlns:p14="http://schemas.microsoft.com/office/powerpoint/2010/main" val="11610706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8179482"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ítulo 1">
            <a:extLst>
              <a:ext uri="{FF2B5EF4-FFF2-40B4-BE49-F238E27FC236}">
                <a16:creationId xmlns:a16="http://schemas.microsoft.com/office/drawing/2014/main" id="{36B2F874-44AA-C24F-9267-FB6D60F7A328}"/>
              </a:ext>
            </a:extLst>
          </p:cNvPr>
          <p:cNvSpPr>
            <a:spLocks noGrp="1"/>
          </p:cNvSpPr>
          <p:nvPr>
            <p:ph type="title"/>
          </p:nvPr>
        </p:nvSpPr>
        <p:spPr>
          <a:xfrm>
            <a:off x="1200565" y="1087374"/>
            <a:ext cx="6737617" cy="1000978"/>
          </a:xfrm>
        </p:spPr>
        <p:txBody>
          <a:bodyPr>
            <a:normAutofit/>
          </a:bodyPr>
          <a:lstStyle/>
          <a:p>
            <a:r>
              <a:rPr lang="es-MX"/>
              <a:t>Bibliografía</a:t>
            </a:r>
            <a:endParaRPr lang="es-MX" dirty="0"/>
          </a:p>
        </p:txBody>
      </p:sp>
      <p:sp>
        <p:nvSpPr>
          <p:cNvPr id="14" name="Rectangle 20">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0899" y="758952"/>
            <a:ext cx="889035"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22">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 y="2526526"/>
            <a:ext cx="877276"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24">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264" y="2526526"/>
            <a:ext cx="8190670"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Marcador de contenido 2">
            <a:extLst>
              <a:ext uri="{FF2B5EF4-FFF2-40B4-BE49-F238E27FC236}">
                <a16:creationId xmlns:a16="http://schemas.microsoft.com/office/drawing/2014/main" id="{F626622A-F398-B242-9A24-04A37CB69350}"/>
              </a:ext>
            </a:extLst>
          </p:cNvPr>
          <p:cNvSpPr>
            <a:spLocks noGrp="1"/>
          </p:cNvSpPr>
          <p:nvPr>
            <p:ph idx="1"/>
          </p:nvPr>
        </p:nvSpPr>
        <p:spPr>
          <a:xfrm>
            <a:off x="1200564" y="2535446"/>
            <a:ext cx="7060335" cy="4186030"/>
          </a:xfrm>
        </p:spPr>
        <p:txBody>
          <a:bodyPr>
            <a:noAutofit/>
          </a:bodyPr>
          <a:lstStyle/>
          <a:p>
            <a:pPr algn="just"/>
            <a:r>
              <a:rPr lang="es-ES" sz="800" dirty="0">
                <a:solidFill>
                  <a:schemeClr val="tx1"/>
                </a:solidFill>
              </a:rPr>
              <a:t>Alamillo, T. (12 de Mayo de 2020). </a:t>
            </a:r>
            <a:r>
              <a:rPr lang="es-ES" sz="800" i="1" dirty="0" err="1">
                <a:solidFill>
                  <a:schemeClr val="tx1"/>
                </a:solidFill>
              </a:rPr>
              <a:t>chilango.com</a:t>
            </a:r>
            <a:r>
              <a:rPr lang="es-ES" sz="800" dirty="0">
                <a:solidFill>
                  <a:schemeClr val="tx1"/>
                </a:solidFill>
              </a:rPr>
              <a:t>. Obtenido de https://</a:t>
            </a:r>
            <a:r>
              <a:rPr lang="es-ES" sz="800" dirty="0" err="1">
                <a:solidFill>
                  <a:schemeClr val="tx1"/>
                </a:solidFill>
              </a:rPr>
              <a:t>www.chilango.com</a:t>
            </a:r>
            <a:r>
              <a:rPr lang="es-ES" sz="800" dirty="0">
                <a:solidFill>
                  <a:schemeClr val="tx1"/>
                </a:solidFill>
              </a:rPr>
              <a:t>/noticias/panorama-laboral-para-los-</a:t>
            </a:r>
            <a:r>
              <a:rPr lang="es-ES" sz="800" dirty="0" err="1">
                <a:solidFill>
                  <a:schemeClr val="tx1"/>
                </a:solidFill>
              </a:rPr>
              <a:t>jovenes</a:t>
            </a:r>
            <a:r>
              <a:rPr lang="es-ES" sz="800" dirty="0">
                <a:solidFill>
                  <a:schemeClr val="tx1"/>
                </a:solidFill>
              </a:rPr>
              <a:t>-en-</a:t>
            </a:r>
            <a:r>
              <a:rPr lang="es-ES" sz="800" dirty="0" err="1">
                <a:solidFill>
                  <a:schemeClr val="tx1"/>
                </a:solidFill>
              </a:rPr>
              <a:t>cdmx</a:t>
            </a:r>
            <a:r>
              <a:rPr lang="es-ES" sz="800" dirty="0">
                <a:solidFill>
                  <a:schemeClr val="tx1"/>
                </a:solidFill>
              </a:rPr>
              <a:t>/</a:t>
            </a:r>
            <a:endParaRPr lang="es-MX" sz="800" dirty="0">
              <a:solidFill>
                <a:schemeClr val="tx1"/>
              </a:solidFill>
            </a:endParaRPr>
          </a:p>
          <a:p>
            <a:pPr algn="just"/>
            <a:r>
              <a:rPr lang="es-ES" sz="800" dirty="0">
                <a:solidFill>
                  <a:schemeClr val="tx1"/>
                </a:solidFill>
              </a:rPr>
              <a:t>GRACIA, M. (15 de Julio de 2015). </a:t>
            </a:r>
            <a:r>
              <a:rPr lang="es-ES" sz="800" i="1" dirty="0" err="1">
                <a:solidFill>
                  <a:schemeClr val="tx1"/>
                </a:solidFill>
              </a:rPr>
              <a:t>amp.milenio.com</a:t>
            </a:r>
            <a:r>
              <a:rPr lang="es-ES" sz="800" dirty="0">
                <a:solidFill>
                  <a:schemeClr val="tx1"/>
                </a:solidFill>
              </a:rPr>
              <a:t>. Obtenido de https://</a:t>
            </a:r>
            <a:r>
              <a:rPr lang="es-ES" sz="800" dirty="0" err="1">
                <a:solidFill>
                  <a:schemeClr val="tx1"/>
                </a:solidFill>
              </a:rPr>
              <a:t>amp.milenio.com</a:t>
            </a:r>
            <a:r>
              <a:rPr lang="es-ES" sz="800" dirty="0">
                <a:solidFill>
                  <a:schemeClr val="tx1"/>
                </a:solidFill>
              </a:rPr>
              <a:t>/</a:t>
            </a:r>
            <a:r>
              <a:rPr lang="es-ES" sz="800" dirty="0" err="1">
                <a:solidFill>
                  <a:schemeClr val="tx1"/>
                </a:solidFill>
              </a:rPr>
              <a:t>opinion</a:t>
            </a:r>
            <a:r>
              <a:rPr lang="es-ES" sz="800" dirty="0">
                <a:solidFill>
                  <a:schemeClr val="tx1"/>
                </a:solidFill>
              </a:rPr>
              <a:t>/</a:t>
            </a:r>
            <a:r>
              <a:rPr lang="es-ES" sz="800" dirty="0" err="1">
                <a:solidFill>
                  <a:schemeClr val="tx1"/>
                </a:solidFill>
              </a:rPr>
              <a:t>maximiliano</a:t>
            </a:r>
            <a:r>
              <a:rPr lang="es-ES" sz="800" dirty="0">
                <a:solidFill>
                  <a:schemeClr val="tx1"/>
                </a:solidFill>
              </a:rPr>
              <a:t>-gracia-</a:t>
            </a:r>
            <a:r>
              <a:rPr lang="es-ES" sz="800" dirty="0" err="1">
                <a:solidFill>
                  <a:schemeClr val="tx1"/>
                </a:solidFill>
              </a:rPr>
              <a:t>hernandez</a:t>
            </a:r>
            <a:r>
              <a:rPr lang="es-ES" sz="800" dirty="0">
                <a:solidFill>
                  <a:schemeClr val="tx1"/>
                </a:solidFill>
              </a:rPr>
              <a:t>/la-</a:t>
            </a:r>
            <a:r>
              <a:rPr lang="es-ES" sz="800" dirty="0" err="1">
                <a:solidFill>
                  <a:schemeClr val="tx1"/>
                </a:solidFill>
              </a:rPr>
              <a:t>economia</a:t>
            </a:r>
            <a:r>
              <a:rPr lang="es-ES" sz="800" dirty="0">
                <a:solidFill>
                  <a:schemeClr val="tx1"/>
                </a:solidFill>
              </a:rPr>
              <a:t>-del-</a:t>
            </a:r>
            <a:r>
              <a:rPr lang="es-ES" sz="800" dirty="0" err="1">
                <a:solidFill>
                  <a:schemeClr val="tx1"/>
                </a:solidFill>
              </a:rPr>
              <a:t>tunel</a:t>
            </a:r>
            <a:r>
              <a:rPr lang="es-ES" sz="800" dirty="0">
                <a:solidFill>
                  <a:schemeClr val="tx1"/>
                </a:solidFill>
              </a:rPr>
              <a:t>/</a:t>
            </a:r>
            <a:r>
              <a:rPr lang="es-ES" sz="800" dirty="0" err="1">
                <a:solidFill>
                  <a:schemeClr val="tx1"/>
                </a:solidFill>
              </a:rPr>
              <a:t>mexico</a:t>
            </a:r>
            <a:r>
              <a:rPr lang="es-ES" sz="800" dirty="0">
                <a:solidFill>
                  <a:schemeClr val="tx1"/>
                </a:solidFill>
              </a:rPr>
              <a:t>-un-</a:t>
            </a:r>
            <a:r>
              <a:rPr lang="es-ES" sz="800" dirty="0" err="1">
                <a:solidFill>
                  <a:schemeClr val="tx1"/>
                </a:solidFill>
              </a:rPr>
              <a:t>pais</a:t>
            </a:r>
            <a:r>
              <a:rPr lang="es-ES" sz="800" dirty="0">
                <a:solidFill>
                  <a:schemeClr val="tx1"/>
                </a:solidFill>
              </a:rPr>
              <a:t>-de-</a:t>
            </a:r>
            <a:r>
              <a:rPr lang="es-ES" sz="800" dirty="0" err="1">
                <a:solidFill>
                  <a:schemeClr val="tx1"/>
                </a:solidFill>
              </a:rPr>
              <a:t>jovenes</a:t>
            </a:r>
            <a:r>
              <a:rPr lang="es-ES" sz="800" dirty="0">
                <a:solidFill>
                  <a:schemeClr val="tx1"/>
                </a:solidFill>
              </a:rPr>
              <a:t>-con-falta-de-oportunidades</a:t>
            </a:r>
            <a:endParaRPr lang="es-MX" sz="800" dirty="0">
              <a:solidFill>
                <a:schemeClr val="tx1"/>
              </a:solidFill>
            </a:endParaRPr>
          </a:p>
          <a:p>
            <a:pPr algn="just"/>
            <a:r>
              <a:rPr lang="es-ES" sz="800" dirty="0">
                <a:solidFill>
                  <a:schemeClr val="tx1"/>
                </a:solidFill>
              </a:rPr>
              <a:t>HERNÁNDEZ, L. (16 de Septiembre de 2012). </a:t>
            </a:r>
            <a:r>
              <a:rPr lang="es-ES" sz="800" i="1" dirty="0" err="1">
                <a:solidFill>
                  <a:schemeClr val="tx1"/>
                </a:solidFill>
              </a:rPr>
              <a:t>excelsior.com.mx</a:t>
            </a:r>
            <a:r>
              <a:rPr lang="es-ES" sz="800" dirty="0">
                <a:solidFill>
                  <a:schemeClr val="tx1"/>
                </a:solidFill>
              </a:rPr>
              <a:t>. Obtenido de https://</a:t>
            </a:r>
            <a:r>
              <a:rPr lang="es-ES" sz="800" dirty="0" err="1">
                <a:solidFill>
                  <a:schemeClr val="tx1"/>
                </a:solidFill>
              </a:rPr>
              <a:t>www.excelsior.com.mx</a:t>
            </a:r>
            <a:r>
              <a:rPr lang="es-ES" sz="800" dirty="0">
                <a:solidFill>
                  <a:schemeClr val="tx1"/>
                </a:solidFill>
              </a:rPr>
              <a:t>/2012/07/30/nacional/850633</a:t>
            </a:r>
            <a:endParaRPr lang="es-MX" sz="800" dirty="0">
              <a:solidFill>
                <a:schemeClr val="tx1"/>
              </a:solidFill>
            </a:endParaRPr>
          </a:p>
          <a:p>
            <a:pPr algn="just"/>
            <a:r>
              <a:rPr lang="es-ES" sz="800" dirty="0">
                <a:solidFill>
                  <a:schemeClr val="tx1"/>
                </a:solidFill>
              </a:rPr>
              <a:t>Hernández, S., &amp; Guevara, C. (19 de marzo de 2018). </a:t>
            </a:r>
            <a:r>
              <a:rPr lang="es-ES" sz="800" i="1" dirty="0" err="1">
                <a:solidFill>
                  <a:schemeClr val="tx1"/>
                </a:solidFill>
              </a:rPr>
              <a:t>elsoldemexico.com.mx</a:t>
            </a:r>
            <a:r>
              <a:rPr lang="es-ES" sz="800" dirty="0">
                <a:solidFill>
                  <a:schemeClr val="tx1"/>
                </a:solidFill>
              </a:rPr>
              <a:t>. Obtenido de https://</a:t>
            </a:r>
            <a:r>
              <a:rPr lang="es-ES" sz="800" dirty="0" err="1">
                <a:solidFill>
                  <a:schemeClr val="tx1"/>
                </a:solidFill>
              </a:rPr>
              <a:t>www.elsoldemexico.com.mx</a:t>
            </a:r>
            <a:r>
              <a:rPr lang="es-ES" sz="800" dirty="0">
                <a:solidFill>
                  <a:schemeClr val="tx1"/>
                </a:solidFill>
              </a:rPr>
              <a:t>/</a:t>
            </a:r>
            <a:r>
              <a:rPr lang="es-ES" sz="800" dirty="0" err="1">
                <a:solidFill>
                  <a:schemeClr val="tx1"/>
                </a:solidFill>
              </a:rPr>
              <a:t>mexico</a:t>
            </a:r>
            <a:r>
              <a:rPr lang="es-ES" sz="800" dirty="0">
                <a:solidFill>
                  <a:schemeClr val="tx1"/>
                </a:solidFill>
              </a:rPr>
              <a:t>/sociedad/titulados-pero-sin-trabajo-uno-de-cada-dos-desempleados-son-profesionistas-1366690.html</a:t>
            </a:r>
            <a:endParaRPr lang="es-MX" sz="800" dirty="0">
              <a:solidFill>
                <a:schemeClr val="tx1"/>
              </a:solidFill>
            </a:endParaRPr>
          </a:p>
          <a:p>
            <a:pPr algn="just"/>
            <a:r>
              <a:rPr lang="es-ES" sz="800" dirty="0">
                <a:solidFill>
                  <a:schemeClr val="tx1"/>
                </a:solidFill>
              </a:rPr>
              <a:t>Hernández, S., &amp; Guevara, C. (19 de </a:t>
            </a:r>
            <a:r>
              <a:rPr lang="es-ES" sz="800" dirty="0" err="1">
                <a:solidFill>
                  <a:schemeClr val="tx1"/>
                </a:solidFill>
              </a:rPr>
              <a:t>Marrzo</a:t>
            </a:r>
            <a:r>
              <a:rPr lang="es-ES" sz="800" dirty="0">
                <a:solidFill>
                  <a:schemeClr val="tx1"/>
                </a:solidFill>
              </a:rPr>
              <a:t> de 2018). </a:t>
            </a:r>
            <a:r>
              <a:rPr lang="es-ES" sz="800" i="1" dirty="0" err="1">
                <a:solidFill>
                  <a:schemeClr val="tx1"/>
                </a:solidFill>
              </a:rPr>
              <a:t>elsoldemexico.com.mx</a:t>
            </a:r>
            <a:r>
              <a:rPr lang="es-ES" sz="800" dirty="0">
                <a:solidFill>
                  <a:schemeClr val="tx1"/>
                </a:solidFill>
              </a:rPr>
              <a:t>. Obtenido de https://</a:t>
            </a:r>
            <a:r>
              <a:rPr lang="es-ES" sz="800" dirty="0" err="1">
                <a:solidFill>
                  <a:schemeClr val="tx1"/>
                </a:solidFill>
              </a:rPr>
              <a:t>www.elsoldemexico.com.mx</a:t>
            </a:r>
            <a:r>
              <a:rPr lang="es-ES" sz="800" dirty="0">
                <a:solidFill>
                  <a:schemeClr val="tx1"/>
                </a:solidFill>
              </a:rPr>
              <a:t>/</a:t>
            </a:r>
            <a:r>
              <a:rPr lang="es-ES" sz="800" dirty="0" err="1">
                <a:solidFill>
                  <a:schemeClr val="tx1"/>
                </a:solidFill>
              </a:rPr>
              <a:t>mexico</a:t>
            </a:r>
            <a:r>
              <a:rPr lang="es-ES" sz="800" dirty="0">
                <a:solidFill>
                  <a:schemeClr val="tx1"/>
                </a:solidFill>
              </a:rPr>
              <a:t>/sociedad/titulados-pero-sin-trabajo-uno-de-cada-dos-desempleados-son-profesionistas-1366690.html</a:t>
            </a:r>
            <a:endParaRPr lang="es-MX" sz="800" dirty="0">
              <a:solidFill>
                <a:schemeClr val="tx1"/>
              </a:solidFill>
            </a:endParaRPr>
          </a:p>
          <a:p>
            <a:pPr algn="just"/>
            <a:r>
              <a:rPr lang="es-ES" sz="800" dirty="0">
                <a:solidFill>
                  <a:schemeClr val="tx1"/>
                </a:solidFill>
              </a:rPr>
              <a:t>INEGI. (2020). </a:t>
            </a:r>
            <a:r>
              <a:rPr lang="es-ES" sz="800" i="1" dirty="0">
                <a:solidFill>
                  <a:schemeClr val="tx1"/>
                </a:solidFill>
              </a:rPr>
              <a:t>DATA Nuevo León</a:t>
            </a:r>
            <a:r>
              <a:rPr lang="es-ES" sz="800" dirty="0">
                <a:solidFill>
                  <a:schemeClr val="tx1"/>
                </a:solidFill>
              </a:rPr>
              <a:t>. Obtenido de http://</a:t>
            </a:r>
            <a:r>
              <a:rPr lang="es-ES" sz="800" dirty="0" err="1">
                <a:solidFill>
                  <a:schemeClr val="tx1"/>
                </a:solidFill>
              </a:rPr>
              <a:t>datos.nl.gob.mx</a:t>
            </a:r>
            <a:r>
              <a:rPr lang="es-ES" sz="800" dirty="0">
                <a:solidFill>
                  <a:schemeClr val="tx1"/>
                </a:solidFill>
              </a:rPr>
              <a:t>/n-l-enoe-composicion-de-la-poblacion-economicamente-activa-y-tasa-de-desempleo/</a:t>
            </a:r>
            <a:endParaRPr lang="es-MX" sz="800" dirty="0">
              <a:solidFill>
                <a:schemeClr val="tx1"/>
              </a:solidFill>
            </a:endParaRPr>
          </a:p>
          <a:p>
            <a:pPr algn="just"/>
            <a:r>
              <a:rPr lang="es-ES" sz="800" dirty="0">
                <a:solidFill>
                  <a:schemeClr val="tx1"/>
                </a:solidFill>
              </a:rPr>
              <a:t>LARA, J. A. (09 de Julio de 2019). </a:t>
            </a:r>
            <a:r>
              <a:rPr lang="es-ES" sz="800" i="1" dirty="0">
                <a:solidFill>
                  <a:schemeClr val="tx1"/>
                </a:solidFill>
              </a:rPr>
              <a:t>El Financiero</a:t>
            </a:r>
            <a:r>
              <a:rPr lang="es-ES" sz="800" dirty="0">
                <a:solidFill>
                  <a:schemeClr val="tx1"/>
                </a:solidFill>
              </a:rPr>
              <a:t>. Obtenido de https://</a:t>
            </a:r>
            <a:r>
              <a:rPr lang="es-ES" sz="800" dirty="0" err="1">
                <a:solidFill>
                  <a:schemeClr val="tx1"/>
                </a:solidFill>
              </a:rPr>
              <a:t>www.elfinanciero.com.mx</a:t>
            </a:r>
            <a:r>
              <a:rPr lang="es-ES" sz="800" dirty="0">
                <a:solidFill>
                  <a:schemeClr val="tx1"/>
                </a:solidFill>
              </a:rPr>
              <a:t>/monterrey/destaca-nuevo-</a:t>
            </a:r>
            <a:r>
              <a:rPr lang="es-ES" sz="800" dirty="0" err="1">
                <a:solidFill>
                  <a:schemeClr val="tx1"/>
                </a:solidFill>
              </a:rPr>
              <a:t>leon</a:t>
            </a:r>
            <a:r>
              <a:rPr lang="es-ES" sz="800" dirty="0">
                <a:solidFill>
                  <a:schemeClr val="tx1"/>
                </a:solidFill>
              </a:rPr>
              <a:t>-por-la-empleabilidad-de-universitarios</a:t>
            </a:r>
            <a:endParaRPr lang="es-MX" sz="800" dirty="0">
              <a:solidFill>
                <a:schemeClr val="tx1"/>
              </a:solidFill>
            </a:endParaRPr>
          </a:p>
          <a:p>
            <a:pPr algn="just"/>
            <a:r>
              <a:rPr lang="es-ES" sz="800" dirty="0" err="1">
                <a:solidFill>
                  <a:schemeClr val="tx1"/>
                </a:solidFill>
              </a:rPr>
              <a:t>Rodriguez</a:t>
            </a:r>
            <a:r>
              <a:rPr lang="es-ES" sz="800" dirty="0">
                <a:solidFill>
                  <a:schemeClr val="tx1"/>
                </a:solidFill>
              </a:rPr>
              <a:t>, L. (Diciembre de 2014). </a:t>
            </a:r>
            <a:r>
              <a:rPr lang="es-ES" sz="800" i="1" dirty="0" err="1">
                <a:solidFill>
                  <a:schemeClr val="tx1"/>
                </a:solidFill>
              </a:rPr>
              <a:t>scielo</a:t>
            </a:r>
            <a:r>
              <a:rPr lang="es-ES" sz="800" dirty="0">
                <a:solidFill>
                  <a:schemeClr val="tx1"/>
                </a:solidFill>
              </a:rPr>
              <a:t>. Obtenido de http://</a:t>
            </a:r>
            <a:r>
              <a:rPr lang="es-ES" sz="800" dirty="0" err="1">
                <a:solidFill>
                  <a:schemeClr val="tx1"/>
                </a:solidFill>
              </a:rPr>
              <a:t>www.scielo.org.mx</a:t>
            </a:r>
            <a:r>
              <a:rPr lang="es-ES" sz="800" dirty="0">
                <a:solidFill>
                  <a:schemeClr val="tx1"/>
                </a:solidFill>
              </a:rPr>
              <a:t>/</a:t>
            </a:r>
            <a:r>
              <a:rPr lang="es-ES" sz="800" dirty="0" err="1">
                <a:solidFill>
                  <a:schemeClr val="tx1"/>
                </a:solidFill>
              </a:rPr>
              <a:t>scielo.php?script</a:t>
            </a:r>
            <a:r>
              <a:rPr lang="es-ES" sz="800" dirty="0">
                <a:solidFill>
                  <a:schemeClr val="tx1"/>
                </a:solidFill>
              </a:rPr>
              <a:t>=</a:t>
            </a:r>
            <a:r>
              <a:rPr lang="es-ES" sz="800" dirty="0" err="1">
                <a:solidFill>
                  <a:schemeClr val="tx1"/>
                </a:solidFill>
              </a:rPr>
              <a:t>sci_arttext&amp;pid</a:t>
            </a:r>
            <a:r>
              <a:rPr lang="es-ES" sz="800" dirty="0">
                <a:solidFill>
                  <a:schemeClr val="tx1"/>
                </a:solidFill>
              </a:rPr>
              <a:t>=S1870-46702014000200133</a:t>
            </a:r>
            <a:endParaRPr lang="es-MX" sz="800" dirty="0">
              <a:solidFill>
                <a:schemeClr val="tx1"/>
              </a:solidFill>
            </a:endParaRPr>
          </a:p>
          <a:p>
            <a:pPr algn="just"/>
            <a:r>
              <a:rPr lang="es-ES" sz="800" dirty="0">
                <a:solidFill>
                  <a:schemeClr val="tx1"/>
                </a:solidFill>
              </a:rPr>
              <a:t>Romero, J. M. (03 de Diciembre de 2019). </a:t>
            </a:r>
            <a:r>
              <a:rPr lang="es-ES" sz="800" i="1" dirty="0" err="1">
                <a:solidFill>
                  <a:schemeClr val="tx1"/>
                </a:solidFill>
              </a:rPr>
              <a:t>profesionistas.org</a:t>
            </a:r>
            <a:r>
              <a:rPr lang="es-ES" sz="800" dirty="0">
                <a:solidFill>
                  <a:schemeClr val="tx1"/>
                </a:solidFill>
              </a:rPr>
              <a:t>. Obtenido de https://</a:t>
            </a:r>
            <a:r>
              <a:rPr lang="es-ES" sz="800" dirty="0" err="1">
                <a:solidFill>
                  <a:schemeClr val="tx1"/>
                </a:solidFill>
              </a:rPr>
              <a:t>profesionistas.org.mx</a:t>
            </a:r>
            <a:r>
              <a:rPr lang="es-ES" sz="800" dirty="0">
                <a:solidFill>
                  <a:schemeClr val="tx1"/>
                </a:solidFill>
              </a:rPr>
              <a:t>/encuesta-nacional-de-egresados-2019</a:t>
            </a:r>
            <a:endParaRPr lang="es-MX" sz="800" dirty="0">
              <a:solidFill>
                <a:schemeClr val="tx1"/>
              </a:solidFill>
            </a:endParaRPr>
          </a:p>
          <a:p>
            <a:pPr algn="just"/>
            <a:r>
              <a:rPr lang="es-ES" sz="800" dirty="0">
                <a:solidFill>
                  <a:schemeClr val="tx1"/>
                </a:solidFill>
              </a:rPr>
              <a:t>Secretaría de Educación Pública (SEP). Sistema Nacional de Información Estadística Educativa. (2020). </a:t>
            </a:r>
            <a:r>
              <a:rPr lang="es-ES" sz="800" i="1" dirty="0">
                <a:solidFill>
                  <a:schemeClr val="tx1"/>
                </a:solidFill>
              </a:rPr>
              <a:t>DATA NUEVO LEÓN</a:t>
            </a:r>
            <a:r>
              <a:rPr lang="es-ES" sz="800" dirty="0">
                <a:solidFill>
                  <a:schemeClr val="tx1"/>
                </a:solidFill>
              </a:rPr>
              <a:t>. Obtenido de http://</a:t>
            </a:r>
            <a:r>
              <a:rPr lang="es-ES" sz="800" dirty="0" err="1">
                <a:solidFill>
                  <a:schemeClr val="tx1"/>
                </a:solidFill>
              </a:rPr>
              <a:t>datos.nl.gob.mx</a:t>
            </a:r>
            <a:r>
              <a:rPr lang="es-ES" sz="800" dirty="0">
                <a:solidFill>
                  <a:schemeClr val="tx1"/>
                </a:solidFill>
              </a:rPr>
              <a:t>/n-l-matricula-de-alumnos-inscritos-por-nivel-educativo/</a:t>
            </a:r>
            <a:endParaRPr lang="es-MX" sz="800" dirty="0">
              <a:solidFill>
                <a:schemeClr val="tx1"/>
              </a:solidFill>
            </a:endParaRPr>
          </a:p>
          <a:p>
            <a:pPr algn="just"/>
            <a:r>
              <a:rPr lang="es-ES" sz="800" dirty="0">
                <a:solidFill>
                  <a:schemeClr val="tx1"/>
                </a:solidFill>
              </a:rPr>
              <a:t>Trejo, F. M. (13 de Septiembre de 2019). </a:t>
            </a:r>
            <a:r>
              <a:rPr lang="es-ES" sz="800" i="1" dirty="0">
                <a:solidFill>
                  <a:schemeClr val="tx1"/>
                </a:solidFill>
              </a:rPr>
              <a:t>El financiero</a:t>
            </a:r>
            <a:r>
              <a:rPr lang="es-ES" sz="800" dirty="0">
                <a:solidFill>
                  <a:schemeClr val="tx1"/>
                </a:solidFill>
              </a:rPr>
              <a:t>. Obtenido de https://</a:t>
            </a:r>
            <a:r>
              <a:rPr lang="es-ES" sz="800" dirty="0" err="1">
                <a:solidFill>
                  <a:schemeClr val="tx1"/>
                </a:solidFill>
              </a:rPr>
              <a:t>www.elfinanciero.com.mx</a:t>
            </a:r>
            <a:r>
              <a:rPr lang="es-ES" sz="800" dirty="0">
                <a:solidFill>
                  <a:schemeClr val="tx1"/>
                </a:solidFill>
              </a:rPr>
              <a:t>/monterrey/inicio-de-la-etapa-laboral-en-los-</a:t>
            </a:r>
            <a:r>
              <a:rPr lang="es-ES" sz="800" dirty="0" err="1">
                <a:solidFill>
                  <a:schemeClr val="tx1"/>
                </a:solidFill>
              </a:rPr>
              <a:t>jovenes</a:t>
            </a:r>
            <a:endParaRPr lang="es-MX" sz="800" dirty="0">
              <a:solidFill>
                <a:schemeClr val="tx1"/>
              </a:solidFill>
            </a:endParaRPr>
          </a:p>
          <a:p>
            <a:pPr algn="just"/>
            <a:r>
              <a:rPr lang="es-ES" sz="800" dirty="0">
                <a:solidFill>
                  <a:schemeClr val="tx1"/>
                </a:solidFill>
              </a:rPr>
              <a:t>Universidad del Valle de México. (25 de Septiembre de 2019). </a:t>
            </a:r>
            <a:r>
              <a:rPr lang="es-ES" sz="800" i="1" dirty="0" err="1">
                <a:solidFill>
                  <a:schemeClr val="tx1"/>
                </a:solidFill>
              </a:rPr>
              <a:t>opinionpublica.uvm.mx</a:t>
            </a:r>
            <a:r>
              <a:rPr lang="es-ES" sz="800" dirty="0">
                <a:solidFill>
                  <a:schemeClr val="tx1"/>
                </a:solidFill>
              </a:rPr>
              <a:t>. Obtenido de https://</a:t>
            </a:r>
            <a:r>
              <a:rPr lang="es-ES" sz="800" dirty="0" err="1">
                <a:solidFill>
                  <a:schemeClr val="tx1"/>
                </a:solidFill>
              </a:rPr>
              <a:t>opinionpublica.uvm.mx</a:t>
            </a:r>
            <a:r>
              <a:rPr lang="es-ES" sz="800" dirty="0">
                <a:solidFill>
                  <a:schemeClr val="tx1"/>
                </a:solidFill>
              </a:rPr>
              <a:t>/estudios/encuesta-nacional-de-egresados-2019</a:t>
            </a:r>
            <a:endParaRPr lang="es-MX" sz="800" dirty="0">
              <a:solidFill>
                <a:schemeClr val="tx1"/>
              </a:solidFill>
            </a:endParaRPr>
          </a:p>
        </p:txBody>
      </p:sp>
      <p:sp>
        <p:nvSpPr>
          <p:cNvPr id="4" name="Marcador de número de diapositiva 3">
            <a:extLst>
              <a:ext uri="{FF2B5EF4-FFF2-40B4-BE49-F238E27FC236}">
                <a16:creationId xmlns:a16="http://schemas.microsoft.com/office/drawing/2014/main" id="{8437264B-B612-2340-915E-3E260EF4F6B7}"/>
              </a:ext>
            </a:extLst>
          </p:cNvPr>
          <p:cNvSpPr>
            <a:spLocks noGrp="1"/>
          </p:cNvSpPr>
          <p:nvPr>
            <p:ph type="sldNum" sz="quarter" idx="12"/>
          </p:nvPr>
        </p:nvSpPr>
        <p:spPr/>
        <p:txBody>
          <a:bodyPr/>
          <a:lstStyle/>
          <a:p>
            <a:fld id="{32D8A0A1-8A42-6C4C-8801-F9C415858530}" type="slidenum">
              <a:rPr lang="es-MX" smtClean="0"/>
              <a:t>13</a:t>
            </a:fld>
            <a:endParaRPr lang="es-MX"/>
          </a:p>
        </p:txBody>
      </p:sp>
      <p:sp>
        <p:nvSpPr>
          <p:cNvPr id="32" name="CuadroTexto 31">
            <a:hlinkClick r:id="rId2" action="ppaction://hlinksldjump"/>
            <a:extLst>
              <a:ext uri="{FF2B5EF4-FFF2-40B4-BE49-F238E27FC236}">
                <a16:creationId xmlns:a16="http://schemas.microsoft.com/office/drawing/2014/main" id="{1EFDF08F-D94E-A041-B417-0DCF87AD33FD}"/>
              </a:ext>
            </a:extLst>
          </p:cNvPr>
          <p:cNvSpPr txBox="1"/>
          <p:nvPr/>
        </p:nvSpPr>
        <p:spPr>
          <a:xfrm>
            <a:off x="8179482" y="194810"/>
            <a:ext cx="755335" cy="369332"/>
          </a:xfrm>
          <a:prstGeom prst="rect">
            <a:avLst/>
          </a:prstGeom>
          <a:solidFill>
            <a:schemeClr val="accent1"/>
          </a:solidFill>
          <a:ln>
            <a:noFill/>
          </a:ln>
        </p:spPr>
        <p:txBody>
          <a:bodyPr wrap="none" rtlCol="0">
            <a:spAutoFit/>
          </a:bodyPr>
          <a:lstStyle/>
          <a:p>
            <a:r>
              <a:rPr lang="es-MX" dirty="0">
                <a:solidFill>
                  <a:schemeClr val="bg1"/>
                </a:solidFill>
              </a:rPr>
              <a:t>Índice</a:t>
            </a:r>
          </a:p>
        </p:txBody>
      </p:sp>
    </p:spTree>
    <p:extLst>
      <p:ext uri="{BB962C8B-B14F-4D97-AF65-F5344CB8AC3E}">
        <p14:creationId xmlns:p14="http://schemas.microsoft.com/office/powerpoint/2010/main" val="42645510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8179482"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ítulo 1">
            <a:extLst>
              <a:ext uri="{FF2B5EF4-FFF2-40B4-BE49-F238E27FC236}">
                <a16:creationId xmlns:a16="http://schemas.microsoft.com/office/drawing/2014/main" id="{36B2F874-44AA-C24F-9267-FB6D60F7A328}"/>
              </a:ext>
            </a:extLst>
          </p:cNvPr>
          <p:cNvSpPr>
            <a:spLocks noGrp="1"/>
          </p:cNvSpPr>
          <p:nvPr>
            <p:ph type="title"/>
          </p:nvPr>
        </p:nvSpPr>
        <p:spPr>
          <a:xfrm>
            <a:off x="1200565" y="1087374"/>
            <a:ext cx="6737617" cy="1000978"/>
          </a:xfrm>
        </p:spPr>
        <p:txBody>
          <a:bodyPr>
            <a:normAutofit/>
          </a:bodyPr>
          <a:lstStyle/>
          <a:p>
            <a:r>
              <a:rPr lang="es-MX" dirty="0"/>
              <a:t>Introducción</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0899" y="758952"/>
            <a:ext cx="889035"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 y="2526526"/>
            <a:ext cx="877276"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264" y="2526526"/>
            <a:ext cx="8190670"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Marcador de contenido 2">
            <a:extLst>
              <a:ext uri="{FF2B5EF4-FFF2-40B4-BE49-F238E27FC236}">
                <a16:creationId xmlns:a16="http://schemas.microsoft.com/office/drawing/2014/main" id="{F626622A-F398-B242-9A24-04A37CB69350}"/>
              </a:ext>
            </a:extLst>
          </p:cNvPr>
          <p:cNvSpPr>
            <a:spLocks noGrp="1"/>
          </p:cNvSpPr>
          <p:nvPr>
            <p:ph idx="1"/>
          </p:nvPr>
        </p:nvSpPr>
        <p:spPr>
          <a:xfrm>
            <a:off x="1200564" y="2535447"/>
            <a:ext cx="6737617" cy="2382918"/>
          </a:xfrm>
        </p:spPr>
        <p:txBody>
          <a:bodyPr>
            <a:normAutofit/>
          </a:bodyPr>
          <a:lstStyle/>
          <a:p>
            <a:pPr algn="just"/>
            <a:r>
              <a:rPr lang="es-MX" dirty="0">
                <a:solidFill>
                  <a:schemeClr val="tx1"/>
                </a:solidFill>
              </a:rPr>
              <a:t>Hoy en día el desempleo es un reto que enfrentamos todos y como egresados universitarios, hay pocas oportunidades laborales, es por eso que en este trabajo analizaremos esta problemática. Se considerarán datos de la Encuesta Nacional de Egresados con el fin de aportarnos y ayudarnos a ver el panorama actual de los jóvenes estudiantes. Nosotros como estudiantes de la UANL nos enfocaremos en analizar la situación dentro de México, pero sobretodo del estado de Nuevo León.</a:t>
            </a:r>
          </a:p>
        </p:txBody>
      </p:sp>
      <p:sp>
        <p:nvSpPr>
          <p:cNvPr id="4" name="Marcador de número de diapositiva 3">
            <a:extLst>
              <a:ext uri="{FF2B5EF4-FFF2-40B4-BE49-F238E27FC236}">
                <a16:creationId xmlns:a16="http://schemas.microsoft.com/office/drawing/2014/main" id="{A7B24D2D-1662-BC48-B714-48715AE47CDA}"/>
              </a:ext>
            </a:extLst>
          </p:cNvPr>
          <p:cNvSpPr>
            <a:spLocks noGrp="1"/>
          </p:cNvSpPr>
          <p:nvPr>
            <p:ph type="sldNum" sz="quarter" idx="12"/>
          </p:nvPr>
        </p:nvSpPr>
        <p:spPr/>
        <p:txBody>
          <a:bodyPr/>
          <a:lstStyle/>
          <a:p>
            <a:fld id="{32D8A0A1-8A42-6C4C-8801-F9C415858530}" type="slidenum">
              <a:rPr lang="es-MX" smtClean="0"/>
              <a:t>2</a:t>
            </a:fld>
            <a:endParaRPr lang="es-MX"/>
          </a:p>
        </p:txBody>
      </p:sp>
      <p:sp>
        <p:nvSpPr>
          <p:cNvPr id="11" name="CuadroTexto 10">
            <a:hlinkClick r:id="rId2" action="ppaction://hlinksldjump"/>
            <a:extLst>
              <a:ext uri="{FF2B5EF4-FFF2-40B4-BE49-F238E27FC236}">
                <a16:creationId xmlns:a16="http://schemas.microsoft.com/office/drawing/2014/main" id="{4F7CBC73-0417-A242-98B1-D97596958607}"/>
              </a:ext>
            </a:extLst>
          </p:cNvPr>
          <p:cNvSpPr txBox="1"/>
          <p:nvPr/>
        </p:nvSpPr>
        <p:spPr>
          <a:xfrm>
            <a:off x="8179482" y="194810"/>
            <a:ext cx="755335" cy="369332"/>
          </a:xfrm>
          <a:prstGeom prst="rect">
            <a:avLst/>
          </a:prstGeom>
          <a:solidFill>
            <a:schemeClr val="accent1"/>
          </a:solidFill>
          <a:ln>
            <a:noFill/>
          </a:ln>
        </p:spPr>
        <p:txBody>
          <a:bodyPr wrap="none" rtlCol="0">
            <a:spAutoFit/>
          </a:bodyPr>
          <a:lstStyle/>
          <a:p>
            <a:r>
              <a:rPr lang="es-MX" dirty="0">
                <a:solidFill>
                  <a:schemeClr val="bg1"/>
                </a:solidFill>
              </a:rPr>
              <a:t>Índice</a:t>
            </a:r>
          </a:p>
        </p:txBody>
      </p:sp>
      <p:pic>
        <p:nvPicPr>
          <p:cNvPr id="6" name="Imagen 5">
            <a:extLst>
              <a:ext uri="{FF2B5EF4-FFF2-40B4-BE49-F238E27FC236}">
                <a16:creationId xmlns:a16="http://schemas.microsoft.com/office/drawing/2014/main" id="{DB2841F1-BCCB-6140-B668-BE6A8C3450FB}"/>
              </a:ext>
            </a:extLst>
          </p:cNvPr>
          <p:cNvPicPr>
            <a:picLocks noChangeAspect="1"/>
          </p:cNvPicPr>
          <p:nvPr/>
        </p:nvPicPr>
        <p:blipFill>
          <a:blip r:embed="rId3"/>
          <a:stretch>
            <a:fillRect/>
          </a:stretch>
        </p:blipFill>
        <p:spPr>
          <a:xfrm>
            <a:off x="2670851" y="4835904"/>
            <a:ext cx="2837779" cy="1839768"/>
          </a:xfrm>
          <a:prstGeom prst="rect">
            <a:avLst/>
          </a:prstGeom>
        </p:spPr>
      </p:pic>
      <p:pic>
        <p:nvPicPr>
          <p:cNvPr id="13" name="Imagen 12">
            <a:extLst>
              <a:ext uri="{FF2B5EF4-FFF2-40B4-BE49-F238E27FC236}">
                <a16:creationId xmlns:a16="http://schemas.microsoft.com/office/drawing/2014/main" id="{383689D5-322F-1847-BB6C-B1E0A36B04E1}"/>
              </a:ext>
            </a:extLst>
          </p:cNvPr>
          <p:cNvPicPr>
            <a:picLocks noChangeAspect="1"/>
          </p:cNvPicPr>
          <p:nvPr/>
        </p:nvPicPr>
        <p:blipFill>
          <a:blip r:embed="rId4"/>
          <a:stretch>
            <a:fillRect/>
          </a:stretch>
        </p:blipFill>
        <p:spPr>
          <a:xfrm>
            <a:off x="5832763" y="4917738"/>
            <a:ext cx="2529033" cy="1621175"/>
          </a:xfrm>
          <a:prstGeom prst="rect">
            <a:avLst/>
          </a:prstGeom>
        </p:spPr>
      </p:pic>
    </p:spTree>
    <p:extLst>
      <p:ext uri="{BB962C8B-B14F-4D97-AF65-F5344CB8AC3E}">
        <p14:creationId xmlns:p14="http://schemas.microsoft.com/office/powerpoint/2010/main" val="23215095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edg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8179482"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ítulo 1">
            <a:extLst>
              <a:ext uri="{FF2B5EF4-FFF2-40B4-BE49-F238E27FC236}">
                <a16:creationId xmlns:a16="http://schemas.microsoft.com/office/drawing/2014/main" id="{36B2F874-44AA-C24F-9267-FB6D60F7A328}"/>
              </a:ext>
            </a:extLst>
          </p:cNvPr>
          <p:cNvSpPr>
            <a:spLocks noGrp="1"/>
          </p:cNvSpPr>
          <p:nvPr>
            <p:ph type="title"/>
          </p:nvPr>
        </p:nvSpPr>
        <p:spPr>
          <a:xfrm>
            <a:off x="1200565" y="1087374"/>
            <a:ext cx="6737617" cy="1000978"/>
          </a:xfrm>
        </p:spPr>
        <p:txBody>
          <a:bodyPr>
            <a:normAutofit/>
          </a:bodyPr>
          <a:lstStyle/>
          <a:p>
            <a:r>
              <a:rPr lang="es-MX" dirty="0"/>
              <a:t>¿Qué es el Desempleo?</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0899" y="758952"/>
            <a:ext cx="889035"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 y="2526526"/>
            <a:ext cx="877276"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264" y="2526526"/>
            <a:ext cx="8190670"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Marcador de contenido 2">
            <a:extLst>
              <a:ext uri="{FF2B5EF4-FFF2-40B4-BE49-F238E27FC236}">
                <a16:creationId xmlns:a16="http://schemas.microsoft.com/office/drawing/2014/main" id="{F626622A-F398-B242-9A24-04A37CB69350}"/>
              </a:ext>
            </a:extLst>
          </p:cNvPr>
          <p:cNvSpPr>
            <a:spLocks noGrp="1"/>
          </p:cNvSpPr>
          <p:nvPr>
            <p:ph idx="1"/>
          </p:nvPr>
        </p:nvSpPr>
        <p:spPr>
          <a:xfrm>
            <a:off x="1200564" y="2535446"/>
            <a:ext cx="6737617" cy="1053915"/>
          </a:xfrm>
        </p:spPr>
        <p:txBody>
          <a:bodyPr>
            <a:normAutofit/>
          </a:bodyPr>
          <a:lstStyle/>
          <a:p>
            <a:pPr algn="just"/>
            <a:r>
              <a:rPr lang="es-MX" dirty="0">
                <a:solidFill>
                  <a:schemeClr val="tx1"/>
                </a:solidFill>
              </a:rPr>
              <a:t>Es la situación en la que a un grupo de personas en edad de trabajar no tienen empleo aun cuando se encuentran disponibles para trabajar.</a:t>
            </a:r>
          </a:p>
        </p:txBody>
      </p:sp>
      <p:sp>
        <p:nvSpPr>
          <p:cNvPr id="4" name="Marcador de número de diapositiva 3">
            <a:extLst>
              <a:ext uri="{FF2B5EF4-FFF2-40B4-BE49-F238E27FC236}">
                <a16:creationId xmlns:a16="http://schemas.microsoft.com/office/drawing/2014/main" id="{7F8D07F6-415C-8D45-B809-9F6F72D51524}"/>
              </a:ext>
            </a:extLst>
          </p:cNvPr>
          <p:cNvSpPr>
            <a:spLocks noGrp="1"/>
          </p:cNvSpPr>
          <p:nvPr>
            <p:ph type="sldNum" sz="quarter" idx="12"/>
          </p:nvPr>
        </p:nvSpPr>
        <p:spPr/>
        <p:txBody>
          <a:bodyPr/>
          <a:lstStyle/>
          <a:p>
            <a:fld id="{32D8A0A1-8A42-6C4C-8801-F9C415858530}" type="slidenum">
              <a:rPr lang="es-MX" smtClean="0"/>
              <a:t>3</a:t>
            </a:fld>
            <a:endParaRPr lang="es-MX"/>
          </a:p>
        </p:txBody>
      </p:sp>
      <p:sp>
        <p:nvSpPr>
          <p:cNvPr id="11" name="CuadroTexto 10">
            <a:hlinkClick r:id="rId2" action="ppaction://hlinksldjump"/>
            <a:extLst>
              <a:ext uri="{FF2B5EF4-FFF2-40B4-BE49-F238E27FC236}">
                <a16:creationId xmlns:a16="http://schemas.microsoft.com/office/drawing/2014/main" id="{E7810FE0-270E-4B44-8CFD-2A1FBF48B51B}"/>
              </a:ext>
            </a:extLst>
          </p:cNvPr>
          <p:cNvSpPr txBox="1"/>
          <p:nvPr/>
        </p:nvSpPr>
        <p:spPr>
          <a:xfrm>
            <a:off x="8179482" y="194810"/>
            <a:ext cx="755335" cy="369332"/>
          </a:xfrm>
          <a:prstGeom prst="rect">
            <a:avLst/>
          </a:prstGeom>
          <a:solidFill>
            <a:schemeClr val="accent1"/>
          </a:solidFill>
          <a:ln>
            <a:noFill/>
          </a:ln>
        </p:spPr>
        <p:txBody>
          <a:bodyPr wrap="none" rtlCol="0">
            <a:spAutoFit/>
          </a:bodyPr>
          <a:lstStyle/>
          <a:p>
            <a:r>
              <a:rPr lang="es-MX" dirty="0">
                <a:solidFill>
                  <a:schemeClr val="bg1"/>
                </a:solidFill>
              </a:rPr>
              <a:t>Índice</a:t>
            </a:r>
          </a:p>
        </p:txBody>
      </p:sp>
      <p:pic>
        <p:nvPicPr>
          <p:cNvPr id="2050" name="Picture 2" descr="Aumentar el salario mínimo puede reducir el desempleo?">
            <a:extLst>
              <a:ext uri="{FF2B5EF4-FFF2-40B4-BE49-F238E27FC236}">
                <a16:creationId xmlns:a16="http://schemas.microsoft.com/office/drawing/2014/main" id="{CF6026D7-40AC-7C4F-B7E6-7A0C2F7CDE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9264" y="3745372"/>
            <a:ext cx="3121417" cy="234453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otogalería | El desempleo, la otra pandemia que azota al mundo • Forbes  México">
            <a:extLst>
              <a:ext uri="{FF2B5EF4-FFF2-40B4-BE49-F238E27FC236}">
                <a16:creationId xmlns:a16="http://schemas.microsoft.com/office/drawing/2014/main" id="{78CEBFD9-26D8-064A-B78C-EA81707A3E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9372" y="3870395"/>
            <a:ext cx="3945779" cy="2219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362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dissolv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blinds(horizontal)">
                                      <p:cBhvr>
                                        <p:cTn id="12"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8179482"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ítulo 1">
            <a:extLst>
              <a:ext uri="{FF2B5EF4-FFF2-40B4-BE49-F238E27FC236}">
                <a16:creationId xmlns:a16="http://schemas.microsoft.com/office/drawing/2014/main" id="{36B2F874-44AA-C24F-9267-FB6D60F7A328}"/>
              </a:ext>
            </a:extLst>
          </p:cNvPr>
          <p:cNvSpPr>
            <a:spLocks noGrp="1"/>
          </p:cNvSpPr>
          <p:nvPr>
            <p:ph type="title"/>
          </p:nvPr>
        </p:nvSpPr>
        <p:spPr>
          <a:xfrm>
            <a:off x="1200565" y="1087374"/>
            <a:ext cx="6737617" cy="1000978"/>
          </a:xfrm>
        </p:spPr>
        <p:txBody>
          <a:bodyPr>
            <a:normAutofit/>
          </a:bodyPr>
          <a:lstStyle/>
          <a:p>
            <a:r>
              <a:rPr lang="es-MX" dirty="0"/>
              <a:t>Posibles Causas del Desempleo</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0899" y="758952"/>
            <a:ext cx="889035"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 y="2526526"/>
            <a:ext cx="877276"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264" y="2526526"/>
            <a:ext cx="8190670"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Marcador de contenido 2">
            <a:extLst>
              <a:ext uri="{FF2B5EF4-FFF2-40B4-BE49-F238E27FC236}">
                <a16:creationId xmlns:a16="http://schemas.microsoft.com/office/drawing/2014/main" id="{F626622A-F398-B242-9A24-04A37CB69350}"/>
              </a:ext>
            </a:extLst>
          </p:cNvPr>
          <p:cNvSpPr>
            <a:spLocks noGrp="1"/>
          </p:cNvSpPr>
          <p:nvPr>
            <p:ph idx="1"/>
          </p:nvPr>
        </p:nvSpPr>
        <p:spPr>
          <a:xfrm>
            <a:off x="1200565" y="2535446"/>
            <a:ext cx="3603448" cy="3554457"/>
          </a:xfrm>
        </p:spPr>
        <p:txBody>
          <a:bodyPr>
            <a:normAutofit/>
          </a:bodyPr>
          <a:lstStyle/>
          <a:p>
            <a:pPr algn="just"/>
            <a:r>
              <a:rPr lang="es-MX" dirty="0">
                <a:solidFill>
                  <a:schemeClr val="tx1"/>
                </a:solidFill>
              </a:rPr>
              <a:t>Inexperiencia.</a:t>
            </a:r>
          </a:p>
          <a:p>
            <a:pPr algn="just"/>
            <a:r>
              <a:rPr lang="es-MX" dirty="0">
                <a:solidFill>
                  <a:schemeClr val="tx1"/>
                </a:solidFill>
              </a:rPr>
              <a:t>Falta de habilidades específicas.</a:t>
            </a:r>
          </a:p>
          <a:p>
            <a:pPr algn="just"/>
            <a:r>
              <a:rPr lang="es-MX" dirty="0">
                <a:solidFill>
                  <a:schemeClr val="tx1"/>
                </a:solidFill>
              </a:rPr>
              <a:t>Dificultades para hablar una segunda lengua.</a:t>
            </a:r>
          </a:p>
          <a:p>
            <a:pPr algn="just"/>
            <a:r>
              <a:rPr lang="es-MX" dirty="0">
                <a:solidFill>
                  <a:schemeClr val="tx1"/>
                </a:solidFill>
              </a:rPr>
              <a:t>Complicaciones a la hora de trabajar en equipo.</a:t>
            </a:r>
          </a:p>
          <a:p>
            <a:pPr algn="just"/>
            <a:r>
              <a:rPr lang="es-MX" dirty="0">
                <a:solidFill>
                  <a:schemeClr val="tx1"/>
                </a:solidFill>
              </a:rPr>
              <a:t>No contar con un perfil que satisfaga la demanda de una empresa.</a:t>
            </a:r>
          </a:p>
        </p:txBody>
      </p:sp>
      <p:sp>
        <p:nvSpPr>
          <p:cNvPr id="4" name="Marcador de número de diapositiva 3">
            <a:extLst>
              <a:ext uri="{FF2B5EF4-FFF2-40B4-BE49-F238E27FC236}">
                <a16:creationId xmlns:a16="http://schemas.microsoft.com/office/drawing/2014/main" id="{E27218EC-79CE-3C42-A289-D1032F826D76}"/>
              </a:ext>
            </a:extLst>
          </p:cNvPr>
          <p:cNvSpPr>
            <a:spLocks noGrp="1"/>
          </p:cNvSpPr>
          <p:nvPr>
            <p:ph type="sldNum" sz="quarter" idx="12"/>
          </p:nvPr>
        </p:nvSpPr>
        <p:spPr/>
        <p:txBody>
          <a:bodyPr/>
          <a:lstStyle/>
          <a:p>
            <a:fld id="{32D8A0A1-8A42-6C4C-8801-F9C415858530}" type="slidenum">
              <a:rPr lang="es-MX" smtClean="0"/>
              <a:t>4</a:t>
            </a:fld>
            <a:endParaRPr lang="es-MX"/>
          </a:p>
        </p:txBody>
      </p:sp>
      <p:sp>
        <p:nvSpPr>
          <p:cNvPr id="11" name="CuadroTexto 10">
            <a:hlinkClick r:id="rId2" action="ppaction://hlinksldjump"/>
            <a:extLst>
              <a:ext uri="{FF2B5EF4-FFF2-40B4-BE49-F238E27FC236}">
                <a16:creationId xmlns:a16="http://schemas.microsoft.com/office/drawing/2014/main" id="{D5F55CBC-BAAA-294B-80F4-ED7E55FF3D37}"/>
              </a:ext>
            </a:extLst>
          </p:cNvPr>
          <p:cNvSpPr txBox="1"/>
          <p:nvPr/>
        </p:nvSpPr>
        <p:spPr>
          <a:xfrm>
            <a:off x="8179482" y="194810"/>
            <a:ext cx="755335" cy="369332"/>
          </a:xfrm>
          <a:prstGeom prst="rect">
            <a:avLst/>
          </a:prstGeom>
          <a:solidFill>
            <a:schemeClr val="accent1"/>
          </a:solidFill>
          <a:ln>
            <a:noFill/>
          </a:ln>
        </p:spPr>
        <p:txBody>
          <a:bodyPr wrap="none" rtlCol="0">
            <a:spAutoFit/>
          </a:bodyPr>
          <a:lstStyle/>
          <a:p>
            <a:r>
              <a:rPr lang="es-MX" dirty="0">
                <a:solidFill>
                  <a:schemeClr val="bg1"/>
                </a:solidFill>
              </a:rPr>
              <a:t>Índice</a:t>
            </a:r>
          </a:p>
        </p:txBody>
      </p:sp>
      <p:pic>
        <p:nvPicPr>
          <p:cNvPr id="3078" name="Picture 6" descr="Seis de cada diez profesionistas mexicanos viven discriminación laboral">
            <a:extLst>
              <a:ext uri="{FF2B5EF4-FFF2-40B4-BE49-F238E27FC236}">
                <a16:creationId xmlns:a16="http://schemas.microsoft.com/office/drawing/2014/main" id="{D83C4AD3-DE13-1748-B48F-54043EA456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2794" y="5387500"/>
            <a:ext cx="2364182" cy="126336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La discriminación laboral puede llegar a ser delito en los casos más graves  - Diario Responsable">
            <a:extLst>
              <a:ext uri="{FF2B5EF4-FFF2-40B4-BE49-F238E27FC236}">
                <a16:creationId xmlns:a16="http://schemas.microsoft.com/office/drawing/2014/main" id="{194AC764-AF8C-B04F-A3A2-9945BF9CEB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2292" y="2496060"/>
            <a:ext cx="2328393" cy="114628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Las razas humanas no existen">
            <a:extLst>
              <a:ext uri="{FF2B5EF4-FFF2-40B4-BE49-F238E27FC236}">
                <a16:creationId xmlns:a16="http://schemas.microsoft.com/office/drawing/2014/main" id="{ADFBB0A5-566A-FA43-9CC2-6A269A4067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5196" y="3831453"/>
            <a:ext cx="1822584" cy="1366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25650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080"/>
                                        </p:tgtEl>
                                        <p:attrNameLst>
                                          <p:attrName>style.visibility</p:attrName>
                                        </p:attrNameLst>
                                      </p:cBhvr>
                                      <p:to>
                                        <p:strVal val="visible"/>
                                      </p:to>
                                    </p:set>
                                    <p:animEffect transition="in" filter="randombar(horizontal)">
                                      <p:cBhvr>
                                        <p:cTn id="7" dur="500"/>
                                        <p:tgtEl>
                                          <p:spTgt spid="308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082"/>
                                        </p:tgtEl>
                                        <p:attrNameLst>
                                          <p:attrName>style.visibility</p:attrName>
                                        </p:attrNameLst>
                                      </p:cBhvr>
                                      <p:to>
                                        <p:strVal val="visible"/>
                                      </p:to>
                                    </p:set>
                                    <p:animEffect transition="in" filter="wheel(1)">
                                      <p:cBhvr>
                                        <p:cTn id="12" dur="2000"/>
                                        <p:tgtEl>
                                          <p:spTgt spid="3082"/>
                                        </p:tgtEl>
                                      </p:cBhvr>
                                    </p:animEffect>
                                  </p:childTnLst>
                                </p:cTn>
                              </p:par>
                            </p:childTnLst>
                          </p:cTn>
                        </p:par>
                      </p:childTnLst>
                    </p:cTn>
                  </p:par>
                  <p:par>
                    <p:cTn id="13" fill="hold">
                      <p:stCondLst>
                        <p:cond delay="indefinite"/>
                      </p:stCondLst>
                      <p:childTnLst>
                        <p:par>
                          <p:cTn id="14" fill="hold">
                            <p:stCondLst>
                              <p:cond delay="0"/>
                            </p:stCondLst>
                            <p:childTnLst>
                              <p:par>
                                <p:cTn id="15" presetID="49" presetClass="entr" presetSubtype="0" decel="100000" fill="hold" nodeType="clickEffect">
                                  <p:stCondLst>
                                    <p:cond delay="0"/>
                                  </p:stCondLst>
                                  <p:childTnLst>
                                    <p:set>
                                      <p:cBhvr>
                                        <p:cTn id="16" dur="1" fill="hold">
                                          <p:stCondLst>
                                            <p:cond delay="0"/>
                                          </p:stCondLst>
                                        </p:cTn>
                                        <p:tgtEl>
                                          <p:spTgt spid="3078"/>
                                        </p:tgtEl>
                                        <p:attrNameLst>
                                          <p:attrName>style.visibility</p:attrName>
                                        </p:attrNameLst>
                                      </p:cBhvr>
                                      <p:to>
                                        <p:strVal val="visible"/>
                                      </p:to>
                                    </p:set>
                                    <p:anim calcmode="lin" valueType="num">
                                      <p:cBhvr>
                                        <p:cTn id="17" dur="500" fill="hold"/>
                                        <p:tgtEl>
                                          <p:spTgt spid="3078"/>
                                        </p:tgtEl>
                                        <p:attrNameLst>
                                          <p:attrName>ppt_w</p:attrName>
                                        </p:attrNameLst>
                                      </p:cBhvr>
                                      <p:tavLst>
                                        <p:tav tm="0">
                                          <p:val>
                                            <p:fltVal val="0"/>
                                          </p:val>
                                        </p:tav>
                                        <p:tav tm="100000">
                                          <p:val>
                                            <p:strVal val="#ppt_w"/>
                                          </p:val>
                                        </p:tav>
                                      </p:tavLst>
                                    </p:anim>
                                    <p:anim calcmode="lin" valueType="num">
                                      <p:cBhvr>
                                        <p:cTn id="18" dur="500" fill="hold"/>
                                        <p:tgtEl>
                                          <p:spTgt spid="3078"/>
                                        </p:tgtEl>
                                        <p:attrNameLst>
                                          <p:attrName>ppt_h</p:attrName>
                                        </p:attrNameLst>
                                      </p:cBhvr>
                                      <p:tavLst>
                                        <p:tav tm="0">
                                          <p:val>
                                            <p:fltVal val="0"/>
                                          </p:val>
                                        </p:tav>
                                        <p:tav tm="100000">
                                          <p:val>
                                            <p:strVal val="#ppt_h"/>
                                          </p:val>
                                        </p:tav>
                                      </p:tavLst>
                                    </p:anim>
                                    <p:anim calcmode="lin" valueType="num">
                                      <p:cBhvr>
                                        <p:cTn id="19" dur="500" fill="hold"/>
                                        <p:tgtEl>
                                          <p:spTgt spid="3078"/>
                                        </p:tgtEl>
                                        <p:attrNameLst>
                                          <p:attrName>style.rotation</p:attrName>
                                        </p:attrNameLst>
                                      </p:cBhvr>
                                      <p:tavLst>
                                        <p:tav tm="0">
                                          <p:val>
                                            <p:fltVal val="360"/>
                                          </p:val>
                                        </p:tav>
                                        <p:tav tm="100000">
                                          <p:val>
                                            <p:fltVal val="0"/>
                                          </p:val>
                                        </p:tav>
                                      </p:tavLst>
                                    </p:anim>
                                    <p:animEffect transition="in" filter="fade">
                                      <p:cBhvr>
                                        <p:cTn id="20"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8179482"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ítulo 1">
            <a:extLst>
              <a:ext uri="{FF2B5EF4-FFF2-40B4-BE49-F238E27FC236}">
                <a16:creationId xmlns:a16="http://schemas.microsoft.com/office/drawing/2014/main" id="{36B2F874-44AA-C24F-9267-FB6D60F7A328}"/>
              </a:ext>
            </a:extLst>
          </p:cNvPr>
          <p:cNvSpPr>
            <a:spLocks noGrp="1"/>
          </p:cNvSpPr>
          <p:nvPr>
            <p:ph type="title"/>
          </p:nvPr>
        </p:nvSpPr>
        <p:spPr>
          <a:xfrm>
            <a:off x="1200565" y="1087374"/>
            <a:ext cx="6737617" cy="1000978"/>
          </a:xfrm>
        </p:spPr>
        <p:txBody>
          <a:bodyPr>
            <a:normAutofit/>
          </a:bodyPr>
          <a:lstStyle/>
          <a:p>
            <a:r>
              <a:rPr lang="es-MX" dirty="0"/>
              <a:t>Posibles Soluciones para el Desempleo</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0899" y="758952"/>
            <a:ext cx="889035"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 y="2526526"/>
            <a:ext cx="877276"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264" y="2526526"/>
            <a:ext cx="8190670"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Marcador de contenido 2">
            <a:extLst>
              <a:ext uri="{FF2B5EF4-FFF2-40B4-BE49-F238E27FC236}">
                <a16:creationId xmlns:a16="http://schemas.microsoft.com/office/drawing/2014/main" id="{F626622A-F398-B242-9A24-04A37CB69350}"/>
              </a:ext>
            </a:extLst>
          </p:cNvPr>
          <p:cNvSpPr>
            <a:spLocks noGrp="1"/>
          </p:cNvSpPr>
          <p:nvPr>
            <p:ph idx="1"/>
          </p:nvPr>
        </p:nvSpPr>
        <p:spPr>
          <a:xfrm>
            <a:off x="1200565" y="2535446"/>
            <a:ext cx="3808164" cy="3554457"/>
          </a:xfrm>
        </p:spPr>
        <p:txBody>
          <a:bodyPr>
            <a:normAutofit/>
          </a:bodyPr>
          <a:lstStyle/>
          <a:p>
            <a:pPr algn="just"/>
            <a:r>
              <a:rPr lang="es-MX" dirty="0">
                <a:solidFill>
                  <a:schemeClr val="tx1"/>
                </a:solidFill>
              </a:rPr>
              <a:t>Invertir en la calidad de la educación.</a:t>
            </a:r>
          </a:p>
          <a:p>
            <a:pPr algn="just"/>
            <a:r>
              <a:rPr lang="es-MX" dirty="0">
                <a:solidFill>
                  <a:schemeClr val="tx1"/>
                </a:solidFill>
              </a:rPr>
              <a:t>Impulsar las incubadoras de empresas.</a:t>
            </a:r>
          </a:p>
          <a:p>
            <a:pPr algn="just"/>
            <a:r>
              <a:rPr lang="es-MX" dirty="0">
                <a:solidFill>
                  <a:schemeClr val="tx1"/>
                </a:solidFill>
              </a:rPr>
              <a:t>Promover la empleabilidad.</a:t>
            </a:r>
          </a:p>
          <a:p>
            <a:pPr algn="just"/>
            <a:r>
              <a:rPr lang="es-MX" dirty="0">
                <a:solidFill>
                  <a:schemeClr val="tx1"/>
                </a:solidFill>
              </a:rPr>
              <a:t>Fomentar el diálogo social.</a:t>
            </a:r>
          </a:p>
        </p:txBody>
      </p:sp>
      <p:sp>
        <p:nvSpPr>
          <p:cNvPr id="4" name="Marcador de número de diapositiva 3">
            <a:extLst>
              <a:ext uri="{FF2B5EF4-FFF2-40B4-BE49-F238E27FC236}">
                <a16:creationId xmlns:a16="http://schemas.microsoft.com/office/drawing/2014/main" id="{F9EB23F1-8807-8B49-9819-8740FB470E63}"/>
              </a:ext>
            </a:extLst>
          </p:cNvPr>
          <p:cNvSpPr>
            <a:spLocks noGrp="1"/>
          </p:cNvSpPr>
          <p:nvPr>
            <p:ph type="sldNum" sz="quarter" idx="12"/>
          </p:nvPr>
        </p:nvSpPr>
        <p:spPr/>
        <p:txBody>
          <a:bodyPr/>
          <a:lstStyle/>
          <a:p>
            <a:fld id="{32D8A0A1-8A42-6C4C-8801-F9C415858530}" type="slidenum">
              <a:rPr lang="es-MX" smtClean="0"/>
              <a:t>5</a:t>
            </a:fld>
            <a:endParaRPr lang="es-MX"/>
          </a:p>
        </p:txBody>
      </p:sp>
      <p:sp>
        <p:nvSpPr>
          <p:cNvPr id="11" name="CuadroTexto 10">
            <a:hlinkClick r:id="rId2" action="ppaction://hlinksldjump"/>
            <a:extLst>
              <a:ext uri="{FF2B5EF4-FFF2-40B4-BE49-F238E27FC236}">
                <a16:creationId xmlns:a16="http://schemas.microsoft.com/office/drawing/2014/main" id="{96402B28-E275-DA46-876B-3379F1721382}"/>
              </a:ext>
            </a:extLst>
          </p:cNvPr>
          <p:cNvSpPr txBox="1"/>
          <p:nvPr/>
        </p:nvSpPr>
        <p:spPr>
          <a:xfrm>
            <a:off x="8179482" y="194810"/>
            <a:ext cx="755335" cy="369332"/>
          </a:xfrm>
          <a:prstGeom prst="rect">
            <a:avLst/>
          </a:prstGeom>
          <a:solidFill>
            <a:schemeClr val="accent1"/>
          </a:solidFill>
          <a:ln>
            <a:noFill/>
          </a:ln>
        </p:spPr>
        <p:txBody>
          <a:bodyPr wrap="none" rtlCol="0">
            <a:spAutoFit/>
          </a:bodyPr>
          <a:lstStyle/>
          <a:p>
            <a:r>
              <a:rPr lang="es-MX" dirty="0">
                <a:solidFill>
                  <a:schemeClr val="bg1"/>
                </a:solidFill>
              </a:rPr>
              <a:t>Índice</a:t>
            </a:r>
          </a:p>
        </p:txBody>
      </p:sp>
      <p:pic>
        <p:nvPicPr>
          <p:cNvPr id="13" name="Picture 2" descr="La igualdad de oportunidades: Un eufemismo social | El Blog Personal de  Alonso-BUSINESS COACHING">
            <a:extLst>
              <a:ext uri="{FF2B5EF4-FFF2-40B4-BE49-F238E27FC236}">
                <a16:creationId xmlns:a16="http://schemas.microsoft.com/office/drawing/2014/main" id="{D36D1281-41D7-CC40-819D-E4C3E3EED3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9566" y="2604895"/>
            <a:ext cx="3305850" cy="190832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Curso Online “Género e igualdad de oportunidades” - Ginegranada">
            <a:extLst>
              <a:ext uri="{FF2B5EF4-FFF2-40B4-BE49-F238E27FC236}">
                <a16:creationId xmlns:a16="http://schemas.microsoft.com/office/drawing/2014/main" id="{A3EA13C7-0FA8-D349-8F2F-246BBD2493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4326" y="4809352"/>
            <a:ext cx="3116329" cy="1430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5576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Scale>
                                      <p:cBhvr>
                                        <p:cTn id="7"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3"/>
                                        </p:tgtEl>
                                        <p:attrNameLst>
                                          <p:attrName>ppt_x</p:attrName>
                                          <p:attrName>ppt_y</p:attrName>
                                        </p:attrNameLst>
                                      </p:cBhvr>
                                    </p:animMotion>
                                    <p:animEffect transition="in" filter="fade">
                                      <p:cBhvr>
                                        <p:cTn id="9" dur="10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25" presetClass="entr" presetSubtype="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15"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16"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17" dur="1000" fill="hold"/>
                                        <p:tgtEl>
                                          <p:spTgt spid="15"/>
                                        </p:tgtEl>
                                        <p:attrNameLst>
                                          <p:attrName>ppt_h</p:attrName>
                                        </p:attrNameLst>
                                      </p:cBhvr>
                                      <p:tavLst>
                                        <p:tav tm="0">
                                          <p:val>
                                            <p:strVal val="#ppt_h"/>
                                          </p:val>
                                        </p:tav>
                                        <p:tav tm="100000">
                                          <p:val>
                                            <p:strVal val="#ppt_h"/>
                                          </p:val>
                                        </p:tav>
                                      </p:tavLst>
                                    </p:anim>
                                    <p:anim calcmode="lin" valueType="num">
                                      <p:cBhvr>
                                        <p:cTn id="18"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19"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20"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21" dur="1000" decel="50000">
                                          <p:stCondLst>
                                            <p:cond delay="0"/>
                                          </p:stCondLst>
                                        </p:cTn>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8179482"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ítulo 1">
            <a:extLst>
              <a:ext uri="{FF2B5EF4-FFF2-40B4-BE49-F238E27FC236}">
                <a16:creationId xmlns:a16="http://schemas.microsoft.com/office/drawing/2014/main" id="{36B2F874-44AA-C24F-9267-FB6D60F7A328}"/>
              </a:ext>
            </a:extLst>
          </p:cNvPr>
          <p:cNvSpPr>
            <a:spLocks noGrp="1"/>
          </p:cNvSpPr>
          <p:nvPr>
            <p:ph type="title"/>
          </p:nvPr>
        </p:nvSpPr>
        <p:spPr>
          <a:xfrm>
            <a:off x="1200565" y="1087374"/>
            <a:ext cx="6737617" cy="1000978"/>
          </a:xfrm>
        </p:spPr>
        <p:txBody>
          <a:bodyPr>
            <a:normAutofit/>
          </a:bodyPr>
          <a:lstStyle/>
          <a:p>
            <a:r>
              <a:rPr lang="es-MX" dirty="0"/>
              <a:t>Situación de Desempleo en el País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0899" y="758952"/>
            <a:ext cx="889035"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 y="2526526"/>
            <a:ext cx="877276"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264" y="2526526"/>
            <a:ext cx="8190670"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Marcador de contenido 2">
            <a:extLst>
              <a:ext uri="{FF2B5EF4-FFF2-40B4-BE49-F238E27FC236}">
                <a16:creationId xmlns:a16="http://schemas.microsoft.com/office/drawing/2014/main" id="{F626622A-F398-B242-9A24-04A37CB69350}"/>
              </a:ext>
            </a:extLst>
          </p:cNvPr>
          <p:cNvSpPr>
            <a:spLocks noGrp="1"/>
          </p:cNvSpPr>
          <p:nvPr>
            <p:ph idx="1"/>
          </p:nvPr>
        </p:nvSpPr>
        <p:spPr>
          <a:xfrm>
            <a:off x="1200564" y="2535446"/>
            <a:ext cx="6737617" cy="4083718"/>
          </a:xfrm>
        </p:spPr>
        <p:txBody>
          <a:bodyPr>
            <a:normAutofit/>
          </a:bodyPr>
          <a:lstStyle/>
          <a:p>
            <a:pPr algn="just"/>
            <a:r>
              <a:rPr lang="es-MX" dirty="0">
                <a:solidFill>
                  <a:schemeClr val="tx1"/>
                </a:solidFill>
              </a:rPr>
              <a:t>La Encuesta Nacional de Egresados (ENE 2019) nos ha mostrado que la situación de los universitarios mexicanos no ha mejorado sino todo lo contrario, los egresados siguen teniendo adversidades al quererse incorporar al mercado laboral.</a:t>
            </a:r>
          </a:p>
          <a:p>
            <a:pPr algn="just"/>
            <a:endParaRPr lang="es-MX" dirty="0">
              <a:solidFill>
                <a:schemeClr val="tx1"/>
              </a:solidFill>
            </a:endParaRPr>
          </a:p>
          <a:p>
            <a:pPr algn="just"/>
            <a:endParaRPr lang="es-MX" dirty="0">
              <a:solidFill>
                <a:schemeClr val="tx1"/>
              </a:solidFill>
            </a:endParaRPr>
          </a:p>
          <a:p>
            <a:pPr algn="just"/>
            <a:endParaRPr lang="es-MX" dirty="0">
              <a:solidFill>
                <a:schemeClr val="tx1"/>
              </a:solidFill>
            </a:endParaRPr>
          </a:p>
          <a:p>
            <a:pPr algn="just"/>
            <a:endParaRPr lang="es-MX" dirty="0">
              <a:solidFill>
                <a:schemeClr val="tx1"/>
              </a:solidFill>
            </a:endParaRPr>
          </a:p>
          <a:p>
            <a:pPr algn="just"/>
            <a:r>
              <a:rPr lang="es-MX" dirty="0">
                <a:solidFill>
                  <a:schemeClr val="tx1"/>
                </a:solidFill>
              </a:rPr>
              <a:t>El 45% de los universitarios consideran que sufrieron y tuvieron complicaciones para conseguir su primer empleo, un aumento del 10% comparado con el porcentaje obtenido el año pasado, 2018.</a:t>
            </a:r>
          </a:p>
        </p:txBody>
      </p:sp>
      <p:sp>
        <p:nvSpPr>
          <p:cNvPr id="4" name="Marcador de número de diapositiva 3">
            <a:extLst>
              <a:ext uri="{FF2B5EF4-FFF2-40B4-BE49-F238E27FC236}">
                <a16:creationId xmlns:a16="http://schemas.microsoft.com/office/drawing/2014/main" id="{A5C6BD4F-0241-FE48-9753-FA9A945EE91D}"/>
              </a:ext>
            </a:extLst>
          </p:cNvPr>
          <p:cNvSpPr>
            <a:spLocks noGrp="1"/>
          </p:cNvSpPr>
          <p:nvPr>
            <p:ph type="sldNum" sz="quarter" idx="12"/>
          </p:nvPr>
        </p:nvSpPr>
        <p:spPr/>
        <p:txBody>
          <a:bodyPr/>
          <a:lstStyle/>
          <a:p>
            <a:fld id="{32D8A0A1-8A42-6C4C-8801-F9C415858530}" type="slidenum">
              <a:rPr lang="es-MX" smtClean="0"/>
              <a:t>6</a:t>
            </a:fld>
            <a:endParaRPr lang="es-MX"/>
          </a:p>
        </p:txBody>
      </p:sp>
      <p:sp>
        <p:nvSpPr>
          <p:cNvPr id="11" name="CuadroTexto 10">
            <a:hlinkClick r:id="rId2" action="ppaction://hlinksldjump"/>
            <a:extLst>
              <a:ext uri="{FF2B5EF4-FFF2-40B4-BE49-F238E27FC236}">
                <a16:creationId xmlns:a16="http://schemas.microsoft.com/office/drawing/2014/main" id="{1C3F493C-F64D-9344-9AA7-60FA1967617A}"/>
              </a:ext>
            </a:extLst>
          </p:cNvPr>
          <p:cNvSpPr txBox="1"/>
          <p:nvPr/>
        </p:nvSpPr>
        <p:spPr>
          <a:xfrm>
            <a:off x="8179482" y="194810"/>
            <a:ext cx="755335" cy="369332"/>
          </a:xfrm>
          <a:prstGeom prst="rect">
            <a:avLst/>
          </a:prstGeom>
          <a:solidFill>
            <a:schemeClr val="accent1"/>
          </a:solidFill>
          <a:ln>
            <a:noFill/>
          </a:ln>
        </p:spPr>
        <p:txBody>
          <a:bodyPr wrap="none" rtlCol="0">
            <a:spAutoFit/>
          </a:bodyPr>
          <a:lstStyle/>
          <a:p>
            <a:r>
              <a:rPr lang="es-MX" dirty="0">
                <a:solidFill>
                  <a:schemeClr val="bg1"/>
                </a:solidFill>
              </a:rPr>
              <a:t>Índice</a:t>
            </a:r>
          </a:p>
        </p:txBody>
      </p:sp>
      <p:pic>
        <p:nvPicPr>
          <p:cNvPr id="5122" name="Picture 2" descr="Sin empleo y sin futuro: el mito de la “estabilidad” al terminar la  universidad">
            <a:extLst>
              <a:ext uri="{FF2B5EF4-FFF2-40B4-BE49-F238E27FC236}">
                <a16:creationId xmlns:a16="http://schemas.microsoft.com/office/drawing/2014/main" id="{8A87721C-8E79-994D-A8C6-6001CAF60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8405" y="3939825"/>
            <a:ext cx="2266592" cy="127495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Titulados pero sin trabajo: uno de cada diez desempleados son  profesionistas en LCZ y el País | Timonel.mx">
            <a:extLst>
              <a:ext uri="{FF2B5EF4-FFF2-40B4-BE49-F238E27FC236}">
                <a16:creationId xmlns:a16="http://schemas.microsoft.com/office/drawing/2014/main" id="{E3682904-A659-4040-B6D1-30686AF05B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2838" y="3788459"/>
            <a:ext cx="2488365" cy="1577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7148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800" decel="100000"/>
                                        <p:tgtEl>
                                          <p:spTgt spid="5122"/>
                                        </p:tgtEl>
                                      </p:cBhvr>
                                    </p:animEffect>
                                    <p:anim calcmode="lin" valueType="num">
                                      <p:cBhvr>
                                        <p:cTn id="8" dur="800" decel="100000" fill="hold"/>
                                        <p:tgtEl>
                                          <p:spTgt spid="5122"/>
                                        </p:tgtEl>
                                        <p:attrNameLst>
                                          <p:attrName>style.rotation</p:attrName>
                                        </p:attrNameLst>
                                      </p:cBhvr>
                                      <p:tavLst>
                                        <p:tav tm="0">
                                          <p:val>
                                            <p:fltVal val="-90"/>
                                          </p:val>
                                        </p:tav>
                                        <p:tav tm="100000">
                                          <p:val>
                                            <p:fltVal val="0"/>
                                          </p:val>
                                        </p:tav>
                                      </p:tavLst>
                                    </p:anim>
                                    <p:anim calcmode="lin" valueType="num">
                                      <p:cBhvr>
                                        <p:cTn id="9" dur="800" decel="100000" fill="hold"/>
                                        <p:tgtEl>
                                          <p:spTgt spid="5122"/>
                                        </p:tgtEl>
                                        <p:attrNameLst>
                                          <p:attrName>ppt_x</p:attrName>
                                        </p:attrNameLst>
                                      </p:cBhvr>
                                      <p:tavLst>
                                        <p:tav tm="0">
                                          <p:val>
                                            <p:strVal val="#ppt_x+0.4"/>
                                          </p:val>
                                        </p:tav>
                                        <p:tav tm="100000">
                                          <p:val>
                                            <p:strVal val="#ppt_x-0.05"/>
                                          </p:val>
                                        </p:tav>
                                      </p:tavLst>
                                    </p:anim>
                                    <p:anim calcmode="lin" valueType="num">
                                      <p:cBhvr>
                                        <p:cTn id="10" dur="800" decel="100000" fill="hold"/>
                                        <p:tgtEl>
                                          <p:spTgt spid="512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512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5122"/>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5" presetClass="entr" presetSubtype="0" fill="hold" nodeType="clickEffect">
                                  <p:stCondLst>
                                    <p:cond delay="0"/>
                                  </p:stCondLst>
                                  <p:childTnLst>
                                    <p:set>
                                      <p:cBhvr>
                                        <p:cTn id="16" dur="1" fill="hold">
                                          <p:stCondLst>
                                            <p:cond delay="0"/>
                                          </p:stCondLst>
                                        </p:cTn>
                                        <p:tgtEl>
                                          <p:spTgt spid="5124"/>
                                        </p:tgtEl>
                                        <p:attrNameLst>
                                          <p:attrName>style.visibility</p:attrName>
                                        </p:attrNameLst>
                                      </p:cBhvr>
                                      <p:to>
                                        <p:strVal val="visible"/>
                                      </p:to>
                                    </p:set>
                                    <p:anim calcmode="lin" valueType="num">
                                      <p:cBhvr>
                                        <p:cTn id="17" dur="1000" fill="hold"/>
                                        <p:tgtEl>
                                          <p:spTgt spid="5124"/>
                                        </p:tgtEl>
                                        <p:attrNameLst>
                                          <p:attrName>ppt_w</p:attrName>
                                        </p:attrNameLst>
                                      </p:cBhvr>
                                      <p:tavLst>
                                        <p:tav tm="0">
                                          <p:val>
                                            <p:fltVal val="0"/>
                                          </p:val>
                                        </p:tav>
                                        <p:tav tm="100000">
                                          <p:val>
                                            <p:strVal val="#ppt_w"/>
                                          </p:val>
                                        </p:tav>
                                      </p:tavLst>
                                    </p:anim>
                                    <p:anim calcmode="lin" valueType="num">
                                      <p:cBhvr>
                                        <p:cTn id="18" dur="1000" fill="hold"/>
                                        <p:tgtEl>
                                          <p:spTgt spid="5124"/>
                                        </p:tgtEl>
                                        <p:attrNameLst>
                                          <p:attrName>ppt_h</p:attrName>
                                        </p:attrNameLst>
                                      </p:cBhvr>
                                      <p:tavLst>
                                        <p:tav tm="0">
                                          <p:val>
                                            <p:fltVal val="0"/>
                                          </p:val>
                                        </p:tav>
                                        <p:tav tm="100000">
                                          <p:val>
                                            <p:strVal val="#ppt_h"/>
                                          </p:val>
                                        </p:tav>
                                      </p:tavLst>
                                    </p:anim>
                                    <p:anim calcmode="lin" valueType="num">
                                      <p:cBhvr>
                                        <p:cTn id="19" dur="1000" fill="hold"/>
                                        <p:tgtEl>
                                          <p:spTgt spid="5124"/>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512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8179482"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ítulo 1">
            <a:extLst>
              <a:ext uri="{FF2B5EF4-FFF2-40B4-BE49-F238E27FC236}">
                <a16:creationId xmlns:a16="http://schemas.microsoft.com/office/drawing/2014/main" id="{36B2F874-44AA-C24F-9267-FB6D60F7A328}"/>
              </a:ext>
            </a:extLst>
          </p:cNvPr>
          <p:cNvSpPr>
            <a:spLocks noGrp="1"/>
          </p:cNvSpPr>
          <p:nvPr>
            <p:ph type="title"/>
          </p:nvPr>
        </p:nvSpPr>
        <p:spPr>
          <a:xfrm>
            <a:off x="1200565" y="1087374"/>
            <a:ext cx="6737617" cy="1000978"/>
          </a:xfrm>
        </p:spPr>
        <p:txBody>
          <a:bodyPr>
            <a:normAutofit/>
          </a:bodyPr>
          <a:lstStyle/>
          <a:p>
            <a:r>
              <a:rPr lang="es-MX" dirty="0"/>
              <a:t>Situación de Desempleo en el País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0899" y="758952"/>
            <a:ext cx="889035"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 y="2526526"/>
            <a:ext cx="877276"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264" y="2526526"/>
            <a:ext cx="8190670"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Marcador de contenido 2">
            <a:extLst>
              <a:ext uri="{FF2B5EF4-FFF2-40B4-BE49-F238E27FC236}">
                <a16:creationId xmlns:a16="http://schemas.microsoft.com/office/drawing/2014/main" id="{F626622A-F398-B242-9A24-04A37CB69350}"/>
              </a:ext>
            </a:extLst>
          </p:cNvPr>
          <p:cNvSpPr>
            <a:spLocks noGrp="1"/>
          </p:cNvSpPr>
          <p:nvPr>
            <p:ph idx="1"/>
          </p:nvPr>
        </p:nvSpPr>
        <p:spPr>
          <a:xfrm>
            <a:off x="1200564" y="2535446"/>
            <a:ext cx="3866617" cy="3554457"/>
          </a:xfrm>
        </p:spPr>
        <p:txBody>
          <a:bodyPr>
            <a:normAutofit/>
          </a:bodyPr>
          <a:lstStyle/>
          <a:p>
            <a:pPr algn="just"/>
            <a:r>
              <a:rPr lang="es-MX" dirty="0">
                <a:solidFill>
                  <a:schemeClr val="tx1"/>
                </a:solidFill>
              </a:rPr>
              <a:t>El porcentaje de los trabajadores por nómina disminuyo el 17.2% y el sueldo de estos mismos que consiguieron en su primer trabajo se redujo un 8.6%.</a:t>
            </a:r>
          </a:p>
          <a:p>
            <a:pPr algn="just"/>
            <a:endParaRPr lang="es-MX" dirty="0">
              <a:solidFill>
                <a:schemeClr val="tx1"/>
              </a:solidFill>
            </a:endParaRPr>
          </a:p>
          <a:p>
            <a:pPr algn="just"/>
            <a:r>
              <a:rPr lang="es-MX" dirty="0">
                <a:solidFill>
                  <a:schemeClr val="tx1"/>
                </a:solidFill>
              </a:rPr>
              <a:t>Solo 4 de cada 100 egresados logra obtener un sueldo mayor a $15,000 pesos mensuales, mientras que la mayoría no pasan de los 8,000 pesos al mes.</a:t>
            </a:r>
          </a:p>
        </p:txBody>
      </p:sp>
      <p:sp>
        <p:nvSpPr>
          <p:cNvPr id="4" name="Marcador de número de diapositiva 3">
            <a:extLst>
              <a:ext uri="{FF2B5EF4-FFF2-40B4-BE49-F238E27FC236}">
                <a16:creationId xmlns:a16="http://schemas.microsoft.com/office/drawing/2014/main" id="{53FDEA48-4538-1149-8419-43A3C4BA660F}"/>
              </a:ext>
            </a:extLst>
          </p:cNvPr>
          <p:cNvSpPr>
            <a:spLocks noGrp="1"/>
          </p:cNvSpPr>
          <p:nvPr>
            <p:ph type="sldNum" sz="quarter" idx="12"/>
          </p:nvPr>
        </p:nvSpPr>
        <p:spPr/>
        <p:txBody>
          <a:bodyPr/>
          <a:lstStyle/>
          <a:p>
            <a:fld id="{32D8A0A1-8A42-6C4C-8801-F9C415858530}" type="slidenum">
              <a:rPr lang="es-MX" smtClean="0"/>
              <a:t>7</a:t>
            </a:fld>
            <a:endParaRPr lang="es-MX"/>
          </a:p>
        </p:txBody>
      </p:sp>
      <p:sp>
        <p:nvSpPr>
          <p:cNvPr id="11" name="CuadroTexto 10">
            <a:hlinkClick r:id="rId2" action="ppaction://hlinksldjump"/>
            <a:extLst>
              <a:ext uri="{FF2B5EF4-FFF2-40B4-BE49-F238E27FC236}">
                <a16:creationId xmlns:a16="http://schemas.microsoft.com/office/drawing/2014/main" id="{8B1111B7-FDA3-7849-8B7F-D0D555F58B9F}"/>
              </a:ext>
            </a:extLst>
          </p:cNvPr>
          <p:cNvSpPr txBox="1"/>
          <p:nvPr/>
        </p:nvSpPr>
        <p:spPr>
          <a:xfrm>
            <a:off x="8179482" y="194810"/>
            <a:ext cx="755335" cy="369332"/>
          </a:xfrm>
          <a:prstGeom prst="rect">
            <a:avLst/>
          </a:prstGeom>
          <a:solidFill>
            <a:schemeClr val="accent1"/>
          </a:solidFill>
          <a:ln>
            <a:noFill/>
          </a:ln>
        </p:spPr>
        <p:txBody>
          <a:bodyPr wrap="none" rtlCol="0">
            <a:spAutoFit/>
          </a:bodyPr>
          <a:lstStyle/>
          <a:p>
            <a:r>
              <a:rPr lang="es-MX" dirty="0">
                <a:solidFill>
                  <a:schemeClr val="bg1"/>
                </a:solidFill>
              </a:rPr>
              <a:t>Índice</a:t>
            </a:r>
          </a:p>
        </p:txBody>
      </p:sp>
      <p:pic>
        <p:nvPicPr>
          <p:cNvPr id="6146" name="Picture 2" descr="Los bajos sueldos: puerta de entrada al desastre. TALENTIA GESTIÓ">
            <a:extLst>
              <a:ext uri="{FF2B5EF4-FFF2-40B4-BE49-F238E27FC236}">
                <a16:creationId xmlns:a16="http://schemas.microsoft.com/office/drawing/2014/main" id="{9D9B4696-B8C8-F04C-8D40-1912BEB0B5D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1424"/>
          <a:stretch/>
        </p:blipFill>
        <p:spPr bwMode="auto">
          <a:xfrm>
            <a:off x="5276364" y="2901150"/>
            <a:ext cx="3658453" cy="2592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70921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randombar(horizontal)">
                                      <p:cBhvr>
                                        <p:cTn id="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8179482"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ítulo 1">
            <a:extLst>
              <a:ext uri="{FF2B5EF4-FFF2-40B4-BE49-F238E27FC236}">
                <a16:creationId xmlns:a16="http://schemas.microsoft.com/office/drawing/2014/main" id="{B4116216-8D79-034A-80CC-B6B55C0F6D1F}"/>
              </a:ext>
            </a:extLst>
          </p:cNvPr>
          <p:cNvSpPr>
            <a:spLocks noGrp="1"/>
          </p:cNvSpPr>
          <p:nvPr>
            <p:ph type="title"/>
          </p:nvPr>
        </p:nvSpPr>
        <p:spPr>
          <a:xfrm>
            <a:off x="1200565" y="1087374"/>
            <a:ext cx="6737617" cy="1000978"/>
          </a:xfrm>
        </p:spPr>
        <p:txBody>
          <a:bodyPr>
            <a:normAutofit/>
          </a:bodyPr>
          <a:lstStyle/>
          <a:p>
            <a:r>
              <a:rPr lang="es-MX" dirty="0"/>
              <a:t>Factores que favorecen mejores Condiciones Laborales</a:t>
            </a:r>
          </a:p>
        </p:txBody>
      </p:sp>
      <p:sp>
        <p:nvSpPr>
          <p:cNvPr id="13" name="Rectangle 12">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0899" y="758952"/>
            <a:ext cx="889035"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 y="2526526"/>
            <a:ext cx="877276"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264" y="2526526"/>
            <a:ext cx="8190670"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Marcador de contenido 2">
            <a:extLst>
              <a:ext uri="{FF2B5EF4-FFF2-40B4-BE49-F238E27FC236}">
                <a16:creationId xmlns:a16="http://schemas.microsoft.com/office/drawing/2014/main" id="{A714E1F4-E38E-994B-98A6-2F661EE4EC8B}"/>
              </a:ext>
            </a:extLst>
          </p:cNvPr>
          <p:cNvSpPr>
            <a:spLocks noGrp="1"/>
          </p:cNvSpPr>
          <p:nvPr>
            <p:ph idx="1"/>
          </p:nvPr>
        </p:nvSpPr>
        <p:spPr>
          <a:xfrm>
            <a:off x="2701468" y="2738507"/>
            <a:ext cx="3126849" cy="3554457"/>
          </a:xfrm>
        </p:spPr>
        <p:txBody>
          <a:bodyPr>
            <a:normAutofit/>
          </a:bodyPr>
          <a:lstStyle/>
          <a:p>
            <a:pPr algn="just"/>
            <a:r>
              <a:rPr lang="es-MX" dirty="0">
                <a:solidFill>
                  <a:schemeClr val="tx1"/>
                </a:solidFill>
              </a:rPr>
              <a:t>Buscar trabajo desde antes de finalizar su carrera.</a:t>
            </a:r>
          </a:p>
          <a:p>
            <a:pPr algn="just"/>
            <a:r>
              <a:rPr lang="es-MX" dirty="0">
                <a:solidFill>
                  <a:schemeClr val="tx1"/>
                </a:solidFill>
              </a:rPr>
              <a:t>Tener un empleo relacionado a su formación académica.</a:t>
            </a:r>
          </a:p>
          <a:p>
            <a:pPr algn="just"/>
            <a:r>
              <a:rPr lang="es-MX" dirty="0">
                <a:solidFill>
                  <a:schemeClr val="tx1"/>
                </a:solidFill>
              </a:rPr>
              <a:t>Realizar servicio social y las prácticas profesionales.</a:t>
            </a:r>
          </a:p>
        </p:txBody>
      </p:sp>
      <p:sp>
        <p:nvSpPr>
          <p:cNvPr id="4" name="Marcador de número de diapositiva 3">
            <a:extLst>
              <a:ext uri="{FF2B5EF4-FFF2-40B4-BE49-F238E27FC236}">
                <a16:creationId xmlns:a16="http://schemas.microsoft.com/office/drawing/2014/main" id="{C89ABB07-4680-FE46-8138-CDC64655B10F}"/>
              </a:ext>
            </a:extLst>
          </p:cNvPr>
          <p:cNvSpPr>
            <a:spLocks noGrp="1"/>
          </p:cNvSpPr>
          <p:nvPr>
            <p:ph type="sldNum" sz="quarter" idx="12"/>
          </p:nvPr>
        </p:nvSpPr>
        <p:spPr>
          <a:xfrm>
            <a:off x="7975601" y="6356350"/>
            <a:ext cx="1148195" cy="365125"/>
          </a:xfrm>
        </p:spPr>
        <p:txBody>
          <a:bodyPr>
            <a:normAutofit/>
          </a:bodyPr>
          <a:lstStyle/>
          <a:p>
            <a:pPr>
              <a:spcAft>
                <a:spcPts val="600"/>
              </a:spcAft>
            </a:pPr>
            <a:fld id="{32D8A0A1-8A42-6C4C-8801-F9C415858530}" type="slidenum">
              <a:rPr lang="es-MX" smtClean="0"/>
              <a:pPr>
                <a:spcAft>
                  <a:spcPts val="600"/>
                </a:spcAft>
              </a:pPr>
              <a:t>8</a:t>
            </a:fld>
            <a:endParaRPr lang="es-MX"/>
          </a:p>
        </p:txBody>
      </p:sp>
      <p:sp>
        <p:nvSpPr>
          <p:cNvPr id="10" name="CuadroTexto 9">
            <a:hlinkClick r:id="rId2" action="ppaction://hlinksldjump"/>
            <a:extLst>
              <a:ext uri="{FF2B5EF4-FFF2-40B4-BE49-F238E27FC236}">
                <a16:creationId xmlns:a16="http://schemas.microsoft.com/office/drawing/2014/main" id="{03BB75D0-AB93-284A-92CE-A2BECFDF0674}"/>
              </a:ext>
            </a:extLst>
          </p:cNvPr>
          <p:cNvSpPr txBox="1"/>
          <p:nvPr/>
        </p:nvSpPr>
        <p:spPr>
          <a:xfrm>
            <a:off x="8179482" y="194810"/>
            <a:ext cx="755335" cy="369332"/>
          </a:xfrm>
          <a:prstGeom prst="rect">
            <a:avLst/>
          </a:prstGeom>
          <a:solidFill>
            <a:schemeClr val="accent1"/>
          </a:solidFill>
          <a:ln>
            <a:noFill/>
          </a:ln>
        </p:spPr>
        <p:txBody>
          <a:bodyPr wrap="none" rtlCol="0">
            <a:spAutoFit/>
          </a:bodyPr>
          <a:lstStyle/>
          <a:p>
            <a:r>
              <a:rPr lang="es-MX" dirty="0">
                <a:solidFill>
                  <a:schemeClr val="bg1"/>
                </a:solidFill>
              </a:rPr>
              <a:t>Índice</a:t>
            </a:r>
          </a:p>
        </p:txBody>
      </p:sp>
      <p:pic>
        <p:nvPicPr>
          <p:cNvPr id="7170" name="Picture 2" descr="Técnicas de estudio y métodos de concentración">
            <a:extLst>
              <a:ext uri="{FF2B5EF4-FFF2-40B4-BE49-F238E27FC236}">
                <a16:creationId xmlns:a16="http://schemas.microsoft.com/office/drawing/2014/main" id="{31BA4860-CE31-3348-959D-6BB2481E4B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379" y="2786493"/>
            <a:ext cx="2778407" cy="128501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Técnicas de estudio para preparar el PIR (I) -">
            <a:extLst>
              <a:ext uri="{FF2B5EF4-FFF2-40B4-BE49-F238E27FC236}">
                <a16:creationId xmlns:a16="http://schemas.microsoft.com/office/drawing/2014/main" id="{6D76AB61-6104-3040-8D30-ED7D805A95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87" y="3587363"/>
            <a:ext cx="2414850" cy="1441701"/>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Técnicas de Estudio Aplicadas - Psiconcog - Psicólogo en Madrid">
            <a:extLst>
              <a:ext uri="{FF2B5EF4-FFF2-40B4-BE49-F238E27FC236}">
                <a16:creationId xmlns:a16="http://schemas.microsoft.com/office/drawing/2014/main" id="{0AE96CF8-EBEE-C543-9F72-EE0A012D7D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3379" y="4402670"/>
            <a:ext cx="2778407" cy="1660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82989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checkerboard(across)">
                                      <p:cBhvr>
                                        <p:cTn id="7" dur="500"/>
                                        <p:tgtEl>
                                          <p:spTgt spid="717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 calcmode="lin" valueType="num">
                                      <p:cBhvr additive="base">
                                        <p:cTn id="12" dur="500"/>
                                        <p:tgtEl>
                                          <p:spTgt spid="7170"/>
                                        </p:tgtEl>
                                        <p:attrNameLst>
                                          <p:attrName>ppt_y</p:attrName>
                                        </p:attrNameLst>
                                      </p:cBhvr>
                                      <p:tavLst>
                                        <p:tav tm="0">
                                          <p:val>
                                            <p:strVal val="#ppt_y+#ppt_h*1.125000"/>
                                          </p:val>
                                        </p:tav>
                                        <p:tav tm="100000">
                                          <p:val>
                                            <p:strVal val="#ppt_y"/>
                                          </p:val>
                                        </p:tav>
                                      </p:tavLst>
                                    </p:anim>
                                    <p:animEffect transition="in" filter="wipe(up)">
                                      <p:cBhvr>
                                        <p:cTn id="13" dur="500"/>
                                        <p:tgtEl>
                                          <p:spTgt spid="7170"/>
                                        </p:tgtEl>
                                      </p:cBhvr>
                                    </p:animEffect>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nodeType="clickEffect">
                                  <p:stCondLst>
                                    <p:cond delay="0"/>
                                  </p:stCondLst>
                                  <p:childTnLst>
                                    <p:set>
                                      <p:cBhvr>
                                        <p:cTn id="17" dur="1" fill="hold">
                                          <p:stCondLst>
                                            <p:cond delay="0"/>
                                          </p:stCondLst>
                                        </p:cTn>
                                        <p:tgtEl>
                                          <p:spTgt spid="7174"/>
                                        </p:tgtEl>
                                        <p:attrNameLst>
                                          <p:attrName>style.visibility</p:attrName>
                                        </p:attrNameLst>
                                      </p:cBhvr>
                                      <p:to>
                                        <p:strVal val="visible"/>
                                      </p:to>
                                    </p:set>
                                    <p:animEffect transition="in" filter="wedge">
                                      <p:cBhvr>
                                        <p:cTn id="18" dur="2000"/>
                                        <p:tgtEl>
                                          <p:spTgt spid="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8179482"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ítulo 1">
            <a:extLst>
              <a:ext uri="{FF2B5EF4-FFF2-40B4-BE49-F238E27FC236}">
                <a16:creationId xmlns:a16="http://schemas.microsoft.com/office/drawing/2014/main" id="{A1AA8525-9435-E64F-90DB-B54F01F2404F}"/>
              </a:ext>
            </a:extLst>
          </p:cNvPr>
          <p:cNvSpPr>
            <a:spLocks noGrp="1"/>
          </p:cNvSpPr>
          <p:nvPr>
            <p:ph type="title"/>
          </p:nvPr>
        </p:nvSpPr>
        <p:spPr>
          <a:xfrm>
            <a:off x="1200565" y="1087374"/>
            <a:ext cx="6737617" cy="1000978"/>
          </a:xfrm>
        </p:spPr>
        <p:txBody>
          <a:bodyPr>
            <a:normAutofit/>
          </a:bodyPr>
          <a:lstStyle/>
          <a:p>
            <a:r>
              <a:rPr lang="es-MX" dirty="0"/>
              <a:t>La Realidad de las Circunstancias</a:t>
            </a:r>
          </a:p>
        </p:txBody>
      </p:sp>
      <p:sp>
        <p:nvSpPr>
          <p:cNvPr id="13" name="Rectangle 12">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0899" y="758952"/>
            <a:ext cx="889035"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 y="2526526"/>
            <a:ext cx="877276"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264" y="2526526"/>
            <a:ext cx="8190670"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Marcador de contenido 2">
            <a:extLst>
              <a:ext uri="{FF2B5EF4-FFF2-40B4-BE49-F238E27FC236}">
                <a16:creationId xmlns:a16="http://schemas.microsoft.com/office/drawing/2014/main" id="{7594F82D-703B-A540-A149-212AB1E90120}"/>
              </a:ext>
            </a:extLst>
          </p:cNvPr>
          <p:cNvSpPr>
            <a:spLocks noGrp="1"/>
          </p:cNvSpPr>
          <p:nvPr>
            <p:ph idx="1"/>
          </p:nvPr>
        </p:nvSpPr>
        <p:spPr>
          <a:xfrm>
            <a:off x="1200564" y="2535447"/>
            <a:ext cx="6737617" cy="1367814"/>
          </a:xfrm>
        </p:spPr>
        <p:txBody>
          <a:bodyPr>
            <a:normAutofit/>
          </a:bodyPr>
          <a:lstStyle/>
          <a:p>
            <a:pPr algn="just"/>
            <a:r>
              <a:rPr lang="es-MX" dirty="0">
                <a:solidFill>
                  <a:schemeClr val="tx1"/>
                </a:solidFill>
              </a:rPr>
              <a:t>Hoy por hoy, el ser titulado de una Universidad, al menos para la cuestión laboral y de ingresos, no tiene mucha importancia, y es que uno de los retos es encontrar un empleo dentro del mercado laboral tan competido.</a:t>
            </a:r>
          </a:p>
        </p:txBody>
      </p:sp>
      <p:sp>
        <p:nvSpPr>
          <p:cNvPr id="4" name="Marcador de número de diapositiva 3">
            <a:extLst>
              <a:ext uri="{FF2B5EF4-FFF2-40B4-BE49-F238E27FC236}">
                <a16:creationId xmlns:a16="http://schemas.microsoft.com/office/drawing/2014/main" id="{4589B70B-A56F-6346-8502-F52DF6A22C65}"/>
              </a:ext>
            </a:extLst>
          </p:cNvPr>
          <p:cNvSpPr>
            <a:spLocks noGrp="1"/>
          </p:cNvSpPr>
          <p:nvPr>
            <p:ph type="sldNum" sz="quarter" idx="12"/>
          </p:nvPr>
        </p:nvSpPr>
        <p:spPr>
          <a:xfrm>
            <a:off x="7975601" y="6356350"/>
            <a:ext cx="1148195" cy="365125"/>
          </a:xfrm>
        </p:spPr>
        <p:txBody>
          <a:bodyPr>
            <a:normAutofit/>
          </a:bodyPr>
          <a:lstStyle/>
          <a:p>
            <a:pPr>
              <a:spcAft>
                <a:spcPts val="600"/>
              </a:spcAft>
            </a:pPr>
            <a:fld id="{32D8A0A1-8A42-6C4C-8801-F9C415858530}" type="slidenum">
              <a:rPr lang="es-MX" smtClean="0"/>
              <a:pPr>
                <a:spcAft>
                  <a:spcPts val="600"/>
                </a:spcAft>
              </a:pPr>
              <a:t>9</a:t>
            </a:fld>
            <a:endParaRPr lang="es-MX"/>
          </a:p>
        </p:txBody>
      </p:sp>
      <p:sp>
        <p:nvSpPr>
          <p:cNvPr id="10" name="CuadroTexto 9">
            <a:hlinkClick r:id="rId2" action="ppaction://hlinksldjump"/>
            <a:extLst>
              <a:ext uri="{FF2B5EF4-FFF2-40B4-BE49-F238E27FC236}">
                <a16:creationId xmlns:a16="http://schemas.microsoft.com/office/drawing/2014/main" id="{8A3915DA-5CC0-774D-A2B7-304705CAC6F0}"/>
              </a:ext>
            </a:extLst>
          </p:cNvPr>
          <p:cNvSpPr txBox="1"/>
          <p:nvPr/>
        </p:nvSpPr>
        <p:spPr>
          <a:xfrm>
            <a:off x="8179482" y="194810"/>
            <a:ext cx="755335" cy="369332"/>
          </a:xfrm>
          <a:prstGeom prst="rect">
            <a:avLst/>
          </a:prstGeom>
          <a:solidFill>
            <a:schemeClr val="accent1"/>
          </a:solidFill>
          <a:ln>
            <a:noFill/>
          </a:ln>
        </p:spPr>
        <p:txBody>
          <a:bodyPr wrap="none" rtlCol="0">
            <a:spAutoFit/>
          </a:bodyPr>
          <a:lstStyle/>
          <a:p>
            <a:r>
              <a:rPr lang="es-MX" dirty="0">
                <a:solidFill>
                  <a:schemeClr val="bg1"/>
                </a:solidFill>
              </a:rPr>
              <a:t>Índice</a:t>
            </a:r>
          </a:p>
        </p:txBody>
      </p:sp>
      <p:pic>
        <p:nvPicPr>
          <p:cNvPr id="8194" name="Picture 2" descr="Adaptarse al mercado laboral actual - elcandidatoidoneo.com">
            <a:extLst>
              <a:ext uri="{FF2B5EF4-FFF2-40B4-BE49-F238E27FC236}">
                <a16:creationId xmlns:a16="http://schemas.microsoft.com/office/drawing/2014/main" id="{F3E13B0C-698E-4045-A531-DC9E74D338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171" y="3912182"/>
            <a:ext cx="3513500" cy="246128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Importancia del Mercado Laboral">
            <a:extLst>
              <a:ext uri="{FF2B5EF4-FFF2-40B4-BE49-F238E27FC236}">
                <a16:creationId xmlns:a16="http://schemas.microsoft.com/office/drawing/2014/main" id="{A576414D-F857-C74D-A693-962F2E703C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3447" y="3677444"/>
            <a:ext cx="3077452" cy="2796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443539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500" fill="hold"/>
                                        <p:tgtEl>
                                          <p:spTgt spid="8194"/>
                                        </p:tgtEl>
                                        <p:attrNameLst>
                                          <p:attrName>ppt_w</p:attrName>
                                        </p:attrNameLst>
                                      </p:cBhvr>
                                      <p:tavLst>
                                        <p:tav tm="0">
                                          <p:val>
                                            <p:fltVal val="0"/>
                                          </p:val>
                                        </p:tav>
                                        <p:tav tm="100000">
                                          <p:val>
                                            <p:strVal val="#ppt_w"/>
                                          </p:val>
                                        </p:tav>
                                      </p:tavLst>
                                    </p:anim>
                                    <p:anim calcmode="lin" valueType="num">
                                      <p:cBhvr>
                                        <p:cTn id="8" dur="500" fill="hold"/>
                                        <p:tgtEl>
                                          <p:spTgt spid="8194"/>
                                        </p:tgtEl>
                                        <p:attrNameLst>
                                          <p:attrName>ppt_h</p:attrName>
                                        </p:attrNameLst>
                                      </p:cBhvr>
                                      <p:tavLst>
                                        <p:tav tm="0">
                                          <p:val>
                                            <p:fltVal val="0"/>
                                          </p:val>
                                        </p:tav>
                                        <p:tav tm="100000">
                                          <p:val>
                                            <p:strVal val="#ppt_h"/>
                                          </p:val>
                                        </p:tav>
                                      </p:tavLst>
                                    </p:anim>
                                    <p:animEffect transition="in" filter="fade">
                                      <p:cBhvr>
                                        <p:cTn id="9" dur="500"/>
                                        <p:tgtEl>
                                          <p:spTgt spid="8194"/>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8196"/>
                                        </p:tgtEl>
                                        <p:attrNameLst>
                                          <p:attrName>style.visibility</p:attrName>
                                        </p:attrNameLst>
                                      </p:cBhvr>
                                      <p:to>
                                        <p:strVal val="visible"/>
                                      </p:to>
                                    </p:set>
                                    <p:anim calcmode="lin" valueType="num">
                                      <p:cBhvr>
                                        <p:cTn id="14" dur="1000" fill="hold"/>
                                        <p:tgtEl>
                                          <p:spTgt spid="8196"/>
                                        </p:tgtEl>
                                        <p:attrNameLst>
                                          <p:attrName>ppt_w</p:attrName>
                                        </p:attrNameLst>
                                      </p:cBhvr>
                                      <p:tavLst>
                                        <p:tav tm="0">
                                          <p:val>
                                            <p:fltVal val="0"/>
                                          </p:val>
                                        </p:tav>
                                        <p:tav tm="100000">
                                          <p:val>
                                            <p:strVal val="#ppt_w"/>
                                          </p:val>
                                        </p:tav>
                                      </p:tavLst>
                                    </p:anim>
                                    <p:anim calcmode="lin" valueType="num">
                                      <p:cBhvr>
                                        <p:cTn id="15" dur="1000" fill="hold"/>
                                        <p:tgtEl>
                                          <p:spTgt spid="8196"/>
                                        </p:tgtEl>
                                        <p:attrNameLst>
                                          <p:attrName>ppt_h</p:attrName>
                                        </p:attrNameLst>
                                      </p:cBhvr>
                                      <p:tavLst>
                                        <p:tav tm="0">
                                          <p:val>
                                            <p:fltVal val="0"/>
                                          </p:val>
                                        </p:tav>
                                        <p:tav tm="100000">
                                          <p:val>
                                            <p:strVal val="#ppt_h"/>
                                          </p:val>
                                        </p:tav>
                                      </p:tavLst>
                                    </p:anim>
                                    <p:anim calcmode="lin" valueType="num">
                                      <p:cBhvr>
                                        <p:cTn id="16" dur="1000" fill="hold"/>
                                        <p:tgtEl>
                                          <p:spTgt spid="8196"/>
                                        </p:tgtEl>
                                        <p:attrNameLst>
                                          <p:attrName>style.rotation</p:attrName>
                                        </p:attrNameLst>
                                      </p:cBhvr>
                                      <p:tavLst>
                                        <p:tav tm="0">
                                          <p:val>
                                            <p:fltVal val="90"/>
                                          </p:val>
                                        </p:tav>
                                        <p:tav tm="100000">
                                          <p:val>
                                            <p:fltVal val="0"/>
                                          </p:val>
                                        </p:tav>
                                      </p:tavLst>
                                    </p:anim>
                                    <p:animEffect transition="in" filter="fade">
                                      <p:cBhvr>
                                        <p:cTn id="17" dur="10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rco">
  <a:themeElements>
    <a:clrScheme name="Marco">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Marco">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rco">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1036</Words>
  <Application>Microsoft Office PowerPoint</Application>
  <PresentationFormat>Presentación en pantalla (4:3)</PresentationFormat>
  <Paragraphs>88</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Calibri</vt:lpstr>
      <vt:lpstr>Corbel</vt:lpstr>
      <vt:lpstr>Wingdings 2</vt:lpstr>
      <vt:lpstr>Marco</vt:lpstr>
      <vt:lpstr>Índice</vt:lpstr>
      <vt:lpstr>Introducción</vt:lpstr>
      <vt:lpstr>¿Qué es el Desempleo?</vt:lpstr>
      <vt:lpstr>Posibles Causas del Desempleo</vt:lpstr>
      <vt:lpstr>Posibles Soluciones para el Desempleo</vt:lpstr>
      <vt:lpstr>Situación de Desempleo en el País</vt:lpstr>
      <vt:lpstr>Situación de Desempleo en el País</vt:lpstr>
      <vt:lpstr>Factores que favorecen mejores Condiciones Laborales</vt:lpstr>
      <vt:lpstr>La Realidad de las Circunstancias</vt:lpstr>
      <vt:lpstr>Población Ocupada contra Población Desocupada en Nuevo León</vt:lpstr>
      <vt:lpstr>Personas Desempleadas contra Alumnos que buscan su Primer Trabajo en Nuevo León</vt:lpstr>
      <vt:lpstr>Conclusión</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Actividad Fundamental 1. Fase 2.  Presentación electrónica eficaz sobre el tema del área disciplinar determinado.</dc:title>
  <dc:creator>EDUARDO FERNANDEZ MACIEL</dc:creator>
  <cp:lastModifiedBy>HECTOR MAURICIO FLORES MARTINEZ</cp:lastModifiedBy>
  <cp:revision>17</cp:revision>
  <dcterms:created xsi:type="dcterms:W3CDTF">2020-10-01T16:19:55Z</dcterms:created>
  <dcterms:modified xsi:type="dcterms:W3CDTF">2020-11-27T23:25:17Z</dcterms:modified>
</cp:coreProperties>
</file>