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81" r:id="rId9"/>
    <p:sldId id="263" r:id="rId10"/>
    <p:sldId id="264" r:id="rId11"/>
    <p:sldId id="282" r:id="rId12"/>
    <p:sldId id="265" r:id="rId13"/>
    <p:sldId id="266" r:id="rId14"/>
    <p:sldId id="267" r:id="rId15"/>
    <p:sldId id="268" r:id="rId16"/>
    <p:sldId id="269" r:id="rId17"/>
    <p:sldId id="270" r:id="rId18"/>
    <p:sldId id="271" r:id="rId19"/>
    <p:sldId id="272" r:id="rId20"/>
    <p:sldId id="273" r:id="rId21"/>
    <p:sldId id="274" r:id="rId22"/>
    <p:sldId id="275" r:id="rId23"/>
    <p:sldId id="284" r:id="rId24"/>
    <p:sldId id="277" r:id="rId25"/>
    <p:sldId id="280" r:id="rId26"/>
    <p:sldId id="278" r:id="rId27"/>
    <p:sldId id="283" r:id="rId28"/>
    <p:sldId id="279" r:id="rId29"/>
  </p:sldIdLst>
  <p:sldSz cx="12193588"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52"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es-AR" sz="3200" b="0" strike="noStrike" spc="-1">
              <a:latin typeface="Arial"/>
            </a:endParaRPr>
          </a:p>
        </p:txBody>
      </p:sp>
      <p:sp>
        <p:nvSpPr>
          <p:cNvPr id="53"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55"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s-AR" sz="3200" b="0" strike="noStrike" spc="-1">
              <a:latin typeface="Arial"/>
            </a:endParaRPr>
          </a:p>
        </p:txBody>
      </p:sp>
      <p:sp>
        <p:nvSpPr>
          <p:cNvPr id="56"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s-AR" sz="3200" b="0" strike="noStrike" spc="-1">
              <a:latin typeface="Arial"/>
            </a:endParaRPr>
          </a:p>
        </p:txBody>
      </p:sp>
      <p:sp>
        <p:nvSpPr>
          <p:cNvPr id="57"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s-AR" sz="3200" b="0" strike="noStrike" spc="-1">
              <a:latin typeface="Arial"/>
            </a:endParaRPr>
          </a:p>
        </p:txBody>
      </p:sp>
      <p:sp>
        <p:nvSpPr>
          <p:cNvPr id="58"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60"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es-AR" sz="3200" b="0" strike="noStrike" spc="-1">
              <a:latin typeface="Arial"/>
            </a:endParaRPr>
          </a:p>
        </p:txBody>
      </p:sp>
      <p:sp>
        <p:nvSpPr>
          <p:cNvPr id="61"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es-AR" sz="3200" b="0" strike="noStrike" spc="-1">
              <a:latin typeface="Arial"/>
            </a:endParaRPr>
          </a:p>
        </p:txBody>
      </p:sp>
      <p:sp>
        <p:nvSpPr>
          <p:cNvPr id="62"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es-AR" sz="3200" b="0" strike="noStrike" spc="-1">
              <a:latin typeface="Arial"/>
            </a:endParaRPr>
          </a:p>
        </p:txBody>
      </p:sp>
      <p:sp>
        <p:nvSpPr>
          <p:cNvPr id="63"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es-AR" sz="3200" b="0" strike="noStrike" spc="-1">
              <a:latin typeface="Arial"/>
            </a:endParaRPr>
          </a:p>
        </p:txBody>
      </p:sp>
      <p:sp>
        <p:nvSpPr>
          <p:cNvPr id="64"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es-AR" sz="3200" b="0" strike="noStrike" spc="-1">
              <a:latin typeface="Arial"/>
            </a:endParaRPr>
          </a:p>
        </p:txBody>
      </p:sp>
      <p:sp>
        <p:nvSpPr>
          <p:cNvPr id="65"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97"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es-A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99"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101"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s-AR" sz="3200" b="0" strike="noStrike" spc="-1">
              <a:latin typeface="Arial"/>
            </a:endParaRPr>
          </a:p>
        </p:txBody>
      </p:sp>
      <p:sp>
        <p:nvSpPr>
          <p:cNvPr id="102"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es-A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106"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s-AR" sz="3200" b="0" strike="noStrike" spc="-1">
              <a:latin typeface="Arial"/>
            </a:endParaRPr>
          </a:p>
        </p:txBody>
      </p:sp>
      <p:sp>
        <p:nvSpPr>
          <p:cNvPr id="107"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s-AR" sz="3200" b="0" strike="noStrike" spc="-1">
              <a:latin typeface="Arial"/>
            </a:endParaRPr>
          </a:p>
        </p:txBody>
      </p:sp>
      <p:sp>
        <p:nvSpPr>
          <p:cNvPr id="108"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31"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es-A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110"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s-AR" sz="3200" b="0" strike="noStrike" spc="-1">
              <a:latin typeface="Arial"/>
            </a:endParaRPr>
          </a:p>
        </p:txBody>
      </p:sp>
      <p:sp>
        <p:nvSpPr>
          <p:cNvPr id="111"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s-AR" sz="3200" b="0" strike="noStrike" spc="-1">
              <a:latin typeface="Arial"/>
            </a:endParaRPr>
          </a:p>
        </p:txBody>
      </p:sp>
      <p:sp>
        <p:nvSpPr>
          <p:cNvPr id="112"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114"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s-AR" sz="3200" b="0" strike="noStrike" spc="-1">
              <a:latin typeface="Arial"/>
            </a:endParaRPr>
          </a:p>
        </p:txBody>
      </p:sp>
      <p:sp>
        <p:nvSpPr>
          <p:cNvPr id="115"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s-AR" sz="3200" b="0" strike="noStrike" spc="-1">
              <a:latin typeface="Arial"/>
            </a:endParaRPr>
          </a:p>
        </p:txBody>
      </p:sp>
      <p:sp>
        <p:nvSpPr>
          <p:cNvPr id="116"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118"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es-AR" sz="3200" b="0" strike="noStrike" spc="-1">
              <a:latin typeface="Arial"/>
            </a:endParaRPr>
          </a:p>
        </p:txBody>
      </p:sp>
      <p:sp>
        <p:nvSpPr>
          <p:cNvPr id="119"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121"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s-AR" sz="3200" b="0" strike="noStrike" spc="-1">
              <a:latin typeface="Arial"/>
            </a:endParaRPr>
          </a:p>
        </p:txBody>
      </p:sp>
      <p:sp>
        <p:nvSpPr>
          <p:cNvPr id="122"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s-AR" sz="3200" b="0" strike="noStrike" spc="-1">
              <a:latin typeface="Arial"/>
            </a:endParaRPr>
          </a:p>
        </p:txBody>
      </p:sp>
      <p:sp>
        <p:nvSpPr>
          <p:cNvPr id="123"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s-AR" sz="3200" b="0" strike="noStrike" spc="-1">
              <a:latin typeface="Arial"/>
            </a:endParaRPr>
          </a:p>
        </p:txBody>
      </p:sp>
      <p:sp>
        <p:nvSpPr>
          <p:cNvPr id="124"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126"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es-AR" sz="3200" b="0" strike="noStrike" spc="-1">
              <a:latin typeface="Arial"/>
            </a:endParaRPr>
          </a:p>
        </p:txBody>
      </p:sp>
      <p:sp>
        <p:nvSpPr>
          <p:cNvPr id="127"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es-AR" sz="3200" b="0" strike="noStrike" spc="-1">
              <a:latin typeface="Arial"/>
            </a:endParaRPr>
          </a:p>
        </p:txBody>
      </p:sp>
      <p:sp>
        <p:nvSpPr>
          <p:cNvPr id="128"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es-AR" sz="3200" b="0" strike="noStrike" spc="-1">
              <a:latin typeface="Arial"/>
            </a:endParaRPr>
          </a:p>
        </p:txBody>
      </p:sp>
      <p:sp>
        <p:nvSpPr>
          <p:cNvPr id="129"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es-AR" sz="3200" b="0" strike="noStrike" spc="-1">
              <a:latin typeface="Arial"/>
            </a:endParaRPr>
          </a:p>
        </p:txBody>
      </p:sp>
      <p:sp>
        <p:nvSpPr>
          <p:cNvPr id="130"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es-AR" sz="3200" b="0" strike="noStrike" spc="-1">
              <a:latin typeface="Arial"/>
            </a:endParaRPr>
          </a:p>
        </p:txBody>
      </p:sp>
      <p:sp>
        <p:nvSpPr>
          <p:cNvPr id="131"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33"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35"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s-AR" sz="3200" b="0" strike="noStrike" spc="-1">
              <a:latin typeface="Arial"/>
            </a:endParaRPr>
          </a:p>
        </p:txBody>
      </p:sp>
      <p:sp>
        <p:nvSpPr>
          <p:cNvPr id="36"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es-A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40"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s-AR" sz="3200" b="0" strike="noStrike" spc="-1">
              <a:latin typeface="Arial"/>
            </a:endParaRPr>
          </a:p>
        </p:txBody>
      </p:sp>
      <p:sp>
        <p:nvSpPr>
          <p:cNvPr id="41"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s-AR" sz="3200" b="0" strike="noStrike" spc="-1">
              <a:latin typeface="Arial"/>
            </a:endParaRPr>
          </a:p>
        </p:txBody>
      </p:sp>
      <p:sp>
        <p:nvSpPr>
          <p:cNvPr id="42"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44"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s-AR" sz="3200" b="0" strike="noStrike" spc="-1">
              <a:latin typeface="Arial"/>
            </a:endParaRPr>
          </a:p>
        </p:txBody>
      </p:sp>
      <p:sp>
        <p:nvSpPr>
          <p:cNvPr id="45"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s-AR" sz="3200" b="0" strike="noStrike" spc="-1">
              <a:latin typeface="Arial"/>
            </a:endParaRPr>
          </a:p>
        </p:txBody>
      </p:sp>
      <p:sp>
        <p:nvSpPr>
          <p:cNvPr id="46"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s-AR" sz="4400" b="0" strike="noStrike" spc="-1">
              <a:latin typeface="Arial"/>
            </a:endParaRPr>
          </a:p>
        </p:txBody>
      </p:sp>
      <p:sp>
        <p:nvSpPr>
          <p:cNvPr id="48"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s-AR" sz="3200" b="0" strike="noStrike" spc="-1">
              <a:latin typeface="Arial"/>
            </a:endParaRPr>
          </a:p>
        </p:txBody>
      </p:sp>
      <p:sp>
        <p:nvSpPr>
          <p:cNvPr id="49"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s-AR" sz="3200" b="0" strike="noStrike" spc="-1">
              <a:latin typeface="Arial"/>
            </a:endParaRPr>
          </a:p>
        </p:txBody>
      </p:sp>
      <p:sp>
        <p:nvSpPr>
          <p:cNvPr id="50"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circle"/>
        </a:gradFill>
        <a:effectLst/>
      </p:bgPr>
    </p:bg>
    <p:spTree>
      <p:nvGrpSpPr>
        <p:cNvPr id="1" name=""/>
        <p:cNvGrpSpPr/>
        <p:nvPr/>
      </p:nvGrpSpPr>
      <p:grpSpPr>
        <a:xfrm>
          <a:off x="0" y="0"/>
          <a:ext cx="0" cy="0"/>
          <a:chOff x="0" y="0"/>
          <a:chExt cx="0" cy="0"/>
        </a:xfrm>
      </p:grpSpPr>
      <p:grpSp>
        <p:nvGrpSpPr>
          <p:cNvPr id="30" name="Group 1"/>
          <p:cNvGrpSpPr/>
          <p:nvPr/>
        </p:nvGrpSpPr>
        <p:grpSpPr>
          <a:xfrm>
            <a:off x="0" y="228600"/>
            <a:ext cx="2850840" cy="6637680"/>
            <a:chOff x="0" y="228600"/>
            <a:chExt cx="2850840" cy="6637680"/>
          </a:xfrm>
        </p:grpSpPr>
        <p:sp>
          <p:nvSpPr>
            <p:cNvPr id="31" name="CustomShape 2"/>
            <p:cNvSpPr/>
            <p:nvPr/>
          </p:nvSpPr>
          <p:spPr>
            <a:xfrm>
              <a:off x="0" y="2575080"/>
              <a:ext cx="99720" cy="62496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128520" y="3156480"/>
              <a:ext cx="645480" cy="232128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807120" y="5447160"/>
              <a:ext cx="608400" cy="141912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959760" y="6503760"/>
              <a:ext cx="170280" cy="36252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100800" y="3201120"/>
              <a:ext cx="820800" cy="332748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22320" y="228600"/>
              <a:ext cx="105120" cy="292680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8120" y="2944080"/>
              <a:ext cx="77040" cy="49284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69680" y="5478840"/>
              <a:ext cx="189000" cy="102384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75440" y="1398960"/>
              <a:ext cx="2075400" cy="404712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922680" y="6530040"/>
              <a:ext cx="160920" cy="33624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69680" y="5359320"/>
              <a:ext cx="36360" cy="22068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49960" y="6244560"/>
              <a:ext cx="237600" cy="62136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3" name="Group 14"/>
          <p:cNvGrpSpPr/>
          <p:nvPr/>
        </p:nvGrpSpPr>
        <p:grpSpPr>
          <a:xfrm>
            <a:off x="27360" y="-720"/>
            <a:ext cx="2355840" cy="6852960"/>
            <a:chOff x="27360" y="-720"/>
            <a:chExt cx="2355840" cy="6852960"/>
          </a:xfrm>
        </p:grpSpPr>
        <p:sp>
          <p:nvSpPr>
            <p:cNvPr id="14" name="CustomShape 15"/>
            <p:cNvSpPr/>
            <p:nvPr/>
          </p:nvSpPr>
          <p:spPr>
            <a:xfrm>
              <a:off x="27360" y="-720"/>
              <a:ext cx="493200" cy="439992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50440" y="4316400"/>
              <a:ext cx="422280" cy="157968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006200" y="5862600"/>
              <a:ext cx="429840" cy="98964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521640" y="4364280"/>
              <a:ext cx="550800" cy="223488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468000" y="1289160"/>
              <a:ext cx="173160" cy="302616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111680" y="6571440"/>
              <a:ext cx="133200" cy="28044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02560" y="4107600"/>
              <a:ext cx="81360" cy="51048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3145680"/>
              <a:ext cx="1409400" cy="271584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1073520" y="6600240"/>
              <a:ext cx="119520" cy="25200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973800" y="5897160"/>
              <a:ext cx="136800" cy="67320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973800" y="5772600"/>
              <a:ext cx="37080" cy="22680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006200" y="6322680"/>
              <a:ext cx="209520" cy="52956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6" name="CustomShape 27"/>
          <p:cNvSpPr/>
          <p:nvPr/>
        </p:nvSpPr>
        <p:spPr>
          <a:xfrm>
            <a:off x="0" y="0"/>
            <a:ext cx="181800" cy="685692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CustomShape 28"/>
          <p:cNvSpPr/>
          <p:nvPr/>
        </p:nvSpPr>
        <p:spPr>
          <a:xfrm>
            <a:off x="0" y="4323960"/>
            <a:ext cx="1743480" cy="77760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8" name="PlaceHolder 29"/>
          <p:cNvSpPr>
            <a:spLocks noGrp="1"/>
          </p:cNvSpPr>
          <p:nvPr>
            <p:ph type="title"/>
          </p:nvPr>
        </p:nvSpPr>
        <p:spPr>
          <a:xfrm>
            <a:off x="609480" y="273600"/>
            <a:ext cx="10973160" cy="1144440"/>
          </a:xfrm>
          <a:prstGeom prst="rect">
            <a:avLst/>
          </a:prstGeom>
        </p:spPr>
        <p:txBody>
          <a:bodyPr lIns="0" tIns="0" rIns="0" bIns="0" anchor="ctr">
            <a:noAutofit/>
          </a:bodyPr>
          <a:lstStyle/>
          <a:p>
            <a:pPr algn="ctr"/>
            <a:r>
              <a:rPr lang="es-AR" sz="1800" b="0" strike="noStrike" spc="-1">
                <a:latin typeface="Arial"/>
              </a:rPr>
              <a:t>Pulse para editar el formato del texto de título</a:t>
            </a:r>
          </a:p>
        </p:txBody>
      </p:sp>
      <p:sp>
        <p:nvSpPr>
          <p:cNvPr id="29" name="PlaceHolder 30"/>
          <p:cNvSpPr>
            <a:spLocks noGrp="1"/>
          </p:cNvSpPr>
          <p:nvPr>
            <p:ph type="body"/>
          </p:nvPr>
        </p:nvSpPr>
        <p:spPr>
          <a:xfrm>
            <a:off x="609480" y="1604520"/>
            <a:ext cx="10973160" cy="3976920"/>
          </a:xfrm>
          <a:prstGeom prst="rect">
            <a:avLst/>
          </a:prstGeom>
        </p:spPr>
        <p:txBody>
          <a:bodyPr lIns="0" tIns="0" rIns="0" bIns="0">
            <a:normAutofit/>
          </a:bodyPr>
          <a:lstStyle/>
          <a:p>
            <a:pPr marL="432000" indent="-324000" algn="ctr">
              <a:spcBef>
                <a:spcPts val="1414"/>
              </a:spcBef>
              <a:buClr>
                <a:srgbClr val="000000"/>
              </a:buClr>
              <a:buSzPct val="45000"/>
              <a:buFont typeface="Wingdings" charset="2"/>
              <a:buChar char=""/>
            </a:pPr>
            <a:r>
              <a:rPr lang="es-AR" sz="1800" b="0" strike="noStrike" spc="-1">
                <a:latin typeface="Arial"/>
              </a:rPr>
              <a:t>Pulse para editar el formato de texto del esquema</a:t>
            </a:r>
          </a:p>
          <a:p>
            <a:pPr marL="864000" lvl="1" indent="-324000" algn="ctr">
              <a:spcBef>
                <a:spcPts val="1134"/>
              </a:spcBef>
              <a:buClr>
                <a:srgbClr val="000000"/>
              </a:buClr>
              <a:buSzPct val="75000"/>
              <a:buFont typeface="Symbol" charset="2"/>
              <a:buChar char=""/>
            </a:pPr>
            <a:r>
              <a:rPr lang="es-AR" sz="1800" b="0" strike="noStrike" spc="-1">
                <a:latin typeface="Arial"/>
              </a:rPr>
              <a:t>Segundo nivel del esquema</a:t>
            </a:r>
          </a:p>
          <a:p>
            <a:pPr marL="1296000" lvl="2" indent="-288000" algn="ctr">
              <a:spcBef>
                <a:spcPts val="850"/>
              </a:spcBef>
              <a:buClr>
                <a:srgbClr val="000000"/>
              </a:buClr>
              <a:buSzPct val="45000"/>
              <a:buFont typeface="Wingdings" charset="2"/>
              <a:buChar char=""/>
            </a:pPr>
            <a:r>
              <a:rPr lang="es-AR" sz="1800" b="0" strike="noStrike" spc="-1">
                <a:latin typeface="Arial"/>
              </a:rPr>
              <a:t>Tercer nivel del esquema</a:t>
            </a:r>
          </a:p>
          <a:p>
            <a:pPr marL="1728000" lvl="3" indent="-216000" algn="ctr">
              <a:spcBef>
                <a:spcPts val="567"/>
              </a:spcBef>
              <a:buClr>
                <a:srgbClr val="000000"/>
              </a:buClr>
              <a:buSzPct val="75000"/>
              <a:buFont typeface="Symbol" charset="2"/>
              <a:buChar char=""/>
            </a:pPr>
            <a:r>
              <a:rPr lang="es-AR" sz="1800" b="0" strike="noStrike" spc="-1">
                <a:latin typeface="Arial"/>
              </a:rPr>
              <a:t>Cuarto nivel del esquema</a:t>
            </a:r>
          </a:p>
          <a:p>
            <a:pPr marL="2160000" lvl="4" indent="-216000" algn="ctr">
              <a:spcBef>
                <a:spcPts val="283"/>
              </a:spcBef>
              <a:buClr>
                <a:srgbClr val="000000"/>
              </a:buClr>
              <a:buSzPct val="45000"/>
              <a:buFont typeface="Wingdings" charset="2"/>
              <a:buChar char=""/>
            </a:pPr>
            <a:r>
              <a:rPr lang="es-AR" sz="1800" b="0" strike="noStrike" spc="-1">
                <a:latin typeface="Arial"/>
              </a:rPr>
              <a:t>Quinto nivel del esquema</a:t>
            </a:r>
          </a:p>
          <a:p>
            <a:pPr marL="2592000" lvl="5" indent="-216000" algn="ctr">
              <a:spcBef>
                <a:spcPts val="283"/>
              </a:spcBef>
              <a:buClr>
                <a:srgbClr val="000000"/>
              </a:buClr>
              <a:buSzPct val="45000"/>
              <a:buFont typeface="Wingdings" charset="2"/>
              <a:buChar char=""/>
            </a:pPr>
            <a:r>
              <a:rPr lang="es-AR" sz="1800" b="0" strike="noStrike" spc="-1">
                <a:latin typeface="Arial"/>
              </a:rPr>
              <a:t>Sexto nivel del esquema</a:t>
            </a:r>
          </a:p>
          <a:p>
            <a:pPr marL="3024000" lvl="6" indent="-216000" algn="ctr">
              <a:spcBef>
                <a:spcPts val="283"/>
              </a:spcBef>
              <a:buClr>
                <a:srgbClr val="000000"/>
              </a:buClr>
              <a:buSzPct val="45000"/>
              <a:buFont typeface="Wingdings" charset="2"/>
              <a:buChar char=""/>
            </a:pPr>
            <a:r>
              <a:rPr lang="es-AR"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circle"/>
        </a:gradFill>
        <a:effectLst/>
      </p:bgPr>
    </p:bg>
    <p:spTree>
      <p:nvGrpSpPr>
        <p:cNvPr id="1" name=""/>
        <p:cNvGrpSpPr/>
        <p:nvPr/>
      </p:nvGrpSpPr>
      <p:grpSpPr>
        <a:xfrm>
          <a:off x="0" y="0"/>
          <a:ext cx="0" cy="0"/>
          <a:chOff x="0" y="0"/>
          <a:chExt cx="0" cy="0"/>
        </a:xfrm>
      </p:grpSpPr>
      <p:grpSp>
        <p:nvGrpSpPr>
          <p:cNvPr id="66" name="Group 1"/>
          <p:cNvGrpSpPr/>
          <p:nvPr/>
        </p:nvGrpSpPr>
        <p:grpSpPr>
          <a:xfrm>
            <a:off x="0" y="228600"/>
            <a:ext cx="2850840" cy="6637680"/>
            <a:chOff x="0" y="228600"/>
            <a:chExt cx="2850840" cy="6637680"/>
          </a:xfrm>
        </p:grpSpPr>
        <p:sp>
          <p:nvSpPr>
            <p:cNvPr id="67" name="CustomShape 2"/>
            <p:cNvSpPr/>
            <p:nvPr/>
          </p:nvSpPr>
          <p:spPr>
            <a:xfrm>
              <a:off x="0" y="2575080"/>
              <a:ext cx="99720" cy="62496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8" name="CustomShape 3"/>
            <p:cNvSpPr/>
            <p:nvPr/>
          </p:nvSpPr>
          <p:spPr>
            <a:xfrm>
              <a:off x="128520" y="3156480"/>
              <a:ext cx="645480" cy="232128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9" name="CustomShape 4"/>
            <p:cNvSpPr/>
            <p:nvPr/>
          </p:nvSpPr>
          <p:spPr>
            <a:xfrm>
              <a:off x="807120" y="5447160"/>
              <a:ext cx="608400" cy="141912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0" name="CustomShape 5"/>
            <p:cNvSpPr/>
            <p:nvPr/>
          </p:nvSpPr>
          <p:spPr>
            <a:xfrm>
              <a:off x="959760" y="6503760"/>
              <a:ext cx="170280" cy="36252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6"/>
            <p:cNvSpPr/>
            <p:nvPr/>
          </p:nvSpPr>
          <p:spPr>
            <a:xfrm>
              <a:off x="100800" y="3201120"/>
              <a:ext cx="820800" cy="332748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7"/>
            <p:cNvSpPr/>
            <p:nvPr/>
          </p:nvSpPr>
          <p:spPr>
            <a:xfrm>
              <a:off x="22320" y="228600"/>
              <a:ext cx="105120" cy="292680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8"/>
            <p:cNvSpPr/>
            <p:nvPr/>
          </p:nvSpPr>
          <p:spPr>
            <a:xfrm>
              <a:off x="78120" y="2944080"/>
              <a:ext cx="77040" cy="49284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9"/>
            <p:cNvSpPr/>
            <p:nvPr/>
          </p:nvSpPr>
          <p:spPr>
            <a:xfrm>
              <a:off x="769680" y="5478840"/>
              <a:ext cx="189000" cy="102384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5" name="CustomShape 10"/>
            <p:cNvSpPr/>
            <p:nvPr/>
          </p:nvSpPr>
          <p:spPr>
            <a:xfrm>
              <a:off x="775440" y="1398960"/>
              <a:ext cx="2075400" cy="404712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6" name="CustomShape 11"/>
            <p:cNvSpPr/>
            <p:nvPr/>
          </p:nvSpPr>
          <p:spPr>
            <a:xfrm>
              <a:off x="922680" y="6530040"/>
              <a:ext cx="160920" cy="33624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7" name="CustomShape 12"/>
            <p:cNvSpPr/>
            <p:nvPr/>
          </p:nvSpPr>
          <p:spPr>
            <a:xfrm>
              <a:off x="769680" y="5359320"/>
              <a:ext cx="36360" cy="22068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8" name="CustomShape 13"/>
            <p:cNvSpPr/>
            <p:nvPr/>
          </p:nvSpPr>
          <p:spPr>
            <a:xfrm>
              <a:off x="849960" y="6244560"/>
              <a:ext cx="237600" cy="62136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79" name="Group 14"/>
          <p:cNvGrpSpPr/>
          <p:nvPr/>
        </p:nvGrpSpPr>
        <p:grpSpPr>
          <a:xfrm>
            <a:off x="27360" y="-720"/>
            <a:ext cx="2355840" cy="6852960"/>
            <a:chOff x="27360" y="-720"/>
            <a:chExt cx="2355840" cy="6852960"/>
          </a:xfrm>
        </p:grpSpPr>
        <p:sp>
          <p:nvSpPr>
            <p:cNvPr id="80" name="CustomShape 15"/>
            <p:cNvSpPr/>
            <p:nvPr/>
          </p:nvSpPr>
          <p:spPr>
            <a:xfrm>
              <a:off x="27360" y="-720"/>
              <a:ext cx="493200" cy="439992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1" name="CustomShape 16"/>
            <p:cNvSpPr/>
            <p:nvPr/>
          </p:nvSpPr>
          <p:spPr>
            <a:xfrm>
              <a:off x="550440" y="4316400"/>
              <a:ext cx="422280" cy="157968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2" name="CustomShape 17"/>
            <p:cNvSpPr/>
            <p:nvPr/>
          </p:nvSpPr>
          <p:spPr>
            <a:xfrm>
              <a:off x="1006200" y="5862600"/>
              <a:ext cx="429840" cy="98964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3" name="CustomShape 18"/>
            <p:cNvSpPr/>
            <p:nvPr/>
          </p:nvSpPr>
          <p:spPr>
            <a:xfrm>
              <a:off x="521640" y="4364280"/>
              <a:ext cx="550800" cy="223488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19"/>
            <p:cNvSpPr/>
            <p:nvPr/>
          </p:nvSpPr>
          <p:spPr>
            <a:xfrm>
              <a:off x="468000" y="1289160"/>
              <a:ext cx="173160" cy="302616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20"/>
            <p:cNvSpPr/>
            <p:nvPr/>
          </p:nvSpPr>
          <p:spPr>
            <a:xfrm>
              <a:off x="1111680" y="6571440"/>
              <a:ext cx="133200" cy="28044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21"/>
            <p:cNvSpPr/>
            <p:nvPr/>
          </p:nvSpPr>
          <p:spPr>
            <a:xfrm>
              <a:off x="502560" y="4107600"/>
              <a:ext cx="81360" cy="51048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7" name="CustomShape 22"/>
            <p:cNvSpPr/>
            <p:nvPr/>
          </p:nvSpPr>
          <p:spPr>
            <a:xfrm>
              <a:off x="973800" y="3145680"/>
              <a:ext cx="1409400" cy="271584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8" name="CustomShape 23"/>
            <p:cNvSpPr/>
            <p:nvPr/>
          </p:nvSpPr>
          <p:spPr>
            <a:xfrm>
              <a:off x="1073520" y="6600240"/>
              <a:ext cx="119520" cy="25200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9" name="CustomShape 24"/>
            <p:cNvSpPr/>
            <p:nvPr/>
          </p:nvSpPr>
          <p:spPr>
            <a:xfrm>
              <a:off x="973800" y="5897160"/>
              <a:ext cx="136800" cy="67320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0" name="CustomShape 25"/>
            <p:cNvSpPr/>
            <p:nvPr/>
          </p:nvSpPr>
          <p:spPr>
            <a:xfrm>
              <a:off x="973800" y="5772600"/>
              <a:ext cx="37080" cy="22680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1" name="CustomShape 26"/>
            <p:cNvSpPr/>
            <p:nvPr/>
          </p:nvSpPr>
          <p:spPr>
            <a:xfrm>
              <a:off x="1006200" y="6322680"/>
              <a:ext cx="209520" cy="52956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92" name="CustomShape 27"/>
          <p:cNvSpPr/>
          <p:nvPr/>
        </p:nvSpPr>
        <p:spPr>
          <a:xfrm>
            <a:off x="0" y="0"/>
            <a:ext cx="181800" cy="685692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3" name="CustomShape 28"/>
          <p:cNvSpPr/>
          <p:nvPr/>
        </p:nvSpPr>
        <p:spPr>
          <a:xfrm flipV="1">
            <a:off x="-3240" y="3176280"/>
            <a:ext cx="1587600" cy="50616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4" name="PlaceHolder 29"/>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es-AR" sz="4400" b="0" strike="noStrike" spc="-1">
                <a:latin typeface="Arial"/>
              </a:rPr>
              <a:t>Pulse para editar el formato del texto de título</a:t>
            </a:r>
          </a:p>
        </p:txBody>
      </p:sp>
      <p:sp>
        <p:nvSpPr>
          <p:cNvPr id="95" name="PlaceHolder 30"/>
          <p:cNvSpPr>
            <a:spLocks noGrp="1"/>
          </p:cNvSpPr>
          <p:nvPr>
            <p:ph type="body"/>
          </p:nvPr>
        </p:nvSpPr>
        <p:spPr>
          <a:xfrm>
            <a:off x="609480" y="1604520"/>
            <a:ext cx="1097352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es-AR"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AR"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2400" b="0" strike="noStrike" spc="-1">
                <a:latin typeface="Arial"/>
              </a:rPr>
              <a:t>Tercer nivel del esquema</a:t>
            </a:r>
          </a:p>
          <a:p>
            <a:pPr marL="1728000" lvl="3" indent="-216000">
              <a:spcBef>
                <a:spcPts val="567"/>
              </a:spcBef>
              <a:buClr>
                <a:srgbClr val="000000"/>
              </a:buClr>
              <a:buSzPct val="75000"/>
              <a:buFont typeface="Symbol" charset="2"/>
              <a:buChar char=""/>
            </a:pPr>
            <a:r>
              <a:rPr lang="es-AR" sz="2000" b="0" strike="noStrike" spc="-1">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app.powerbi.com/reports/4f03336a-6fc1-47c6-8027-a1c3cc49b80a/ReportSection?pbi_source=PowerPoint" TargetMode="Externa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2304000" y="2495880"/>
            <a:ext cx="7766640" cy="164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67500" lnSpcReduction="20000"/>
          </a:bodyPr>
          <a:lstStyle/>
          <a:p>
            <a:pPr algn="ctr">
              <a:lnSpc>
                <a:spcPct val="100000"/>
              </a:lnSpc>
            </a:pPr>
            <a:br/>
            <a:r>
              <a:rPr lang="es-ES" sz="5400" b="1" strike="noStrike" spc="-1">
                <a:solidFill>
                  <a:srgbClr val="000000"/>
                </a:solidFill>
                <a:latin typeface="Century Gothic"/>
                <a:ea typeface="DejaVu Sans"/>
              </a:rPr>
              <a:t>Modelo de Churn en Telefónica Prepaga</a:t>
            </a:r>
            <a:br/>
            <a:endParaRPr lang="es-AR" sz="5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2"/>
          <p:cNvSpPr/>
          <p:nvPr/>
        </p:nvSpPr>
        <p:spPr>
          <a:xfrm>
            <a:off x="1494044" y="775996"/>
            <a:ext cx="10046792" cy="6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001"/>
              </a:spcBef>
            </a:pPr>
            <a:r>
              <a:rPr lang="es-AR" sz="2400" b="1" strike="noStrike" spc="-1" dirty="0">
                <a:solidFill>
                  <a:srgbClr val="000000"/>
                </a:solidFill>
                <a:latin typeface="Century Gothic"/>
                <a:ea typeface="DejaVu Sans"/>
              </a:rPr>
              <a:t>Disminuir la cantidad de tipos de datos dentro de una variable</a:t>
            </a:r>
            <a:endParaRPr lang="es-AR" sz="2400" b="0" strike="noStrike" spc="-1" dirty="0">
              <a:latin typeface="Arial"/>
            </a:endParaRPr>
          </a:p>
        </p:txBody>
      </p:sp>
      <p:sp>
        <p:nvSpPr>
          <p:cNvPr id="163" name="CustomShape 3"/>
          <p:cNvSpPr/>
          <p:nvPr/>
        </p:nvSpPr>
        <p:spPr>
          <a:xfrm>
            <a:off x="1591027" y="1704271"/>
            <a:ext cx="5142282" cy="466136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50000"/>
              </a:lnSpc>
            </a:pPr>
            <a:r>
              <a:rPr lang="es-AR" sz="1800" b="0" strike="noStrike" spc="-1" dirty="0">
                <a:solidFill>
                  <a:srgbClr val="000000"/>
                </a:solidFill>
                <a:latin typeface="Century Gothic" panose="020B0502020202020204" pitchFamily="34" charset="0"/>
                <a:ea typeface="DejaVu Sans"/>
              </a:rPr>
              <a:t>En cuanto a las variables categóricas:</a:t>
            </a:r>
          </a:p>
          <a:p>
            <a:pPr>
              <a:lnSpc>
                <a:spcPct val="150000"/>
              </a:lnSpc>
            </a:pPr>
            <a:r>
              <a:rPr lang="es-AR" sz="1800" b="0" strike="noStrike" spc="-1" dirty="0">
                <a:solidFill>
                  <a:srgbClr val="000000"/>
                </a:solidFill>
                <a:latin typeface="Century Gothic" panose="020B0502020202020204" pitchFamily="34" charset="0"/>
                <a:ea typeface="DejaVu Sans"/>
              </a:rPr>
              <a:t> </a:t>
            </a:r>
            <a:r>
              <a:rPr lang="es-AR" sz="1800" b="1" strike="noStrike" spc="-1" dirty="0">
                <a:solidFill>
                  <a:srgbClr val="000000"/>
                </a:solidFill>
                <a:latin typeface="Century Gothic" panose="020B0502020202020204" pitchFamily="34" charset="0"/>
                <a:ea typeface="DejaVu Sans"/>
              </a:rPr>
              <a:t>DEVICE_MODEL_NAME: modelo del dispositivo </a:t>
            </a:r>
          </a:p>
          <a:p>
            <a:pPr>
              <a:lnSpc>
                <a:spcPct val="150000"/>
              </a:lnSpc>
            </a:pPr>
            <a:r>
              <a:rPr lang="es-AR" sz="1800" b="1" strike="noStrike" spc="-1" dirty="0">
                <a:solidFill>
                  <a:srgbClr val="000000"/>
                </a:solidFill>
                <a:latin typeface="Century Gothic" panose="020B0502020202020204" pitchFamily="34" charset="0"/>
                <a:ea typeface="DejaVu Sans"/>
              </a:rPr>
              <a:t> DEVICE_VENDOR_NAME: marca del dispositivo</a:t>
            </a:r>
          </a:p>
          <a:p>
            <a:pPr>
              <a:lnSpc>
                <a:spcPct val="150000"/>
              </a:lnSpc>
            </a:pPr>
            <a:r>
              <a:rPr lang="es-AR" sz="1800" b="0" strike="noStrike" spc="-1" dirty="0">
                <a:solidFill>
                  <a:srgbClr val="000000"/>
                </a:solidFill>
                <a:latin typeface="Century Gothic" panose="020B0502020202020204" pitchFamily="34" charset="0"/>
                <a:ea typeface="DejaVu Sans"/>
              </a:rPr>
              <a:t>Se tomo la decisión de disminuir la cantidad de tipos de datos dentro de las mismas para su posterior mejor manejo, dejando solo los 7 datos mas frecuentes dentro de cada </a:t>
            </a:r>
            <a:r>
              <a:rPr lang="es-AR" spc="-1" dirty="0">
                <a:solidFill>
                  <a:srgbClr val="000000"/>
                </a:solidFill>
                <a:latin typeface="Century Gothic" panose="020B0502020202020204" pitchFamily="34" charset="0"/>
                <a:ea typeface="DejaVu Sans"/>
              </a:rPr>
              <a:t>variable</a:t>
            </a:r>
            <a:r>
              <a:rPr lang="es-AR" sz="1800" b="0" strike="noStrike" spc="-1" dirty="0">
                <a:solidFill>
                  <a:srgbClr val="000000"/>
                </a:solidFill>
                <a:latin typeface="Century Gothic" panose="020B0502020202020204" pitchFamily="34" charset="0"/>
                <a:ea typeface="DejaVu Sans"/>
              </a:rPr>
              <a:t> y reemplazando los demás datos con “OTROS”. </a:t>
            </a:r>
            <a:endParaRPr lang="es-ES" spc="-1" dirty="0">
              <a:latin typeface="Century Gothic" panose="020B0502020202020204"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309" y="1704271"/>
            <a:ext cx="4985978" cy="4031511"/>
          </a:xfrm>
          <a:prstGeom prst="rect">
            <a:avLst/>
          </a:prstGeom>
        </p:spPr>
      </p:pic>
    </p:spTree>
    <p:extLst>
      <p:ext uri="{BB962C8B-B14F-4D97-AF65-F5344CB8AC3E}">
        <p14:creationId xmlns:p14="http://schemas.microsoft.com/office/powerpoint/2010/main" val="386475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1644120" y="587880"/>
            <a:ext cx="85964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algn="ctr">
              <a:lnSpc>
                <a:spcPct val="100000"/>
              </a:lnSpc>
            </a:pPr>
            <a:r>
              <a:rPr lang="es-AR" sz="4000" b="1" strike="noStrike" spc="-1">
                <a:solidFill>
                  <a:srgbClr val="A65E12"/>
                </a:solidFill>
                <a:latin typeface="Century Gothic"/>
                <a:ea typeface="DejaVu Sans"/>
              </a:rPr>
              <a:t>Análisis de datos</a:t>
            </a:r>
            <a:endParaRPr lang="es-AR" sz="4000" b="0" strike="noStrike" spc="-1">
              <a:latin typeface="Arial"/>
            </a:endParaRPr>
          </a:p>
        </p:txBody>
      </p:sp>
      <p:sp>
        <p:nvSpPr>
          <p:cNvPr id="165" name="CustomShape 2"/>
          <p:cNvSpPr/>
          <p:nvPr/>
        </p:nvSpPr>
        <p:spPr>
          <a:xfrm>
            <a:off x="804960" y="1368000"/>
            <a:ext cx="10283760" cy="93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s-AR" sz="2000" b="1" strike="noStrike" spc="-1">
                <a:solidFill>
                  <a:srgbClr val="000000"/>
                </a:solidFill>
                <a:latin typeface="Century Gothic"/>
                <a:ea typeface="DejaVu Sans"/>
              </a:rPr>
              <a:t>Distribución de clientes que ‘se fugan’ en relación a fecha de alta del servicio</a:t>
            </a:r>
            <a:endParaRPr lang="es-AR" sz="2000" b="0" strike="noStrike" spc="-1">
              <a:latin typeface="Arial"/>
            </a:endParaRPr>
          </a:p>
        </p:txBody>
      </p:sp>
      <p:sp>
        <p:nvSpPr>
          <p:cNvPr id="166" name="CustomShape 3"/>
          <p:cNvSpPr/>
          <p:nvPr/>
        </p:nvSpPr>
        <p:spPr>
          <a:xfrm>
            <a:off x="1253880" y="2530440"/>
            <a:ext cx="3683160" cy="20098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0" strike="noStrike" spc="-1">
                <a:solidFill>
                  <a:srgbClr val="000000"/>
                </a:solidFill>
                <a:latin typeface="Century Gothic"/>
                <a:ea typeface="DejaVu Sans"/>
              </a:rPr>
              <a:t>Del análisis se desprende que existe una tendencia a que los clientes que dejan el servicio se acumulen en los intervalos de tiempo mas reciente </a:t>
            </a:r>
            <a:endParaRPr lang="es-AR" sz="1800" b="0" strike="noStrike" spc="-1">
              <a:latin typeface="Arial"/>
            </a:endParaRPr>
          </a:p>
          <a:p>
            <a:pPr>
              <a:lnSpc>
                <a:spcPct val="100000"/>
              </a:lnSpc>
            </a:pPr>
            <a:endParaRPr lang="es-AR" sz="1800" b="0" strike="noStrike" spc="-1">
              <a:latin typeface="Arial"/>
            </a:endParaRPr>
          </a:p>
        </p:txBody>
      </p:sp>
      <p:pic>
        <p:nvPicPr>
          <p:cNvPr id="167" name="Imagen 166"/>
          <p:cNvPicPr/>
          <p:nvPr/>
        </p:nvPicPr>
        <p:blipFill>
          <a:blip r:embed="rId2"/>
          <a:stretch/>
        </p:blipFill>
        <p:spPr>
          <a:xfrm>
            <a:off x="5414400" y="2050560"/>
            <a:ext cx="5962320" cy="42854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576000" y="2376000"/>
            <a:ext cx="3096360" cy="28328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0" strike="noStrike" spc="-1">
                <a:solidFill>
                  <a:srgbClr val="000000"/>
                </a:solidFill>
                <a:latin typeface="Century Gothic"/>
                <a:ea typeface="DejaVu Sans"/>
              </a:rPr>
              <a:t>Cuando normalizamos los counts por fecha de activación, se aprecia que la proporción de clientes que se van es mayor en los puntos de tiempos mas recientes que en los puntos mas antiguos   </a:t>
            </a:r>
            <a:endParaRPr lang="es-AR" sz="1800" b="0" strike="noStrike" spc="-1">
              <a:latin typeface="Arial"/>
            </a:endParaRPr>
          </a:p>
          <a:p>
            <a:pPr>
              <a:lnSpc>
                <a:spcPct val="100000"/>
              </a:lnSpc>
            </a:pPr>
            <a:endParaRPr lang="es-AR" sz="1800" b="0" strike="noStrike" spc="-1">
              <a:latin typeface="Arial"/>
            </a:endParaRPr>
          </a:p>
        </p:txBody>
      </p:sp>
      <p:pic>
        <p:nvPicPr>
          <p:cNvPr id="169" name="Imagen 168"/>
          <p:cNvPicPr/>
          <p:nvPr/>
        </p:nvPicPr>
        <p:blipFill>
          <a:blip r:embed="rId2"/>
          <a:stretch/>
        </p:blipFill>
        <p:spPr>
          <a:xfrm>
            <a:off x="3469680" y="1152000"/>
            <a:ext cx="8597880" cy="5040000"/>
          </a:xfrm>
          <a:prstGeom prst="rect">
            <a:avLst/>
          </a:prstGeom>
          <a:ln>
            <a:noFill/>
          </a:ln>
        </p:spPr>
      </p:pic>
      <p:sp>
        <p:nvSpPr>
          <p:cNvPr id="170" name="CustomShape 2"/>
          <p:cNvSpPr/>
          <p:nvPr/>
        </p:nvSpPr>
        <p:spPr>
          <a:xfrm>
            <a:off x="792000" y="432000"/>
            <a:ext cx="10283760" cy="93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s-AR" sz="2000" b="1" strike="noStrike" spc="-1">
                <a:solidFill>
                  <a:srgbClr val="000000"/>
                </a:solidFill>
                <a:latin typeface="Century Gothic"/>
                <a:ea typeface="DejaVu Sans"/>
              </a:rPr>
              <a:t>Distribución de clientes que ‘se fugan’ en relación a fecha de alta del servicio</a:t>
            </a:r>
            <a:endParaRPr lang="es-AR" sz="20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Imagen 170"/>
          <p:cNvPicPr/>
          <p:nvPr/>
        </p:nvPicPr>
        <p:blipFill>
          <a:blip r:embed="rId2"/>
          <a:stretch/>
        </p:blipFill>
        <p:spPr>
          <a:xfrm>
            <a:off x="4176360" y="1008000"/>
            <a:ext cx="7601040" cy="4723560"/>
          </a:xfrm>
          <a:prstGeom prst="rect">
            <a:avLst/>
          </a:prstGeom>
          <a:ln>
            <a:noFill/>
          </a:ln>
        </p:spPr>
      </p:pic>
      <p:sp>
        <p:nvSpPr>
          <p:cNvPr id="172" name="CustomShape 1"/>
          <p:cNvSpPr/>
          <p:nvPr/>
        </p:nvSpPr>
        <p:spPr>
          <a:xfrm>
            <a:off x="648360" y="2135160"/>
            <a:ext cx="3240000" cy="28328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0" strike="noStrike" spc="-1">
                <a:solidFill>
                  <a:srgbClr val="000000"/>
                </a:solidFill>
                <a:latin typeface="Century Gothic"/>
                <a:ea typeface="DejaVu Sans"/>
              </a:rPr>
              <a:t>La misma tendencia se observa con la variable antigüedad (TENURE_CUSTOMER). La proporción de clientes que se fugan es más alta mientras menos antigüedad tengan en el servicio </a:t>
            </a:r>
            <a:endParaRPr lang="es-AR" sz="1800" b="0" strike="noStrike" spc="-1">
              <a:latin typeface="Arial"/>
            </a:endParaRPr>
          </a:p>
          <a:p>
            <a:pPr>
              <a:lnSpc>
                <a:spcPct val="100000"/>
              </a:lnSpc>
            </a:pPr>
            <a:endParaRPr lang="es-AR" sz="1800" b="0" strike="noStrike" spc="-1">
              <a:latin typeface="Arial"/>
            </a:endParaRPr>
          </a:p>
        </p:txBody>
      </p:sp>
      <p:sp>
        <p:nvSpPr>
          <p:cNvPr id="173" name="CustomShape 2"/>
          <p:cNvSpPr/>
          <p:nvPr/>
        </p:nvSpPr>
        <p:spPr>
          <a:xfrm>
            <a:off x="517320" y="360000"/>
            <a:ext cx="8915040" cy="85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A53010"/>
              </a:buClr>
              <a:buFont typeface="Arial"/>
              <a:buChar char="•"/>
            </a:pPr>
            <a:r>
              <a:rPr lang="es-AR" sz="2000" b="1" strike="noStrike" spc="-1" dirty="0">
                <a:solidFill>
                  <a:srgbClr val="000000"/>
                </a:solidFill>
                <a:latin typeface="Century Gothic"/>
                <a:ea typeface="DejaVu Sans"/>
              </a:rPr>
              <a:t>Antigüedad </a:t>
            </a:r>
            <a:endParaRPr lang="es-AR" sz="20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Imagen 173"/>
          <p:cNvPicPr/>
          <p:nvPr/>
        </p:nvPicPr>
        <p:blipFill>
          <a:blip r:embed="rId2"/>
          <a:stretch/>
        </p:blipFill>
        <p:spPr>
          <a:xfrm>
            <a:off x="4176360" y="1219680"/>
            <a:ext cx="7629480" cy="4914360"/>
          </a:xfrm>
          <a:prstGeom prst="rect">
            <a:avLst/>
          </a:prstGeom>
          <a:ln>
            <a:noFill/>
          </a:ln>
        </p:spPr>
      </p:pic>
      <p:sp>
        <p:nvSpPr>
          <p:cNvPr id="175" name="CustomShape 1"/>
          <p:cNvSpPr/>
          <p:nvPr/>
        </p:nvSpPr>
        <p:spPr>
          <a:xfrm>
            <a:off x="589320" y="360000"/>
            <a:ext cx="8915040" cy="85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s-AR" sz="2000" b="1" strike="noStrike" spc="-1">
                <a:solidFill>
                  <a:srgbClr val="000000"/>
                </a:solidFill>
                <a:latin typeface="Century Gothic"/>
                <a:ea typeface="DejaVu Sans"/>
              </a:rPr>
              <a:t>Eventos de recarga por mes, a lo largo de los años, </a:t>
            </a:r>
            <a:endParaRPr lang="es-AR" sz="2000" b="0" strike="noStrike" spc="-1">
              <a:latin typeface="Arial"/>
            </a:endParaRPr>
          </a:p>
        </p:txBody>
      </p:sp>
      <p:sp>
        <p:nvSpPr>
          <p:cNvPr id="176" name="CustomShape 2"/>
          <p:cNvSpPr/>
          <p:nvPr/>
        </p:nvSpPr>
        <p:spPr>
          <a:xfrm>
            <a:off x="348840" y="2592000"/>
            <a:ext cx="3683160" cy="20098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0" strike="noStrike" spc="-1">
                <a:solidFill>
                  <a:srgbClr val="000000"/>
                </a:solidFill>
                <a:latin typeface="Century Gothic"/>
                <a:ea typeface="DejaVu Sans"/>
              </a:rPr>
              <a:t>Del análisis se desprende que  la media de eventos de recarga, para los clientes que se van, es históricamente menor que para los clientes que continúan con el servicio</a:t>
            </a:r>
            <a:endParaRPr lang="es-AR" sz="1800" b="0" strike="noStrike" spc="-1">
              <a:latin typeface="Arial"/>
            </a:endParaRPr>
          </a:p>
          <a:p>
            <a:pPr>
              <a:lnSpc>
                <a:spcPct val="100000"/>
              </a:lnSpc>
            </a:pPr>
            <a:endParaRPr lang="es-AR"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pic>
        <p:nvPicPr>
          <p:cNvPr id="177" name="Imagen 176"/>
          <p:cNvPicPr/>
          <p:nvPr/>
        </p:nvPicPr>
        <p:blipFill>
          <a:blip r:embed="rId2"/>
          <a:stretch/>
        </p:blipFill>
        <p:spPr>
          <a:xfrm>
            <a:off x="5184000" y="734040"/>
            <a:ext cx="6914880" cy="4305960"/>
          </a:xfrm>
          <a:prstGeom prst="rect">
            <a:avLst/>
          </a:prstGeom>
          <a:ln>
            <a:noFill/>
          </a:ln>
        </p:spPr>
      </p:pic>
      <p:sp>
        <p:nvSpPr>
          <p:cNvPr id="178" name="CustomShape 1"/>
          <p:cNvSpPr/>
          <p:nvPr/>
        </p:nvSpPr>
        <p:spPr>
          <a:xfrm>
            <a:off x="589320" y="360000"/>
            <a:ext cx="8915040" cy="85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s-AR" sz="2000" b="1" strike="noStrike" spc="-1">
                <a:solidFill>
                  <a:srgbClr val="000000"/>
                </a:solidFill>
                <a:latin typeface="Century Gothic"/>
                <a:ea typeface="DejaVu Sans"/>
              </a:rPr>
              <a:t>Network tech </a:t>
            </a:r>
            <a:endParaRPr lang="es-AR" sz="2000" b="0" strike="noStrike" spc="-1">
              <a:latin typeface="Arial"/>
            </a:endParaRPr>
          </a:p>
        </p:txBody>
      </p:sp>
      <p:sp>
        <p:nvSpPr>
          <p:cNvPr id="179" name="CustomShape 2"/>
          <p:cNvSpPr/>
          <p:nvPr/>
        </p:nvSpPr>
        <p:spPr>
          <a:xfrm>
            <a:off x="648000" y="5334120"/>
            <a:ext cx="10728000" cy="11869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0" strike="noStrike" spc="-1">
                <a:solidFill>
                  <a:srgbClr val="000000"/>
                </a:solidFill>
                <a:latin typeface="Century Gothic"/>
                <a:ea typeface="DejaVu Sans"/>
              </a:rPr>
              <a:t>Del siguiente análisis se desprende qué la proporción de clientes que se fuga por red es proporcional a la cantidad de clientes totales en esa red. A excepción de la red 2G, donde la distribución de clientes que abandonan el servicio es similar a la de clientes que continúan en el mismo.</a:t>
            </a:r>
            <a:endParaRPr lang="es-AR" sz="1800" b="0" strike="noStrike" spc="-1">
              <a:latin typeface="Arial"/>
            </a:endParaRPr>
          </a:p>
        </p:txBody>
      </p:sp>
      <p:pic>
        <p:nvPicPr>
          <p:cNvPr id="180" name="Imagen 179"/>
          <p:cNvPicPr/>
          <p:nvPr/>
        </p:nvPicPr>
        <p:blipFill>
          <a:blip r:embed="rId3"/>
          <a:stretch/>
        </p:blipFill>
        <p:spPr>
          <a:xfrm>
            <a:off x="648000" y="1283040"/>
            <a:ext cx="4410000" cy="31809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Imagen 180"/>
          <p:cNvPicPr/>
          <p:nvPr/>
        </p:nvPicPr>
        <p:blipFill>
          <a:blip r:embed="rId2"/>
          <a:stretch/>
        </p:blipFill>
        <p:spPr>
          <a:xfrm>
            <a:off x="5400360" y="1546200"/>
            <a:ext cx="5847840" cy="4285440"/>
          </a:xfrm>
          <a:prstGeom prst="rect">
            <a:avLst/>
          </a:prstGeom>
          <a:ln>
            <a:noFill/>
          </a:ln>
        </p:spPr>
      </p:pic>
      <p:sp>
        <p:nvSpPr>
          <p:cNvPr id="182" name="CustomShape 1"/>
          <p:cNvSpPr/>
          <p:nvPr/>
        </p:nvSpPr>
        <p:spPr>
          <a:xfrm>
            <a:off x="589320" y="360000"/>
            <a:ext cx="8915040" cy="85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s-AR" sz="2000" b="1" strike="noStrike" spc="-1">
                <a:solidFill>
                  <a:srgbClr val="000000"/>
                </a:solidFill>
                <a:latin typeface="Century Gothic"/>
                <a:ea typeface="DejaVu Sans"/>
              </a:rPr>
              <a:t>Segmento de valor de cliente </a:t>
            </a:r>
            <a:endParaRPr lang="es-AR" sz="2000" b="0" strike="noStrike" spc="-1">
              <a:latin typeface="Arial"/>
            </a:endParaRPr>
          </a:p>
        </p:txBody>
      </p:sp>
      <p:sp>
        <p:nvSpPr>
          <p:cNvPr id="183" name="CustomShape 2"/>
          <p:cNvSpPr/>
          <p:nvPr/>
        </p:nvSpPr>
        <p:spPr>
          <a:xfrm>
            <a:off x="996840" y="2736000"/>
            <a:ext cx="3683160" cy="11869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0" strike="noStrike" spc="-1">
                <a:solidFill>
                  <a:srgbClr val="000000"/>
                </a:solidFill>
                <a:latin typeface="Century Gothic"/>
                <a:ea typeface="DejaVu Sans"/>
              </a:rPr>
              <a:t>La ocurrencia de clientes que dejan el servicio es mayor para los niveles mas altos de segmento de valor de cliente</a:t>
            </a:r>
            <a:endParaRPr lang="es-AR"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589320" y="360000"/>
            <a:ext cx="8915040" cy="85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s-AR" sz="2000" b="1" strike="noStrike" spc="-1">
                <a:solidFill>
                  <a:srgbClr val="000000"/>
                </a:solidFill>
                <a:latin typeface="Century Gothic"/>
                <a:ea typeface="DejaVu Sans"/>
              </a:rPr>
              <a:t>Consumo de Pack datos</a:t>
            </a:r>
            <a:endParaRPr lang="es-AR" sz="2000" b="0" strike="noStrike" spc="-1">
              <a:latin typeface="Arial"/>
            </a:endParaRPr>
          </a:p>
        </p:txBody>
      </p:sp>
      <p:sp>
        <p:nvSpPr>
          <p:cNvPr id="185" name="CustomShape 2"/>
          <p:cNvSpPr/>
          <p:nvPr/>
        </p:nvSpPr>
        <p:spPr>
          <a:xfrm>
            <a:off x="7992000" y="1800000"/>
            <a:ext cx="3683160" cy="11869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0" strike="noStrike" spc="-1">
                <a:solidFill>
                  <a:srgbClr val="000000"/>
                </a:solidFill>
                <a:latin typeface="Century Gothic"/>
                <a:ea typeface="DejaVu Sans"/>
              </a:rPr>
              <a:t>Este consumo es diferencial para cada segmento de cliente </a:t>
            </a:r>
            <a:endParaRPr lang="es-AR" sz="1800" b="0" strike="noStrike" spc="-1">
              <a:latin typeface="Arial"/>
            </a:endParaRPr>
          </a:p>
          <a:p>
            <a:pPr>
              <a:lnSpc>
                <a:spcPct val="100000"/>
              </a:lnSpc>
            </a:pPr>
            <a:endParaRPr lang="es-AR" sz="1800" b="0" strike="noStrike" spc="-1">
              <a:latin typeface="Arial"/>
            </a:endParaRPr>
          </a:p>
        </p:txBody>
      </p:sp>
      <p:pic>
        <p:nvPicPr>
          <p:cNvPr id="186" name="Imagen 185"/>
          <p:cNvPicPr/>
          <p:nvPr/>
        </p:nvPicPr>
        <p:blipFill>
          <a:blip r:embed="rId2"/>
          <a:stretch/>
        </p:blipFill>
        <p:spPr>
          <a:xfrm>
            <a:off x="5904000" y="3267360"/>
            <a:ext cx="5836320" cy="3140640"/>
          </a:xfrm>
          <a:prstGeom prst="rect">
            <a:avLst/>
          </a:prstGeom>
          <a:ln>
            <a:noFill/>
          </a:ln>
        </p:spPr>
      </p:pic>
      <p:pic>
        <p:nvPicPr>
          <p:cNvPr id="187" name="Imagen 186"/>
          <p:cNvPicPr/>
          <p:nvPr/>
        </p:nvPicPr>
        <p:blipFill>
          <a:blip r:embed="rId3"/>
          <a:stretch/>
        </p:blipFill>
        <p:spPr>
          <a:xfrm>
            <a:off x="720000" y="2634120"/>
            <a:ext cx="5040000" cy="3701520"/>
          </a:xfrm>
          <a:prstGeom prst="rect">
            <a:avLst/>
          </a:prstGeom>
          <a:ln>
            <a:noFill/>
          </a:ln>
        </p:spPr>
      </p:pic>
      <p:sp>
        <p:nvSpPr>
          <p:cNvPr id="188" name="CustomShape 3"/>
          <p:cNvSpPr/>
          <p:nvPr/>
        </p:nvSpPr>
        <p:spPr>
          <a:xfrm>
            <a:off x="1008000" y="1080000"/>
            <a:ext cx="590400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0" strike="noStrike" spc="-1">
                <a:solidFill>
                  <a:srgbClr val="000000"/>
                </a:solidFill>
                <a:latin typeface="Century Gothic"/>
                <a:ea typeface="DejaVu Sans"/>
              </a:rPr>
              <a:t>Podemos ver que existe una tendencia a menor consumo de pack de datos mensuales por parte del grupo de clientes que abandona el servicio</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6840360" y="648000"/>
            <a:ext cx="3683160" cy="20098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0" strike="noStrike" spc="-1" dirty="0">
                <a:solidFill>
                  <a:srgbClr val="000000"/>
                </a:solidFill>
                <a:latin typeface="Century Gothic"/>
                <a:ea typeface="DejaVu Sans"/>
              </a:rPr>
              <a:t>A su vez, este consumo diferencial de datos  por segmento de cliente se observa también en el consumo de datos por internet </a:t>
            </a:r>
            <a:endParaRPr lang="es-AR" sz="1800" b="0" strike="noStrike" spc="-1" dirty="0">
              <a:latin typeface="Arial"/>
            </a:endParaRPr>
          </a:p>
          <a:p>
            <a:pPr>
              <a:lnSpc>
                <a:spcPct val="100000"/>
              </a:lnSpc>
            </a:pPr>
            <a:endParaRPr lang="es-AR" sz="1800" b="0" strike="noStrike" spc="-1" dirty="0">
              <a:latin typeface="Arial"/>
            </a:endParaRPr>
          </a:p>
        </p:txBody>
      </p:sp>
      <p:pic>
        <p:nvPicPr>
          <p:cNvPr id="190" name="Imagen 189"/>
          <p:cNvPicPr/>
          <p:nvPr/>
        </p:nvPicPr>
        <p:blipFill>
          <a:blip r:embed="rId2"/>
          <a:stretch/>
        </p:blipFill>
        <p:spPr>
          <a:xfrm>
            <a:off x="2504880" y="1080000"/>
            <a:ext cx="6783120" cy="5521320"/>
          </a:xfrm>
          <a:prstGeom prst="rect">
            <a:avLst/>
          </a:prstGeom>
          <a:ln>
            <a:noFill/>
          </a:ln>
        </p:spPr>
      </p:pic>
      <p:sp>
        <p:nvSpPr>
          <p:cNvPr id="191" name="CustomShape 2"/>
          <p:cNvSpPr/>
          <p:nvPr/>
        </p:nvSpPr>
        <p:spPr>
          <a:xfrm>
            <a:off x="589320" y="360000"/>
            <a:ext cx="8915040" cy="85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s-AR" sz="2000" b="1" strike="noStrike" spc="-1">
                <a:solidFill>
                  <a:srgbClr val="000000"/>
                </a:solidFill>
                <a:latin typeface="Century Gothic"/>
                <a:ea typeface="DejaVu Sans"/>
              </a:rPr>
              <a:t>Consumo de Pack datos</a:t>
            </a:r>
            <a:endParaRPr lang="es-AR" sz="20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Imagen 191"/>
          <p:cNvPicPr/>
          <p:nvPr/>
        </p:nvPicPr>
        <p:blipFill>
          <a:blip r:embed="rId2"/>
          <a:stretch/>
        </p:blipFill>
        <p:spPr>
          <a:xfrm>
            <a:off x="4176360" y="1224000"/>
            <a:ext cx="7704360" cy="4514760"/>
          </a:xfrm>
          <a:prstGeom prst="rect">
            <a:avLst/>
          </a:prstGeom>
          <a:ln>
            <a:noFill/>
          </a:ln>
        </p:spPr>
      </p:pic>
      <p:sp>
        <p:nvSpPr>
          <p:cNvPr id="193" name="CustomShape 1"/>
          <p:cNvSpPr/>
          <p:nvPr/>
        </p:nvSpPr>
        <p:spPr>
          <a:xfrm>
            <a:off x="589320" y="360000"/>
            <a:ext cx="8915040" cy="85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s-AR" sz="2000" b="1" strike="noStrike" spc="-1">
                <a:solidFill>
                  <a:srgbClr val="000000"/>
                </a:solidFill>
                <a:latin typeface="Century Gothic"/>
                <a:ea typeface="DejaVu Sans"/>
              </a:rPr>
              <a:t>Trafico de datos por internet</a:t>
            </a:r>
            <a:endParaRPr lang="es-AR" sz="2000" b="0" strike="noStrike" spc="-1">
              <a:latin typeface="Arial"/>
            </a:endParaRPr>
          </a:p>
        </p:txBody>
      </p:sp>
      <p:sp>
        <p:nvSpPr>
          <p:cNvPr id="194" name="CustomShape 2"/>
          <p:cNvSpPr/>
          <p:nvPr/>
        </p:nvSpPr>
        <p:spPr>
          <a:xfrm>
            <a:off x="348840" y="2880000"/>
            <a:ext cx="3683160" cy="11869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0" strike="noStrike" spc="-1" dirty="0">
                <a:solidFill>
                  <a:srgbClr val="000000"/>
                </a:solidFill>
                <a:latin typeface="Century Gothic"/>
                <a:ea typeface="DejaVu Sans"/>
              </a:rPr>
              <a:t>También vemos una clara relación entre  la marca de celular y el trafico de datos por internet</a:t>
            </a:r>
            <a:endParaRPr lang="es-AR"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644120" y="535680"/>
            <a:ext cx="85964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algn="ctr">
              <a:lnSpc>
                <a:spcPct val="100000"/>
              </a:lnSpc>
            </a:pPr>
            <a:r>
              <a:rPr lang="es-AR" sz="4000" b="1" strike="noStrike" spc="-1">
                <a:solidFill>
                  <a:srgbClr val="A65E12"/>
                </a:solidFill>
                <a:latin typeface="Century Gothic"/>
                <a:ea typeface="DejaVu Sans"/>
              </a:rPr>
              <a:t>Situación</a:t>
            </a:r>
            <a:endParaRPr lang="es-AR" sz="4000" b="0" strike="noStrike" spc="-1">
              <a:latin typeface="Arial"/>
            </a:endParaRPr>
          </a:p>
        </p:txBody>
      </p:sp>
      <p:sp>
        <p:nvSpPr>
          <p:cNvPr id="134" name="CustomShape 2"/>
          <p:cNvSpPr/>
          <p:nvPr/>
        </p:nvSpPr>
        <p:spPr>
          <a:xfrm>
            <a:off x="1918440" y="2090160"/>
            <a:ext cx="8596440" cy="3296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Bef>
                <a:spcPts val="1001"/>
              </a:spcBef>
            </a:pPr>
            <a:r>
              <a:rPr lang="es-ES" sz="2000" b="1" strike="noStrike" spc="-1">
                <a:solidFill>
                  <a:srgbClr val="000000"/>
                </a:solidFill>
                <a:latin typeface="Century Gothic"/>
                <a:ea typeface="DejaVu Sans"/>
              </a:rPr>
              <a:t>Una empresa de telefonía prepaga necesita predecir, dentro de el conjunto de sus clientes, cuál de ellos dejará de realizar recargas a su línea telefónica en las próximas 4 semanas. Es decir, cada cliente realiza recargas a su línea de forma regular y en algún momento dejan de hacerlo. </a:t>
            </a:r>
            <a:endParaRPr lang="es-AR"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195560" y="360000"/>
            <a:ext cx="85964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algn="ctr">
              <a:lnSpc>
                <a:spcPct val="100000"/>
              </a:lnSpc>
            </a:pPr>
            <a:r>
              <a:rPr lang="es-AR" sz="4000" b="1" strike="noStrike" spc="-1">
                <a:solidFill>
                  <a:srgbClr val="A65E12"/>
                </a:solidFill>
                <a:latin typeface="Century Gothic"/>
                <a:ea typeface="DejaVu Sans"/>
              </a:rPr>
              <a:t>Análisis de datos</a:t>
            </a:r>
            <a:endParaRPr lang="es-AR" sz="4000" b="0" strike="noStrike" spc="-1">
              <a:latin typeface="Arial"/>
            </a:endParaRPr>
          </a:p>
        </p:txBody>
      </p:sp>
      <p:sp>
        <p:nvSpPr>
          <p:cNvPr id="196" name="CustomShape 2"/>
          <p:cNvSpPr/>
          <p:nvPr/>
        </p:nvSpPr>
        <p:spPr>
          <a:xfrm>
            <a:off x="1092960" y="1440000"/>
            <a:ext cx="8915040" cy="85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A53010"/>
              </a:buClr>
              <a:buFont typeface="Arial"/>
              <a:buChar char="•"/>
            </a:pPr>
            <a:r>
              <a:rPr lang="es-AR" sz="2000" b="1" strike="noStrike" spc="-1">
                <a:solidFill>
                  <a:srgbClr val="000000"/>
                </a:solidFill>
                <a:latin typeface="Century Gothic"/>
                <a:ea typeface="DejaVu Sans"/>
              </a:rPr>
              <a:t>Trafico de voz</a:t>
            </a:r>
            <a:endParaRPr lang="es-AR" sz="2000" b="0" strike="noStrike" spc="-1">
              <a:latin typeface="Arial"/>
            </a:endParaRPr>
          </a:p>
        </p:txBody>
      </p:sp>
      <p:pic>
        <p:nvPicPr>
          <p:cNvPr id="197" name="Imagen 196"/>
          <p:cNvPicPr/>
          <p:nvPr/>
        </p:nvPicPr>
        <p:blipFill>
          <a:blip r:embed="rId2"/>
          <a:stretch/>
        </p:blipFill>
        <p:spPr>
          <a:xfrm>
            <a:off x="5904360" y="959760"/>
            <a:ext cx="5903640" cy="5735520"/>
          </a:xfrm>
          <a:prstGeom prst="rect">
            <a:avLst/>
          </a:prstGeom>
          <a:ln>
            <a:noFill/>
          </a:ln>
        </p:spPr>
      </p:pic>
      <p:sp>
        <p:nvSpPr>
          <p:cNvPr id="198" name="CustomShape 3"/>
          <p:cNvSpPr/>
          <p:nvPr/>
        </p:nvSpPr>
        <p:spPr>
          <a:xfrm>
            <a:off x="1512000" y="2233800"/>
            <a:ext cx="3944160" cy="393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0" strike="noStrike" spc="-1">
                <a:solidFill>
                  <a:srgbClr val="000000"/>
                </a:solidFill>
                <a:latin typeface="Century Gothic"/>
                <a:ea typeface="DejaVu Sans"/>
              </a:rPr>
              <a:t>En este caso podemos ver que existe una tendencia a menor consumo de llamadas, tanto en la red como fuera de la red, por parte del grupo de clientes que abandona el servicio</a:t>
            </a:r>
            <a:endParaRPr lang="es-AR" sz="1800" b="0" strike="noStrike" spc="-1">
              <a:latin typeface="Arial"/>
            </a:endParaRPr>
          </a:p>
          <a:p>
            <a:pPr>
              <a:lnSpc>
                <a:spcPct val="100000"/>
              </a:lnSpc>
            </a:pPr>
            <a:endParaRPr lang="es-AR" sz="1800" b="0" strike="noStrike" spc="-1">
              <a:latin typeface="Arial"/>
            </a:endParaRPr>
          </a:p>
          <a:p>
            <a:pPr>
              <a:lnSpc>
                <a:spcPct val="100000"/>
              </a:lnSpc>
            </a:pPr>
            <a:r>
              <a:rPr lang="es-AR" sz="1800" b="0" strike="noStrike" spc="-1">
                <a:solidFill>
                  <a:srgbClr val="000000"/>
                </a:solidFill>
                <a:latin typeface="Century Gothic"/>
                <a:ea typeface="DejaVu Sans"/>
              </a:rPr>
              <a:t>Target 0 = se quedan </a:t>
            </a:r>
            <a:endParaRPr lang="es-AR" sz="1800" b="0" strike="noStrike" spc="-1">
              <a:latin typeface="Arial"/>
            </a:endParaRPr>
          </a:p>
          <a:p>
            <a:pPr>
              <a:lnSpc>
                <a:spcPct val="100000"/>
              </a:lnSpc>
            </a:pPr>
            <a:r>
              <a:rPr lang="es-AR" sz="1800" b="0" strike="noStrike" spc="-1">
                <a:solidFill>
                  <a:srgbClr val="000000"/>
                </a:solidFill>
                <a:latin typeface="Century Gothic"/>
                <a:ea typeface="DejaVu Sans"/>
              </a:rPr>
              <a:t>Target 1 = se van </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 name="Imagen 198"/>
          <p:cNvPicPr/>
          <p:nvPr/>
        </p:nvPicPr>
        <p:blipFill>
          <a:blip r:embed="rId2"/>
          <a:stretch/>
        </p:blipFill>
        <p:spPr>
          <a:xfrm>
            <a:off x="4248360" y="1252080"/>
            <a:ext cx="7601040" cy="4723560"/>
          </a:xfrm>
          <a:prstGeom prst="rect">
            <a:avLst/>
          </a:prstGeom>
          <a:ln>
            <a:noFill/>
          </a:ln>
        </p:spPr>
      </p:pic>
      <p:sp>
        <p:nvSpPr>
          <p:cNvPr id="200" name="CustomShape 1"/>
          <p:cNvSpPr/>
          <p:nvPr/>
        </p:nvSpPr>
        <p:spPr>
          <a:xfrm>
            <a:off x="864000" y="477720"/>
            <a:ext cx="3456000" cy="68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AR" sz="2000" b="1" strike="noStrike" spc="-1">
                <a:solidFill>
                  <a:srgbClr val="000000"/>
                </a:solidFill>
                <a:latin typeface="Century Gothic"/>
              </a:rPr>
              <a:t>Trafico de voz local </a:t>
            </a:r>
            <a:endParaRPr lang="es-AR" sz="2000" b="0" strike="noStrike" spc="-1">
              <a:latin typeface="Arial"/>
            </a:endParaRPr>
          </a:p>
        </p:txBody>
      </p:sp>
      <p:sp>
        <p:nvSpPr>
          <p:cNvPr id="201" name="CustomShape 2"/>
          <p:cNvSpPr/>
          <p:nvPr/>
        </p:nvSpPr>
        <p:spPr>
          <a:xfrm>
            <a:off x="348840" y="2592000"/>
            <a:ext cx="3683160" cy="11872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0" strike="noStrike" spc="-1" dirty="0">
                <a:solidFill>
                  <a:srgbClr val="000000"/>
                </a:solidFill>
                <a:latin typeface="Century Gothic"/>
                <a:ea typeface="DejaVu Sans"/>
              </a:rPr>
              <a:t>El trafico de voz es históricamente menor para quienes dejan el </a:t>
            </a:r>
            <a:r>
              <a:rPr lang="es-AR" spc="-1" dirty="0" err="1">
                <a:solidFill>
                  <a:srgbClr val="000000"/>
                </a:solidFill>
                <a:latin typeface="Century Gothic"/>
              </a:rPr>
              <a:t>senrvicio</a:t>
            </a:r>
            <a:r>
              <a:rPr lang="es-AR" spc="-1" dirty="0">
                <a:solidFill>
                  <a:srgbClr val="000000"/>
                </a:solidFill>
                <a:latin typeface="Century Gothic"/>
              </a:rPr>
              <a:t> </a:t>
            </a:r>
            <a:r>
              <a:rPr lang="es-AR" sz="1800" b="0" strike="noStrike" spc="-1" dirty="0">
                <a:solidFill>
                  <a:srgbClr val="000000"/>
                </a:solidFill>
                <a:latin typeface="Century Gothic"/>
                <a:ea typeface="DejaVu Sans"/>
              </a:rPr>
              <a:t>que para quienes </a:t>
            </a:r>
            <a:r>
              <a:rPr lang="es-AR" sz="1800" b="0" strike="noStrike" spc="-1" dirty="0" err="1">
                <a:solidFill>
                  <a:srgbClr val="000000"/>
                </a:solidFill>
                <a:latin typeface="Century Gothic"/>
                <a:ea typeface="DejaVu Sans"/>
              </a:rPr>
              <a:t>cotinúan</a:t>
            </a:r>
            <a:r>
              <a:rPr lang="es-AR" sz="1800" b="0" strike="noStrike" spc="-1" dirty="0">
                <a:solidFill>
                  <a:srgbClr val="000000"/>
                </a:solidFill>
                <a:latin typeface="Century Gothic"/>
                <a:ea typeface="DejaVu Sans"/>
              </a:rPr>
              <a:t> en el </a:t>
            </a:r>
            <a:endParaRPr lang="es-AR" sz="1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9FDE66-4123-4AD8-9B97-7C85CEC83148}"/>
              </a:ext>
            </a:extLst>
          </p:cNvPr>
          <p:cNvSpPr>
            <a:spLocks noGrp="1"/>
          </p:cNvSpPr>
          <p:nvPr>
            <p:ph type="title"/>
          </p:nvPr>
        </p:nvSpPr>
        <p:spPr>
          <a:xfrm>
            <a:off x="609479" y="273600"/>
            <a:ext cx="11334281" cy="1715456"/>
          </a:xfrm>
        </p:spPr>
        <p:txBody>
          <a:bodyPr/>
          <a:lstStyle/>
          <a:p>
            <a:r>
              <a:rPr lang="es-MX" b="1" dirty="0">
                <a:solidFill>
                  <a:schemeClr val="accent2">
                    <a:lumMod val="75000"/>
                  </a:schemeClr>
                </a:solidFill>
              </a:rPr>
              <a:t>Elección del Modelo de Machine </a:t>
            </a:r>
            <a:r>
              <a:rPr lang="es-MX" b="1" dirty="0" err="1">
                <a:solidFill>
                  <a:schemeClr val="accent2">
                    <a:lumMod val="75000"/>
                  </a:schemeClr>
                </a:solidFill>
              </a:rPr>
              <a:t>Learning</a:t>
            </a:r>
            <a:br>
              <a:rPr lang="es-MX" b="1" dirty="0"/>
            </a:br>
            <a:endParaRPr lang="es-AR" dirty="0"/>
          </a:p>
        </p:txBody>
      </p:sp>
      <p:sp>
        <p:nvSpPr>
          <p:cNvPr id="3" name="Subtítulo 2">
            <a:extLst>
              <a:ext uri="{FF2B5EF4-FFF2-40B4-BE49-F238E27FC236}">
                <a16:creationId xmlns:a16="http://schemas.microsoft.com/office/drawing/2014/main" id="{E97C014C-5974-438C-B902-1E07A7E03DDE}"/>
              </a:ext>
            </a:extLst>
          </p:cNvPr>
          <p:cNvSpPr>
            <a:spLocks noGrp="1"/>
          </p:cNvSpPr>
          <p:nvPr>
            <p:ph type="subTitle"/>
          </p:nvPr>
        </p:nvSpPr>
        <p:spPr>
          <a:xfrm>
            <a:off x="609480" y="0"/>
            <a:ext cx="10973520" cy="5279010"/>
          </a:xfrm>
        </p:spPr>
        <p:txBody>
          <a:bodyPr/>
          <a:lstStyle/>
          <a:p>
            <a:pPr marL="514350" indent="-514350">
              <a:buFont typeface="+mj-lt"/>
              <a:buAutoNum type="arabicPeriod"/>
            </a:pPr>
            <a:r>
              <a:rPr lang="es-MX" sz="1800" dirty="0"/>
              <a:t>Convertimos las variables categóricas en numéricas para poder incluirlas como datos de entrada, ya que el algoritmo que elegimos solo acepta datos numéricos.</a:t>
            </a:r>
          </a:p>
          <a:p>
            <a:pPr marL="514350" indent="-514350">
              <a:buFont typeface="+mj-lt"/>
              <a:buAutoNum type="arabicPeriod"/>
            </a:pPr>
            <a:endParaRPr lang="es-MX" sz="1800" dirty="0"/>
          </a:p>
          <a:p>
            <a:pPr marL="514350" indent="-514350">
              <a:buFont typeface="+mj-lt"/>
              <a:buAutoNum type="arabicPeriod"/>
            </a:pPr>
            <a:r>
              <a:rPr lang="es-AR" sz="1800" dirty="0"/>
              <a:t>El modelo de machine </a:t>
            </a:r>
            <a:r>
              <a:rPr lang="es-AR" sz="1800" dirty="0" err="1"/>
              <a:t>learning</a:t>
            </a:r>
            <a:r>
              <a:rPr lang="es-AR" sz="1800" dirty="0"/>
              <a:t> elegido es el </a:t>
            </a:r>
            <a:r>
              <a:rPr lang="es-AR" sz="1800" dirty="0" err="1"/>
              <a:t>xgboost</a:t>
            </a:r>
            <a:r>
              <a:rPr lang="es-AR" sz="1800" dirty="0"/>
              <a:t> </a:t>
            </a:r>
            <a:r>
              <a:rPr lang="es-AR" sz="1800" dirty="0" err="1"/>
              <a:t>classifier</a:t>
            </a:r>
            <a:r>
              <a:rPr lang="es-AR" sz="1800" dirty="0"/>
              <a:t>,</a:t>
            </a:r>
            <a:r>
              <a:rPr lang="es-MX" sz="1800" u="sng" dirty="0"/>
              <a:t> </a:t>
            </a:r>
            <a:r>
              <a:rPr lang="es-MX" sz="1800" u="sng" dirty="0" err="1"/>
              <a:t>xgboost</a:t>
            </a:r>
            <a:r>
              <a:rPr lang="es-MX" sz="1800" u="sng" dirty="0"/>
              <a:t> </a:t>
            </a:r>
            <a:r>
              <a:rPr lang="es-MX" sz="1800" dirty="0"/>
              <a:t>es una implementación de </a:t>
            </a:r>
            <a:r>
              <a:rPr lang="es-MX" sz="1800" u="sng" dirty="0"/>
              <a:t>arboles de decisión ,</a:t>
            </a:r>
            <a:r>
              <a:rPr lang="es-AR" sz="1800" dirty="0"/>
              <a:t>tiene alto poder predictivo y permite realizar tanto regresión como clasificación.</a:t>
            </a:r>
          </a:p>
          <a:p>
            <a:pPr marL="514350" indent="-514350">
              <a:buFont typeface="+mj-lt"/>
              <a:buAutoNum type="arabicPeriod"/>
            </a:pPr>
            <a:endParaRPr lang="es-AR" sz="1800" dirty="0"/>
          </a:p>
          <a:p>
            <a:pPr marL="514350" indent="-514350">
              <a:buFont typeface="+mj-lt"/>
              <a:buAutoNum type="arabicPeriod"/>
            </a:pPr>
            <a:r>
              <a:rPr lang="es-AR" sz="1800" dirty="0"/>
              <a:t>Obtuvimos las métricas resultantes y realizamos una evaluación del modelo</a:t>
            </a:r>
          </a:p>
        </p:txBody>
      </p:sp>
      <p:pic>
        <p:nvPicPr>
          <p:cNvPr id="1026" name="Picture 2" descr="Extreme Gradient Boosting with XGBoost from DataCamp – way to be a ...">
            <a:extLst>
              <a:ext uri="{FF2B5EF4-FFF2-40B4-BE49-F238E27FC236}">
                <a16:creationId xmlns:a16="http://schemas.microsoft.com/office/drawing/2014/main" id="{8C28A17C-256A-46EE-A7FB-470D60B5B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641" y="3663717"/>
            <a:ext cx="7700619" cy="2996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228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2193087" y="319206"/>
            <a:ext cx="85964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algn="ctr">
              <a:lnSpc>
                <a:spcPct val="100000"/>
              </a:lnSpc>
            </a:pPr>
            <a:r>
              <a:rPr lang="es-AR" sz="4000" b="1" spc="-1" dirty="0">
                <a:solidFill>
                  <a:srgbClr val="A65E12"/>
                </a:solidFill>
                <a:latin typeface="Century Gothic"/>
              </a:rPr>
              <a:t>Métricas obtenidas</a:t>
            </a:r>
            <a:endParaRPr lang="es-AR" sz="4000" b="0" strike="noStrike" spc="-1" dirty="0">
              <a:latin typeface="Arial"/>
            </a:endParaRPr>
          </a:p>
        </p:txBody>
      </p:sp>
      <p:sp>
        <p:nvSpPr>
          <p:cNvPr id="196" name="CustomShape 2"/>
          <p:cNvSpPr/>
          <p:nvPr/>
        </p:nvSpPr>
        <p:spPr>
          <a:xfrm>
            <a:off x="2857887" y="1478262"/>
            <a:ext cx="2176713" cy="5627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A53010"/>
              </a:buClr>
              <a:buFont typeface="Arial"/>
              <a:buChar char="•"/>
            </a:pPr>
            <a:r>
              <a:rPr lang="es-AR" sz="2000" b="1" strike="noStrike" spc="-1" dirty="0">
                <a:solidFill>
                  <a:srgbClr val="000000"/>
                </a:solidFill>
                <a:latin typeface="Century Gothic"/>
                <a:ea typeface="DejaVu Sans"/>
              </a:rPr>
              <a:t>Curva ROC</a:t>
            </a:r>
            <a:endParaRPr lang="es-AR" sz="2000" b="0" strike="noStrike" spc="-1" dirty="0">
              <a:latin typeface="Arial"/>
            </a:endParaRPr>
          </a:p>
        </p:txBody>
      </p:sp>
      <p:pic>
        <p:nvPicPr>
          <p:cNvPr id="2" name="Imagen 1"/>
          <p:cNvPicPr>
            <a:picLocks noChangeAspect="1"/>
          </p:cNvPicPr>
          <p:nvPr/>
        </p:nvPicPr>
        <p:blipFill>
          <a:blip r:embed="rId2"/>
          <a:stretch>
            <a:fillRect/>
          </a:stretch>
        </p:blipFill>
        <p:spPr>
          <a:xfrm>
            <a:off x="6308983" y="3022960"/>
            <a:ext cx="5501371" cy="1922318"/>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506" y="2002778"/>
            <a:ext cx="4725477" cy="3150318"/>
          </a:xfrm>
          <a:prstGeom prst="rect">
            <a:avLst/>
          </a:prstGeom>
        </p:spPr>
      </p:pic>
      <p:pic>
        <p:nvPicPr>
          <p:cNvPr id="4" name="Imagen 3"/>
          <p:cNvPicPr>
            <a:picLocks noChangeAspect="1"/>
          </p:cNvPicPr>
          <p:nvPr/>
        </p:nvPicPr>
        <p:blipFill>
          <a:blip r:embed="rId4"/>
          <a:stretch>
            <a:fillRect/>
          </a:stretch>
        </p:blipFill>
        <p:spPr>
          <a:xfrm>
            <a:off x="8732693" y="2289032"/>
            <a:ext cx="1238250" cy="447675"/>
          </a:xfrm>
          <a:prstGeom prst="rect">
            <a:avLst/>
          </a:prstGeom>
        </p:spPr>
      </p:pic>
      <p:sp>
        <p:nvSpPr>
          <p:cNvPr id="9" name="CustomShape 2"/>
          <p:cNvSpPr/>
          <p:nvPr/>
        </p:nvSpPr>
        <p:spPr>
          <a:xfrm>
            <a:off x="6691745" y="1478262"/>
            <a:ext cx="5320146" cy="7352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1001"/>
              </a:spcBef>
              <a:buClr>
                <a:srgbClr val="A53010"/>
              </a:buClr>
              <a:buFont typeface="Arial"/>
              <a:buChar char="•"/>
            </a:pPr>
            <a:r>
              <a:rPr lang="es-AR" sz="2000" b="1" spc="-1" dirty="0">
                <a:solidFill>
                  <a:srgbClr val="000000"/>
                </a:solidFill>
                <a:latin typeface="Century Gothic"/>
              </a:rPr>
              <a:t>Informe de Clasificación y Matriz de confusión  </a:t>
            </a:r>
            <a:endParaRPr lang="es-AR" sz="2000" b="0" strike="noStrike" spc="-1" dirty="0">
              <a:latin typeface="Arial"/>
            </a:endParaRPr>
          </a:p>
        </p:txBody>
      </p:sp>
      <p:sp>
        <p:nvSpPr>
          <p:cNvPr id="5" name="CuadroTexto 4"/>
          <p:cNvSpPr txBox="1"/>
          <p:nvPr/>
        </p:nvSpPr>
        <p:spPr>
          <a:xfrm>
            <a:off x="3205800" y="5308280"/>
            <a:ext cx="1828800" cy="369332"/>
          </a:xfrm>
          <a:prstGeom prst="rect">
            <a:avLst/>
          </a:prstGeom>
          <a:noFill/>
        </p:spPr>
        <p:txBody>
          <a:bodyPr wrap="square" rtlCol="0">
            <a:spAutoFit/>
          </a:bodyPr>
          <a:lstStyle/>
          <a:p>
            <a:r>
              <a:rPr lang="es-AR" dirty="0">
                <a:latin typeface="Century Gothic" panose="020B0502020202020204" pitchFamily="34" charset="0"/>
              </a:rPr>
              <a:t>AUC = 0,78</a:t>
            </a:r>
            <a:endParaRPr lang="en-US" dirty="0">
              <a:latin typeface="Century Gothic" panose="020B0502020202020204" pitchFamily="34" charset="0"/>
            </a:endParaRPr>
          </a:p>
        </p:txBody>
      </p:sp>
      <p:sp>
        <p:nvSpPr>
          <p:cNvPr id="6" name="CuadroTexto 5"/>
          <p:cNvSpPr txBox="1"/>
          <p:nvPr/>
        </p:nvSpPr>
        <p:spPr>
          <a:xfrm>
            <a:off x="7570863" y="5153096"/>
            <a:ext cx="4045527" cy="1200329"/>
          </a:xfrm>
          <a:prstGeom prst="rect">
            <a:avLst/>
          </a:prstGeom>
          <a:noFill/>
        </p:spPr>
        <p:txBody>
          <a:bodyPr wrap="square" rtlCol="0">
            <a:spAutoFit/>
          </a:bodyPr>
          <a:lstStyle/>
          <a:p>
            <a:r>
              <a:rPr lang="es-AR" dirty="0">
                <a:latin typeface="Century Gothic" panose="020B0502020202020204" pitchFamily="34" charset="0"/>
              </a:rPr>
              <a:t>El valor de f1-score para 1 es 0,69 lo que es una buena capacidad para predecir los clientes que no van a realizar recargas.</a:t>
            </a:r>
            <a:endParaRPr lang="en-US" dirty="0">
              <a:latin typeface="Century Gothic" panose="020B0502020202020204" pitchFamily="34" charset="0"/>
            </a:endParaRPr>
          </a:p>
        </p:txBody>
      </p:sp>
    </p:spTree>
    <p:extLst>
      <p:ext uri="{BB962C8B-B14F-4D97-AF65-F5344CB8AC3E}">
        <p14:creationId xmlns:p14="http://schemas.microsoft.com/office/powerpoint/2010/main" val="861540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2193087" y="319206"/>
            <a:ext cx="85964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55000" lnSpcReduction="20000"/>
          </a:bodyPr>
          <a:lstStyle/>
          <a:p>
            <a:pPr marL="343080" indent="-342000" algn="ctr">
              <a:lnSpc>
                <a:spcPct val="100000"/>
              </a:lnSpc>
              <a:spcBef>
                <a:spcPts val="1001"/>
              </a:spcBef>
              <a:buClr>
                <a:srgbClr val="A53010"/>
              </a:buClr>
              <a:buFont typeface="Arial"/>
              <a:buChar char="•"/>
            </a:pPr>
            <a:r>
              <a:rPr lang="es-AR" sz="4000" b="1" spc="-1" dirty="0">
                <a:solidFill>
                  <a:schemeClr val="accent2">
                    <a:lumMod val="75000"/>
                  </a:schemeClr>
                </a:solidFill>
                <a:latin typeface="Century Gothic"/>
              </a:rPr>
              <a:t>Las 10 variables que el modelo le dio mas importancia  </a:t>
            </a:r>
            <a:endParaRPr lang="es-AR" sz="4000" spc="-1" dirty="0">
              <a:solidFill>
                <a:schemeClr val="accent2">
                  <a:lumMod val="75000"/>
                </a:schemeClr>
              </a:solidFill>
            </a:endParaRPr>
          </a:p>
        </p:txBody>
      </p:sp>
      <p:sp>
        <p:nvSpPr>
          <p:cNvPr id="2" name="AutoShape 2" descr="data:image/png;base64,iVBORw0KGgoAAAANSUhEUgAAAYgAAAGyCAYAAAD+olPtAAAABHNCSVQICAgIfAhkiAAAAAlwSFlzAAALEgAACxIB0t1+/AAAADh0RVh0U29mdHdhcmUAbWF0cGxvdGxpYiB2ZXJzaW9uMy4xLjMsIGh0dHA6Ly9tYXRwbG90bGliLm9yZy+AADFEAAAgAElEQVR4nO3debglVX3u8e9LE8ABFWKrkUEGcQAJEFs04pAoCHojoKI2RIUELzEBg1MUxKDB6yyiAg4YSZwQURw6BkXjPIB2I5ONAi2DtERBMRoFwYb3/rFqw+7ddU6fhlOrCvf7eZ7zUMPee/2oPmf/qtYo20RERExar+8AIiJimJIgIiKiVRJERES0SoKIiIhWSRAREdEqCSIiIlqt33cA8+Xe9763t9pqq77DiIi4UznnnHN+bnth27k/mASx1VZbsWzZsr7DiIi4U5F05UznUsUUERGtkiAiIqJVEkRERLRKgoiIiFadJghJe0m6WNIKSUfM8rr9JFnSorFjRzbvu1jSnl3GGRERa+qsF5OkBcCJwB7ASmCppCW2L5p43cbAPwLfGTu2PbAY2AG4P/Bfkh5k++au4o2IiNV1+QSxK7DC9mW2bwJOBfZped1rgTcDvxs7tg9wqu0bbV8OrGg+LyIiKukyQWwGXDW2v7I5ditJuwBb2P7sur43IiK61eVAObUcu3V1IknrAccBB63re8c+4xDgEIAtt9xytXMP/6cPzj3SO+ictzyvWlkREbV0+QSxEthibH9z4Oqx/Y2BhwFflXQF8ChgSdNQvbb3AmD7JNuLbC9auLB1pHhERNxOXSaIpcB2kraWtAGl0XnJ6KTtX9m+t+2tbG8FnA3sbXtZ87rFkjaUtDWwHfDdDmONiIgJnVUx2V4l6TDgTGABcLLt5ZKOAZbZXjLLe5dLOg24CFgFHJoeTBERdXU6WZ/tM4AzJo4dPcNr/2Ji/3XA6zoLLiIiZpWR1BER0SoJIiIiWiVBREREqySIiIholQQRERGtkiAiIqJVEkRERLRKgoiIiFZJEBER0SoJIiIiWiVBREREqySIiIholQQRERGtkiAiIqJVEkRERLRKgoiIiFZJEBER0arTBCFpL0kXS1oh6YiW8y+QdKGk8yR9U9L2zfGtJN3QHD9P0nu6jDMiItbU2ZKjkhYAJwJ7ACuBpZKW2L5o7GWn2H5P8/q9gbcBezXnfmR7567ii4iI2XX5BLErsML2ZbZvAk4F9hl/ge1fj+3eDXCH8URExDroMkFsBlw1tr+yObYaSYdK+hHwZuAfx05tLelcSV+T9NgO44yIiBZdJgi1HFvjCcH2iba3BV4BvKo5/N/AlrZ3AV4CnCLpHmsUIB0iaZmkZddee+08hh4REV0miJXAFmP7mwNXz/L6U4F9AWzfaPsXzfY5wI+AB02+wfZJthfZXrRw4cJ5CzwiIrpNEEuB7SRtLWkDYDGwZPwFkrYb2/0/wKXN8YVNIzeStgG2Ay7rMNaIiJjQWS8m26skHQacCSwATra9XNIxwDLbS4DDJO0O/B74JXBg8/bHAcdIWgXcDLzA9nVdxRoREWvqLEEA2D4DOGPi2NFj24fP8L7TgdO7jC0iImaXkdQREdEqCSIiIlolQURERKskiIiIaJUEERERrZIgIiKiVRJERES0SoKIiIhWSRAREdEqCSIiIlolQURERKskiIiIaJUEERERrZIgIiKiVRJERES0SoKIiIhWSRAREdGq0wQhaS9JF0taIemIlvMvkHShpPMkfVPS9mPnjmzed7GkPbuMMyIi1tRZgpC0ADgReDKwPbD/eAJonGJ7R9s7A28G3ta8d3tgMbADsBfwrubzIiKiki6fIHYFVti+zPZNwKnAPuMvsP3rsd27AW629wFOtX2j7cuBFc3nRUREJet3+NmbAVeN7a8EHjn5IkmHAi8BNgCeMPbesyfeu1k3YUZERJsunyDUcsxrHLBPtL0t8ArgVevyXkmHSFomadm11157h4KNiIjVdZkgVgJbjO1vDlw9y+tPBfZdl/faPsn2ItuLFi5ceAfDjYiIcV0miKXAdpK2lrQBpdF5yfgLJG03tvt/gEub7SXAYkkbStoa2A74boexRkTEhM7aIGyvknQYcCawADjZ9nJJxwDLbC8BDpO0O/B74JfAgc17l0s6DbgIWAUcavvmrmKNiIg1ddlIje0zgDMmjh09tn34LO99HfC67qKLiIjZZCR1RES0SoKIiIhWSRAREdEqCSIiIlolQURERKskiIiIaJUEERERrZIgIiKiVRJERES0SoKIiIhWSRAREdEqCSIiIlolQURERKskiIiIaJUEERERrZIgIiKiVRJERES06jRBSNpL0sWSVkg6ouX8SyRdJOkCSV+S9ICxczdLOq/5WTL53oiI6FZnS45KWgCcCOwBrASWSlpi+6Kxl50LLLJ9vaS/B94MPLs5d4PtnbuKLyIiZtflE8SuwArbl9m+CTgV2Gf8Bba/Yvv6ZvdsYPMO44mIiHXQZYLYDLhqbH9lc2wmBwOfG9vfSNIySWdL2rftDZIOaV6z7Nprr73jEUdExK06q2IC1HLMrS+UngMsAh4/dnhL21dL2gb4sqQLbf9otQ+zTwJOAli0aFHrZ0dExO3T5RPESmCLsf3NgasnXyRpd+AoYG/bN46O2766+e9lwFeBXTqMNSIiJnSZIJYC20naWtIGwGJgtd5IknYB3ktJDteMHd9E0obN9r2B3YDxxu2IiOhYZ1VMtldJOgw4E1gAnGx7uaRjgGW2lwBvAe4OfFwSwI9t7w08FHivpFsoSeyNE72fIiKiY122QWD7DOCMiWNHj23vPsP7vg3s2GVsERExu4ykjoiIVkkQERHRKgkiIiJaJUFERESrJIiIiGiVBBEREa2SICIiolUSREREtEqCiIiIVkkQERHRKgkiIiJaJUFERESrJIiIiGiVBBEREa2SICIiotXtThCS/mY+A4mIiGG5I08Q/zJvUURExODMmiAkXTDDz4XAfdf24ZL2knSxpBWSjmg5/xJJFzWf+SVJDxg7d6CkS5ufA2/X/11ERNxua1ty9L7AnsAvJ44L+PZsb5S0ADgR2ANYCSyVtGRibelzgUW2r5f098CbgWdL2hR4NbAIMHBO897JOCIioiNrq2L6LHB321dO/FwBfHUt790VWGH7Mts3AacC+4y/wPZXbF/f7J4NbN5s7wl80fZ1TVL4IrDXnP+vIiLiDpv1CcL2wbOcO2Atn70ZcNXY/krgkbO8/mDgc7O8d7PJN0g6BDgEYMstt1xLOBERsS667OaqlmNufaH0HEp10lvW5b22T7K9yPaihQsX3u5AIyJiTV0miJXAFmP7mwNXT75I0u7AUcDetm9cl/dGRER3ukwQS4HtJG0taQNgMbBk/AWSdgHeS0kO14ydOhN4kqRNJG0CPKk5FhERlaytF9PtZnuVpMMoX+wLgJNtL5d0DLDM9hJKldLdgY9LAvix7b1tXyfptZQkA3CM7eu6ijUiItbUWYIAsH0GcMbEsaPHtnef5b0nAyd3F11ERMwmczFFRESrJIiIiGiVBBEREa2SICIiolUSREREtEqCiIiIVkkQERHRKgkiIiJaJUFERESrJIiIiGiVBBEREa2SICIiolUSREREtEqCiIiIVkkQERHRKgkiIiJaJUFERESrThOEpL0kXSxphaQjWs4/TtL3JK2StN/EuZslndf8LJl8b0REdKuzJUclLQBOBPYAVgJLJS2xfdHYy34MHAS8rOUjbrC9c1fxRUTE7Lpck3pXYIXtywAknQrsA9yaIGxf0Zy7pcM4IiLiduiyimkz4Kqx/ZXNsbnaSNIySWdL2rftBZIOaV6z7Nprr70jsUZExIQuE4Rajnkd3r+l7UXAAcDbJW27xofZJ9leZHvRwoULb2+cERHRossEsRLYYmx/c+Dqub7Z9tXNfy8DvgrsMp/BRUTE7LpMEEuB7SRtLWkDYDEwp95IkjaRtGGzfW9gN8baLiIionudJQjbq4DDgDOBHwCn2V4u6RhJewNIeoSklcAzgfdKWt68/aHAMknnA18B3jjR+ykiIjrWZS8mbJ8BnDFx7Oix7aWUqqfJ930b2LHL2CIiYnYZSR0REa2SICIiolUSREREtEqCiIiIVkkQERHRKgkiIiJaJUFERESrJIiIiGiVBBEREa2SICIiolUSREREtEqCiIiIVkkQERHRKgkiIiJaJUFERESrJIiIiGiVBBEREa06TRCS9pJ0saQVko5oOf84Sd+TtErSfhPnDpR0afNzYJdxRkTEmjpLEJIWACcCTwa2B/aXtP3Ey34MHAScMvHeTYFXA48EdgVeLWmTrmKNiIg1dfkEsSuwwvZltm8CTgX2GX+B7StsXwDcMvHePYEv2r7O9i+BLwJ7dRhrRERM6DJBbAZcNba/sjk2b++VdIikZZKWXXvttbc70IiIWFOXCUItxzyf77V9ku1FthctXLhwnYKLiIjZdZkgVgJbjO1vDlxd4b0RETEPukwQS4HtJG0taQNgMbBkju89E3iSpE2axuknNcciIqKSzhKE7VXAYZQv9h8Ap9leLukYSXsDSHqEpJXAM4H3SlrevPc64LWUJLMUOKY5FhERlazf5YfbPgM4Y+LY0WPbSynVR23vPRk4ucv4IiJiZhlJHRERrZIgIiKiVRJERES0SoKIiIhWSRAREdEqCSIiIlolQURERKskiIiIaJUEERERrZIgIiKiVRJERES0SoKIiIhWSRAREdEqCSIiIlolQURERKskiIiIaJUEERERrTpNEJL2knSxpBWSjmg5v6GkjzXnvyNpq+b4VpJukHRe8/OeLuOMiIg1dbbkqKQFwInAHsBKYKmkJbYvGnvZwcAvbT9Q0mLgTcCzm3M/sr1zV/FFRMTsunyC2BVYYfsy2zcBpwL7TLxmH+ADzfYngCdKUocxRUTEHHWZIDYDrhrbX9kca32N7VXAr4A/bs5tLelcSV+T9Ni2AiQdImmZpGXXXnvt/EYfETHlukwQbU8CnuNr/hvY0vYuwEuAUyTdY40X2ifZXmR70cKFC+9wwBERcZsuE8RKYIux/c2Bq2d6jaT1gXsC19m+0fYvAGyfA/wIeFCHsUZExITOGqmBpcB2krYGfgIsBg6YeM0S4EDgLGA/4Mu2LWkhJVHcLGkbYDvgsg5j7cSPj9mxWllbHn1htbIiYjp0liBsr5J0GHAmsAA42fZySccAy2wvAd4PfEjSCuA6ShIBeBxwjKRVwM3AC2xf11WsERGxpi6fILB9BnDGxLGjx7Z/Bzyz5X2nA6d3GVtERMwuI6kjIqJVEkRERLTqtIophmG343erVta3XvitamVFRLfyBBEREa2SICIiolUSREREtEqCiIiIVmmkjiq+9rjHVyvr8V//WrWyIv6Q5QkiIiJaJUFERESrVDHFVDnhpf9RrazDjn1qtbIiupAEEVHZ656zX7WyjvrwJ6qVFX94UsUUERGtkiAiIqJVEkRERLRKG0TElPrB675cpZyHHvWEGc+95jWvqRLD2so67eO7VonhWc/8bpVy5ksSRETEAOz0iTOrlXX+fnvO6XWdVjFJ2kvSxZJWSDqi5fyGkj7WnP+OpK3Gzh3ZHL9Y0tz+byIiYt50liAkLQBOBJ4MbA/sL2n7iZcdDPzS9gOB44A3Ne/dnrI+9Q7AXsC7ms+LiIhKunyC2BVYYfsy2zcBpwL7TLxmH+ADzfYngCdKUnP8VNs32r4cWNF8XkREVCLb3XywtB+wl+3nN/vPBR5p+7Cx13y/ec3KZv9HwCOB1wBn2/5wc/z9wOdsf2KijEOAQ5rdBwMX38Gw7w38/A5+xnwYQhxDiAGGEccQYoBhxDGEGGAYcQwhBrjjcTzA9sK2E102Uqvl2GQ2muk1c3kvtk8CTlr30NpJWmZ70Xx93p05jiHEMJQ4hhDDUOIYQgxDiWMIMXQdR5dVTCuBLcb2Nweunuk1ktYH7glcN8f3RkREh7pMEEuB7SRtLWkDSqPzkonXLAEObLb3A77sUue1BFjc9HLaGtgOuHN1II6IuJPrrIrJ9ipJhwFnAguAk20vl3QMsMz2EuD9wIckraA8OSxu3rtc0mnARcAq4FDbN3cV65h5q666g4YQxxBigGHEMYQYYBhxDCEGGEYcQ4gBOoyjs0bqiIi4c8tcTBER0SoJIiIiWiVBREREqySIHjWN+IMgaV9J9+k7johYN5L2kPTFLj47CWIGkv6mQjF/W6GMuXoOcK6kSyX9u6RDJO1QMwBJ95D0BkkfknTAxLl31YxlJpIeUqmc+0l6t6QTJf2xpNdIulDSaZL+pEYMa1Ppb2RtMVTpSSRp/7HtR02c+/tKMTxB0iWSfiPpw5K2l7QMeCPw7k7KTC+mdpJ+bHvLjsv4nu0/67KMddXMqPvo5ufPgS2BpbafUqHs04FLgbMpyfP3wAG2bxzKtarxe9GU83ngP4G7AQcAHwE+SpmnbHfbk/OaVVfxWmw60yngfNubV4jh1t+/yd/FWr+bks4FXgycRZkE9YPAP9t+R1dlTvV6EJIumOkUcN8KIfyppF/PUL5t36NCDKuxfYWkjYC7ND+j7Rq2tf2MZvvTko4Cvixp70rlAyDpnTOdAu5VKYz72j6+iecfbL+pOX68pIMrxTCEvxGAa4ErWX0KntGUPLWqRTXDdtt+V2z7q832pyVd22VygClPEJRf8D2BX04cF/DtCuVfaHuXCuWslaRXUp4YFlImPTwbOAE4pNIgRYANJa1n+xYA26+TtBL4OnD3SjEA/A3wUuDGlnP7txzrwnj17wdnOde1vv9GAC4Dnmj7x5MnJF1VKQbPsN2235V7SXr62L7G921/cr4LnPYE8Vng7rbPmzwh6av1w+nV84DfUK7Jt4Hv2P5V5Rj+A3gC8F+jA7Y/IOlnwPEV41gKfN/2Gl+Akl5TKYbPSLq77d/YftVY+Q8ELqkUAwzjb+TtwCbAGgkCeHOlGB4i6XuUxPjgZptm/0GVYvg68NSx/a+N7RuY9wSRNogeSXql7df3HcdIU9c7an94FOWu/Xzg27b/rc/Yamquw+9sX993LDEMkrad7bztH9WKpaapThCSHmF76Qznnmv7Qx2X/2pmfjy17dd2Wf5Mmpl1Hw48Dvg7YGvbna/oJ+l44JW2/3fi+EOAE2zv3nUMTXn7UpLiNTXKmyGGoVyLtwPfolyPn9QosyWG84FvUp5sv2X7ih5i+JztJ9cudyKGt9t+UbN9+Hj7g6R/t33QfJc57d1c3990Jby14VHSwyR9HXjGLO+bL78BfjvxY8pSrK+oUP6tJO0t6Y2SvgFcA7yVshDJS4H7VQrjp8B5oy6uku4q6c2U2X1PrBQDDKDLL8O5FiuApwHfknSFpFMkHSppF0m1vj/+mvIkuwfwBUk/kfRxSS+W9MhKMdT6G5jN48a2D5w496ddFDjtTxDrA/9EWZXutcCOwFOAl9r+bOVYNgYOpySH04Bja97BSvokzR0acE6zTGx1zfTuJwAbA/enXIv/10d1T59dfpvyB3Mtmnj+BNiNcj32Bu7TR087SfemzPz8Iuo93V7WlNeqmZ266xjOHXVqGd9u9jvpajvVjdS2VwFvkLQK+FfKokS72q62OFFT3/0Syl3SB4A/sz3ZY6Rztp++9ldVMbpjWZ/yhPuDvr4Qe+7yCwO5FpJEuXl6NCVBbE95sui0Cnas/AXALmPlbwv8hPI3e1aNGCiLme3HzKtddp4ggPUkbUL5XRhtj+LpJElO+xPEtsC7gJspA1CeDBwGvK5Go6yktwBPp8znfqLt33Rd5iyxbAG8BdgM+BzwFtu/b8592va+FWJ4FXAQcJTtj0naDHgHpevt39u+qOsYmjjauvyeDVxQq8vvgK7FF4F7AOfRXAfbP6hR9lgMvwV+QKla+6rty2uW38TQ+0BNSVcAtzBDkrK9zbyXOeUJYgVwhO1PjB27P/A2YAvbu3Vc/i2UvvarWL2xuvpAueaL4HTKl8DBlEbqp9r+xeTjbIcxvAN4VUvD7JOBt9l+aNcxNOX9kJ67/A7oWrwX2Am4nvK7cRZwlu2f1yi/iWF/SsJ+OOVmbulYHFUazmv9DQzNtCeIu8901y5pd9v/1WzvYHt53ejqknSe7Z3H9p8DHEmpa/74AO6eNrR9Y7N9pO03dFzeYLv81r4WTTn3oFyH0fVYSBkrMtlY2nUcdwV2pVQ1HQRsYPsBFcrdyfb5M5z7Vtc3k005s/4N2v7ebOdvV5nTnCDmqqvHS0lPsP3lZnvr8UdnSU/vYmTkLLEsBx5u+3djx3YH3gPczfYgJoiDuo/7fXX5nata10LShsAjuK2R+lHANbZ37Lrspvy7AY/ktnaIRwBXUbq99jorsqSrbG9RoZxbgOWUqUdgYuoR20+Y7zKnvZvrXHU118pbx7ZPnzj3Kur6V8of4K2aJ6hnAt+vHMvadDr3zUC6/M5V19fiOEnfAf4bOIbSo+q9wIMrJodzKaOoX05pjD0W2Mr2Ln0nh0atu+yXAr8CbgD+jVIF/JfNz7wnB5jyXkzroKtfgCFMAAaA7eNmOH4upf/5kHT9B3kQpe3h5fTY5XeOur4Wl1Nmkj13tgb6jqthD6TMWzbr/6ukA21/oIsAtPocSKudolLPtuZv9Lim+/P+wJckXQm8vm0qlPmQBNGvIUwAtlaSjrZ9TN9xjOk0ec61y6+ks2z/eZexzCWMLj/c9kwz2076ENBJVZftmWaUnXQ4pat4F546y7mqY6ZsXy7pM5TE9FzKXFBJEPNN0pZumSGyRVd3kNtIWkL5Ix9t0+xv3VGZt8fzKdULnZJ0mO0T5vDSj3cdyxxt1NUH3wmvRdUn3hl0FoPtOS2O1PFTzDaUAYL7UNpfTqV0yf/drG+8I2VOcyN1332bJT1+tvO2v1YxlrZ1KaB5hLbd+c1E3/8e66rLeHMtEkPLZ98CXAB8Bvg1E7UMtt8232VO9RMEPd/11EwAc/A/wCNs/2zyhOrNuR9xR/xBP8VQnuJHSaHK+ijTniA208yrh2H7H7ssXDOv1jUqv5MJuGbwQeABwBoJAjilUgyDW2FvLbr8MhjEtRhANey6dPn+VlcxrIPOqmRsv6arz57JtFcxXQkcPdP5ruoSx8o/j/ILdQplsZwbJsq/ssvyb48ue6sMabSqypTfD6T0njlzhtc8zHYnXYCHci3+0Ktt5lvX/27NSPojKfNhGbgIeJPtM7oob9qfIH7RdRKYje2dVeb335+SJC5q/vsFl4kEh6iz3ipDIeldwA6Urq6vlbSrW9bm6Co5DMwQqm3uTDp7ipH0fymDNV8OLGsOLwLeKGlz2yfNe5lT/gRxtu1H9R3HiKRnUyYke5Ptt/QdT5su75Ak/XPbF3Ftkr4P7GT75mZqh2/YfnjlGIZyLa6h9JZp1XU1bBPD9ZTZY9c4VULovipW0ktmO99FA3FLDBcBj7F93cTxPwa+2cX8XNP+BPEPs81v0sXcJpOaWToXUxZl+SVlVtlPdV3uHdDlHcXTJT0P+ChwqivNWNriptGgMNvXN9Nd1zaUa3EDcE5PZY9czuzjEGrYeGz77yijyWvTZHIAcJlQs7MCO/ngO4M+5jaZKP9rlF+804BPAKv947f9MvSt6/pgSQ+mJMxnUxo+R1+Q1dpjJu5YRVl/YAUV71ibOIZwLXqv/x9Ke8xIX/E0U54cMjlpoKSdgPfZ3nXey5zyBPFiytKiv6I8Rn/KFddkaOZ3H/0DtE33Pe/zu99RNavlml/8xcCzgJ/WmDGzKXfW2UH76DzQ47XovRpW0gkDmXMJ6C9pSnoMZdqTf6M81ZkyaeGBwHNsf3O+y5zqKqY+5jaZKH+rrsuYq7lOJVwxOawH3Ae4L3A3bnvKq+EW261jPyQ9FqiaIHq+Fr1XwwKXzdYGUKP+fwhsf1PSrsChlPnCRKkBeZTtn3ZR5lQ/QYxTWZR+MWVuk5fbPq1CmQsoo5R/0+w/CtigOX2uJxaL6TiWr4ztPpzSS2JU5dZ5ddtYHI+lJOt9KbPIngqc7ooL9qisP/weysI8q5pj96XMIvpg24+oFMcQrkWv1bBjMZxHWenwxokYsP0vFWK4kNue8h/I6lWQtRrK/932QV2Xs1qZ05wgZpjb5LNdzm0yUf5bKXPqv7nZv5zyRbAR8D3br6gRR0tcfdWxXkWZ1vlU4LS2Ud2V4tgEeCNl7YHDKesxvwR4M/Bu27dUiGEo16LXatgmhl0o7TB7UapWPgp8yRW/vIZQ7dhH1da0J4jqc5tMlH8uZXqL0V3qubZ3aXrNfMP2Y7osf5a4+qpjfcBMf2iS1q89NkTS4cBxwNWUx/iVFcse2rUYVcPuQ6liq1IN2xLHo5s4dgdeYXvJWt4yX+U+ELiv7W9NHH8scLXtH1WI4YeU//fWLktdVPdNdRsEs89tUiNzrjfxh/4KKM+rkqrMtTIwHwEeAyDpQ7afO3buu1QaoCfpXsCbKAso7QU8BficpMPdrABYwSCuxYgrTjE9E0kLgV0oT3QrKYs51fJ24JUtx29oztXohrsZpZqzLUEYmPfqvqlOEJ5lbhNJNeqZN5C08aitwfYXmrLvSYdTSbeRdDy3JcXNJ+eoqjEgitIAO7LDxLmaYxG+B7wLOLRJ4F+QtDPwLklX2t6/QgyDuBYzVMN2OsV0Swx/Q6li2ojSHfxZtmsmBygr2K0xd5rtZZK2qhTDilptgSNTnSAmSdqe8sewP6XOdVHHRb4P+JikF7iZEK2p63x3c66mZWPbfQ2Mmu2prWZd6OMmq5Oa6pRHN9Md1DCUa7GC1atht6T0bCqB1OlB9H7gQkqbzJ7Ak8YHhtneu0IMs92wVVlRrg9TnyCaL+T9m59VlBlNF9m+ouuybb+tGZT1TZVF2Q38Fnij7Xd3Xf6EjwEb216tC6Wk+1C+GGq4l6SnUdZKv5duW+ZRwD0rxQCl+mQllLp325ePnftFpRiGci36roYF+MtK5cxmqaT/a3u1GzdJB1Pvhmq1TiuS/gh4GPCTrp6opr2R+tuUP7ZTKSNUL5V0ue3qq7k1bQ6q2bV1ovyTgM97YlplSX9Nmf/l7yvE8G+znfccV/WahzhubaSfbC1m9PQAAB7YSURBVLCv1YA/lGsxG0mPsL20x/K3ABa7wrxlTTfnT1FGtI8SwiJKt/SndTUOYSKG9wDH217eVEOfBdwMbAq8zPZH57vMaX+CuBbYnDIAaSFwKRUf3yW93faLmt2Dbb9j7FztPs+PsX3I5EHbH5HU1jg37+b6pacOl3UcFTHDdtt+JwZ0LSbLq10NO1n+vYFnNuVvRqV5y5puxo+W9JeUu3aA/6zYaQHgsbZf0Gz/DXCJ7X0l3Y8yRmTeE8R68/2Bdya296H0iPge8C/NOIRNmtGKNTxubPvAiXM1FwuC2b/4hvZ7cnjHn+8Zttv2+9b1tUDSAyQdIel8ynTv/wDsYbtKcpC0saTnSfo8pQfXA4FtbG9r+2WVYngCgO2vUMZKHT9KDmPVf10bX5RpD+DTTUydPb1M+xMEzajUk4GTm/r2ZwNvl7SF7S06Ln62O9XarlFZ9+C74web3lw1p3aYi66v1TaSljTljLZH5VavflyLTq/FRDXsfmPVsFd0We6EayiJ4VWUaa3dtM/U9FZu61p8Oqt3M34VMJcV7+6o/5H0V8BPgN2Ag6GMi6GjhvKpTxDjmoae44Hjx0dOSjre9gs7KHK9ZtTuemPboz/4BR2UN5t/Ak6T9O+sXsf6PEqVwpB0fRe/z9j2WyfOTe73retr0Ws1bOOVlN/BdwOnSPpY5fJhANWOlGnG3wncD3jR2JPDE4H/7KLAqW6knquuGiZVZnO9hRkGvrjybK7NE9Sh3FbHuhw4oYc+57PqayqQljhOt/2MnmPo/Fo0DaLPoNT7PxC4F7Dn5NNm15oxGftTksV2wKspU39cUqHs3jsu9CEJYg7+kH8BRiTdw3Zrd1bNfeH6KjSQ6Z+HkKhqX4uxatj9gRrVsDPFsWMTw7Ntb1uhvP8Bvk65mXtss02z/xjbm1SIYXwwK832z4GvuIOpviEJYk46fIJ4APA/TTsITQ+JfYErgBNt3zTL2+c7lvE7pC/ZfmLbuQpx7AK8DBgtn7gMeEtT9119DqLZdH1dhn4txueL6rAadl3iOcv2n3f02Y+f7bztr3VR7kQMkx1ZoHRxfRbwMdtvn+8y0wYxN13VMZ5GWWr0V81UDh8H3gDsTJnq4fkdldtm/P9x01nOdReA9AzKHEivb/4rSmPgxyX9PfD/KPWtf/DuDNfCq08mWGUBo7Xocnqav6nc7XwNM3VnbsZHfJsyJ9S8SoKYm3es/SW3y11sX91sPwc42faxKgvE1J4pcwhdO18N7D7RQ+Z8lbUqfggMbWGYLhPnne1aDEGXv6e1u53Pme0b1NGa1FOdICT9B7P8Uo3meLH9712FMLb9BODIprxbuvoHn8V9VFbt0tg2zf7CSjGs39Z90vYVzSR5VQbszaRl5G6X63UM+lpMobs2VX7Vptqei6aL63NppoaZb1OdILity6Iok+PVrNIB+LKk04D/BjYBRgNv/oTVB8XU8D5g45ZtgH+tFMPv2xrEm7aaGyvFsJrZRu66mX23I4O7FmvR9zge6DaG6lNtT5L0v6x5Q3sD8DVKF9h5N9UJYrxhSdJvajQ0TXgRpUfIn1B6Qvy+OX4/4KiagXiWZRubiQRreDXwX5Jez+qLsh9Bt3frq5G0MaVt6ADKxH2foozc3bxWDAzkWqyDrqphkfQQ2z9stje0fePYuUfZPrvZfW7rB8yP6lNtT7K98dpfNb/Si6kx5K6sXfbOmChnM0qyusD2TU2XxhcBB9m+f9flNzHsBLyUsgaCKEuwHmv7/BrlNzHcwJojdy/rYVzKEK7FnKphO46h9zEIA+nSvCdlxuVPTBz/a8rSxV+c7zKn+glC0nhvnQUTI5mxfV39qFp1vniQpBdRnlpWABtKegelIfSDwMO7Ln+k+fJ73myvqdClcggjd4dyLfquhh2V3bbdtt+VOT21dTx48l9oX7nuS5Sn3CSIeTZ6dB/9ko03NBmoesc4ixqPeYcAD7Z9naQtKYnicWOP70PSaZdK28cBx42N3P00cH9Jr6DSyN110PW16LsaFgbQw24d2pu6/M64qyfWa4EyWV9X1cBTnSDcw7oPA/a70ROT7R9LumSgyaEa25cBrwNeNzZy93NA5yN3B6qv+ujRErhi9eVwRWk8HpIur9FGbQMkVRYOymR9822WOr0DgGu7qNO7nWo8Rk+uQ32f8X3XWZN6ECR9wfaTxo/ZvpCy7OVUdS8dSDXsP41tL5s4N7n/h+yTwPskHWb7t3BrB5J30tFsslOdIJi5Tu/LdFSnN24gvTNG/mliv691qeei64RZa9zHfOj6WgyhGnYIy+HOVZf/Hq+ijKC/UtJoFPuWlDW7/7mLAqc9QVSv05twCrfNK38Wq88x/67Rvu3vV4jlwXeiwVeddals3FOzLALjiWVZe9bptRhINew7gc+z5l3yHsBjgBrL4e4xU42CpDfZHjVid9YFualaOkLSv1Bm1YXS/faGuca6rqa6m6ukS4DtZ6jTu8j2dh2Xf2vXucludLW71Q2hm+8QulQ2cfwC+AwzT8P+txViGMq16L0aVtJFtref4dxy2ztUiOES4MW2/3Ps2HqUxcbuZ3uvrmOYq/n8W572J4jqdXoTeu+dMWaN+uXVgqlT1zyELpUAV9ZIAmsxlGvRazVsYwjL4T4J+HxTFfxJSRsBn6Csy912ffo0b9Vc054gqtfpTRhS74yHUOqbZ5pKoPO65oF0qYQBTBsxoGvRdzUsDGA53GYOrN2BM5u2j+cC37H9krW8tQ/zdnM51QlirnV6HRpS74yL+h4pOqHPus/WTgGSdgMOsH1o5Xj6vBbVu1a26H05XEmjKpuXUwaPfhH48Oh4X5P1dW2qE4Skl9t+czNd7kNsf3zs3Ou7brT1DPO7T6uBdKlcrVOAyjodB1AWZbmcOlWPg7kW9F8Ni+3vSnok8A/AQc3h5cAjXW853GPHti+grNE9OlZlsr51cMV8fdC0N1L3OsdLS0Pk+BKCH+6y7JZYDvLEtObNl9L/uNIviaTLWb1L5TjXmgtJ0oMod6b7A7+gdLN8me0H1Ci/iWEo12J9SjXs84E1qmF92wST0bHRDW2z/cwaN7TTniB67UWk9mUMN6UsHnSp7SO6LH8ilqOB02z/UNKGlG6FOwGrKNUq/1Urlr5JugX4BnCw7RXNseqT9Q2JpLvQTzUski6kvZpNlGTZ22I+kvYAXm57jwplVb+hneoqJnruRTRTw6OkJZS61moJgjLt+Gub7dHatwsp011/AOg8QQyhS2XjGZQniK9I+jxwKpUbrodyLfquhm38VYUyZiXpCcB7gPtT5uZ6PaUtQpTpWKqEMcN22/68qNVFbKh2kvRrlYU4/rTZHu3v2FdQtm/uodibxqqS9gROtX2z7R9Q70biXyiLn0z6MnBMpRiw/Snbz6b07Poq8GLgvpLeLelJs755/gziWrB6I/CRE+eq9P23faXL+tfrUf4uHwYsGDtew7GUCS3/mNK99WzgQ7YfXnHgZPUb2ql+grC9oM/yJxoiRzah9M5YXjmcGyU9DPgZ8JfAy8bO3bVSDEPoUjle7m+BjwAfaf6tnkl5qutyJbmRoVyL3qfalnQPyqqGiyhrtYtyc3cOpRqwxnQbtv3VZvvTkq613fWI/kk7Sfo15f//Ls02zX4nSwJMdYKYiaR7AYfa7vrRcXKem1Ej9VepMH3AhMMpd0YLgeNsXw4g6SnAuZViGEKXyvFyd6Q8RQD8wPZ7gfdWKn4o12IIgznfCVxEWQ/8FgBJooxVOoG1rJkxT+41Mf2KxvdrPEX0cUM77Y3UW1B+yUb1iqdQ6uGfB5xi+/AeY3uk7e/0Vf44Sfe1/bMK5byR0n2wrUvlz33bfDddx3FPylQbW1C6NIpStXElsG+NO9YBXYubgd/S3LUC149OARvZ/qMKMVzqGaa9me3cPMfwb7OcrjL9yky6vKGd9gTxFUo971mU+tQnUqp2Xmz7pz3H9mPbW/ZY/j0pjbUHAA+13fnI7qF0qWxGtN9E6Z0yumNdD3gjcBd3u4LbKIZBXIshkLTC9gNnOFclQQxBHze0054gzre909j+z4AtPTbtdl8kXWV7i8pl3gXYm5IU/gzYGNgX+Proi7JiHL10qWzKvwj405bqnfWBC20/tGIsvV6LmVSshkXSB4AfAa8dH5Mj6Z+BB9muMR0+TRvdP1HWCDel2uutLmuF1Ci/+g3ttPdiQtImkjZtGiF/Ctx1bL9PVTO3pI8Al1AmJTsB2Ar4pe2v1koOkl4O0HwJPsT2haMvREmvrxFD46bJ5NDEtQqocvMwlGshaQtJJ0n6rKTnS7qrpGOBS4H7VArjhZQqvhWSTpf0CUk/oozTOaxGAJL2oUxO+DXgbylPdl8DPtmcq2FT26+xfabtF1OqIA/qsrZj2p8grgBuoafRqi0jqW89BTzBdrXeKpLOb8r9IPAx21fVHhzW98j2sbJ+SBlF3dZr58M1niAGdC0GUw0raVtge8q/w3LbP6pY9vnAPravmDi+FfCZ8ZqIjmP4C277vfzK+L47mH5lqnsx2d5qLq+TtIPtLrqdvvV2npt3tneS9BBK9dJ/SboG2FjS/Sp+EfTepbLx38DbZjg3bddiU9uvabbPbKphH1GzGrap8vsw5cblP2qVO+GPJpMD3DrLa+cN9Y17suaMy6NJAjuZcXmqE8Q6+BCrr/Y2L2YZSb0FZYBS1SmeXZY/PRo4WtIiyl30dyWttP3oGiHMsN22310Q9l/O5XWax5W72sKYYbttv1NafaLAUTXs3aDapIH7U/4eviDp58BHKdPCXF2h7JHfS9rS9o/HD0p6AGU6ms7N9YZ2Pk11FdNcqc68TPemDMTan7IWxKdsv2z2d3Wv6b1zuO3jKpTVe5fKddFlVc9QrkXf1bAt8TyKMi3MM4AVwEdtv69CufsCb6ZMsTEav/QIysDJV9j+dIUYJn/XTOnyfFVnZSZBrF1XXwSSNgaeRqnWeRClEezZtjef77LuiL673A5VjRuHO4sOq2FnKu8vgOMoSwZvWKnMnYCXUnoxCfg+cKzt8yuV/5WWw5sCGwD72z5vvstMFVO/rgG+S1nZ7pu2LelpPcfUptcV1mp2qVxH1e+uBnwtOqmGHaeygtz+lKeHK4CTgI/P9p55LHtn4HzbNUZtt5qp6rOpDn4n8Lj5LnPqu7nO0U0dfe4rKXOovBs4sumlMUS11oMYQpfKQbgTXovObiIkvb7p1vpu4GpgN9uPt/1u2z/vqtwJ/wr8XNIXJb1G0pNU5ojqne1lwN27+OypThCS7iPp7c0f4Rtm+ge3/aguyrd9nO1HAvtQ/sA+Ddxf0itUFq2pRtL/6rbZbMd//pcycrOGD1K+AI6nPMaf3ZS9Y81pT2brlSJp67HdKzoMYxDXYh10eRNxI/Bk24tsv9X2yrYXqazN0AnbiyhTr7yOcsP4j8Clks6X9K6uyp0LSfelo+s/1W0QKnP9nwN8nTLn/Ma2D6pY/gmUIfLfHju2I+Ux+tm2B/dEIWkT27/s6LMHMbJd0ucofd5vmji+E6XP+1YVYhjEtZirmmMz+o6h6cH1KGA3yjQX69VorJd0PGsmgk2BR1M6ksx7F+Bpb4O4n+2jmu0zJdVeePxS4FhJf0JZ1vKUpsHrQkr10xB9iQ7rmgfQpRLKTcPnJD3V9vVNXH9BqWevNinbQK7FXHVVDbsuuqzmOoDyRbwz5YlmKfAd4DEVxwktm9g3ZUncl7ijtbmn/Qmi+sjEGeJ4AKWf92JKm8QplAV7Lq1R/rrosufOkLpUSjqKMnL4yZQFlI4Dnt7U99Yo/woGcC0k3Ydys/JAyo3LG1xn/YV11nG3498AP6SsKvd125d0Uc7QTHuCuIIB/BGOk7QLcDJlsrheFzRqM5CqhCpdKiW9BPg7yu/HU9ysTz0kXV+Lvqth10XHCWIBZe6nRzc/D6aMuD8LOMv2l7sodyKGrzBzW4NtP3Hey5zmBDEUTaPoXpQniCdSRlB/tMbgm3U1kATRaQy6bY4sUeqZVzA2xYbtvbsqe11VuBbn2d65VnkzxPBHnmF6c0lb+7bFrT5p++ltr+sgpvsC+1GWo926xs2cpIe3HH4U8HLgGtuPmO8yp7oNQtJzbH+42d7N9rfGzh1m+4SOy9+D0iD9fyjjIU4FDnGzQMxA9TomotF1DG+dYXuIur4WmmgLWTC+X6kadomkGTsNUGYepsvkIOlPue3p4dGUwWlnUXqZfWuWt84b2+eMxfN4ytoQGwIvsP25Lsqc6icI9TxjZvPIeApwet+NjpLuCvx+dKcm6cHAU4ArPbacoqRNBxBr13fNC4GFti+aOL4D5U5tjbWi+1LhWlxBz9Wwkv4f8OdAa6cBdzcf1ngM36Mkgm8D37Z95Vre0lUce1ISw++A19luG109b6b6CQL6nTFzppGRPfk8cDClb/cDKXdHHwH+StIjbB8Jg+w904XjKYOyJm0OHEWZGmUq1OjSO4cYXtV0GjhT0ningafV6jRAWSiq85UEZyNpKWXN+LdQ/j5Xm5/J9rz3wpz2BDGYGTMHYJOxXlMHUtpAXihpA0oj5ZH9hbaGrrtU7uiWmXZtn9mMZh6STq9F39WwI7ZfJ+kGbpvu+gmVOw3sWLGsmfwW+A2l7WO/iXMGnjDfBU57FdP1lAZIAds22zT727jigj19k3SB7T9ttr8FvGXUSD45aKvDGAbRpVLSJbZbR7JLutj2gyvEMJRr0fvCRUPoNKCZF5EaxVB7DFUV0/4EUW1t4TuBCyS9FfgJ5UvpC8BocrhaPki5Qzye0qXyncBBFcsfuVTSU2yfMX6wqd64rFIMQ7kWQ1i4aAidBjYDjmWGthg6uHufJOnltt/cbD/T9sfHzr3e9rwPrp3qJ4iZNH2eF9v+SN+x1CLpLsDhwJ8AJzcjupH0aGBb2x+qEEPvXSqbch8EfJbSIDnqObKI0lD6VzUGSQ3oWgzhCaL3TgNdDhBdhxiq/1tM9ROEyuR8h1LuDpYAX6Qsgv4y4DxKI+20eCGlWunm8YMu80R9u/0t824IXSqxfYnKnFgHAA9rDn8N+Dvbv6sRAwO5FsBDJF3QlLtts02zX2sgaToNFNWf5qb6CULSZ4BfUnoEPBHYhNK/+XB3sPjGkEk6kVK/e+h4Q2TlGK5gYCPbx0naDTjA9qEVyrqCAVyLZhqYGdXo7ilpue0dZjj3fdsPazs3zzE8y/ZpM5xbYynSjmKo/gQx7QniQts7NtsLgJ9TZsz8334j60fTZe54ypwz76Z8QQF/uI1wa6OyUMz+lGUuLwc+afv4fqPqX81q2IF0Ghj/cv7S+LQWFavabqH0Yqq2DO1UrwcB3Dp8v6lauXxakwPcmgSOAvalNAYe2/xUaRiU9Jyx7d0mzh1WI4amrAdJOlrSD4ATgJWUm6m/rJUcBnQt7iHpSEknqCySI0kvpDTWP6tSGJdKekpLbDU7DYw/yW06y7kunW/7HrY3tr1+sz3a72SN8ml/ghhfGB5uy8qiPMYPYsWoGppulcdS6pX/wZXW2Z2IofcG0aasW4BvAAeP+tpLuqxmFdeArkXv1bAD6TTQ+79HHx0VprqR2gOcLbVHZwNvBJ7n/u4ahtClEsqax4uBr6jMZnpq5fJhONdim7Fq2H+lh2rYgXQauI/K7L4a26bZX1g5hla23zbfBU51gpC0EfACSr//CyjdO1f1G1VvHtnWXVDSFpS65rdUiGEQI9ttfwr4lMriPPtSZuy8r6R3A5+y/YUaYcyw3bbfpdWqYSX1Ug3rspLev40fk7SbpCqdBoD3ARu3bENZr7qGBZS1p6vdIEx7FdPHKH8A36AsDHOlh7neb1WS7g08k9I4uxnlS/FlFcod7Mh2SZtSrsmzbdcYFDWIazG0athp7jSQKqb6th97fH4/ZcrtqSRpY+BplMf4BwGfonwRbV4xjEGMbJ94srwQeH8z7uC9zU8Ng7gWQ6iGbdogFlMSwy8oy/PKFSe7lHT0LKdt+7U1wqhQxmqmPUGMPz6vkoaw1EFvrqEkyFcB37RtSU+rGcBMfepHXSqBWlMsf4DVnyy3p4wyr2Yo12Ig1bA/pPxbPHWs08CLK8fQtkbL3SgzIP8xUCNBzPuKcWsz7VVMo8dnWL1v8TT2Ynox5YvnbpQ1Kj4GfLFyz51ZR7bb3qdSHOPjY9YHvlv70X5A16L3atjmRmUxZaGeUaeBf7W9dc04xuLZmHLDcDBwGnCs7Wv6iKVrU50gYk2StqE8yi8GtgNeTWmDqNGVsPculU0cvXUrHStzKNei92Q5Fsuo08D+lMnxPkC9TgOjdqiXAH/dlP0O27+sUXZfkiBiRmNdC59le9sK5Q1iZPsQniwHdC16T5Zteug08Bbg6cBJwIm2f9N1mUOQBBGrUZnee7tm9xLbv6pY9iC/jPowlGsxkGTZ1mmgajtIM3jyRmAVq3cz/oOujk6CCABUVo47ifIIfznlF/8BlN5ML/DEgvEdxTCoLpV9yrW4zRDaQaZVEkQAIOkYSn/7F4yqMZrGuBMpf5D/3Gd8Mb2G1A4ybZIgAgBJ3wd2tX39xPG7A2e7zpTKQ+hSOQi5FrcZSnXbNJr2cRBxm1smkwOA7d9IqnUXMT7+4CnADlQefzAguRa32UnSaD1uAXdp9qeuuq22JIgYsVZfwWzcLS3HupCR7bfJtWgMYTT3tEqCiJF7UqZSnmlR9hoysv02uRbRu7RBxGAMoUvlUORaxBAkQQQAkrac7bwrrLkbEcOSBBFA6UpIqUoar8swZTGU+6QeOGL6pA0iABg1iI5I2gp4BbA78PoeQoqInq3XdwAxLJK2k/TvwOcojdbbT8uCLBGxulQxBQCSHgYcRelv/2bgo7Zv7jeqiOhTEkQAt/aauQr4T2CNxGD7H6sHFRG9ShtEjPxt3wFExLDkCSLWiaTjbb+w7zgiontppI51tVvfAUREHUkQERHRKgkiIiJaJUHEusqscRFTIgki1tU7+g4gIupIL6YAQNJ/MMu03rb3rhhORAxAxkHEyFub/wp4H/D8HmOJiAHIE0SsQdK5tnfpO46I6FfaIKJN7hoiIlVMUUjadGx3weT61Lavqx9VRPQpVUwBgKTLWXPBoBHb3qZySBHRsySIiIholTaIAEDSnpL2azl+gKQ9+ogpIvqVJ4gAQNLZwFNtXztx/H7Ap2z/eT+RRURf8gQRI3edTA4Atn8K3K2HeCKiZ0kQMbKRpDV6tUn6I+AuPcQTET1LgoiRTwLvk3Tr00Kz/Z7mXERMmSSIGHkV8DPgSknnSDoHuAK4tjkXEVMmjdSxGkl3AR7Y7K6wfUOf8UREf/IEEQBIejlAkxAeYvvCUXKQ9Ppeg4uIXiRBxMjise0jJ87tVTOQiBiGJIgY0QzbbfsRMQWSIGLEM2y37UfEFEgjdQAg6Wbgt5SnhbsA149OARvZ/qO+YouIfiRBREREq1Qxxawk3UvSUX3HERH1JUEEAJK2kHSSpM9Ker6ku0o6FrgUuE/f8UVEfVlRLkY+CHwNOJ3SrfVsYDmwYzNhX0RMmbRBBACSzre909j+z4Atbd/YY1gR0aM8QcStJtah/ilw19HkfVmTOmL65AkiAJB0BXALWZM6IhpJELFOJO1ge3nfcURE99KLKdbVh/oOICLqSIKIdZV5mSKmRBJErKvUSUZMiSSIiIholQQR6+qmvgOIiDrSiykAkHQf4JWU5UYvBN5g+9f9RhURfcoTRIx8kDLd9/HA3YF39htORPQtTxABgKTzbO88tv8923/WZ0wR0a9MtREjmphqY8H4fqbaiJg+eYIIIFNtRMSakiAiIqJVGqkDAEnPGdvebeLcYfUjioi+5QkigNUbpScbqNNgHTGd8gQRI5phu20/IqZAEkSMeIbttv2ImAKpYgoAJF0PrKA8LWzbbNPsb2P7bn3FFhH9yDiIGHlo3wFExLAkQQQAtq9sOy5pAbAYaD0fEX+40gYRAEi6h6QjJZ0g6UkqXghcBjyr7/gior60QQQAkj4D/BI4C3gisAmwAXC47fP6jC0i+pEEEQBIutD2js32AuDnwJa2/7ffyCKiL6liipHfjzZs3wxcnuQQMd3yBBEASLqZsh7EaFDcXYDrm33bvkdfsUVEP5IgIiKiVbq5BgCSNgJeQFly9ALgZNur+o0qIvqUJ4gAQNLHKO0Q3wCeDFxp+/B+o4qIPiVBBLBGL6b1ge9mBteI6ZZeTDEy3ospVUsRkSeIKMZ6MUHpuZReTBFTLgkiIiJapYopIiJaJUFERESrJIiIDknaS9LFklZIOqLveCLWRdogIjrSTHp4CbAHsBJYCuxv+6JeA4uYozxBRHRnV2CF7cts3wScCuzTc0wRc5YEEdGdzYCrxvZXNsci7hSSICK6o5ZjqdONO40kiIjurAS2GNvfHLi6p1gi1lkSRER3lgLbSdpa0gbAYmBJzzFFzFmm+47oiO1Vkg4DzgQWUKZQX95zWBFzlm6uERHRKlVMERHRKgkiIiJaJUFERESrJIiIiGiVBBEREa2SICIiolUSREREtEqCiIiIVv8fbK3Uv7EwzG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179" y="1395167"/>
            <a:ext cx="4979534" cy="5513056"/>
          </a:xfrm>
          <a:prstGeom prst="rect">
            <a:avLst/>
          </a:prstGeom>
        </p:spPr>
      </p:pic>
      <p:sp>
        <p:nvSpPr>
          <p:cNvPr id="4" name="AutoShape 4" descr="data:image/png;base64,iVBORw0KGgoAAAANSUhEUgAAAYgAAAGyCAYAAAD+olPtAAAABHNCSVQICAgIfAhkiAAAAAlwSFlzAAALEgAACxIB0t1+/AAAADh0RVh0U29mdHdhcmUAbWF0cGxvdGxpYiB2ZXJzaW9uMy4xLjMsIGh0dHA6Ly9tYXRwbG90bGliLm9yZy+AADFEAAAgAElEQVR4nO3debglVX3u8e9LE8ABFWKrkUEGcQAJEFs04pAoCHojoKI2RIUELzEBg1MUxKDB6yyiAg4YSZwQURw6BkXjPIB2I5ONAi2DtERBMRoFwYb3/rFqw+7ddU6fhlOrCvf7eZ7zUMPee/2oPmf/qtYo20RERExar+8AIiJimJIgIiKiVRJERES0SoKIiIhWSRAREdEqCSIiIlqt33cA8+Xe9763t9pqq77DiIi4UznnnHN+bnth27k/mASx1VZbsWzZsr7DiIi4U5F05UznUsUUERGtkiAiIqJVEkRERLRKgoiIiFadJghJe0m6WNIKSUfM8rr9JFnSorFjRzbvu1jSnl3GGRERa+qsF5OkBcCJwB7ASmCppCW2L5p43cbAPwLfGTu2PbAY2AG4P/Bfkh5k++au4o2IiNV1+QSxK7DC9mW2bwJOBfZped1rgTcDvxs7tg9wqu0bbV8OrGg+LyIiKukyQWwGXDW2v7I5ditJuwBb2P7sur43IiK61eVAObUcu3V1IknrAccBB63re8c+4xDgEIAtt9xytXMP/6cPzj3SO+ictzyvWlkREbV0+QSxEthibH9z4Oqx/Y2BhwFflXQF8ChgSdNQvbb3AmD7JNuLbC9auLB1pHhERNxOXSaIpcB2kraWtAGl0XnJ6KTtX9m+t+2tbG8FnA3sbXtZ87rFkjaUtDWwHfDdDmONiIgJnVUx2V4l6TDgTGABcLLt5ZKOAZbZXjLLe5dLOg24CFgFHJoeTBERdXU6WZ/tM4AzJo4dPcNr/2Ji/3XA6zoLLiIiZpWR1BER0SoJIiIiWiVBREREqySIiIholQQRERGtkiAiIqJVEkRERLRKgoiIiFZJEBER0SoJIiIiWiVBREREqySIiIholQQRERGtkiAiIqJVEkRERLRKgoiIiFZJEBER0arTBCFpL0kXS1oh6YiW8y+QdKGk8yR9U9L2zfGtJN3QHD9P0nu6jDMiItbU2ZKjkhYAJwJ7ACuBpZKW2L5o7GWn2H5P8/q9gbcBezXnfmR7567ii4iI2XX5BLErsML2ZbZvAk4F9hl/ge1fj+3eDXCH8URExDroMkFsBlw1tr+yObYaSYdK+hHwZuAfx05tLelcSV+T9NgO44yIiBZdJgi1HFvjCcH2iba3BV4BvKo5/N/AlrZ3AV4CnCLpHmsUIB0iaZmkZddee+08hh4REV0miJXAFmP7mwNXz/L6U4F9AWzfaPsXzfY5wI+AB02+wfZJthfZXrRw4cJ5CzwiIrpNEEuB7SRtLWkDYDGwZPwFkrYb2/0/wKXN8YVNIzeStgG2Ay7rMNaIiJjQWS8m26skHQacCSwATra9XNIxwDLbS4DDJO0O/B74JXBg8/bHAcdIWgXcDLzA9nVdxRoREWvqLEEA2D4DOGPi2NFj24fP8L7TgdO7jC0iImaXkdQREdEqCSIiIlolQURERKskiIiIaJUEERERrZIgIiKiVRJERES0SoKIiIhWSRAREdEqCSIiIlolQURERKskiIiIaJUEERERrZIgIiKiVRJERES0SoKIiIhWSRAREdGq0wQhaS9JF0taIemIlvMvkHShpPMkfVPS9mPnjmzed7GkPbuMMyIi1tRZgpC0ADgReDKwPbD/eAJonGJ7R9s7A28G3ta8d3tgMbADsBfwrubzIiKiki6fIHYFVti+zPZNwKnAPuMvsP3rsd27AW629wFOtX2j7cuBFc3nRUREJet3+NmbAVeN7a8EHjn5IkmHAi8BNgCeMPbesyfeu1k3YUZERJsunyDUcsxrHLBPtL0t8ArgVevyXkmHSFomadm11157h4KNiIjVdZkgVgJbjO1vDlw9y+tPBfZdl/faPsn2ItuLFi5ceAfDjYiIcV0miKXAdpK2lrQBpdF5yfgLJG03tvt/gEub7SXAYkkbStoa2A74boexRkTEhM7aIGyvknQYcCawADjZ9nJJxwDLbC8BDpO0O/B74JfAgc17l0s6DbgIWAUcavvmrmKNiIg1ddlIje0zgDMmjh09tn34LO99HfC67qKLiIjZZCR1RES0SoKIiIhWSRAREdEqCSIiIlolQURERKskiIiIaJUEERERrZIgIiKiVRJERES0SoKIiIhWSRAREdEqCSIiIlolQURERKskiIiIaJUEERERrZIgIiKiVRJERES06jRBSNpL0sWSVkg6ouX8SyRdJOkCSV+S9ICxczdLOq/5WTL53oiI6FZnS45KWgCcCOwBrASWSlpi+6Kxl50LLLJ9vaS/B94MPLs5d4PtnbuKLyIiZtflE8SuwArbl9m+CTgV2Gf8Bba/Yvv6ZvdsYPMO44mIiHXQZYLYDLhqbH9lc2wmBwOfG9vfSNIySWdL2rftDZIOaV6z7Nprr73jEUdExK06q2IC1HLMrS+UngMsAh4/dnhL21dL2gb4sqQLbf9otQ+zTwJOAli0aFHrZ0dExO3T5RPESmCLsf3NgasnXyRpd+AoYG/bN46O2766+e9lwFeBXTqMNSIiJnSZIJYC20naWtIGwGJgtd5IknYB3ktJDteMHd9E0obN9r2B3YDxxu2IiOhYZ1VMtldJOgw4E1gAnGx7uaRjgGW2lwBvAe4OfFwSwI9t7w08FHivpFsoSeyNE72fIiKiY122QWD7DOCMiWNHj23vPsP7vg3s2GVsERExu4ykjoiIVkkQERHRKgkiIiJaJUFERESrJIiIiGiVBBEREa2SICIiolUSREREtEqCiIiIVkkQERHRKgkiIiJaJUFERESrJIiIiGiVBBEREa2SICIiotXtThCS/mY+A4mIiGG5I08Q/zJvUURExODMmiAkXTDDz4XAfdf24ZL2knSxpBWSjmg5/xJJFzWf+SVJDxg7d6CkS5ufA2/X/11ERNxua1ty9L7AnsAvJ44L+PZsb5S0ADgR2ANYCSyVtGRibelzgUW2r5f098CbgWdL2hR4NbAIMHBO897JOCIioiNrq2L6LHB321dO/FwBfHUt790VWGH7Mts3AacC+4y/wPZXbF/f7J4NbN5s7wl80fZ1TVL4IrDXnP+vIiLiDpv1CcL2wbOcO2Atn70ZcNXY/krgkbO8/mDgc7O8d7PJN0g6BDgEYMstt1xLOBERsS667OaqlmNufaH0HEp10lvW5b22T7K9yPaihQsX3u5AIyJiTV0miJXAFmP7mwNXT75I0u7AUcDetm9cl/dGRER3ukwQS4HtJG0taQNgMbBk/AWSdgHeS0kO14ydOhN4kqRNJG0CPKk5FhERlaytF9PtZnuVpMMoX+wLgJNtL5d0DLDM9hJKldLdgY9LAvix7b1tXyfptZQkA3CM7eu6ijUiItbUWYIAsH0GcMbEsaPHtnef5b0nAyd3F11ERMwmczFFRESrJIiIiGiVBBEREa2SICIiolUSREREtEqCiIiIVkkQERHRKgkiIiJaJUFERESrJIiIiGiVBBEREa2SICIiolUSREREtEqCiIiIVkkQERHRKgkiIiJaJUFERESrThOEpL0kXSxphaQjWs4/TtL3JK2StN/EuZslndf8LJl8b0REdKuzJUclLQBOBPYAVgJLJS2xfdHYy34MHAS8rOUjbrC9c1fxRUTE7Lpck3pXYIXtywAknQrsA9yaIGxf0Zy7pcM4IiLiduiyimkz4Kqx/ZXNsbnaSNIySWdL2rftBZIOaV6z7Nprr70jsUZExIQuE4Rajnkd3r+l7UXAAcDbJW27xofZJ9leZHvRwoULb2+cERHRossEsRLYYmx/c+Dqub7Z9tXNfy8DvgrsMp/BRUTE7LpMEEuB7SRtLWkDYDEwp95IkjaRtGGzfW9gN8baLiIionudJQjbq4DDgDOBHwCn2V4u6RhJewNIeoSklcAzgfdKWt68/aHAMknnA18B3jjR+ykiIjrWZS8mbJ8BnDFx7Oix7aWUqqfJ930b2LHL2CIiYnYZSR0REa2SICIiolUSREREtEqCiIiIVkkQERHRKgkiIiJaJUFERESrJIiIiGiVBBEREa2SICIiolUSREREtEqCiIiIVkkQERHRKgkiIiJaJUFERESrJIiIiGiVBBEREa06TRCS9pJ0saQVko5oOf84Sd+TtErSfhPnDpR0afNzYJdxRkTEmjpLEJIWACcCTwa2B/aXtP3Ey34MHAScMvHeTYFXA48EdgVeLWmTrmKNiIg1dfkEsSuwwvZltm8CTgX2GX+B7StsXwDcMvHePYEv2r7O9i+BLwJ7dRhrRERM6DJBbAZcNba/sjk2b++VdIikZZKWXXvttbc70IiIWFOXCUItxzyf77V9ku1FthctXLhwnYKLiIjZdZkgVgJbjO1vDlxd4b0RETEPukwQS4HtJG0taQNgMbBkju89E3iSpE2axuknNcciIqKSzhKE7VXAYZQv9h8Ap9leLukYSXsDSHqEpJXAM4H3SlrevPc64LWUJLMUOKY5FhERlazf5YfbPgM4Y+LY0WPbSynVR23vPRk4ucv4IiJiZhlJHRERrZIgIiKiVRJERES0SoKIiIhWSRAREdEqCSIiIlolQURERKskiIiIaJUEERERrZIgIiKiVRJERES0SoKIiIhWSRAREdEqCSIiIlolQURERKskiIiIaJUEERERrTpNEJL2knSxpBWSjmg5v6GkjzXnvyNpq+b4VpJukHRe8/OeLuOMiIg1dbbkqKQFwInAHsBKYKmkJbYvGnvZwcAvbT9Q0mLgTcCzm3M/sr1zV/FFRMTsunyC2BVYYfsy2zcBpwL7TLxmH+ADzfYngCdKUocxRUTEHHWZIDYDrhrbX9kca32N7VXAr4A/bs5tLelcSV+T9Ni2AiQdImmZpGXXXnvt/EYfETHlukwQbU8CnuNr/hvY0vYuwEuAUyTdY40X2ifZXmR70cKFC+9wwBERcZsuE8RKYIux/c2Bq2d6jaT1gXsC19m+0fYvAGyfA/wIeFCHsUZExITOGqmBpcB2krYGfgIsBg6YeM0S4EDgLGA/4Mu2LWkhJVHcLGkbYDvgsg5j7cSPj9mxWllbHn1htbIiYjp0liBsr5J0GHAmsAA42fZySccAy2wvAd4PfEjSCuA6ShIBeBxwjKRVwM3AC2xf11WsERGxpi6fILB9BnDGxLGjx7Z/Bzyz5X2nA6d3GVtERMwuI6kjIqJVEkRERLTqtIophmG343erVta3XvitamVFRLfyBBEREa2SICIiolUSREREtEqCiIiIVmmkjiq+9rjHVyvr8V//WrWyIv6Q5QkiIiJaJUFERESrVDHFVDnhpf9RrazDjn1qtbIiupAEEVHZ656zX7WyjvrwJ6qVFX94UsUUERGtkiAiIqJVEkRERLRKG0TElPrB675cpZyHHvWEGc+95jWvqRLD2so67eO7VonhWc/8bpVy5ksSRETEAOz0iTOrlXX+fnvO6XWdVjFJ2kvSxZJWSDqi5fyGkj7WnP+OpK3Gzh3ZHL9Y0tz+byIiYt50liAkLQBOBJ4MbA/sL2n7iZcdDPzS9gOB44A3Ne/dnrI+9Q7AXsC7ms+LiIhKunyC2BVYYfsy2zcBpwL7TLxmH+ADzfYngCdKUnP8VNs32r4cWNF8XkREVCLb3XywtB+wl+3nN/vPBR5p+7Cx13y/ec3KZv9HwCOB1wBn2/5wc/z9wOdsf2KijEOAQ5rdBwMX38Gw7w38/A5+xnwYQhxDiAGGEccQYoBhxDGEGGAYcQwhBrjjcTzA9sK2E102Uqvl2GQ2muk1c3kvtk8CTlr30NpJWmZ70Xx93p05jiHEMJQ4hhDDUOIYQgxDiWMIMXQdR5dVTCuBLcb2Nweunuk1ktYH7glcN8f3RkREh7pMEEuB7SRtLWkDSqPzkonXLAEObLb3A77sUue1BFjc9HLaGtgOuHN1II6IuJPrrIrJ9ipJhwFnAguAk20vl3QMsMz2EuD9wIckraA8OSxu3rtc0mnARcAq4FDbN3cV65h5q666g4YQxxBigGHEMYQYYBhxDCEGGEYcQ4gBOoyjs0bqiIi4c8tcTBER0SoJIiIiWiVBREREqySIHjWN+IMgaV9J9+k7johYN5L2kPTFLj47CWIGkv6mQjF/W6GMuXoOcK6kSyX9u6RDJO1QMwBJ95D0BkkfknTAxLl31YxlJpIeUqmc+0l6t6QTJf2xpNdIulDSaZL+pEYMa1Ppb2RtMVTpSSRp/7HtR02c+/tKMTxB0iWSfiPpw5K2l7QMeCPw7k7KTC+mdpJ+bHvLjsv4nu0/67KMddXMqPvo5ufPgS2BpbafUqHs04FLgbMpyfP3wAG2bxzKtarxe9GU83ngP4G7AQcAHwE+SpmnbHfbk/OaVVfxWmw60yngfNubV4jh1t+/yd/FWr+bks4FXgycRZkE9YPAP9t+R1dlTvV6EJIumOkUcN8KIfyppF/PUL5t36NCDKuxfYWkjYC7ND+j7Rq2tf2MZvvTko4Cvixp70rlAyDpnTOdAu5VKYz72j6+iecfbL+pOX68pIMrxTCEvxGAa4ErWX0KntGUPLWqRTXDdtt+V2z7q832pyVd22VygClPEJRf8D2BX04cF/DtCuVfaHuXCuWslaRXUp4YFlImPTwbOAE4pNIgRYANJa1n+xYA26+TtBL4OnD3SjEA/A3wUuDGlnP7txzrwnj17wdnOde1vv9GAC4Dnmj7x5MnJF1VKQbPsN2235V7SXr62L7G921/cr4LnPYE8Vng7rbPmzwh6av1w+nV84DfUK7Jt4Hv2P5V5Rj+A3gC8F+jA7Y/IOlnwPEV41gKfN/2Gl+Akl5TKYbPSLq77d/YftVY+Q8ELqkUAwzjb+TtwCbAGgkCeHOlGB4i6XuUxPjgZptm/0GVYvg68NSx/a+N7RuY9wSRNogeSXql7df3HcdIU9c7an94FOWu/Xzg27b/rc/Yamquw+9sX993LDEMkrad7bztH9WKpaapThCSHmF76Qznnmv7Qx2X/2pmfjy17dd2Wf5Mmpl1Hw48Dvg7YGvbna/oJ+l44JW2/3fi+EOAE2zv3nUMTXn7UpLiNTXKmyGGoVyLtwPfolyPn9QosyWG84FvUp5sv2X7ih5i+JztJ9cudyKGt9t+UbN9+Hj7g6R/t33QfJc57d1c3990Jby14VHSwyR9HXjGLO+bL78BfjvxY8pSrK+oUP6tJO0t6Y2SvgFcA7yVshDJS4H7VQrjp8B5oy6uku4q6c2U2X1PrBQDDKDLL8O5FiuApwHfknSFpFMkHSppF0m1vj/+mvIkuwfwBUk/kfRxSS+W9MhKMdT6G5jN48a2D5w496ddFDjtTxDrA/9EWZXutcCOwFOAl9r+bOVYNgYOpySH04Bja97BSvokzR0acE6zTGx1zfTuJwAbA/enXIv/10d1T59dfpvyB3Mtmnj+BNiNcj32Bu7TR087SfemzPz8Iuo93V7WlNeqmZ266xjOHXVqGd9u9jvpajvVjdS2VwFvkLQK+FfKokS72q62OFFT3/0Syl3SB4A/sz3ZY6Rztp++9ldVMbpjWZ/yhPuDvr4Qe+7yCwO5FpJEuXl6NCVBbE95sui0Cnas/AXALmPlbwv8hPI3e1aNGCiLme3HzKtddp4ggPUkbUL5XRhtj+LpJElO+xPEtsC7gJspA1CeDBwGvK5Go6yktwBPp8znfqLt33Rd5iyxbAG8BdgM+BzwFtu/b8592va+FWJ4FXAQcJTtj0naDHgHpevt39u+qOsYmjjauvyeDVxQq8vvgK7FF4F7AOfRXAfbP6hR9lgMvwV+QKla+6rty2uW38TQ+0BNSVcAtzBDkrK9zbyXOeUJYgVwhO1PjB27P/A2YAvbu3Vc/i2UvvarWL2xuvpAueaL4HTKl8DBlEbqp9r+xeTjbIcxvAN4VUvD7JOBt9l+aNcxNOX9kJ67/A7oWrwX2Am4nvK7cRZwlu2f1yi/iWF/SsJ+OOVmbulYHFUazmv9DQzNtCeIu8901y5pd9v/1WzvYHt53ejqknSe7Z3H9p8DHEmpa/74AO6eNrR9Y7N9pO03dFzeYLv81r4WTTn3oFyH0fVYSBkrMtlY2nUcdwV2pVQ1HQRsYPsBFcrdyfb5M5z7Vtc3k005s/4N2v7ebOdvV5nTnCDmqqvHS0lPsP3lZnvr8UdnSU/vYmTkLLEsBx5u+3djx3YH3gPczfYgJoiDuo/7fXX5nata10LShsAjuK2R+lHANbZ37Lrspvy7AY/ktnaIRwBXUbq99jorsqSrbG9RoZxbgOWUqUdgYuoR20+Y7zKnvZvrXHU118pbx7ZPnzj3Kur6V8of4K2aJ6hnAt+vHMvadDr3zUC6/M5V19fiOEnfAf4bOIbSo+q9wIMrJodzKaOoX05pjD0W2Mr2Ln0nh0atu+yXAr8CbgD+jVIF/JfNz7wnB5jyXkzroKtfgCFMAAaA7eNmOH4upf/5kHT9B3kQpe3h5fTY5XeOur4Wl1Nmkj13tgb6jqthD6TMWzbr/6ukA21/oIsAtPocSKudolLPtuZv9Lim+/P+wJckXQm8vm0qlPmQBNGvIUwAtlaSjrZ9TN9xjOk0ec61y6+ks2z/eZexzCWMLj/c9kwz2076ENBJVZftmWaUnXQ4pat4F546y7mqY6ZsXy7pM5TE9FzKXFBJEPNN0pZumSGyRVd3kNtIWkL5Ix9t0+xv3VGZt8fzKdULnZJ0mO0T5vDSj3cdyxxt1NUH3wmvRdUn3hl0FoPtOS2O1PFTzDaUAYL7UNpfTqV0yf/drG+8I2VOcyN1332bJT1+tvO2v1YxlrZ1KaB5hLbd+c1E3/8e66rLeHMtEkPLZ98CXAB8Bvg1E7UMtt8232VO9RMEPd/11EwAc/A/wCNs/2zyhOrNuR9xR/xBP8VQnuJHSaHK+ijTniA208yrh2H7H7ssXDOv1jUqv5MJuGbwQeABwBoJAjilUgyDW2FvLbr8MhjEtRhANey6dPn+VlcxrIPOqmRsv6arz57JtFcxXQkcPdP5ruoSx8o/j/ILdQplsZwbJsq/ssvyb48ue6sMabSqypTfD6T0njlzhtc8zHYnXYCHci3+0Ktt5lvX/27NSPojKfNhGbgIeJPtM7oob9qfIH7RdRKYje2dVeb335+SJC5q/vsFl4kEh6iz3ipDIeldwA6Urq6vlbSrW9bm6Co5DMwQqm3uTDp7ipH0fymDNV8OLGsOLwLeKGlz2yfNe5lT/gRxtu1H9R3HiKRnUyYke5Ptt/QdT5su75Ak/XPbF3Ftkr4P7GT75mZqh2/YfnjlGIZyLa6h9JZp1XU1bBPD9ZTZY9c4VULovipW0ktmO99FA3FLDBcBj7F93cTxPwa+2cX8XNP+BPEPs81v0sXcJpOaWToXUxZl+SVlVtlPdV3uHdDlHcXTJT0P+ChwqivNWNriptGgMNvXN9Nd1zaUa3EDcE5PZY9czuzjEGrYeGz77yijyWvTZHIAcJlQs7MCO/ngO4M+5jaZKP9rlF+804BPAKv947f9MvSt6/pgSQ+mJMxnUxo+R1+Q1dpjJu5YRVl/YAUV71ibOIZwLXqv/x9Ke8xIX/E0U54cMjlpoKSdgPfZ3nXey5zyBPFiytKiv6I8Rn/KFddkaOZ3H/0DtE33Pe/zu99RNavlml/8xcCzgJ/WmDGzKXfW2UH76DzQ47XovRpW0gkDmXMJ6C9pSnoMZdqTf6M81ZkyaeGBwHNsf3O+y5zqKqY+5jaZKH+rrsuYq7lOJVwxOawH3Ae4L3A3bnvKq+EW261jPyQ9FqiaIHq+Fr1XwwKXzdYGUKP+fwhsf1PSrsChlPnCRKkBeZTtn3ZR5lQ/QYxTWZR+MWVuk5fbPq1CmQsoo5R/0+w/CtigOX2uJxaL6TiWr4ztPpzSS2JU5dZ5ddtYHI+lJOt9KbPIngqc7ooL9qisP/weysI8q5pj96XMIvpg24+oFMcQrkWv1bBjMZxHWenwxokYsP0vFWK4kNue8h/I6lWQtRrK/932QV2Xs1qZ05wgZpjb5LNdzm0yUf5bKXPqv7nZv5zyRbAR8D3br6gRR0tcfdWxXkWZ1vlU4LS2Ud2V4tgEeCNl7YHDKesxvwR4M/Bu27dUiGEo16LXatgmhl0o7TB7UapWPgp8yRW/vIZQ7dhH1da0J4jqc5tMlH8uZXqL0V3qubZ3aXrNfMP2Y7osf5a4+qpjfcBMf2iS1q89NkTS4cBxwNWUx/iVFcse2rUYVcPuQ6liq1IN2xLHo5s4dgdeYXvJWt4yX+U+ELiv7W9NHH8scLXtH1WI4YeU//fWLktdVPdNdRsEs89tUiNzrjfxh/4KKM+rkqrMtTIwHwEeAyDpQ7afO3buu1QaoCfpXsCbKAso7QU8BficpMPdrABYwSCuxYgrTjE9E0kLgV0oT3QrKYs51fJ24JUtx29oztXohrsZpZqzLUEYmPfqvqlOEJ5lbhNJNeqZN5C08aitwfYXmrLvSYdTSbeRdDy3JcXNJ+eoqjEgitIAO7LDxLmaYxG+B7wLOLRJ4F+QtDPwLklX2t6/QgyDuBYzVMN2OsV0Swx/Q6li2ojSHfxZtmsmBygr2K0xd5rtZZK2qhTDilptgSNTnSAmSdqe8sewP6XOdVHHRb4P+JikF7iZEK2p63x3c66mZWPbfQ2Mmu2prWZd6OMmq5Oa6pRHN9Md1DCUa7GC1atht6T0bCqB1OlB9H7gQkqbzJ7Ak8YHhtneu0IMs92wVVlRrg9TnyCaL+T9m59VlBlNF9m+ouuybb+tGZT1TZVF2Q38Fnij7Xd3Xf6EjwEb216tC6Wk+1C+GGq4l6SnUdZKv5duW+ZRwD0rxQCl+mQllLp325ePnftFpRiGci36roYF+MtK5cxmqaT/a3u1GzdJB1Pvhmq1TiuS/gh4GPCTrp6opr2R+tuUP7ZTKSNUL5V0ue3qq7k1bQ6q2bV1ovyTgM97YlplSX9Nmf/l7yvE8G+znfccV/WahzhubaSfbC1m9PQAAB7YSURBVLCv1YA/lGsxG0mPsL20x/K3ABa7wrxlTTfnT1FGtI8SwiJKt/SndTUOYSKG9wDH217eVEOfBdwMbAq8zPZH57vMaX+CuBbYnDIAaSFwKRUf3yW93faLmt2Dbb9j7FztPs+PsX3I5EHbH5HU1jg37+b6pacOl3UcFTHDdtt+JwZ0LSbLq10NO1n+vYFnNuVvRqV5y5puxo+W9JeUu3aA/6zYaQHgsbZf0Gz/DXCJ7X0l3Y8yRmTeE8R68/2Bdya296H0iPge8C/NOIRNmtGKNTxubPvAiXM1FwuC2b/4hvZ7cnjHn+8Zttv2+9b1tUDSAyQdIel8ynTv/wDsYbtKcpC0saTnSfo8pQfXA4FtbG9r+2WVYngCgO2vUMZKHT9KDmPVf10bX5RpD+DTTUydPb1M+xMEzajUk4GTm/r2ZwNvl7SF7S06Ln62O9XarlFZ9+C74web3lw1p3aYi66v1TaSljTljLZH5VavflyLTq/FRDXsfmPVsFd0We6EayiJ4VWUaa3dtM/U9FZu61p8Oqt3M34VMJcV7+6o/5H0V8BPgN2Ag6GMi6GjhvKpTxDjmoae44Hjx0dOSjre9gs7KHK9ZtTuemPboz/4BR2UN5t/Ak6T9O+sXsf6PEqVwpB0fRe/z9j2WyfOTe73retr0Ws1bOOVlN/BdwOnSPpY5fJhANWOlGnG3wncD3jR2JPDE4H/7KLAqW6knquuGiZVZnO9hRkGvrjybK7NE9Sh3FbHuhw4oYc+57PqayqQljhOt/2MnmPo/Fo0DaLPoNT7PxC4F7Dn5NNm15oxGftTksV2wKspU39cUqHs3jsu9CEJYg7+kH8BRiTdw3Zrd1bNfeH6KjSQ6Z+HkKhqX4uxatj9gRrVsDPFsWMTw7Ntb1uhvP8Bvk65mXtss02z/xjbm1SIYXwwK832z4GvuIOpviEJYk46fIJ4APA/TTsITQ+JfYErgBNt3zTL2+c7lvE7pC/ZfmLbuQpx7AK8DBgtn7gMeEtT9119DqLZdH1dhn4txueL6rAadl3iOcv2n3f02Y+f7bztr3VR7kQMkx1ZoHRxfRbwMdtvn+8y0wYxN13VMZ5GWWr0V81UDh8H3gDsTJnq4fkdldtm/P9x01nOdReA9AzKHEivb/4rSmPgxyX9PfD/KPWtf/DuDNfCq08mWGUBo7Xocnqav6nc7XwNM3VnbsZHfJsyJ9S8SoKYm3es/SW3y11sX91sPwc42faxKgvE1J4pcwhdO18N7D7RQ+Z8lbUqfggMbWGYLhPnne1aDEGXv6e1u53Pme0b1NGa1FOdICT9B7P8Uo3meLH9712FMLb9BODIprxbuvoHn8V9VFbt0tg2zf7CSjGs39Z90vYVzSR5VQbszaRl5G6X63UM+lpMobs2VX7Vptqei6aL63NppoaZb1OdILity6Iok+PVrNIB+LKk04D/BjYBRgNv/oTVB8XU8D5g45ZtgH+tFMPv2xrEm7aaGyvFsJrZRu66mX23I4O7FmvR9zge6DaG6lNtT5L0v6x5Q3sD8DVKF9h5N9UJYrxhSdJvajQ0TXgRpUfIn1B6Qvy+OX4/4KiagXiWZRubiQRreDXwX5Jez+qLsh9Bt3frq5G0MaVt6ADKxH2foozc3bxWDAzkWqyDrqphkfQQ2z9stje0fePYuUfZPrvZfW7rB8yP6lNtT7K98dpfNb/Si6kx5K6sXfbOmChnM0qyusD2TU2XxhcBB9m+f9flNzHsBLyUsgaCKEuwHmv7/BrlNzHcwJojdy/rYVzKEK7FnKphO46h9zEIA+nSvCdlxuVPTBz/a8rSxV+c7zKn+glC0nhvnQUTI5mxfV39qFp1vniQpBdRnlpWABtKegelIfSDwMO7Ln+k+fJ73myvqdClcggjd4dyLfquhh2V3bbdtt+VOT21dTx48l9oX7nuS5Sn3CSIeTZ6dB/9ko03NBmoesc4ixqPeYcAD7Z9naQtKYnicWOP70PSaZdK28cBx42N3P00cH9Jr6DSyN110PW16LsaFgbQw24d2pu6/M64qyfWa4EyWV9X1cBTnSDcw7oPA/a70ROT7R9LumSgyaEa25cBrwNeNzZy93NA5yN3B6qv+ujRErhi9eVwRWk8HpIur9FGbQMkVRYOymR9822WOr0DgGu7qNO7nWo8Rk+uQ32f8X3XWZN6ECR9wfaTxo/ZvpCy7OVUdS8dSDXsP41tL5s4N7n/h+yTwPskHWb7t3BrB5J30tFsslOdIJi5Tu/LdFSnN24gvTNG/mliv691qeei64RZa9zHfOj6WgyhGnYIy+HOVZf/Hq+ijKC/UtJoFPuWlDW7/7mLAqc9QVSv05twCrfNK38Wq88x/67Rvu3vV4jlwXeiwVeddals3FOzLALjiWVZe9bptRhINew7gc+z5l3yHsBjgBrL4e4xU42CpDfZHjVid9YFualaOkLSv1Bm1YXS/faGuca6rqa6m6ukS4DtZ6jTu8j2dh2Xf2vXucludLW71Q2hm+8QulQ2cfwC+AwzT8P+txViGMq16L0aVtJFtref4dxy2ztUiOES4MW2/3Ps2HqUxcbuZ3uvrmOYq/n8W572J4jqdXoTeu+dMWaN+uXVgqlT1zyELpUAV9ZIAmsxlGvRazVsYwjL4T4J+HxTFfxJSRsBn6Csy912ffo0b9Vc054gqtfpTRhS74yHUOqbZ5pKoPO65oF0qYQBTBsxoGvRdzUsDGA53GYOrN2BM5u2j+cC37H9krW8tQ/zdnM51QlirnV6HRpS74yL+h4pOqHPus/WTgGSdgMOsH1o5Xj6vBbVu1a26H05XEmjKpuXUwaPfhH48Oh4X5P1dW2qE4Skl9t+czNd7kNsf3zs3Ou7brT1DPO7T6uBdKlcrVOAyjodB1AWZbmcOlWPg7kW9F8Ni+3vSnok8A/AQc3h5cAjXW853GPHti+grNE9OlZlsr51cMV8fdC0N1L3OsdLS0Pk+BKCH+6y7JZYDvLEtObNl9L/uNIviaTLWb1L5TjXmgtJ0oMod6b7A7+gdLN8me0H1Ci/iWEo12J9SjXs84E1qmF92wST0bHRDW2z/cwaN7TTniB67UWk9mUMN6UsHnSp7SO6LH8ilqOB02z/UNKGlG6FOwGrKNUq/1Urlr5JugX4BnCw7RXNseqT9Q2JpLvQTzUski6kvZpNlGTZ22I+kvYAXm57jwplVb+hneoqJnruRTRTw6OkJZS61moJgjLt+Gub7dHatwsp011/AOg8QQyhS2XjGZQniK9I+jxwKpUbrodyLfquhm38VYUyZiXpCcB7gPtT5uZ6PaUtQpTpWKqEMcN22/68qNVFbKh2kvRrlYU4/rTZHu3v2FdQtm/uodibxqqS9gROtX2z7R9Q70biXyiLn0z6MnBMpRiw/Snbz6b07Poq8GLgvpLeLelJs755/gziWrB6I/CRE+eq9P23faXL+tfrUf4uHwYsGDtew7GUCS3/mNK99WzgQ7YfXnHgZPUb2ql+grC9oM/yJxoiRzah9M5YXjmcGyU9DPgZ8JfAy8bO3bVSDEPoUjle7m+BjwAfaf6tnkl5qutyJbmRoVyL3qfalnQPyqqGiyhrtYtyc3cOpRqwxnQbtv3VZvvTkq613fWI/kk7Sfo15f//Ls02zX4nSwJMdYKYiaR7AYfa7vrRcXKem1Ej9VepMH3AhMMpd0YLgeNsXw4g6SnAuZViGEKXyvFyd6Q8RQD8wPZ7gfdWKn4o12IIgznfCVxEWQ/8FgBJooxVOoG1rJkxT+41Mf2KxvdrPEX0cUM77Y3UW1B+yUb1iqdQ6uGfB5xi+/AeY3uk7e/0Vf44Sfe1/bMK5byR0n2wrUvlz33bfDddx3FPylQbW1C6NIpStXElsG+NO9YBXYubgd/S3LUC149OARvZ/qMKMVzqGaa9me3cPMfwb7OcrjL9yky6vKGd9gTxFUo971mU+tQnUqp2Xmz7pz3H9mPbW/ZY/j0pjbUHAA+13fnI7qF0qWxGtN9E6Z0yumNdD3gjcBd3u4LbKIZBXIshkLTC9gNnOFclQQxBHze0054gzre909j+z4AtPTbtdl8kXWV7i8pl3gXYm5IU/gzYGNgX+Proi7JiHL10qWzKvwj405bqnfWBC20/tGIsvV6LmVSshkXSB4AfAa8dH5Mj6Z+BB9muMR0+TRvdP1HWCDel2uutLmuF1Ci/+g3ttPdiQtImkjZtGiF/Ctx1bL9PVTO3pI8Al1AmJTsB2Ar4pe2v1koOkl4O0HwJPsT2haMvREmvrxFD46bJ5NDEtQqocvMwlGshaQtJJ0n6rKTnS7qrpGOBS4H7VArjhZQqvhWSTpf0CUk/oozTOaxGAJL2oUxO+DXgbylPdl8DPtmcq2FT26+xfabtF1OqIA/qsrZj2p8grgBuoafRqi0jqW89BTzBdrXeKpLOb8r9IPAx21fVHhzW98j2sbJ+SBlF3dZr58M1niAGdC0GUw0raVtge8q/w3LbP6pY9vnAPravmDi+FfCZ8ZqIjmP4C277vfzK+L47mH5lqnsx2d5qLq+TtIPtLrqdvvV2npt3tneS9BBK9dJ/SboG2FjS/Sp+EfTepbLx38DbZjg3bddiU9uvabbPbKphH1GzGrap8vsw5cblP2qVO+GPJpMD3DrLa+cN9Y17suaMy6NJAjuZcXmqE8Q6+BCrr/Y2L2YZSb0FZYBS1SmeXZY/PRo4WtIiyl30dyWttP3oGiHMsN22310Q9l/O5XWax5W72sKYYbttv1NafaLAUTXs3aDapIH7U/4eviDp58BHKdPCXF2h7JHfS9rS9o/HD0p6AGU6ms7N9YZ2Pk11FdNcqc68TPemDMTan7IWxKdsv2z2d3Wv6b1zuO3jKpTVe5fKddFlVc9QrkXf1bAt8TyKMi3MM4AVwEdtv69CufsCb6ZMsTEav/QIysDJV9j+dIUYJn/XTOnyfFVnZSZBrF1XXwSSNgaeRqnWeRClEezZtjef77LuiL673A5VjRuHO4sOq2FnKu8vgOMoSwZvWKnMnYCXUnoxCfg+cKzt8yuV/5WWw5sCGwD72z5vvstMFVO/rgG+S1nZ7pu2LelpPcfUptcV1mp2qVxH1e+uBnwtOqmGHaeygtz+lKeHK4CTgI/P9p55LHtn4HzbNUZtt5qp6rOpDn4n8Lj5LnPqu7nO0U0dfe4rKXOovBs4sumlMUS11oMYQpfKQbgTXovObiIkvb7p1vpu4GpgN9uPt/1u2z/vqtwJ/wr8XNIXJb1G0pNU5ojqne1lwN27+OypThCS7iPp7c0f4Rtm+ge3/aguyrd9nO1HAvtQ/sA+Ddxf0itUFq2pRtL/6rbZbMd//pcycrOGD1K+AI6nPMaf3ZS9Y81pT2brlSJp67HdKzoMYxDXYh10eRNxI/Bk24tsv9X2yrYXqazN0AnbiyhTr7yOcsP4j8Clks6X9K6uyp0LSfelo+s/1W0QKnP9nwN8nTLn/Ma2D6pY/gmUIfLfHju2I+Ux+tm2B/dEIWkT27/s6LMHMbJd0ucofd5vmji+E6XP+1YVYhjEtZirmmMz+o6h6cH1KGA3yjQX69VorJd0PGsmgk2BR1M6ksx7F+Bpb4O4n+2jmu0zJdVeePxS4FhJf0JZ1vKUpsHrQkr10xB9iQ7rmgfQpRLKTcPnJD3V9vVNXH9BqWevNinbQK7FXHVVDbsuuqzmOoDyRbwz5YlmKfAd4DEVxwktm9g3ZUncl7ijtbmn/Qmi+sjEGeJ4AKWf92JKm8QplAV7Lq1R/rrosufOkLpUSjqKMnL4yZQFlI4Dnt7U99Yo/woGcC0k3Ydys/JAyo3LG1xn/YV11nG3498AP6SsKvd125d0Uc7QTHuCuIIB/BGOk7QLcDJlsrheFzRqM5CqhCpdKiW9BPg7yu/HU9ysTz0kXV+Lvqth10XHCWIBZe6nRzc/D6aMuD8LOMv2l7sodyKGrzBzW4NtP3Hey5zmBDEUTaPoXpQniCdSRlB/tMbgm3U1kATRaQy6bY4sUeqZVzA2xYbtvbsqe11VuBbn2d65VnkzxPBHnmF6c0lb+7bFrT5p++ltr+sgpvsC+1GWo926xs2cpIe3HH4U8HLgGtuPmO8yp7oNQtJzbH+42d7N9rfGzh1m+4SOy9+D0iD9fyjjIU4FDnGzQMxA9TomotF1DG+dYXuIur4WmmgLWTC+X6kadomkGTsNUGYepsvkIOlPue3p4dGUwWlnUXqZfWuWt84b2+eMxfN4ytoQGwIvsP25Lsqc6icI9TxjZvPIeApwet+NjpLuCvx+dKcm6cHAU4ArPbacoqRNBxBr13fNC4GFti+aOL4D5U5tjbWi+1LhWlxBz9Wwkv4f8OdAa6cBdzcf1ngM36Mkgm8D37Z95Vre0lUce1ISw++A19luG109b6b6CQL6nTFzppGRPfk8cDClb/cDKXdHHwH+StIjbB8Jg+w904XjKYOyJm0OHEWZGmUq1OjSO4cYXtV0GjhT0ningafV6jRAWSiq85UEZyNpKWXN+LdQ/j5Xm5/J9rz3wpz2BDGYGTMHYJOxXlMHUtpAXihpA0oj5ZH9hbaGrrtU7uiWmXZtn9mMZh6STq9F39WwI7ZfJ+kGbpvu+gmVOw3sWLGsmfwW+A2l7WO/iXMGnjDfBU57FdP1lAZIAds22zT727jigj19k3SB7T9ttr8FvGXUSD45aKvDGAbRpVLSJbZbR7JLutj2gyvEMJRr0fvCRUPoNKCZF5EaxVB7DFUV0/4EUW1t4TuBCyS9FfgJ5UvpC8BocrhaPki5Qzye0qXyncBBFcsfuVTSU2yfMX6wqd64rFIMQ7kWQ1i4aAidBjYDjmWGthg6uHufJOnltt/cbD/T9sfHzr3e9rwPrp3qJ4iZNH2eF9v+SN+x1CLpLsDhwJ8AJzcjupH0aGBb2x+qEEPvXSqbch8EfJbSIDnqObKI0lD6VzUGSQ3oWgzhCaL3TgNdDhBdhxiq/1tM9ROEyuR8h1LuDpYAX6Qsgv4y4DxKI+20eCGlWunm8YMu80R9u/0t824IXSqxfYnKnFgHAA9rDn8N+Dvbv6sRAwO5FsBDJF3QlLtts02zX2sgaToNFNWf5qb6CULSZ4BfUnoEPBHYhNK/+XB3sPjGkEk6kVK/e+h4Q2TlGK5gYCPbx0naDTjA9qEVyrqCAVyLZhqYGdXo7ilpue0dZjj3fdsPazs3zzE8y/ZpM5xbYynSjmKo/gQx7QniQts7NtsLgJ9TZsz8334j60fTZe54ypwz76Z8QQF/uI1wa6OyUMz+lGUuLwc+afv4fqPqX81q2IF0Ghj/cv7S+LQWFavabqH0Yqq2DO1UrwcB3Dp8v6lauXxakwPcmgSOAvalNAYe2/xUaRiU9Jyx7d0mzh1WI4amrAdJOlrSD4ATgJWUm6m/rJUcBnQt7iHpSEknqCySI0kvpDTWP6tSGJdKekpLbDU7DYw/yW06y7kunW/7HrY3tr1+sz3a72SN8ml/ghhfGB5uy8qiPMYPYsWoGppulcdS6pX/wZXW2Z2IofcG0aasW4BvAAeP+tpLuqxmFdeArkXv1bAD6TTQ+79HHx0VprqR2gOcLbVHZwNvBJ7n/u4ahtClEsqax4uBr6jMZnpq5fJhONdim7Fq2H+lh2rYgXQauI/K7L4a26bZX1g5hla23zbfBU51gpC0EfACSr//CyjdO1f1G1VvHtnWXVDSFpS65rdUiGEQI9ttfwr4lMriPPtSZuy8r6R3A5+y/YUaYcyw3bbfpdWqYSX1Ug3rspLev40fk7SbpCqdBoD3ARu3bENZr7qGBZS1p6vdIEx7FdPHKH8A36AsDHOlh7neb1WS7g08k9I4uxnlS/FlFcod7Mh2SZtSrsmzbdcYFDWIazG0athp7jSQKqb6th97fH4/ZcrtqSRpY+BplMf4BwGfonwRbV4xjEGMbJ94srwQeH8z7uC9zU8Ng7gWQ6iGbdogFlMSwy8oy/PKFSe7lHT0LKdt+7U1wqhQxmqmPUGMPz6vkoaw1EFvrqEkyFcB37RtSU+rGcBMfepHXSqBWlMsf4DVnyy3p4wyr2Yo12Ig1bA/pPxbPHWs08CLK8fQtkbL3SgzIP8xUCNBzPuKcWsz7VVMo8dnWL1v8TT2Ynox5YvnbpQ1Kj4GfLFyz51ZR7bb3qdSHOPjY9YHvlv70X5A16L3atjmRmUxZaGeUaeBf7W9dc04xuLZmHLDcDBwGnCs7Wv6iKVrU50gYk2StqE8yi8GtgNeTWmDqNGVsPculU0cvXUrHStzKNei92Q5Fsuo08D+lMnxPkC9TgOjdqiXAH/dlP0O27+sUXZfkiBiRmNdC59le9sK5Q1iZPsQniwHdC16T5Zteug08Bbg6cBJwIm2f9N1mUOQBBGrUZnee7tm9xLbv6pY9iC/jPowlGsxkGTZ1mmgajtIM3jyRmAVq3cz/oOujk6CCABUVo47ifIIfznlF/8BlN5ML/DEgvEdxTCoLpV9yrW4zRDaQaZVEkQAIOkYSn/7F4yqMZrGuBMpf5D/3Gd8Mb2G1A4ybZIgAgBJ3wd2tX39xPG7A2e7zpTKQ+hSOQi5FrcZSnXbNJr2cRBxm1smkwOA7d9IqnUXMT7+4CnADlQefzAguRa32UnSaD1uAXdp9qeuuq22JIgYsVZfwWzcLS3HupCR7bfJtWgMYTT3tEqCiJF7UqZSnmlR9hoysv02uRbRu7RBxGAMoUvlUORaxBAkQQQAkrac7bwrrLkbEcOSBBFA6UpIqUoar8swZTGU+6QeOGL6pA0iABg1iI5I2gp4BbA78PoeQoqInq3XdwAxLJK2k/TvwOcojdbbT8uCLBGxulQxBQCSHgYcRelv/2bgo7Zv7jeqiOhTEkQAt/aauQr4T2CNxGD7H6sHFRG9ShtEjPxt3wFExLDkCSLWiaTjbb+w7zgiontppI51tVvfAUREHUkQERHRKgkiIiJaJUHEusqscRFTIgki1tU7+g4gIupIL6YAQNJ/MMu03rb3rhhORAxAxkHEyFub/wp4H/D8HmOJiAHIE0SsQdK5tnfpO46I6FfaIKJN7hoiIlVMUUjadGx3weT61Lavqx9VRPQpVUwBgKTLWXPBoBHb3qZySBHRsySIiIholTaIAEDSnpL2azl+gKQ9+ogpIvqVJ4gAQNLZwFNtXztx/H7Ap2z/eT+RRURf8gQRI3edTA4Atn8K3K2HeCKiZ0kQMbKRpDV6tUn6I+AuPcQTET1LgoiRTwLvk3Tr00Kz/Z7mXERMmSSIGHkV8DPgSknnSDoHuAK4tjkXEVMmjdSxGkl3AR7Y7K6wfUOf8UREf/IEEQBIejlAkxAeYvvCUXKQ9Ppeg4uIXiRBxMjise0jJ87tVTOQiBiGJIgY0QzbbfsRMQWSIGLEM2y37UfEFEgjdQAg6Wbgt5SnhbsA149OARvZ/qO+YouIfiRBREREq1Qxxawk3UvSUX3HERH1JUEEAJK2kHSSpM9Ker6ku0o6FrgUuE/f8UVEfVlRLkY+CHwNOJ3SrfVsYDmwYzNhX0RMmbRBBACSzre909j+z4Atbd/YY1gR0aM8QcStJtah/ilw19HkfVmTOmL65AkiAJB0BXALWZM6IhpJELFOJO1ge3nfcURE99KLKdbVh/oOICLqSIKIdZV5mSKmRBJErKvUSUZMiSSIiIholQQR6+qmvgOIiDrSiykAkHQf4JWU5UYvBN5g+9f9RhURfcoTRIx8kDLd9/HA3YF39htORPQtTxABgKTzbO88tv8923/WZ0wR0a9MtREjmphqY8H4fqbaiJg+eYIIIFNtRMSakiAiIqJVGqkDAEnPGdvebeLcYfUjioi+5QkigNUbpScbqNNgHTGd8gQRI5phu20/IqZAEkSMeIbttv2ImAKpYgoAJF0PrKA8LWzbbNPsb2P7bn3FFhH9yDiIGHlo3wFExLAkQQQAtq9sOy5pAbAYaD0fEX+40gYRAEi6h6QjJZ0g6UkqXghcBjyr7/gior60QQQAkj4D/BI4C3gisAmwAXC47fP6jC0i+pEEEQBIutD2js32AuDnwJa2/7ffyCKiL6liipHfjzZs3wxcnuQQMd3yBBEASLqZsh7EaFDcXYDrm33bvkdfsUVEP5IgIiKiVbq5BgCSNgJeQFly9ALgZNur+o0qIvqUJ4gAQNLHKO0Q3wCeDFxp+/B+o4qIPiVBBLBGL6b1ge9mBteI6ZZeTDEy3ospVUsRkSeIKMZ6MUHpuZReTBFTLgkiIiJapYopIiJaJUFERESrJIiIDknaS9LFklZIOqLveCLWRdogIjrSTHp4CbAHsBJYCuxv+6JeA4uYozxBRHRnV2CF7cts3wScCuzTc0wRc5YEEdGdzYCrxvZXNsci7hSSICK6o5ZjqdONO40kiIjurAS2GNvfHLi6p1gi1lkSRER3lgLbSdpa0gbAYmBJzzFFzFmm+47oiO1Vkg4DzgQWUKZQX95zWBFzlm6uERHRKlVMERHRKgkiIiJaJUFERESrJIiIiGiVBBEREa2SICIiolUSREREtEqCiIiIVv8fbK3Uv7EwzGU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png;base64,iVBORw0KGgoAAAANSUhEUgAAAYgAAAGyCAYAAAD+olPtAAAABHNCSVQICAgIfAhkiAAAAAlwSFlzAAALEgAACxIB0t1+/AAAADh0RVh0U29mdHdhcmUAbWF0cGxvdGxpYiB2ZXJzaW9uMy4xLjMsIGh0dHA6Ly9tYXRwbG90bGliLm9yZy+AADFEAAAgAElEQVR4nO3debglVX3u8e9LE8ABFWKrkUEGcQAJEFs04pAoCHojoKI2RIUELzEBg1MUxKDB6yyiAg4YSZwQURw6BkXjPIB2I5ONAi2DtERBMRoFwYb3/rFqw+7ddU6fhlOrCvf7eZ7zUMPee/2oPmf/qtYo20RERExar+8AIiJimJIgIiKiVRJERES0SoKIiIhWSRAREdEqCSIiIlqt33cA8+Xe9763t9pqq77DiIi4UznnnHN+bnth27k/mASx1VZbsWzZsr7DiIi4U5F05UznUsUUERGtkiAiIqJVEkRERLRKgoiIiFadJghJe0m6WNIKSUfM8rr9JFnSorFjRzbvu1jSnl3GGRERa+qsF5OkBcCJwB7ASmCppCW2L5p43cbAPwLfGTu2PbAY2AG4P/Bfkh5k++au4o2IiNV1+QSxK7DC9mW2bwJOBfZped1rgTcDvxs7tg9wqu0bbV8OrGg+LyIiKukyQWwGXDW2v7I5ditJuwBb2P7sur43IiK61eVAObUcu3V1IknrAccBB63re8c+4xDgEIAtt9xytXMP/6cPzj3SO+ictzyvWlkREbV0+QSxEthibH9z4Oqx/Y2BhwFflXQF8ChgSdNQvbb3AmD7JNuLbC9auLB1pHhERNxOXSaIpcB2kraWtAGl0XnJ6KTtX9m+t+2tbG8FnA3sbXtZ87rFkjaUtDWwHfDdDmONiIgJnVUx2V4l6TDgTGABcLLt5ZKOAZbZXjLLe5dLOg24CFgFHJoeTBERdXU6WZ/tM4AzJo4dPcNr/2Ji/3XA6zoLLiIiZpWR1BER0SoJIiIiWiVBREREqySIiIholQQRERGtkiAiIqJVEkRERLRKgoiIiFZJEBER0SoJIiIiWiVBREREqySIiIholQQRERGtkiAiIqJVEkRERLRKgoiIiFZJEBER0arTBCFpL0kXS1oh6YiW8y+QdKGk8yR9U9L2zfGtJN3QHD9P0nu6jDMiItbU2ZKjkhYAJwJ7ACuBpZKW2L5o7GWn2H5P8/q9gbcBezXnfmR7567ii4iI2XX5BLErsML2ZbZvAk4F9hl/ge1fj+3eDXCH8URExDroMkFsBlw1tr+yObYaSYdK+hHwZuAfx05tLelcSV+T9NgO44yIiBZdJgi1HFvjCcH2iba3BV4BvKo5/N/AlrZ3AV4CnCLpHmsUIB0iaZmkZddee+08hh4REV0miJXAFmP7mwNXz/L6U4F9AWzfaPsXzfY5wI+AB02+wfZJthfZXrRw4cJ5CzwiIrpNEEuB7SRtLWkDYDGwZPwFkrYb2/0/wKXN8YVNIzeStgG2Ay7rMNaIiJjQWS8m26skHQacCSwATra9XNIxwDLbS4DDJO0O/B74JXBg8/bHAcdIWgXcDLzA9nVdxRoREWvqLEEA2D4DOGPi2NFj24fP8L7TgdO7jC0iImaXkdQREdEqCSIiIlolQURERKskiIiIaJUEERERrZIgIiKiVRJERES0SoKIiIhWSRAREdEqCSIiIlolQURERKskiIiIaJUEERERrZIgIiKiVRJERES0SoKIiIhWSRAREdGq0wQhaS9JF0taIemIlvMvkHShpPMkfVPS9mPnjmzed7GkPbuMMyIi1tRZgpC0ADgReDKwPbD/eAJonGJ7R9s7A28G3ta8d3tgMbADsBfwrubzIiKiki6fIHYFVti+zPZNwKnAPuMvsP3rsd27AW629wFOtX2j7cuBFc3nRUREJet3+NmbAVeN7a8EHjn5IkmHAi8BNgCeMPbesyfeu1k3YUZERJsunyDUcsxrHLBPtL0t8ArgVevyXkmHSFomadm11157h4KNiIjVdZkgVgJbjO1vDlw9y+tPBfZdl/faPsn2ItuLFi5ceAfDjYiIcV0miKXAdpK2lrQBpdF5yfgLJG03tvt/gEub7SXAYkkbStoa2A74boexRkTEhM7aIGyvknQYcCawADjZ9nJJxwDLbC8BDpO0O/B74JfAgc17l0s6DbgIWAUcavvmrmKNiIg1ddlIje0zgDMmjh09tn34LO99HfC67qKLiIjZZCR1RES0SoKIiIhWSRAREdEqCSIiIlolQURERKskiIiIaJUEERERrZIgIiKiVRJERES0SoKIiIhWSRAREdEqCSIiIlolQURERKskiIiIaJUEERERrZIgIiKiVRJERES06jRBSNpL0sWSVkg6ouX8SyRdJOkCSV+S9ICxczdLOq/5WTL53oiI6FZnS45KWgCcCOwBrASWSlpi+6Kxl50LLLJ9vaS/B94MPLs5d4PtnbuKLyIiZtflE8SuwArbl9m+CTgV2Gf8Bba/Yvv6ZvdsYPMO44mIiHXQZYLYDLhqbH9lc2wmBwOfG9vfSNIySWdL2rftDZIOaV6z7Nprr73jEUdExK06q2IC1HLMrS+UngMsAh4/dnhL21dL2gb4sqQLbf9otQ+zTwJOAli0aFHrZ0dExO3T5RPESmCLsf3NgasnXyRpd+AoYG/bN46O2766+e9lwFeBXTqMNSIiJnSZIJYC20naWtIGwGJgtd5IknYB3ktJDteMHd9E0obN9r2B3YDxxu2IiOhYZ1VMtldJOgw4E1gAnGx7uaRjgGW2lwBvAe4OfFwSwI9t7w08FHivpFsoSeyNE72fIiKiY122QWD7DOCMiWNHj23vPsP7vg3s2GVsERExu4ykjoiIVkkQERHRKgkiIiJaJUFERESrJIiIiGiVBBEREa2SICIiolUSREREtEqCiIiIVkkQERHRKgkiIiJaJUFERESrJIiIiGiVBBEREa2SICIiotXtThCS/mY+A4mIiGG5I08Q/zJvUURExODMmiAkXTDDz4XAfdf24ZL2knSxpBWSjmg5/xJJFzWf+SVJDxg7d6CkS5ufA2/X/11ERNxua1ty9L7AnsAvJ44L+PZsb5S0ADgR2ANYCSyVtGRibelzgUW2r5f098CbgWdL2hR4NbAIMHBO897JOCIioiNrq2L6LHB321dO/FwBfHUt790VWGH7Mts3AacC+4y/wPZXbF/f7J4NbN5s7wl80fZ1TVL4IrDXnP+vIiLiDpv1CcL2wbOcO2Atn70ZcNXY/krgkbO8/mDgc7O8d7PJN0g6BDgEYMstt1xLOBERsS667OaqlmNufaH0HEp10lvW5b22T7K9yPaihQsX3u5AIyJiTV0miJXAFmP7mwNXT75I0u7AUcDetm9cl/dGRER3ukwQS4HtJG0taQNgMbBk/AWSdgHeS0kO14ydOhN4kqRNJG0CPKk5FhERlaytF9PtZnuVpMMoX+wLgJNtL5d0DLDM9hJKldLdgY9LAvix7b1tXyfptZQkA3CM7eu6ijUiItbUWYIAsH0GcMbEsaPHtnef5b0nAyd3F11ERMwmczFFRESrJIiIiGiVBBEREa2SICIiolUSREREtEqCiIiIVkkQERHRKgkiIiJaJUFERESrJIiIiGiVBBEREa2SICIiolUSREREtEqCiIiIVkkQERHRKgkiIiJaJUFERESrThOEpL0kXSxphaQjWs4/TtL3JK2StN/EuZslndf8LJl8b0REdKuzJUclLQBOBPYAVgJLJS2xfdHYy34MHAS8rOUjbrC9c1fxRUTE7Lpck3pXYIXtywAknQrsA9yaIGxf0Zy7pcM4IiLiduiyimkz4Kqx/ZXNsbnaSNIySWdL2rftBZIOaV6z7Nprr70jsUZExIQuE4Rajnkd3r+l7UXAAcDbJW27xofZJ9leZHvRwoULb2+cERHRossEsRLYYmx/c+Dqub7Z9tXNfy8DvgrsMp/BRUTE7LpMEEuB7SRtLWkDYDEwp95IkjaRtGGzfW9gN8baLiIionudJQjbq4DDgDOBHwCn2V4u6RhJewNIeoSklcAzgfdKWt68/aHAMknnA18B3jjR+ykiIjrWZS8mbJ8BnDFx7Oix7aWUqqfJ930b2LHL2CIiYnYZSR0REa2SICIiolUSREREtEqCiIiIVkkQERHRKgkiIiJaJUFERESrJIiIiGiVBBEREa2SICIiolUSREREtEqCiIiIVkkQERHRKgkiIiJaJUFERESrJIiIiGiVBBEREa06TRCS9pJ0saQVko5oOf84Sd+TtErSfhPnDpR0afNzYJdxRkTEmjpLEJIWACcCTwa2B/aXtP3Ey34MHAScMvHeTYFXA48EdgVeLWmTrmKNiIg1dfkEsSuwwvZltm8CTgX2GX+B7StsXwDcMvHePYEv2r7O9i+BLwJ7dRhrRERM6DJBbAZcNba/sjk2b++VdIikZZKWXXvttbc70IiIWFOXCUItxzyf77V9ku1FthctXLhwnYKLiIjZdZkgVgJbjO1vDlxd4b0RETEPukwQS4HtJG0taQNgMbBkju89E3iSpE2axuknNcciIqKSzhKE7VXAYZQv9h8Ap9leLukYSXsDSHqEpJXAM4H3SlrevPc64LWUJLMUOKY5FhERlazf5YfbPgM4Y+LY0WPbSynVR23vPRk4ucv4IiJiZhlJHRERrZIgIiKiVRJERES0SoKIiIhWSRAREdEqCSIiIlolQURERKskiIiIaJUEERERrZIgIiKiVRJERES0SoKIiIhWSRAREdEqCSIiIlolQURERKskiIiIaJUEERERrTpNEJL2knSxpBWSjmg5v6GkjzXnvyNpq+b4VpJukHRe8/OeLuOMiIg1dbbkqKQFwInAHsBKYKmkJbYvGnvZwcAvbT9Q0mLgTcCzm3M/sr1zV/FFRMTsunyC2BVYYfsy2zcBpwL7TLxmH+ADzfYngCdKUocxRUTEHHWZIDYDrhrbX9kca32N7VXAr4A/bs5tLelcSV+T9Ni2AiQdImmZpGXXXnvt/EYfETHlukwQbU8CnuNr/hvY0vYuwEuAUyTdY40X2ifZXmR70cKFC+9wwBERcZsuE8RKYIux/c2Bq2d6jaT1gXsC19m+0fYvAGyfA/wIeFCHsUZExITOGqmBpcB2krYGfgIsBg6YeM0S4EDgLGA/4Mu2LWkhJVHcLGkbYDvgsg5j7cSPj9mxWllbHn1htbIiYjp0liBsr5J0GHAmsAA42fZySccAy2wvAd4PfEjSCuA6ShIBeBxwjKRVwM3AC2xf11WsERGxpi6fILB9BnDGxLGjx7Z/Bzyz5X2nA6d3GVtERMwuI6kjIqJVEkRERLTqtIophmG343erVta3XvitamVFRLfyBBEREa2SICIiolUSREREtEqCiIiIVmmkjiq+9rjHVyvr8V//WrWyIv6Q5QkiIiJaJUFERESrVDHFVDnhpf9RrazDjn1qtbIiupAEEVHZ656zX7WyjvrwJ6qVFX94UsUUERGtkiAiIqJVEkRERLRKG0TElPrB675cpZyHHvWEGc+95jWvqRLD2so67eO7VonhWc/8bpVy5ksSRETEAOz0iTOrlXX+fnvO6XWdVjFJ2kvSxZJWSDqi5fyGkj7WnP+OpK3Gzh3ZHL9Y0tz+byIiYt50liAkLQBOBJ4MbA/sL2n7iZcdDPzS9gOB44A3Ne/dnrI+9Q7AXsC7ms+LiIhKunyC2BVYYfsy2zcBpwL7TLxmH+ADzfYngCdKUnP8VNs32r4cWNF8XkREVCLb3XywtB+wl+3nN/vPBR5p+7Cx13y/ec3KZv9HwCOB1wBn2/5wc/z9wOdsf2KijEOAQ5rdBwMX38Gw7w38/A5+xnwYQhxDiAGGEccQYoBhxDGEGGAYcQwhBrjjcTzA9sK2E102Uqvl2GQ2muk1c3kvtk8CTlr30NpJWmZ70Xx93p05jiHEMJQ4hhDDUOIYQgxDiWMIMXQdR5dVTCuBLcb2Nweunuk1ktYH7glcN8f3RkREh7pMEEuB7SRtLWkDSqPzkonXLAEObLb3A77sUue1BFjc9HLaGtgOuHN1II6IuJPrrIrJ9ipJhwFnAguAk20vl3QMsMz2EuD9wIckraA8OSxu3rtc0mnARcAq4FDbN3cV65h5q666g4YQxxBigGHEMYQYYBhxDCEGGEYcQ4gBOoyjs0bqiIi4c8tcTBER0SoJIiIiWiVBREREqySIHjWN+IMgaV9J9+k7johYN5L2kPTFLj47CWIGkv6mQjF/W6GMuXoOcK6kSyX9u6RDJO1QMwBJ95D0BkkfknTAxLl31YxlJpIeUqmc+0l6t6QTJf2xpNdIulDSaZL+pEYMa1Ppb2RtMVTpSSRp/7HtR02c+/tKMTxB0iWSfiPpw5K2l7QMeCPw7k7KTC+mdpJ+bHvLjsv4nu0/67KMddXMqPvo5ufPgS2BpbafUqHs04FLgbMpyfP3wAG2bxzKtarxe9GU83ngP4G7AQcAHwE+SpmnbHfbk/OaVVfxWmw60yngfNubV4jh1t+/yd/FWr+bks4FXgycRZkE9YPAP9t+R1dlTvV6EJIumOkUcN8KIfyppF/PUL5t36NCDKuxfYWkjYC7ND+j7Rq2tf2MZvvTko4Cvixp70rlAyDpnTOdAu5VKYz72j6+iecfbL+pOX68pIMrxTCEvxGAa4ErWX0KntGUPLWqRTXDdtt+V2z7q832pyVd22VygClPEJRf8D2BX04cF/DtCuVfaHuXCuWslaRXUp4YFlImPTwbOAE4pNIgRYANJa1n+xYA26+TtBL4OnD3SjEA/A3wUuDGlnP7txzrwnj17wdnOde1vv9GAC4Dnmj7x5MnJF1VKQbPsN2235V7SXr62L7G921/cr4LnPYE8Vng7rbPmzwh6av1w+nV84DfUK7Jt4Hv2P5V5Rj+A3gC8F+jA7Y/IOlnwPEV41gKfN/2Gl+Akl5TKYbPSLq77d/YftVY+Q8ELqkUAwzjb+TtwCbAGgkCeHOlGB4i6XuUxPjgZptm/0GVYvg68NSx/a+N7RuY9wSRNogeSXql7df3HcdIU9c7an94FOWu/Xzg27b/rc/Yamquw+9sX993LDEMkrad7bztH9WKpaapThCSHmF76Qznnmv7Qx2X/2pmfjy17dd2Wf5Mmpl1Hw48Dvg7YGvbna/oJ+l44JW2/3fi+EOAE2zv3nUMTXn7UpLiNTXKmyGGoVyLtwPfolyPn9QosyWG84FvUp5sv2X7ih5i+JztJ9cudyKGt9t+UbN9+Hj7g6R/t33QfJc57d1c3990Jby14VHSwyR9HXjGLO+bL78BfjvxY8pSrK+oUP6tJO0t6Y2SvgFcA7yVshDJS4H7VQrjp8B5oy6uku4q6c2U2X1PrBQDDKDLL8O5FiuApwHfknSFpFMkHSppF0m1vj/+mvIkuwfwBUk/kfRxSS+W9MhKMdT6G5jN48a2D5w496ddFDjtTxDrA/9EWZXutcCOwFOAl9r+bOVYNgYOpySH04Bja97BSvokzR0acE6zTGx1zfTuJwAbA/enXIv/10d1T59dfpvyB3Mtmnj+BNiNcj32Bu7TR087SfemzPz8Iuo93V7WlNeqmZ266xjOHXVqGd9u9jvpajvVjdS2VwFvkLQK+FfKokS72q62OFFT3/0Syl3SB4A/sz3ZY6Rztp++9ldVMbpjWZ/yhPuDvr4Qe+7yCwO5FpJEuXl6NCVBbE95sui0Cnas/AXALmPlbwv8hPI3e1aNGCiLme3HzKtddp4ggPUkbUL5XRhtj+LpJElO+xPEtsC7gJspA1CeDBwGvK5Go6yktwBPp8znfqLt33Rd5iyxbAG8BdgM+BzwFtu/b8592va+FWJ4FXAQcJTtj0naDHgHpevt39u+qOsYmjjauvyeDVxQq8vvgK7FF4F7AOfRXAfbP6hR9lgMvwV+QKla+6rty2uW38TQ+0BNSVcAtzBDkrK9zbyXOeUJYgVwhO1PjB27P/A2YAvbu3Vc/i2UvvarWL2xuvpAueaL4HTKl8DBlEbqp9r+xeTjbIcxvAN4VUvD7JOBt9l+aNcxNOX9kJ67/A7oWrwX2Am4nvK7cRZwlu2f1yi/iWF/SsJ+OOVmbulYHFUazmv9DQzNtCeIu8901y5pd9v/1WzvYHt53ejqknSe7Z3H9p8DHEmpa/74AO6eNrR9Y7N9pO03dFzeYLv81r4WTTn3oFyH0fVYSBkrMtlY2nUcdwV2pVQ1HQRsYPsBFcrdyfb5M5z7Vtc3k005s/4N2v7ebOdvV5nTnCDmqqvHS0lPsP3lZnvr8UdnSU/vYmTkLLEsBx5u+3djx3YH3gPczfYgJoiDuo/7fXX5nata10LShsAjuK2R+lHANbZ37Lrspvy7AY/ktnaIRwBXUbq99jorsqSrbG9RoZxbgOWUqUdgYuoR20+Y7zKnvZvrXHU118pbx7ZPnzj3Kur6V8of4K2aJ6hnAt+vHMvadDr3zUC6/M5V19fiOEnfAf4bOIbSo+q9wIMrJodzKaOoX05pjD0W2Mr2Ln0nh0atu+yXAr8CbgD+jVIF/JfNz7wnB5jyXkzroKtfgCFMAAaA7eNmOH4upf/5kHT9B3kQpe3h5fTY5XeOur4Wl1Nmkj13tgb6jqthD6TMWzbr/6ukA21/oIsAtPocSKudolLPtuZv9Lim+/P+wJckXQm8vm0qlPmQBNGvIUwAtlaSjrZ9TN9xjOk0ec61y6+ks2z/eZexzCWMLj/c9kwz2076ENBJVZftmWaUnXQ4pat4F546y7mqY6ZsXy7pM5TE9FzKXFBJEPNN0pZumSGyRVd3kNtIWkL5Ix9t0+xv3VGZt8fzKdULnZJ0mO0T5vDSj3cdyxxt1NUH3wmvRdUn3hl0FoPtOS2O1PFTzDaUAYL7UNpfTqV0yf/drG+8I2VOcyN1332bJT1+tvO2v1YxlrZ1KaB5hLbd+c1E3/8e66rLeHMtEkPLZ98CXAB8Bvg1E7UMtt8232VO9RMEPd/11EwAc/A/wCNs/2zyhOrNuR9xR/xBP8VQnuJHSaHK+ijTniA208yrh2H7H7ssXDOv1jUqv5MJuGbwQeABwBoJAjilUgyDW2FvLbr8MhjEtRhANey6dPn+VlcxrIPOqmRsv6arz57JtFcxXQkcPdP5ruoSx8o/j/ILdQplsZwbJsq/ssvyb48ue6sMabSqypTfD6T0njlzhtc8zHYnXYCHci3+0Ktt5lvX/27NSPojKfNhGbgIeJPtM7oob9qfIH7RdRKYje2dVeb335+SJC5q/vsFl4kEh6iz3ipDIeldwA6Urq6vlbSrW9bm6Co5DMwQqm3uTDp7ipH0fymDNV8OLGsOLwLeKGlz2yfNe5lT/gRxtu1H9R3HiKRnUyYke5Ptt/QdT5su75Ak/XPbF3Ftkr4P7GT75mZqh2/YfnjlGIZyLa6h9JZp1XU1bBPD9ZTZY9c4VULovipW0ktmO99FA3FLDBcBj7F93cTxPwa+2cX8XNP+BPEPs81v0sXcJpOaWToXUxZl+SVlVtlPdV3uHdDlHcXTJT0P+ChwqivNWNriptGgMNvXN9Nd1zaUa3EDcE5PZY9czuzjEGrYeGz77yijyWvTZHIAcJlQs7MCO/ngO4M+5jaZKP9rlF+804BPAKv947f9MvSt6/pgSQ+mJMxnUxo+R1+Q1dpjJu5YRVl/YAUV71ibOIZwLXqv/x9Ke8xIX/E0U54cMjlpoKSdgPfZ3nXey5zyBPFiytKiv6I8Rn/KFddkaOZ3H/0DtE33Pe/zu99RNavlml/8xcCzgJ/WmDGzKXfW2UH76DzQ47XovRpW0gkDmXMJ6C9pSnoMZdqTf6M81ZkyaeGBwHNsf3O+y5zqKqY+5jaZKH+rrsuYq7lOJVwxOawH3Ae4L3A3bnvKq+EW261jPyQ9FqiaIHq+Fr1XwwKXzdYGUKP+fwhsf1PSrsChlPnCRKkBeZTtn3ZR5lQ/QYxTWZR+MWVuk5fbPq1CmQsoo5R/0+w/CtigOX2uJxaL6TiWr4ztPpzSS2JU5dZ5ddtYHI+lJOt9KbPIngqc7ooL9qisP/weysI8q5pj96XMIvpg24+oFMcQrkWv1bBjMZxHWenwxokYsP0vFWK4kNue8h/I6lWQtRrK/932QV2Xs1qZ05wgZpjb5LNdzm0yUf5bKXPqv7nZv5zyRbAR8D3br6gRR0tcfdWxXkWZ1vlU4LS2Ud2V4tgEeCNl7YHDKesxvwR4M/Bu27dUiGEo16LXatgmhl0o7TB7UapWPgp8yRW/vIZQ7dhH1da0J4jqc5tMlH8uZXqL0V3qubZ3aXrNfMP2Y7osf5a4+qpjfcBMf2iS1q89NkTS4cBxwNWUx/iVFcse2rUYVcPuQ6liq1IN2xLHo5s4dgdeYXvJWt4yX+U+ELiv7W9NHH8scLXtH1WI4YeU//fWLktdVPdNdRsEs89tUiNzrjfxh/4KKM+rkqrMtTIwHwEeAyDpQ7afO3buu1QaoCfpXsCbKAso7QU8BficpMPdrABYwSCuxYgrTjE9E0kLgV0oT3QrKYs51fJ24JUtx29oztXohrsZpZqzLUEYmPfqvqlOEJ5lbhNJNeqZN5C08aitwfYXmrLvSYdTSbeRdDy3JcXNJ+eoqjEgitIAO7LDxLmaYxG+B7wLOLRJ4F+QtDPwLklX2t6/QgyDuBYzVMN2OsV0Swx/Q6li2ojSHfxZtmsmBygr2K0xd5rtZZK2qhTDilptgSNTnSAmSdqe8sewP6XOdVHHRb4P+JikF7iZEK2p63x3c66mZWPbfQ2Mmu2prWZd6OMmq5Oa6pRHN9Md1DCUa7GC1atht6T0bCqB1OlB9H7gQkqbzJ7Ak8YHhtneu0IMs92wVVlRrg9TnyCaL+T9m59VlBlNF9m+ouuybb+tGZT1TZVF2Q38Fnij7Xd3Xf6EjwEb216tC6Wk+1C+GGq4l6SnUdZKv5duW+ZRwD0rxQCl+mQllLp325ePnftFpRiGci36roYF+MtK5cxmqaT/a3u1GzdJB1Pvhmq1TiuS/gh4GPCTrp6opr2R+tuUP7ZTKSNUL5V0ue3qq7k1bQ6q2bV1ovyTgM97YlplSX9Nmf/l7yvE8G+znfccV/WahzhubaSfbC1m9PQAAB7YSURBVLCv1YA/lGsxG0mPsL20x/K3ABa7wrxlTTfnT1FGtI8SwiJKt/SndTUOYSKG9wDH217eVEOfBdwMbAq8zPZH57vMaX+CuBbYnDIAaSFwKRUf3yW93faLmt2Dbb9j7FztPs+PsX3I5EHbH5HU1jg37+b6pacOl3UcFTHDdtt+JwZ0LSbLq10NO1n+vYFnNuVvRqV5y5puxo+W9JeUu3aA/6zYaQHgsbZf0Gz/DXCJ7X0l3Y8yRmTeE8R68/2Bdya296H0iPge8C/NOIRNmtGKNTxubPvAiXM1FwuC2b/4hvZ7cnjHn+8Zttv2+9b1tUDSAyQdIel8ynTv/wDsYbtKcpC0saTnSfo8pQfXA4FtbG9r+2WVYngCgO2vUMZKHT9KDmPVf10bX5RpD+DTTUydPb1M+xMEzajUk4GTm/r2ZwNvl7SF7S06Ln62O9XarlFZ9+C74web3lw1p3aYi66v1TaSljTljLZH5VavflyLTq/FRDXsfmPVsFd0We6EayiJ4VWUaa3dtM/U9FZu61p8Oqt3M34VMJcV7+6o/5H0V8BPgN2Ag6GMi6GjhvKpTxDjmoae44Hjx0dOSjre9gs7KHK9ZtTuemPboz/4BR2UN5t/Ak6T9O+sXsf6PEqVwpB0fRe/z9j2WyfOTe73retr0Ws1bOOVlN/BdwOnSPpY5fJhANWOlGnG3wncD3jR2JPDE4H/7KLAqW6knquuGiZVZnO9hRkGvrjybK7NE9Sh3FbHuhw4oYc+57PqayqQljhOt/2MnmPo/Fo0DaLPoNT7PxC4F7Dn5NNm15oxGftTksV2wKspU39cUqHs3jsu9CEJYg7+kH8BRiTdw3Zrd1bNfeH6KjSQ6Z+HkKhqX4uxatj9gRrVsDPFsWMTw7Ntb1uhvP8Bvk65mXtss02z/xjbm1SIYXwwK832z4GvuIOpviEJYk46fIJ4APA/TTsITQ+JfYErgBNt3zTL2+c7lvE7pC/ZfmLbuQpx7AK8DBgtn7gMeEtT9119DqLZdH1dhn4txueL6rAadl3iOcv2n3f02Y+f7bztr3VR7kQMkx1ZoHRxfRbwMdtvn+8y0wYxN13VMZ5GWWr0V81UDh8H3gDsTJnq4fkdldtm/P9x01nOdReA9AzKHEivb/4rSmPgxyX9PfD/KPWtf/DuDNfCq08mWGUBo7Xocnqav6nc7XwNM3VnbsZHfJsyJ9S8SoKYm3es/SW3y11sX91sPwc42faxKgvE1J4pcwhdO18N7D7RQ+Z8lbUqfggMbWGYLhPnne1aDEGXv6e1u53Pme0b1NGa1FOdICT9B7P8Uo3meLH9712FMLb9BODIprxbuvoHn8V9VFbt0tg2zf7CSjGs39Z90vYVzSR5VQbszaRl5G6X63UM+lpMobs2VX7Vptqei6aL63NppoaZb1OdILity6Iok+PVrNIB+LKk04D/BjYBRgNv/oTVB8XU8D5g45ZtgH+tFMPv2xrEm7aaGyvFsJrZRu66mX23I4O7FmvR9zge6DaG6lNtT5L0v6x5Q3sD8DVKF9h5N9UJYrxhSdJvajQ0TXgRpUfIn1B6Qvy+OX4/4KiagXiWZRubiQRreDXwX5Jez+qLsh9Bt3frq5G0MaVt6ADKxH2foozc3bxWDAzkWqyDrqphkfQQ2z9stje0fePYuUfZPrvZfW7rB8yP6lNtT7K98dpfNb/Si6kx5K6sXfbOmChnM0qyusD2TU2XxhcBB9m+f9flNzHsBLyUsgaCKEuwHmv7/BrlNzHcwJojdy/rYVzKEK7FnKphO46h9zEIA+nSvCdlxuVPTBz/a8rSxV+c7zKn+glC0nhvnQUTI5mxfV39qFp1vniQpBdRnlpWABtKegelIfSDwMO7Ln+k+fJ73myvqdClcggjd4dyLfquhh2V3bbdtt+VOT21dTx48l9oX7nuS5Sn3CSIeTZ6dB/9ko03NBmoesc4ixqPeYcAD7Z9naQtKYnicWOP70PSaZdK28cBx42N3P00cH9Jr6DSyN110PW16LsaFgbQw24d2pu6/M64qyfWa4EyWV9X1cBTnSDcw7oPA/a70ROT7R9LumSgyaEa25cBrwNeNzZy93NA5yN3B6qv+ujRErhi9eVwRWk8HpIur9FGbQMkVRYOymR9822WOr0DgGu7qNO7nWo8Rk+uQ32f8X3XWZN6ECR9wfaTxo/ZvpCy7OVUdS8dSDXsP41tL5s4N7n/h+yTwPskHWb7t3BrB5J30tFsslOdIJi5Tu/LdFSnN24gvTNG/mliv691qeei64RZa9zHfOj6WgyhGnYIy+HOVZf/Hq+ijKC/UtJoFPuWlDW7/7mLAqc9QVSv05twCrfNK38Wq88x/67Rvu3vV4jlwXeiwVeddals3FOzLALjiWVZe9bptRhINew7gc+z5l3yHsBjgBrL4e4xU42CpDfZHjVid9YFualaOkLSv1Bm1YXS/faGuca6rqa6m6ukS4DtZ6jTu8j2dh2Xf2vXucludLW71Q2hm+8QulQ2cfwC+AwzT8P+txViGMq16L0aVtJFtref4dxy2ztUiOES4MW2/3Ps2HqUxcbuZ3uvrmOYq/n8W572J4jqdXoTeu+dMWaN+uXVgqlT1zyELpUAV9ZIAmsxlGvRazVsYwjL4T4J+HxTFfxJSRsBn6Csy912ffo0b9Vc054gqtfpTRhS74yHUOqbZ5pKoPO65oF0qYQBTBsxoGvRdzUsDGA53GYOrN2BM5u2j+cC37H9krW8tQ/zdnM51QlirnV6HRpS74yL+h4pOqHPus/WTgGSdgMOsH1o5Xj6vBbVu1a26H05XEmjKpuXUwaPfhH48Oh4X5P1dW2qE4Skl9t+czNd7kNsf3zs3Ou7brT1DPO7T6uBdKlcrVOAyjodB1AWZbmcOlWPg7kW9F8Ni+3vSnok8A/AQc3h5cAjXW853GPHti+grNE9OlZlsr51cMV8fdC0N1L3OsdLS0Pk+BKCH+6y7JZYDvLEtObNl9L/uNIviaTLWb1L5TjXmgtJ0oMod6b7A7+gdLN8me0H1Ci/iWEo12J9SjXs84E1qmF92wST0bHRDW2z/cwaN7TTniB67UWk9mUMN6UsHnSp7SO6LH8ilqOB02z/UNKGlG6FOwGrKNUq/1Urlr5JugX4BnCw7RXNseqT9Q2JpLvQTzUski6kvZpNlGTZ22I+kvYAXm57jwplVb+hneoqJnruRTRTw6OkJZS61moJgjLt+Gub7dHatwsp011/AOg8QQyhS2XjGZQniK9I+jxwKpUbrodyLfquhm38VYUyZiXpCcB7gPtT5uZ6PaUtQpTpWKqEMcN22/68qNVFbKh2kvRrlYU4/rTZHu3v2FdQtm/uodibxqqS9gROtX2z7R9Q70biXyiLn0z6MnBMpRiw/Snbz6b07Poq8GLgvpLeLelJs755/gziWrB6I/CRE+eq9P23faXL+tfrUf4uHwYsGDtew7GUCS3/mNK99WzgQ7YfXnHgZPUb2ql+grC9oM/yJxoiRzah9M5YXjmcGyU9DPgZ8JfAy8bO3bVSDEPoUjle7m+BjwAfaf6tnkl5qutyJbmRoVyL3qfalnQPyqqGiyhrtYtyc3cOpRqwxnQbtv3VZvvTkq613fWI/kk7Sfo15f//Ls02zX4nSwJMdYKYiaR7AYfa7vrRcXKem1Ej9VepMH3AhMMpd0YLgeNsXw4g6SnAuZViGEKXyvFyd6Q8RQD8wPZ7gfdWKn4o12IIgznfCVxEWQ/8FgBJooxVOoG1rJkxT+41Mf2KxvdrPEX0cUM77Y3UW1B+yUb1iqdQ6uGfB5xi+/AeY3uk7e/0Vf44Sfe1/bMK5byR0n2wrUvlz33bfDddx3FPylQbW1C6NIpStXElsG+NO9YBXYubgd/S3LUC149OARvZ/qMKMVzqGaa9me3cPMfwb7OcrjL9yky6vKGd9gTxFUo971mU+tQnUqp2Xmz7pz3H9mPbW/ZY/j0pjbUHAA+13fnI7qF0qWxGtN9E6Z0yumNdD3gjcBd3u4LbKIZBXIshkLTC9gNnOFclQQxBHze0054gzre909j+z4AtPTbtdl8kXWV7i8pl3gXYm5IU/gzYGNgX+Proi7JiHL10qWzKvwj405bqnfWBC20/tGIsvV6LmVSshkXSB4AfAa8dH5Mj6Z+BB9muMR0+TRvdP1HWCDel2uutLmuF1Ci/+g3ttPdiQtImkjZtGiF/Ctx1bL9PVTO3pI8Al1AmJTsB2Ar4pe2v1koOkl4O0HwJPsT2haMvREmvrxFD46bJ5NDEtQqocvMwlGshaQtJJ0n6rKTnS7qrpGOBS4H7VArjhZQqvhWSTpf0CUk/oozTOaxGAJL2oUxO+DXgbylPdl8DPtmcq2FT26+xfabtF1OqIA/qsrZj2p8grgBuoafRqi0jqW89BTzBdrXeKpLOb8r9IPAx21fVHhzW98j2sbJ+SBlF3dZr58M1niAGdC0GUw0raVtge8q/w3LbP6pY9vnAPravmDi+FfCZ8ZqIjmP4C277vfzK+L47mH5lqnsx2d5qLq+TtIPtLrqdvvV2npt3tneS9BBK9dJ/SboG2FjS/Sp+EfTepbLx38DbZjg3bddiU9uvabbPbKphH1GzGrap8vsw5cblP2qVO+GPJpMD3DrLa+cN9Y17suaMy6NJAjuZcXmqE8Q6+BCrr/Y2L2YZSb0FZYBS1SmeXZY/PRo4WtIiyl30dyWttP3oGiHMsN22310Q9l/O5XWax5W72sKYYbttv1NafaLAUTXs3aDapIH7U/4eviDp58BHKdPCXF2h7JHfS9rS9o/HD0p6AGU6ms7N9YZ2Pk11FdNcqc68TPemDMTan7IWxKdsv2z2d3Wv6b1zuO3jKpTVe5fKddFlVc9QrkXf1bAt8TyKMi3MM4AVwEdtv69CufsCb6ZMsTEav/QIysDJV9j+dIUYJn/XTOnyfFVnZSZBrF1XXwSSNgaeRqnWeRClEezZtjef77LuiL673A5VjRuHO4sOq2FnKu8vgOMoSwZvWKnMnYCXUnoxCfg+cKzt8yuV/5WWw5sCGwD72z5vvstMFVO/rgG+S1nZ7pu2LelpPcfUptcV1mp2qVxH1e+uBnwtOqmGHaeygtz+lKeHK4CTgI/P9p55LHtn4HzbNUZtt5qp6rOpDn4n8Lj5LnPqu7nO0U0dfe4rKXOovBs4sumlMUS11oMYQpfKQbgTXovObiIkvb7p1vpu4GpgN9uPt/1u2z/vqtwJ/wr8XNIXJb1G0pNU5ojqne1lwN27+OypThCS7iPp7c0f4Rtm+ge3/aguyrd9nO1HAvtQ/sA+Ddxf0itUFq2pRtL/6rbZbMd//pcycrOGD1K+AI6nPMaf3ZS9Y81pT2brlSJp67HdKzoMYxDXYh10eRNxI/Bk24tsv9X2yrYXqazN0AnbiyhTr7yOcsP4j8Clks6X9K6uyp0LSfelo+s/1W0QKnP9nwN8nTLn/Ma2D6pY/gmUIfLfHju2I+Ux+tm2B/dEIWkT27/s6LMHMbJd0ucofd5vmji+E6XP+1YVYhjEtZirmmMz+o6h6cH1KGA3yjQX69VorJd0PGsmgk2BR1M6ksx7F+Bpb4O4n+2jmu0zJdVeePxS4FhJf0JZ1vKUpsHrQkr10xB9iQ7rmgfQpRLKTcPnJD3V9vVNXH9BqWevNinbQK7FXHVVDbsuuqzmOoDyRbwz5YlmKfAd4DEVxwktm9g3ZUncl7ijtbmn/Qmi+sjEGeJ4AKWf92JKm8QplAV7Lq1R/rrosufOkLpUSjqKMnL4yZQFlI4Dnt7U99Yo/woGcC0k3Ydys/JAyo3LG1xn/YV11nG3498AP6SsKvd125d0Uc7QTHuCuIIB/BGOk7QLcDJlsrheFzRqM5CqhCpdKiW9BPg7yu/HU9ysTz0kXV+Lvqth10XHCWIBZe6nRzc/D6aMuD8LOMv2l7sodyKGrzBzW4NtP3Hey5zmBDEUTaPoXpQniCdSRlB/tMbgm3U1kATRaQy6bY4sUeqZVzA2xYbtvbsqe11VuBbn2d65VnkzxPBHnmF6c0lb+7bFrT5p++ltr+sgpvsC+1GWo926xs2cpIe3HH4U8HLgGtuPmO8yp7oNQtJzbH+42d7N9rfGzh1m+4SOy9+D0iD9fyjjIU4FDnGzQMxA9TomotF1DG+dYXuIur4WmmgLWTC+X6kadomkGTsNUGYepsvkIOlPue3p4dGUwWlnUXqZfWuWt84b2+eMxfN4ytoQGwIvsP25Lsqc6icI9TxjZvPIeApwet+NjpLuCvx+dKcm6cHAU4ArPbacoqRNBxBr13fNC4GFti+aOL4D5U5tjbWi+1LhWlxBz9Wwkv4f8OdAa6cBdzcf1ngM36Mkgm8D37Z95Vre0lUce1ISw++A19luG109b6b6CQL6nTFzppGRPfk8cDClb/cDKXdHHwH+StIjbB8Jg+w904XjKYOyJm0OHEWZGmUq1OjSO4cYXtV0GjhT0ningafV6jRAWSiq85UEZyNpKWXN+LdQ/j5Xm5/J9rz3wpz2BDGYGTMHYJOxXlMHUtpAXihpA0oj5ZH9hbaGrrtU7uiWmXZtn9mMZh6STq9F39WwI7ZfJ+kGbpvu+gmVOw3sWLGsmfwW+A2l7WO/iXMGnjDfBU57FdP1lAZIAds22zT727jigj19k3SB7T9ttr8FvGXUSD45aKvDGAbRpVLSJbZbR7JLutj2gyvEMJRr0fvCRUPoNKCZF5EaxVB7DFUV0/4EUW1t4TuBCyS9FfgJ5UvpC8BocrhaPki5Qzye0qXyncBBFcsfuVTSU2yfMX6wqd64rFIMQ7kWQ1i4aAidBjYDjmWGthg6uHufJOnltt/cbD/T9sfHzr3e9rwPrp3qJ4iZNH2eF9v+SN+x1CLpLsDhwJ8AJzcjupH0aGBb2x+qEEPvXSqbch8EfJbSIDnqObKI0lD6VzUGSQ3oWgzhCaL3TgNdDhBdhxiq/1tM9ROEyuR8h1LuDpYAX6Qsgv4y4DxKI+20eCGlWunm8YMu80R9u/0t824IXSqxfYnKnFgHAA9rDn8N+Dvbv6sRAwO5FsBDJF3QlLtts02zX2sgaToNFNWf5qb6CULSZ4BfUnoEPBHYhNK/+XB3sPjGkEk6kVK/e+h4Q2TlGK5gYCPbx0naDTjA9qEVyrqCAVyLZhqYGdXo7ilpue0dZjj3fdsPazs3zzE8y/ZpM5xbYynSjmKo/gQx7QniQts7NtsLgJ9TZsz8334j60fTZe54ypwz76Z8QQF/uI1wa6OyUMz+lGUuLwc+afv4fqPqX81q2IF0Ghj/cv7S+LQWFavabqH0Yqq2DO1UrwcB3Dp8v6lauXxakwPcmgSOAvalNAYe2/xUaRiU9Jyx7d0mzh1WI4amrAdJOlrSD4ATgJWUm6m/rJUcBnQt7iHpSEknqCySI0kvpDTWP6tSGJdKekpLbDU7DYw/yW06y7kunW/7HrY3tr1+sz3a72SN8ml/ghhfGB5uy8qiPMYPYsWoGppulcdS6pX/wZXW2Z2IofcG0aasW4BvAAeP+tpLuqxmFdeArkXv1bAD6TTQ+79HHx0VprqR2gOcLbVHZwNvBJ7n/u4ahtClEsqax4uBr6jMZnpq5fJhONdim7Fq2H+lh2rYgXQauI/K7L4a26bZX1g5hla23zbfBU51gpC0EfACSr//CyjdO1f1G1VvHtnWXVDSFpS65rdUiGEQI9ttfwr4lMriPPtSZuy8r6R3A5+y/YUaYcyw3bbfpdWqYSX1Ug3rspLev40fk7SbpCqdBoD3ARu3bENZr7qGBZS1p6vdIEx7FdPHKH8A36AsDHOlh7neb1WS7g08k9I4uxnlS/FlFcod7Mh2SZtSrsmzbdcYFDWIazG0athp7jSQKqb6th97fH4/ZcrtqSRpY+BplMf4BwGfonwRbV4xjEGMbJ94srwQeH8z7uC9zU8Ng7gWQ6iGbdogFlMSwy8oy/PKFSe7lHT0LKdt+7U1wqhQxmqmPUGMPz6vkoaw1EFvrqEkyFcB37RtSU+rGcBMfepHXSqBWlMsf4DVnyy3p4wyr2Yo12Ig1bA/pPxbPHWs08CLK8fQtkbL3SgzIP8xUCNBzPuKcWsz7VVMo8dnWL1v8TT2Ynox5YvnbpQ1Kj4GfLFyz51ZR7bb3qdSHOPjY9YHvlv70X5A16L3atjmRmUxZaGeUaeBf7W9dc04xuLZmHLDcDBwGnCs7Wv6iKVrU50gYk2StqE8yi8GtgNeTWmDqNGVsPculU0cvXUrHStzKNei92Q5Fsuo08D+lMnxPkC9TgOjdqiXAH/dlP0O27+sUXZfkiBiRmNdC59le9sK5Q1iZPsQniwHdC16T5Zteug08Bbg6cBJwIm2f9N1mUOQBBGrUZnee7tm9xLbv6pY9iC/jPowlGsxkGTZ1mmgajtIM3jyRmAVq3cz/oOujk6CCABUVo47ifIIfznlF/8BlN5ML/DEgvEdxTCoLpV9yrW4zRDaQaZVEkQAIOkYSn/7F4yqMZrGuBMpf5D/3Gd8Mb2G1A4ybZIgAgBJ3wd2tX39xPG7A2e7zpTKQ+hSOQi5FrcZSnXbNJr2cRBxm1smkwOA7d9IqnUXMT7+4CnADlQefzAguRa32UnSaD1uAXdp9qeuuq22JIgYsVZfwWzcLS3HupCR7bfJtWgMYTT3tEqCiJF7UqZSnmlR9hoysv02uRbRu7RBxGAMoUvlUORaxBAkQQQAkrac7bwrrLkbEcOSBBFA6UpIqUoar8swZTGU+6QeOGL6pA0iABg1iI5I2gp4BbA78PoeQoqInq3XdwAxLJK2k/TvwOcojdbbT8uCLBGxulQxBQCSHgYcRelv/2bgo7Zv7jeqiOhTEkQAt/aauQr4T2CNxGD7H6sHFRG9ShtEjPxt3wFExLDkCSLWiaTjbb+w7zgiontppI51tVvfAUREHUkQERHRKgkiIiJaJUHEusqscRFTIgki1tU7+g4gIupIL6YAQNJ/MMu03rb3rhhORAxAxkHEyFub/wp4H/D8HmOJiAHIE0SsQdK5tnfpO46I6FfaIKJN7hoiIlVMUUjadGx3weT61Lavqx9VRPQpVUwBgKTLWXPBoBHb3qZySBHRsySIiIholTaIAEDSnpL2azl+gKQ9+ogpIvqVJ4gAQNLZwFNtXztx/H7Ap2z/eT+RRURf8gQRI3edTA4Atn8K3K2HeCKiZ0kQMbKRpDV6tUn6I+AuPcQTET1LgoiRTwLvk3Tr00Kz/Z7mXERMmSSIGHkV8DPgSknnSDoHuAK4tjkXEVMmjdSxGkl3AR7Y7K6wfUOf8UREf/IEEQBIejlAkxAeYvvCUXKQ9Ppeg4uIXiRBxMjise0jJ87tVTOQiBiGJIgY0QzbbfsRMQWSIGLEM2y37UfEFEgjdQAg6Wbgt5SnhbsA149OARvZ/qO+YouIfiRBREREq1Qxxawk3UvSUX3HERH1JUEEAJK2kHSSpM9Ker6ku0o6FrgUuE/f8UVEfVlRLkY+CHwNOJ3SrfVsYDmwYzNhX0RMmbRBBACSzre909j+z4Atbd/YY1gR0aM8QcStJtah/ilw19HkfVmTOmL65AkiAJB0BXALWZM6IhpJELFOJO1ge3nfcURE99KLKdbVh/oOICLqSIKIdZV5mSKmRBJErKvUSUZMiSSIiIholQQR6+qmvgOIiDrSiykAkHQf4JWU5UYvBN5g+9f9RhURfcoTRIx8kDLd9/HA3YF39htORPQtTxABgKTzbO88tv8923/WZ0wR0a9MtREjmphqY8H4fqbaiJg+eYIIIFNtRMSakiAiIqJVGqkDAEnPGdvebeLcYfUjioi+5QkigNUbpScbqNNgHTGd8gQRI5phu20/IqZAEkSMeIbttv2ImAKpYgoAJF0PrKA8LWzbbNPsb2P7bn3FFhH9yDiIGHlo3wFExLAkQQQAtq9sOy5pAbAYaD0fEX+40gYRAEi6h6QjJZ0g6UkqXghcBjyr7/gior60QQQAkj4D/BI4C3gisAmwAXC47fP6jC0i+pEEEQBIutD2js32AuDnwJa2/7ffyCKiL6liipHfjzZs3wxcnuQQMd3yBBEASLqZsh7EaFDcXYDrm33bvkdfsUVEP5IgIiKiVbq5BgCSNgJeQFly9ALgZNur+o0qIvqUJ4gAQNLHKO0Q3wCeDFxp+/B+o4qIPiVBBLBGL6b1ge9mBteI6ZZeTDEy3ospVUsRkSeIKMZ6MUHpuZReTBFTLgkiIiJapYopIiJaJUFERESrJIiIDknaS9LFklZIOqLveCLWRdogIjrSTHp4CbAHsBJYCuxv+6JeA4uYozxBRHRnV2CF7cts3wScCuzTc0wRc5YEEdGdzYCrxvZXNsci7hSSICK6o5ZjqdONO40kiIjurAS2GNvfHLi6p1gi1lkSRER3lgLbSdpa0gbAYmBJzzFFzFmm+47oiO1Vkg4DzgQWUKZQX95zWBFzlm6uERHRKlVMERHRKgkiIiJaJUFERESrJIiIiGiVBBEREa2SICIiolUSREREtEqCiIiIVv8fbK3Uv7EwzGUAAAAASUVORK5CYII="/>
          <p:cNvSpPr>
            <a:spLocks noChangeAspect="1" noChangeArrowheads="1"/>
          </p:cNvSpPr>
          <p:nvPr/>
        </p:nvSpPr>
        <p:spPr bwMode="auto">
          <a:xfrm>
            <a:off x="460375" y="160337"/>
            <a:ext cx="3820680" cy="38206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ustomShape 2"/>
          <p:cNvSpPr/>
          <p:nvPr/>
        </p:nvSpPr>
        <p:spPr>
          <a:xfrm>
            <a:off x="6731635" y="1051803"/>
            <a:ext cx="4498877" cy="3433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1001"/>
              </a:spcBef>
              <a:buClr>
                <a:srgbClr val="A53010"/>
              </a:buClr>
              <a:buFont typeface="Arial"/>
              <a:buChar char="•"/>
            </a:pPr>
            <a:endParaRPr lang="es-AR" sz="2000" b="0" strike="noStrike" spc="-1" dirty="0">
              <a:latin typeface="Arial"/>
            </a:endParaRPr>
          </a:p>
        </p:txBody>
      </p:sp>
    </p:spTree>
    <p:extLst>
      <p:ext uri="{BB962C8B-B14F-4D97-AF65-F5344CB8AC3E}">
        <p14:creationId xmlns:p14="http://schemas.microsoft.com/office/powerpoint/2010/main" val="3923880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735887" y="429273"/>
            <a:ext cx="85964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algn="ctr">
              <a:lnSpc>
                <a:spcPct val="100000"/>
              </a:lnSpc>
            </a:pPr>
            <a:r>
              <a:rPr lang="es-AR" sz="4000" b="1" spc="-1" dirty="0">
                <a:solidFill>
                  <a:srgbClr val="A65E12"/>
                </a:solidFill>
                <a:latin typeface="Century Gothic"/>
              </a:rPr>
              <a:t>Evaluación del modelo</a:t>
            </a:r>
            <a:endParaRPr lang="es-AR" sz="4000" b="0" strike="noStrike" spc="-1" dirty="0">
              <a:latin typeface="Aria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42" y="2084455"/>
            <a:ext cx="10058400" cy="3902697"/>
          </a:xfrm>
          <a:prstGeom prst="rect">
            <a:avLst/>
          </a:prstGeom>
        </p:spPr>
      </p:pic>
    </p:spTree>
    <p:extLst>
      <p:ext uri="{BB962C8B-B14F-4D97-AF65-F5344CB8AC3E}">
        <p14:creationId xmlns:p14="http://schemas.microsoft.com/office/powerpoint/2010/main" val="1612968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D857F-D516-43F3-B09E-67FE88C3B8A3}"/>
              </a:ext>
            </a:extLst>
          </p:cNvPr>
          <p:cNvSpPr>
            <a:spLocks noGrp="1"/>
          </p:cNvSpPr>
          <p:nvPr>
            <p:ph type="title"/>
          </p:nvPr>
        </p:nvSpPr>
        <p:spPr/>
        <p:txBody>
          <a:bodyPr/>
          <a:lstStyle/>
          <a:p>
            <a:endParaRPr lang="es-AR"/>
          </a:p>
        </p:txBody>
      </p:sp>
      <p:sp>
        <p:nvSpPr>
          <p:cNvPr id="3" name="Subtítulo 2">
            <a:extLst>
              <a:ext uri="{FF2B5EF4-FFF2-40B4-BE49-F238E27FC236}">
                <a16:creationId xmlns:a16="http://schemas.microsoft.com/office/drawing/2014/main" id="{B402E49A-6D0B-422B-858C-0FC2B0C8E5C9}"/>
              </a:ext>
            </a:extLst>
          </p:cNvPr>
          <p:cNvSpPr>
            <a:spLocks noGrp="1"/>
          </p:cNvSpPr>
          <p:nvPr>
            <p:ph type="subTitle"/>
          </p:nvPr>
        </p:nvSpPr>
        <p:spPr/>
        <p:txBody>
          <a:bodyPr/>
          <a:lstStyle/>
          <a:p>
            <a:endParaRPr lang="es-AR" dirty="0"/>
          </a:p>
        </p:txBody>
      </p:sp>
      <p:pic>
        <p:nvPicPr>
          <p:cNvPr id="4" name="Picture">
            <a:hlinkClick r:id="rId2"/>
            <a:extLst>
              <a:ext uri="{FF2B5EF4-FFF2-40B4-BE49-F238E27FC236}">
                <a16:creationId xmlns:a16="http://schemas.microsoft.com/office/drawing/2014/main" id="{21AD3ECF-9ED1-45C4-A13A-E962CBE8A65D}"/>
              </a:ext>
            </a:extLst>
          </p:cNvPr>
          <p:cNvPicPr>
            <a:picLocks noChangeAspect="1"/>
          </p:cNvPicPr>
          <p:nvPr/>
        </p:nvPicPr>
        <p:blipFill>
          <a:blip r:embed="rId3"/>
          <a:stretch>
            <a:fillRect/>
          </a:stretch>
        </p:blipFill>
        <p:spPr>
          <a:xfrm>
            <a:off x="0" y="0"/>
            <a:ext cx="12020550" cy="6858000"/>
          </a:xfrm>
          <a:prstGeom prst="rect">
            <a:avLst/>
          </a:prstGeom>
          <a:noFill/>
        </p:spPr>
      </p:pic>
    </p:spTree>
    <p:extLst>
      <p:ext uri="{BB962C8B-B14F-4D97-AF65-F5344CB8AC3E}">
        <p14:creationId xmlns:p14="http://schemas.microsoft.com/office/powerpoint/2010/main" val="3761368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4898" y="1880727"/>
            <a:ext cx="10973520" cy="1144800"/>
          </a:xfrm>
        </p:spPr>
        <p:txBody>
          <a:bodyPr/>
          <a:lstStyle/>
          <a:p>
            <a:pPr algn="ctr"/>
            <a:r>
              <a:rPr lang="es-AR" b="1" dirty="0">
                <a:latin typeface="Century Gothic" panose="020B0502020202020204" pitchFamily="34" charset="0"/>
              </a:rPr>
              <a:t>GRACIAS!</a:t>
            </a:r>
            <a:endParaRPr lang="en-US" b="1" dirty="0">
              <a:latin typeface="Century Gothic" panose="020B0502020202020204" pitchFamily="34" charset="0"/>
            </a:endParaRPr>
          </a:p>
        </p:txBody>
      </p:sp>
      <p:pic>
        <p:nvPicPr>
          <p:cNvPr id="4" name="Picture 2"/>
          <p:cNvPicPr>
            <a:picLocks noChangeAspect="1"/>
            <a:extLst>
              <a:ext uri="smNativeData">
                <pr:smNativeData xmlns="" xmlns:p14="http://schemas.microsoft.com/office/powerpoint/2010/main" xmlns:pr="smNativeData" val="SMDATA_15_SgSuXhMAAAAlAAAAEQAAAC0AAAAAkAAAAEgAAACQAAAASAAAAAAAAAAAAAAAAAAAAAEAAABQAAAAAAAAAAAA4D8AAAAAAADgPwAAAAAAAOA/AAAAAAAA4D8AAAAAAADgPwAAAAAAAOA/AAAAAAAA4D8AAAAAAADgPwAAAAAAAOA/AAAAAAAA4D8CAAAAjAAAAAAAAAAAAAAAprcn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prcnBf///wEAAAAAAAAAAAAAAAAAAAAAAAAAAAAAAAAAAAAAAAAAAAAAAAJ/f38A3d3dA8zMzADAwP8Af39/AAAAAAAAAAAAAAAAAP///wAAAAAAIQAAABgAAAAUAAAAcA8AAEQVAADQKAAAQCYAABAAAAAmAAAACAAAAP//////////"/>
              </a:ext>
            </a:extLst>
          </p:cNvPicPr>
          <p:nvPr/>
        </p:nvPicPr>
        <p:blipFill>
          <a:blip r:embed="rId2"/>
          <a:stretch>
            <a:fillRect/>
          </a:stretch>
        </p:blipFill>
        <p:spPr>
          <a:xfrm>
            <a:off x="4282901" y="3262977"/>
            <a:ext cx="4124960" cy="2760980"/>
          </a:xfrm>
          <a:prstGeom prst="rect">
            <a:avLst/>
          </a:prstGeom>
          <a:noFill/>
          <a:ln>
            <a:noFill/>
          </a:ln>
          <a:effectLst/>
        </p:spPr>
      </p:pic>
    </p:spTree>
    <p:extLst>
      <p:ext uri="{BB962C8B-B14F-4D97-AF65-F5344CB8AC3E}">
        <p14:creationId xmlns:p14="http://schemas.microsoft.com/office/powerpoint/2010/main" val="207728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04880" y="574920"/>
            <a:ext cx="85964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algn="ctr">
              <a:lnSpc>
                <a:spcPct val="100000"/>
              </a:lnSpc>
            </a:pPr>
            <a:r>
              <a:rPr lang="es-AR" sz="4000" b="1" strike="noStrike" spc="-1">
                <a:solidFill>
                  <a:srgbClr val="A65E12"/>
                </a:solidFill>
                <a:latin typeface="Century Gothic"/>
                <a:ea typeface="DejaVu Sans"/>
              </a:rPr>
              <a:t>Objetivo</a:t>
            </a:r>
            <a:endParaRPr lang="es-AR" sz="4000" b="0" strike="noStrike" spc="-1">
              <a:latin typeface="Arial"/>
            </a:endParaRPr>
          </a:p>
        </p:txBody>
      </p:sp>
      <p:sp>
        <p:nvSpPr>
          <p:cNvPr id="136" name="CustomShape 2"/>
          <p:cNvSpPr/>
          <p:nvPr/>
        </p:nvSpPr>
        <p:spPr>
          <a:xfrm>
            <a:off x="1852920" y="1998720"/>
            <a:ext cx="8596440" cy="3296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A53010"/>
              </a:buClr>
              <a:buFont typeface="Arial"/>
              <a:buChar char="•"/>
            </a:pPr>
            <a:r>
              <a:rPr lang="es-ES" sz="2000" b="1" strike="noStrike" spc="-1">
                <a:solidFill>
                  <a:srgbClr val="000000"/>
                </a:solidFill>
                <a:latin typeface="Century Gothic"/>
                <a:ea typeface="DejaVu Sans"/>
              </a:rPr>
              <a:t>Encontrar los clientes con probabilidad de no realizar recargas en las próximas 4 semanas.</a:t>
            </a:r>
            <a:endParaRPr lang="es-AR" sz="2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1918440" y="559080"/>
            <a:ext cx="85964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algn="ctr">
              <a:lnSpc>
                <a:spcPct val="100000"/>
              </a:lnSpc>
            </a:pPr>
            <a:r>
              <a:rPr lang="es-AR" sz="4000" b="1" strike="noStrike" spc="-1">
                <a:solidFill>
                  <a:srgbClr val="A65E12"/>
                </a:solidFill>
                <a:latin typeface="Century Gothic"/>
                <a:ea typeface="DejaVu Sans"/>
              </a:rPr>
              <a:t>Datos disponibles</a:t>
            </a:r>
            <a:endParaRPr lang="es-AR" sz="4000" b="0" strike="noStrike" spc="-1">
              <a:latin typeface="Arial"/>
            </a:endParaRPr>
          </a:p>
        </p:txBody>
      </p:sp>
      <p:sp>
        <p:nvSpPr>
          <p:cNvPr id="138" name="CustomShape 2"/>
          <p:cNvSpPr/>
          <p:nvPr/>
        </p:nvSpPr>
        <p:spPr>
          <a:xfrm>
            <a:off x="6623280" y="3453480"/>
            <a:ext cx="3616560" cy="73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3500" lnSpcReduction="20000"/>
          </a:bodyPr>
          <a:lstStyle/>
          <a:p>
            <a:pPr algn="ctr">
              <a:lnSpc>
                <a:spcPct val="100000"/>
              </a:lnSpc>
              <a:spcBef>
                <a:spcPts val="1001"/>
              </a:spcBef>
            </a:pPr>
            <a:r>
              <a:rPr lang="es-AR" sz="2000" b="1" strike="noStrike" spc="-1">
                <a:solidFill>
                  <a:srgbClr val="000000"/>
                </a:solidFill>
                <a:latin typeface="Century Gothic"/>
                <a:ea typeface="DejaVu Sans"/>
              </a:rPr>
              <a:t>Archivo de Targets con información futura desde la fecha de corte </a:t>
            </a:r>
            <a:endParaRPr lang="es-AR" sz="2000" b="0" strike="noStrike" spc="-1">
              <a:latin typeface="Arial"/>
            </a:endParaRPr>
          </a:p>
        </p:txBody>
      </p:sp>
      <p:pic>
        <p:nvPicPr>
          <p:cNvPr id="139" name="Picture 2" descr="Csv símbolo formato de archivo | Icono Gratis"/>
          <p:cNvPicPr/>
          <p:nvPr/>
        </p:nvPicPr>
        <p:blipFill>
          <a:blip r:embed="rId2"/>
          <a:stretch/>
        </p:blipFill>
        <p:spPr>
          <a:xfrm>
            <a:off x="3079440" y="4235760"/>
            <a:ext cx="1530360" cy="1530360"/>
          </a:xfrm>
          <a:prstGeom prst="rect">
            <a:avLst/>
          </a:prstGeom>
          <a:ln>
            <a:noFill/>
          </a:ln>
        </p:spPr>
      </p:pic>
      <p:sp>
        <p:nvSpPr>
          <p:cNvPr id="140" name="CustomShape 3"/>
          <p:cNvSpPr/>
          <p:nvPr/>
        </p:nvSpPr>
        <p:spPr>
          <a:xfrm>
            <a:off x="2705760" y="5969880"/>
            <a:ext cx="3121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1" strike="noStrike" spc="-1">
                <a:solidFill>
                  <a:srgbClr val="000000"/>
                </a:solidFill>
                <a:latin typeface="Century Gothic"/>
                <a:ea typeface="DejaVu Sans"/>
              </a:rPr>
              <a:t>Data : 12 semanas </a:t>
            </a:r>
            <a:endParaRPr lang="es-AR" sz="1800" b="0" strike="noStrike" spc="-1">
              <a:latin typeface="Arial"/>
            </a:endParaRPr>
          </a:p>
        </p:txBody>
      </p:sp>
      <p:sp>
        <p:nvSpPr>
          <p:cNvPr id="141" name="CustomShape 4"/>
          <p:cNvSpPr/>
          <p:nvPr/>
        </p:nvSpPr>
        <p:spPr>
          <a:xfrm>
            <a:off x="2036520" y="3453480"/>
            <a:ext cx="3616560" cy="73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3500" lnSpcReduction="20000"/>
          </a:bodyPr>
          <a:lstStyle/>
          <a:p>
            <a:pPr algn="ctr">
              <a:lnSpc>
                <a:spcPct val="100000"/>
              </a:lnSpc>
              <a:spcBef>
                <a:spcPts val="1001"/>
              </a:spcBef>
            </a:pPr>
            <a:r>
              <a:rPr lang="es-AR" sz="2000" b="1" strike="noStrike" spc="-1">
                <a:solidFill>
                  <a:srgbClr val="000000"/>
                </a:solidFill>
                <a:latin typeface="Century Gothic"/>
                <a:ea typeface="DejaVu Sans"/>
              </a:rPr>
              <a:t>Archivo de datos con información histórica hasta la fecha de corte </a:t>
            </a:r>
            <a:endParaRPr lang="es-AR" sz="2000" b="0" strike="noStrike" spc="-1">
              <a:latin typeface="Arial"/>
            </a:endParaRPr>
          </a:p>
        </p:txBody>
      </p:sp>
      <p:pic>
        <p:nvPicPr>
          <p:cNvPr id="142" name="Picture 2" descr="Csv símbolo formato de archivo | Icono Gratis"/>
          <p:cNvPicPr/>
          <p:nvPr/>
        </p:nvPicPr>
        <p:blipFill>
          <a:blip r:embed="rId2"/>
          <a:stretch/>
        </p:blipFill>
        <p:spPr>
          <a:xfrm>
            <a:off x="7666200" y="4235760"/>
            <a:ext cx="1530360" cy="1530360"/>
          </a:xfrm>
          <a:prstGeom prst="rect">
            <a:avLst/>
          </a:prstGeom>
          <a:ln>
            <a:noFill/>
          </a:ln>
        </p:spPr>
      </p:pic>
      <p:sp>
        <p:nvSpPr>
          <p:cNvPr id="143" name="CustomShape 5"/>
          <p:cNvSpPr/>
          <p:nvPr/>
        </p:nvSpPr>
        <p:spPr>
          <a:xfrm>
            <a:off x="7426080" y="5969880"/>
            <a:ext cx="22201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1" strike="noStrike" spc="-1">
                <a:solidFill>
                  <a:srgbClr val="000000"/>
                </a:solidFill>
                <a:latin typeface="Century Gothic"/>
                <a:ea typeface="DejaVu Sans"/>
              </a:rPr>
              <a:t>Tag : 4 semanas </a:t>
            </a:r>
            <a:endParaRPr lang="es-AR" sz="1800" b="0" strike="noStrike" spc="-1">
              <a:latin typeface="Arial"/>
            </a:endParaRPr>
          </a:p>
        </p:txBody>
      </p:sp>
      <p:pic>
        <p:nvPicPr>
          <p:cNvPr id="144" name="Imagen 11"/>
          <p:cNvPicPr/>
          <p:nvPr/>
        </p:nvPicPr>
        <p:blipFill>
          <a:blip r:embed="rId3"/>
          <a:stretch/>
        </p:blipFill>
        <p:spPr>
          <a:xfrm>
            <a:off x="1734120" y="1243800"/>
            <a:ext cx="8505360" cy="174204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131920" y="326520"/>
            <a:ext cx="8915040" cy="93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s-AR" sz="4000" b="1" strike="noStrike" spc="-1" dirty="0">
                <a:solidFill>
                  <a:srgbClr val="A65E12"/>
                </a:solidFill>
                <a:latin typeface="Century Gothic"/>
                <a:ea typeface="DejaVu Sans"/>
              </a:rPr>
              <a:t>Información dentro del Dataset</a:t>
            </a:r>
            <a:endParaRPr lang="es-AR" sz="4000" b="0" strike="noStrike" spc="-1" dirty="0">
              <a:latin typeface="Arial"/>
            </a:endParaRPr>
          </a:p>
        </p:txBody>
      </p:sp>
      <p:sp>
        <p:nvSpPr>
          <p:cNvPr id="146" name="CustomShape 2"/>
          <p:cNvSpPr/>
          <p:nvPr/>
        </p:nvSpPr>
        <p:spPr>
          <a:xfrm>
            <a:off x="1798560" y="1688400"/>
            <a:ext cx="8915040" cy="497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A53010"/>
              </a:buClr>
              <a:buFont typeface="Arial"/>
              <a:buChar char="•"/>
            </a:pPr>
            <a:r>
              <a:rPr lang="es-AR" sz="2000" b="1" strike="noStrike" spc="-1">
                <a:solidFill>
                  <a:srgbClr val="000000"/>
                </a:solidFill>
                <a:latin typeface="Century Gothic"/>
                <a:ea typeface="DejaVu Sans"/>
              </a:rPr>
              <a:t>Número identificador del cliente</a:t>
            </a:r>
            <a:endParaRPr lang="es-AR" sz="2000" b="0" strike="noStrike" spc="-1">
              <a:latin typeface="Arial"/>
            </a:endParaRPr>
          </a:p>
          <a:p>
            <a:pPr marL="343080" indent="-342000">
              <a:lnSpc>
                <a:spcPct val="100000"/>
              </a:lnSpc>
              <a:spcBef>
                <a:spcPts val="1001"/>
              </a:spcBef>
              <a:buClr>
                <a:srgbClr val="A53010"/>
              </a:buClr>
              <a:buFont typeface="Arial"/>
              <a:buChar char="•"/>
            </a:pPr>
            <a:r>
              <a:rPr lang="es-AR" sz="2000" b="1" strike="noStrike" spc="-1">
                <a:solidFill>
                  <a:srgbClr val="000000"/>
                </a:solidFill>
                <a:latin typeface="Century Gothic"/>
                <a:ea typeface="DejaVu Sans"/>
              </a:rPr>
              <a:t>Coordenadas de ubicación de la Provincia y ciudad</a:t>
            </a:r>
            <a:endParaRPr lang="es-AR" sz="2000" b="0" strike="noStrike" spc="-1">
              <a:latin typeface="Arial"/>
            </a:endParaRPr>
          </a:p>
          <a:p>
            <a:pPr marL="343080" indent="-342000">
              <a:lnSpc>
                <a:spcPct val="100000"/>
              </a:lnSpc>
              <a:spcBef>
                <a:spcPts val="1001"/>
              </a:spcBef>
              <a:buClr>
                <a:srgbClr val="A53010"/>
              </a:buClr>
              <a:buFont typeface="Arial"/>
              <a:buChar char="•"/>
            </a:pPr>
            <a:r>
              <a:rPr lang="es-AR" sz="2000" b="1" strike="noStrike" spc="-1">
                <a:solidFill>
                  <a:srgbClr val="000000"/>
                </a:solidFill>
                <a:latin typeface="Century Gothic"/>
                <a:ea typeface="DejaVu Sans"/>
              </a:rPr>
              <a:t>Segmento de valor del cliente para la empresa</a:t>
            </a:r>
            <a:endParaRPr lang="es-AR" sz="2000" b="0" strike="noStrike" spc="-1">
              <a:latin typeface="Arial"/>
            </a:endParaRPr>
          </a:p>
          <a:p>
            <a:pPr marL="343080" indent="-342000">
              <a:lnSpc>
                <a:spcPct val="100000"/>
              </a:lnSpc>
              <a:spcBef>
                <a:spcPts val="1001"/>
              </a:spcBef>
              <a:buClr>
                <a:srgbClr val="A53010"/>
              </a:buClr>
              <a:buFont typeface="Arial"/>
              <a:buChar char="•"/>
            </a:pPr>
            <a:r>
              <a:rPr lang="es-AR" sz="2000" b="1" strike="noStrike" spc="-1">
                <a:solidFill>
                  <a:srgbClr val="000000"/>
                </a:solidFill>
                <a:latin typeface="Century Gothic"/>
                <a:ea typeface="DejaVu Sans"/>
              </a:rPr>
              <a:t>Modelo y marca del dispositivo que utiliza cada cliente</a:t>
            </a:r>
            <a:endParaRPr lang="es-AR" sz="2000" b="0" strike="noStrike" spc="-1">
              <a:latin typeface="Arial"/>
            </a:endParaRPr>
          </a:p>
          <a:p>
            <a:pPr marL="343080" indent="-342000">
              <a:lnSpc>
                <a:spcPct val="100000"/>
              </a:lnSpc>
              <a:spcBef>
                <a:spcPts val="1001"/>
              </a:spcBef>
              <a:buClr>
                <a:srgbClr val="A53010"/>
              </a:buClr>
              <a:buFont typeface="Arial"/>
              <a:buChar char="•"/>
            </a:pPr>
            <a:r>
              <a:rPr lang="es-AR" sz="2000" b="1" strike="noStrike" spc="-1">
                <a:solidFill>
                  <a:srgbClr val="000000"/>
                </a:solidFill>
                <a:latin typeface="Century Gothic"/>
                <a:ea typeface="DejaVu Sans"/>
              </a:rPr>
              <a:t>Fecha de activación del servicio</a:t>
            </a:r>
            <a:endParaRPr lang="es-AR" sz="2000" b="0" strike="noStrike" spc="-1">
              <a:latin typeface="Arial"/>
            </a:endParaRPr>
          </a:p>
          <a:p>
            <a:pPr marL="343080" indent="-342000">
              <a:lnSpc>
                <a:spcPct val="100000"/>
              </a:lnSpc>
              <a:spcBef>
                <a:spcPts val="1001"/>
              </a:spcBef>
              <a:buClr>
                <a:srgbClr val="A53010"/>
              </a:buClr>
              <a:buFont typeface="Arial"/>
              <a:buChar char="•"/>
            </a:pPr>
            <a:r>
              <a:rPr lang="es-AR" sz="2000" b="1" strike="noStrike" spc="-1">
                <a:solidFill>
                  <a:srgbClr val="000000"/>
                </a:solidFill>
                <a:latin typeface="Century Gothic"/>
                <a:ea typeface="DejaVu Sans"/>
              </a:rPr>
              <a:t>Antigüedad en la empresa y desde el primer gasto </a:t>
            </a:r>
            <a:endParaRPr lang="es-AR" sz="2000" b="0" strike="noStrike" spc="-1">
              <a:latin typeface="Arial"/>
            </a:endParaRPr>
          </a:p>
          <a:p>
            <a:pPr marL="343080" indent="-342000">
              <a:lnSpc>
                <a:spcPct val="100000"/>
              </a:lnSpc>
              <a:spcBef>
                <a:spcPts val="1001"/>
              </a:spcBef>
              <a:buClr>
                <a:srgbClr val="A53010"/>
              </a:buClr>
              <a:buFont typeface="Arial"/>
              <a:buChar char="•"/>
            </a:pPr>
            <a:r>
              <a:rPr lang="es-AR" sz="2000" b="1" strike="noStrike" spc="-1">
                <a:solidFill>
                  <a:srgbClr val="000000"/>
                </a:solidFill>
                <a:latin typeface="Century Gothic"/>
                <a:ea typeface="DejaVu Sans"/>
              </a:rPr>
              <a:t> Tecnología de red utilizada</a:t>
            </a:r>
            <a:endParaRPr lang="es-AR" sz="2000" b="0" strike="noStrike" spc="-1">
              <a:latin typeface="Arial"/>
            </a:endParaRPr>
          </a:p>
          <a:p>
            <a:pPr marL="343080" indent="-342000">
              <a:lnSpc>
                <a:spcPct val="100000"/>
              </a:lnSpc>
              <a:spcBef>
                <a:spcPts val="1001"/>
              </a:spcBef>
              <a:buClr>
                <a:srgbClr val="A53010"/>
              </a:buClr>
              <a:buFont typeface="Arial"/>
              <a:buChar char="•"/>
            </a:pPr>
            <a:r>
              <a:rPr lang="es-AR" sz="2000" b="1" strike="noStrike" spc="-1">
                <a:solidFill>
                  <a:srgbClr val="000000"/>
                </a:solidFill>
                <a:latin typeface="Century Gothic"/>
                <a:ea typeface="DejaVu Sans"/>
              </a:rPr>
              <a:t>Cantidad y monto de recargas </a:t>
            </a:r>
            <a:endParaRPr lang="es-AR" sz="2000" b="0" strike="noStrike" spc="-1">
              <a:latin typeface="Arial"/>
            </a:endParaRPr>
          </a:p>
          <a:p>
            <a:pPr marL="343080" indent="-342000">
              <a:lnSpc>
                <a:spcPct val="100000"/>
              </a:lnSpc>
              <a:spcBef>
                <a:spcPts val="1001"/>
              </a:spcBef>
              <a:buClr>
                <a:srgbClr val="A53010"/>
              </a:buClr>
              <a:buFont typeface="Arial"/>
              <a:buChar char="•"/>
            </a:pPr>
            <a:r>
              <a:rPr lang="es-AR" sz="2000" b="1" strike="noStrike" spc="-1">
                <a:solidFill>
                  <a:srgbClr val="000000"/>
                </a:solidFill>
                <a:latin typeface="Century Gothic"/>
                <a:ea typeface="DejaVu Sans"/>
              </a:rPr>
              <a:t>Cantidad de recargas en cada dia de la semana</a:t>
            </a:r>
            <a:endParaRPr lang="es-AR" sz="2000" b="0" strike="noStrike" spc="-1">
              <a:latin typeface="Arial"/>
            </a:endParaRPr>
          </a:p>
          <a:p>
            <a:pPr marL="343080" indent="-342000">
              <a:lnSpc>
                <a:spcPct val="100000"/>
              </a:lnSpc>
              <a:spcBef>
                <a:spcPts val="1001"/>
              </a:spcBef>
              <a:buClr>
                <a:srgbClr val="A53010"/>
              </a:buClr>
              <a:buFont typeface="Arial"/>
              <a:buChar char="•"/>
            </a:pPr>
            <a:r>
              <a:rPr lang="es-AR" sz="2000" b="1" strike="noStrike" spc="-1">
                <a:solidFill>
                  <a:srgbClr val="000000"/>
                </a:solidFill>
                <a:latin typeface="Century Gothic"/>
                <a:ea typeface="DejaVu Sans"/>
              </a:rPr>
              <a:t>Tráfico de datos</a:t>
            </a:r>
            <a:endParaRPr lang="es-AR" sz="2000" b="0" strike="noStrike" spc="-1">
              <a:latin typeface="Arial"/>
            </a:endParaRPr>
          </a:p>
          <a:p>
            <a:pPr marL="343080" indent="-342000">
              <a:lnSpc>
                <a:spcPct val="100000"/>
              </a:lnSpc>
              <a:spcBef>
                <a:spcPts val="1001"/>
              </a:spcBef>
              <a:buClr>
                <a:srgbClr val="A53010"/>
              </a:buClr>
              <a:buFont typeface="Arial"/>
              <a:buChar char="•"/>
            </a:pPr>
            <a:r>
              <a:rPr lang="es-AR" sz="2000" b="1" strike="noStrike" spc="-1">
                <a:solidFill>
                  <a:srgbClr val="000000"/>
                </a:solidFill>
                <a:latin typeface="Century Gothic"/>
                <a:ea typeface="DejaVu Sans"/>
              </a:rPr>
              <a:t>Otros</a:t>
            </a:r>
            <a:endParaRPr lang="es-AR" sz="20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1604880" y="574920"/>
            <a:ext cx="85964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algn="ctr">
              <a:lnSpc>
                <a:spcPct val="100000"/>
              </a:lnSpc>
            </a:pPr>
            <a:r>
              <a:rPr lang="es-AR" sz="4000" b="1" strike="noStrike" spc="-1">
                <a:solidFill>
                  <a:srgbClr val="A65E12"/>
                </a:solidFill>
                <a:latin typeface="Century Gothic"/>
                <a:ea typeface="DejaVu Sans"/>
              </a:rPr>
              <a:t>Limpieza de datos </a:t>
            </a:r>
            <a:endParaRPr lang="es-AR" sz="4000" b="0" strike="noStrike" spc="-1">
              <a:latin typeface="Arial"/>
            </a:endParaRPr>
          </a:p>
        </p:txBody>
      </p:sp>
      <p:sp>
        <p:nvSpPr>
          <p:cNvPr id="148" name="CustomShape 2"/>
          <p:cNvSpPr/>
          <p:nvPr/>
        </p:nvSpPr>
        <p:spPr>
          <a:xfrm>
            <a:off x="1709280" y="1274760"/>
            <a:ext cx="8492040" cy="5401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1001"/>
              </a:spcBef>
            </a:pPr>
            <a:r>
              <a:rPr lang="es-AR" sz="2400" b="1" strike="noStrike" spc="-1" dirty="0">
                <a:solidFill>
                  <a:srgbClr val="000000"/>
                </a:solidFill>
                <a:latin typeface="Century Gothic"/>
                <a:ea typeface="DejaVu Sans"/>
              </a:rPr>
              <a:t>Columnas innecesarias:</a:t>
            </a:r>
            <a:endParaRPr lang="es-AR" sz="2400" b="0" strike="noStrike" spc="-1" dirty="0">
              <a:latin typeface="Arial"/>
            </a:endParaRPr>
          </a:p>
          <a:p>
            <a:pPr algn="ctr">
              <a:lnSpc>
                <a:spcPct val="100000"/>
              </a:lnSpc>
              <a:spcBef>
                <a:spcPts val="1001"/>
              </a:spcBef>
            </a:pPr>
            <a:endParaRPr lang="es-AR" sz="2400" b="0" strike="noStrike" spc="-1" dirty="0">
              <a:latin typeface="Arial"/>
            </a:endParaRPr>
          </a:p>
          <a:p>
            <a:pPr algn="ctr">
              <a:lnSpc>
                <a:spcPct val="100000"/>
              </a:lnSpc>
              <a:spcBef>
                <a:spcPts val="1001"/>
              </a:spcBef>
            </a:pPr>
            <a:endParaRPr lang="es-AR" sz="2400" b="0" strike="noStrike" spc="-1" dirty="0">
              <a:latin typeface="Arial"/>
            </a:endParaRPr>
          </a:p>
        </p:txBody>
      </p:sp>
      <p:sp>
        <p:nvSpPr>
          <p:cNvPr id="149" name="CustomShape 3"/>
          <p:cNvSpPr/>
          <p:nvPr/>
        </p:nvSpPr>
        <p:spPr>
          <a:xfrm>
            <a:off x="1073506" y="2251998"/>
            <a:ext cx="10702858" cy="14758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s-AR" b="0" strike="noStrike" spc="-1" dirty="0">
                <a:solidFill>
                  <a:srgbClr val="000000"/>
                </a:solidFill>
                <a:latin typeface="Century Gothic" panose="020B0502020202020204" pitchFamily="34" charset="0"/>
                <a:ea typeface="DejaVu Sans"/>
              </a:rPr>
              <a:t>Se eliminaron las columnas que para todos sus clientes tienen los mismos valores.</a:t>
            </a:r>
            <a:endParaRPr lang="es-AR" b="0" strike="noStrike" spc="-1" dirty="0">
              <a:latin typeface="Century Gothic" panose="020B0502020202020204" pitchFamily="34" charset="0"/>
            </a:endParaRPr>
          </a:p>
          <a:p>
            <a:pPr>
              <a:lnSpc>
                <a:spcPct val="100000"/>
              </a:lnSpc>
            </a:pPr>
            <a:r>
              <a:rPr lang="es-AR" b="0" strike="noStrike" spc="-1" dirty="0">
                <a:solidFill>
                  <a:srgbClr val="000000"/>
                </a:solidFill>
                <a:latin typeface="Century Gothic" panose="020B0502020202020204" pitchFamily="34" charset="0"/>
                <a:ea typeface="DejaVu Sans"/>
              </a:rPr>
              <a:t>Estas columnas son : </a:t>
            </a:r>
            <a:r>
              <a:rPr lang="es-AR" b="1" strike="noStrike" spc="-1" dirty="0">
                <a:solidFill>
                  <a:srgbClr val="000000"/>
                </a:solidFill>
                <a:latin typeface="Century Gothic" panose="020B0502020202020204" pitchFamily="34" charset="0"/>
                <a:ea typeface="DejaVu Sans"/>
              </a:rPr>
              <a:t>SOURCE, FECHA_CORTE, 'TRD_OTH','TRS_ONNET_SMS', PACK_VOICE_AMT, PACK_SMS_Q y PACK_SMS_AMT.</a:t>
            </a:r>
          </a:p>
          <a:p>
            <a:pPr>
              <a:lnSpc>
                <a:spcPct val="100000"/>
              </a:lnSpc>
            </a:pPr>
            <a:endParaRPr lang="es-ES" spc="-1" dirty="0"/>
          </a:p>
          <a:p>
            <a:pPr>
              <a:lnSpc>
                <a:spcPct val="100000"/>
              </a:lnSpc>
            </a:pPr>
            <a:endParaRPr lang="es-AR" sz="1800" b="0" strike="noStrike" spc="-1" dirty="0">
              <a:latin typeface="Arial"/>
            </a:endParaRPr>
          </a:p>
        </p:txBody>
      </p:sp>
      <p:sp>
        <p:nvSpPr>
          <p:cNvPr id="150" name="CustomShape 4"/>
          <p:cNvSpPr/>
          <p:nvPr/>
        </p:nvSpPr>
        <p:spPr>
          <a:xfrm>
            <a:off x="1073506" y="3936838"/>
            <a:ext cx="10702858"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s-AR" sz="1800" b="0" strike="noStrike" spc="-1" dirty="0">
                <a:solidFill>
                  <a:srgbClr val="000000"/>
                </a:solidFill>
                <a:latin typeface="Century Gothic"/>
                <a:ea typeface="DejaVu Sans"/>
              </a:rPr>
              <a:t>Se eliminan 21 las columnas que por conocimiento de dominio no se usaran.</a:t>
            </a:r>
            <a:endParaRPr lang="es-AR" sz="1800" b="0" strike="noStrike" spc="-1" dirty="0">
              <a:latin typeface="Arial"/>
            </a:endParaRPr>
          </a:p>
          <a:p>
            <a:pPr>
              <a:lnSpc>
                <a:spcPct val="100000"/>
              </a:lnSpc>
            </a:pPr>
            <a:endParaRPr lang="es-AR" sz="1800" b="0" strike="noStrike" spc="-1" dirty="0">
              <a:latin typeface="Arial"/>
            </a:endParaRPr>
          </a:p>
        </p:txBody>
      </p:sp>
      <p:sp>
        <p:nvSpPr>
          <p:cNvPr id="151" name="CustomShape 5"/>
          <p:cNvSpPr/>
          <p:nvPr/>
        </p:nvSpPr>
        <p:spPr>
          <a:xfrm>
            <a:off x="100451" y="3445785"/>
            <a:ext cx="8253840" cy="64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gn="ctr">
              <a:lnSpc>
                <a:spcPct val="100000"/>
              </a:lnSpc>
              <a:spcBef>
                <a:spcPts val="1001"/>
              </a:spcBef>
              <a:buClr>
                <a:srgbClr val="A53010"/>
              </a:buClr>
              <a:buFont typeface="Arial"/>
              <a:buChar char="•"/>
            </a:pPr>
            <a:r>
              <a:rPr lang="es-AR" sz="2000" b="1" strike="noStrike" spc="-1" dirty="0">
                <a:solidFill>
                  <a:srgbClr val="000000"/>
                </a:solidFill>
                <a:latin typeface="Century Gothic"/>
                <a:ea typeface="DejaVu Sans"/>
              </a:rPr>
              <a:t>Columnas que no se usaran para el análisis</a:t>
            </a:r>
            <a:endParaRPr lang="es-AR" sz="2000" b="0" strike="noStrike" spc="-1" dirty="0">
              <a:latin typeface="Arial"/>
            </a:endParaRPr>
          </a:p>
          <a:p>
            <a:pPr algn="ctr">
              <a:lnSpc>
                <a:spcPct val="100000"/>
              </a:lnSpc>
              <a:spcBef>
                <a:spcPts val="1001"/>
              </a:spcBef>
            </a:pPr>
            <a:endParaRPr lang="es-AR" sz="2400" b="0" strike="noStrike" spc="-1" dirty="0">
              <a:latin typeface="Arial"/>
            </a:endParaRPr>
          </a:p>
          <a:p>
            <a:pPr algn="ctr">
              <a:lnSpc>
                <a:spcPct val="100000"/>
              </a:lnSpc>
              <a:spcBef>
                <a:spcPts val="1001"/>
              </a:spcBef>
            </a:pPr>
            <a:endParaRPr lang="es-AR" sz="2400" b="0" strike="noStrike" spc="-1" dirty="0">
              <a:latin typeface="Arial"/>
            </a:endParaRPr>
          </a:p>
        </p:txBody>
      </p:sp>
      <p:sp>
        <p:nvSpPr>
          <p:cNvPr id="2" name="CuadroTexto 1"/>
          <p:cNvSpPr txBox="1"/>
          <p:nvPr/>
        </p:nvSpPr>
        <p:spPr>
          <a:xfrm>
            <a:off x="1343890" y="1764814"/>
            <a:ext cx="10665545" cy="677108"/>
          </a:xfrm>
          <a:prstGeom prst="rect">
            <a:avLst/>
          </a:prstGeom>
          <a:noFill/>
        </p:spPr>
        <p:txBody>
          <a:bodyPr wrap="square" rtlCol="0">
            <a:spAutoFit/>
          </a:bodyPr>
          <a:lstStyle/>
          <a:p>
            <a:pPr marL="285750" indent="-285750">
              <a:buFont typeface="Arial" panose="020B0604020202020204" pitchFamily="34" charset="0"/>
              <a:buChar char="•"/>
            </a:pPr>
            <a:r>
              <a:rPr lang="es-AR" sz="2000" b="1" spc="-1" dirty="0">
                <a:solidFill>
                  <a:srgbClr val="000000"/>
                </a:solidFill>
                <a:latin typeface="Century Gothic"/>
              </a:rPr>
              <a:t>Columnas que no aportan datos útiles</a:t>
            </a:r>
            <a:endParaRPr lang="es-AR" sz="2000" spc="-1" dirty="0"/>
          </a:p>
          <a:p>
            <a:endParaRPr lang="en-US" dirty="0"/>
          </a:p>
        </p:txBody>
      </p:sp>
      <p:sp>
        <p:nvSpPr>
          <p:cNvPr id="8" name="CustomShape 5"/>
          <p:cNvSpPr/>
          <p:nvPr/>
        </p:nvSpPr>
        <p:spPr>
          <a:xfrm>
            <a:off x="0" y="4542597"/>
            <a:ext cx="7079673" cy="4961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gn="ctr">
              <a:lnSpc>
                <a:spcPct val="100000"/>
              </a:lnSpc>
              <a:spcBef>
                <a:spcPts val="1001"/>
              </a:spcBef>
              <a:buClr>
                <a:srgbClr val="A53010"/>
              </a:buClr>
              <a:buFont typeface="Arial"/>
              <a:buChar char="•"/>
            </a:pPr>
            <a:r>
              <a:rPr lang="es-AR" sz="2000" b="1" strike="noStrike" spc="-1" dirty="0">
                <a:solidFill>
                  <a:srgbClr val="000000"/>
                </a:solidFill>
                <a:latin typeface="Century Gothic"/>
                <a:ea typeface="DejaVu Sans"/>
              </a:rPr>
              <a:t>Columnas con datos repetidos</a:t>
            </a:r>
            <a:endParaRPr lang="es-AR" sz="2000" b="0" strike="noStrike" spc="-1" dirty="0">
              <a:latin typeface="Arial"/>
            </a:endParaRPr>
          </a:p>
          <a:p>
            <a:pPr algn="ctr">
              <a:lnSpc>
                <a:spcPct val="100000"/>
              </a:lnSpc>
              <a:spcBef>
                <a:spcPts val="1001"/>
              </a:spcBef>
            </a:pPr>
            <a:endParaRPr lang="es-AR" sz="2400" b="0" strike="noStrike" spc="-1" dirty="0">
              <a:latin typeface="Arial"/>
            </a:endParaRPr>
          </a:p>
          <a:p>
            <a:pPr algn="ctr">
              <a:lnSpc>
                <a:spcPct val="100000"/>
              </a:lnSpc>
              <a:spcBef>
                <a:spcPts val="1001"/>
              </a:spcBef>
            </a:pPr>
            <a:endParaRPr lang="es-AR" sz="2400" b="0" strike="noStrike" spc="-1" dirty="0">
              <a:latin typeface="Arial"/>
            </a:endParaRPr>
          </a:p>
        </p:txBody>
      </p:sp>
      <p:sp>
        <p:nvSpPr>
          <p:cNvPr id="9" name="CustomShape 3"/>
          <p:cNvSpPr/>
          <p:nvPr/>
        </p:nvSpPr>
        <p:spPr>
          <a:xfrm>
            <a:off x="1073506" y="5103478"/>
            <a:ext cx="10702858" cy="14758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s-AR" sz="1800" b="0" strike="noStrike" spc="-1" dirty="0">
                <a:solidFill>
                  <a:srgbClr val="000000"/>
                </a:solidFill>
                <a:latin typeface="Century Gothic" panose="020B0502020202020204" pitchFamily="34" charset="0"/>
                <a:ea typeface="DejaVu Sans"/>
              </a:rPr>
              <a:t>Se encontró que las columnas </a:t>
            </a:r>
            <a:r>
              <a:rPr lang="en-US" sz="1800" b="1" strike="noStrike" spc="-1" dirty="0">
                <a:solidFill>
                  <a:srgbClr val="000000"/>
                </a:solidFill>
                <a:latin typeface="Century Gothic" panose="020B0502020202020204" pitchFamily="34" charset="0"/>
                <a:ea typeface="DejaVu Sans"/>
              </a:rPr>
              <a:t>TENURE_CUSTOMER</a:t>
            </a:r>
            <a:r>
              <a:rPr lang="en-US" sz="1800" b="0" strike="noStrike" spc="-1" dirty="0">
                <a:solidFill>
                  <a:srgbClr val="000000"/>
                </a:solidFill>
                <a:latin typeface="Century Gothic" panose="020B0502020202020204" pitchFamily="34" charset="0"/>
                <a:ea typeface="DejaVu Sans"/>
              </a:rPr>
              <a:t> : </a:t>
            </a:r>
            <a:r>
              <a:rPr lang="en-US" sz="1800" b="0" strike="noStrike" spc="-1" dirty="0" err="1">
                <a:solidFill>
                  <a:srgbClr val="000000"/>
                </a:solidFill>
                <a:latin typeface="Century Gothic" panose="020B0502020202020204" pitchFamily="34" charset="0"/>
                <a:ea typeface="DejaVu Sans"/>
              </a:rPr>
              <a:t>Antiguedad</a:t>
            </a:r>
            <a:r>
              <a:rPr lang="en-US" sz="1800" b="0" strike="noStrike" spc="-1" dirty="0">
                <a:solidFill>
                  <a:srgbClr val="000000"/>
                </a:solidFill>
                <a:latin typeface="Century Gothic" panose="020B0502020202020204" pitchFamily="34" charset="0"/>
                <a:ea typeface="DejaVu Sans"/>
              </a:rPr>
              <a:t> del </a:t>
            </a:r>
            <a:r>
              <a:rPr lang="en-US" sz="1800" b="0" strike="noStrike" spc="-1" dirty="0" err="1">
                <a:solidFill>
                  <a:srgbClr val="000000"/>
                </a:solidFill>
                <a:latin typeface="Century Gothic" panose="020B0502020202020204" pitchFamily="34" charset="0"/>
                <a:ea typeface="DejaVu Sans"/>
              </a:rPr>
              <a:t>cliente</a:t>
            </a:r>
            <a:r>
              <a:rPr lang="en-US" sz="1800" b="0" strike="noStrike" spc="-1" dirty="0">
                <a:solidFill>
                  <a:srgbClr val="000000"/>
                </a:solidFill>
                <a:latin typeface="Century Gothic" panose="020B0502020202020204" pitchFamily="34" charset="0"/>
                <a:ea typeface="DejaVu Sans"/>
              </a:rPr>
              <a:t> </a:t>
            </a:r>
            <a:r>
              <a:rPr lang="en-US" sz="1800" b="0" strike="noStrike" spc="-1" dirty="0" err="1">
                <a:solidFill>
                  <a:srgbClr val="000000"/>
                </a:solidFill>
                <a:latin typeface="Century Gothic" panose="020B0502020202020204" pitchFamily="34" charset="0"/>
                <a:ea typeface="DejaVu Sans"/>
              </a:rPr>
              <a:t>en</a:t>
            </a:r>
            <a:r>
              <a:rPr lang="en-US" sz="1800" b="0" strike="noStrike" spc="-1" dirty="0">
                <a:solidFill>
                  <a:srgbClr val="000000"/>
                </a:solidFill>
                <a:latin typeface="Century Gothic" panose="020B0502020202020204" pitchFamily="34" charset="0"/>
                <a:ea typeface="DejaVu Sans"/>
              </a:rPr>
              <a:t> la </a:t>
            </a:r>
            <a:r>
              <a:rPr lang="en-US" sz="1800" b="0" strike="noStrike" spc="-1" dirty="0" err="1">
                <a:solidFill>
                  <a:srgbClr val="000000"/>
                </a:solidFill>
                <a:latin typeface="Century Gothic" panose="020B0502020202020204" pitchFamily="34" charset="0"/>
                <a:ea typeface="DejaVu Sans"/>
              </a:rPr>
              <a:t>empresa</a:t>
            </a:r>
            <a:r>
              <a:rPr lang="en-US" sz="1800" b="0" strike="noStrike" spc="-1" dirty="0">
                <a:solidFill>
                  <a:srgbClr val="000000"/>
                </a:solidFill>
                <a:latin typeface="Century Gothic" panose="020B0502020202020204" pitchFamily="34" charset="0"/>
                <a:ea typeface="DejaVu Sans"/>
              </a:rPr>
              <a:t>.</a:t>
            </a:r>
            <a:endParaRPr lang="es-AR" sz="1800" b="0" strike="noStrike" spc="-1" dirty="0">
              <a:latin typeface="Century Gothic" panose="020B0502020202020204" pitchFamily="34" charset="0"/>
            </a:endParaRPr>
          </a:p>
          <a:p>
            <a:pPr>
              <a:lnSpc>
                <a:spcPct val="100000"/>
              </a:lnSpc>
            </a:pPr>
            <a:r>
              <a:rPr lang="en-US" sz="1800" b="1" strike="noStrike" spc="-1" dirty="0">
                <a:solidFill>
                  <a:srgbClr val="000000"/>
                </a:solidFill>
                <a:latin typeface="Century Gothic" panose="020B0502020202020204" pitchFamily="34" charset="0"/>
                <a:ea typeface="DejaVu Sans"/>
              </a:rPr>
              <a:t>TENURE_CUSTOMER_BL</a:t>
            </a:r>
            <a:r>
              <a:rPr lang="en-US" sz="1800" b="0" strike="noStrike" spc="-1" dirty="0">
                <a:solidFill>
                  <a:srgbClr val="000000"/>
                </a:solidFill>
                <a:latin typeface="Century Gothic" panose="020B0502020202020204" pitchFamily="34" charset="0"/>
                <a:ea typeface="DejaVu Sans"/>
              </a:rPr>
              <a:t>: </a:t>
            </a:r>
            <a:r>
              <a:rPr lang="en-US" sz="1800" b="0" strike="noStrike" spc="-1" dirty="0" err="1">
                <a:solidFill>
                  <a:srgbClr val="000000"/>
                </a:solidFill>
                <a:latin typeface="Century Gothic" panose="020B0502020202020204" pitchFamily="34" charset="0"/>
                <a:ea typeface="DejaVu Sans"/>
              </a:rPr>
              <a:t>Antiguedad</a:t>
            </a:r>
            <a:r>
              <a:rPr lang="en-US" sz="1800" b="0" strike="noStrike" spc="-1" dirty="0">
                <a:solidFill>
                  <a:srgbClr val="000000"/>
                </a:solidFill>
                <a:latin typeface="Century Gothic" panose="020B0502020202020204" pitchFamily="34" charset="0"/>
                <a:ea typeface="DejaVu Sans"/>
              </a:rPr>
              <a:t> </a:t>
            </a:r>
            <a:r>
              <a:rPr lang="en-US" sz="1800" b="0" strike="noStrike" spc="-1" dirty="0" err="1">
                <a:solidFill>
                  <a:srgbClr val="000000"/>
                </a:solidFill>
                <a:latin typeface="Century Gothic" panose="020B0502020202020204" pitchFamily="34" charset="0"/>
                <a:ea typeface="DejaVu Sans"/>
              </a:rPr>
              <a:t>desde</a:t>
            </a:r>
            <a:r>
              <a:rPr lang="en-US" sz="1800" b="0" strike="noStrike" spc="-1" dirty="0">
                <a:solidFill>
                  <a:srgbClr val="000000"/>
                </a:solidFill>
                <a:latin typeface="Century Gothic" panose="020B0502020202020204" pitchFamily="34" charset="0"/>
                <a:ea typeface="DejaVu Sans"/>
              </a:rPr>
              <a:t> el primer </a:t>
            </a:r>
            <a:r>
              <a:rPr lang="en-US" sz="1800" b="0" strike="noStrike" spc="-1" dirty="0" err="1">
                <a:solidFill>
                  <a:srgbClr val="000000"/>
                </a:solidFill>
                <a:latin typeface="Century Gothic" panose="020B0502020202020204" pitchFamily="34" charset="0"/>
                <a:ea typeface="DejaVu Sans"/>
              </a:rPr>
              <a:t>gasto</a:t>
            </a:r>
            <a:endParaRPr lang="es-AR" sz="1800" b="0" strike="noStrike" spc="-1" dirty="0">
              <a:latin typeface="Century Gothic" panose="020B0502020202020204" pitchFamily="34" charset="0"/>
            </a:endParaRPr>
          </a:p>
          <a:p>
            <a:pPr>
              <a:lnSpc>
                <a:spcPct val="100000"/>
              </a:lnSpc>
            </a:pPr>
            <a:r>
              <a:rPr lang="es-AR" sz="1800" b="0" strike="noStrike" spc="-1" dirty="0">
                <a:solidFill>
                  <a:srgbClr val="000000"/>
                </a:solidFill>
                <a:latin typeface="Century Gothic" panose="020B0502020202020204" pitchFamily="34" charset="0"/>
                <a:ea typeface="DejaVu Sans"/>
              </a:rPr>
              <a:t>Tienen los mismos valores, por lo que se concluyo que los clientes realizaron su primer gasto desde que ingresaron a la empresa.</a:t>
            </a:r>
            <a:endParaRPr lang="es-AR" sz="1800" b="0" strike="noStrike" spc="-1" dirty="0">
              <a:latin typeface="Century Gothic" panose="020B0502020202020204" pitchFamily="34" charset="0"/>
            </a:endParaRPr>
          </a:p>
          <a:p>
            <a:pPr>
              <a:lnSpc>
                <a:spcPct val="100000"/>
              </a:lnSpc>
            </a:pPr>
            <a:r>
              <a:rPr lang="es-AR" sz="1800" b="0" strike="noStrike" spc="-1" dirty="0">
                <a:solidFill>
                  <a:srgbClr val="000000"/>
                </a:solidFill>
                <a:latin typeface="Century Gothic" panose="020B0502020202020204" pitchFamily="34" charset="0"/>
                <a:ea typeface="DejaVu Sans"/>
              </a:rPr>
              <a:t>Se eliminó la columna </a:t>
            </a:r>
            <a:r>
              <a:rPr lang="es-AR" sz="1800" b="1" strike="noStrike" spc="-1" dirty="0">
                <a:solidFill>
                  <a:srgbClr val="000000"/>
                </a:solidFill>
                <a:latin typeface="Century Gothic" panose="020B0502020202020204" pitchFamily="34" charset="0"/>
                <a:ea typeface="DejaVu Sans"/>
              </a:rPr>
              <a:t>T</a:t>
            </a:r>
            <a:r>
              <a:rPr lang="en-US" sz="1800" b="1" strike="noStrike" spc="-1" dirty="0">
                <a:solidFill>
                  <a:srgbClr val="000000"/>
                </a:solidFill>
                <a:latin typeface="Century Gothic" panose="020B0502020202020204" pitchFamily="34" charset="0"/>
                <a:ea typeface="DejaVu Sans"/>
              </a:rPr>
              <a:t>ENURE_CUSTOMER_BL.</a:t>
            </a:r>
            <a:endParaRPr lang="es-AR" sz="1800" b="0" strike="noStrike" spc="-1" dirty="0">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p:nvPr>
        </p:nvSpPr>
        <p:spPr>
          <a:xfrm>
            <a:off x="1122099" y="748145"/>
            <a:ext cx="10973520" cy="6664037"/>
          </a:xfrm>
        </p:spPr>
        <p:txBody>
          <a:bodyPr/>
          <a:lstStyle/>
          <a:p>
            <a:pPr>
              <a:lnSpc>
                <a:spcPct val="100000"/>
              </a:lnSpc>
            </a:pPr>
            <a:endParaRPr lang="es-ES" sz="1200" spc="-1" dirty="0">
              <a:latin typeface="Century Gothic" panose="020B0502020202020204" pitchFamily="34" charset="0"/>
            </a:endParaRPr>
          </a:p>
          <a:p>
            <a:pPr marL="0" indent="0">
              <a:lnSpc>
                <a:spcPct val="100000"/>
              </a:lnSpc>
              <a:buNone/>
            </a:pPr>
            <a:r>
              <a:rPr lang="es-ES" sz="1800" spc="-1" dirty="0">
                <a:latin typeface="Century Gothic" panose="020B0502020202020204" pitchFamily="34" charset="0"/>
              </a:rPr>
              <a:t>Se tomo la decisión de eliminar estas columnas por los siguientes motivos:</a:t>
            </a:r>
          </a:p>
          <a:p>
            <a:pPr>
              <a:lnSpc>
                <a:spcPct val="100000"/>
              </a:lnSpc>
            </a:pPr>
            <a:r>
              <a:rPr lang="es-ES" sz="1800" spc="-1" dirty="0">
                <a:latin typeface="Century Gothic" panose="020B0502020202020204" pitchFamily="34" charset="0"/>
              </a:rPr>
              <a:t>Estas columnas vinieron mal de negocio :</a:t>
            </a:r>
          </a:p>
          <a:p>
            <a:pPr marL="0" indent="0">
              <a:buNone/>
            </a:pPr>
            <a:r>
              <a:rPr lang="es-ES" sz="1800" b="1" dirty="0">
                <a:latin typeface="Century Gothic" panose="020B0502020202020204" pitchFamily="34" charset="0"/>
              </a:rPr>
              <a:t>     TRD_OTH_M1, TRD_OTH_M2, TRD_OTH_M3: Trafico de datos de otras fuentes mensual</a:t>
            </a:r>
          </a:p>
          <a:p>
            <a:pPr>
              <a:lnSpc>
                <a:spcPct val="100000"/>
              </a:lnSpc>
            </a:pPr>
            <a:r>
              <a:rPr lang="es-ES" sz="1800" spc="-1" dirty="0">
                <a:latin typeface="Century Gothic" panose="020B0502020202020204" pitchFamily="34" charset="0"/>
              </a:rPr>
              <a:t>El 95% de los valores para esta variable son 0, debido a la poca utilización de mensajes de texto:</a:t>
            </a:r>
          </a:p>
          <a:p>
            <a:pPr marL="0" indent="0">
              <a:lnSpc>
                <a:spcPct val="100000"/>
              </a:lnSpc>
              <a:buNone/>
            </a:pPr>
            <a:r>
              <a:rPr lang="es-ES" sz="1800" b="1" spc="-1" dirty="0">
                <a:latin typeface="Century Gothic" panose="020B0502020202020204" pitchFamily="34" charset="0"/>
              </a:rPr>
              <a:t>     </a:t>
            </a:r>
            <a:r>
              <a:rPr lang="es-ES" sz="1800" b="1" dirty="0">
                <a:latin typeface="Century Gothic" panose="020B0502020202020204" pitchFamily="34" charset="0"/>
              </a:rPr>
              <a:t>TRS_ONNET_SMS_M1', 'TRS_ONNET_SMS_M2', 'TRS_ONNET_SMS_M3': Trafico de mensajes en la misma red</a:t>
            </a:r>
          </a:p>
          <a:p>
            <a:pPr>
              <a:lnSpc>
                <a:spcPct val="100000"/>
              </a:lnSpc>
            </a:pPr>
            <a:r>
              <a:rPr lang="es-ES" sz="1800" spc="-1" dirty="0">
                <a:latin typeface="Century Gothic" panose="020B0502020202020204" pitchFamily="34" charset="0"/>
              </a:rPr>
              <a:t>El 95 % de los valores de esta variable son 0 :</a:t>
            </a:r>
          </a:p>
          <a:p>
            <a:pPr marL="0" indent="0">
              <a:lnSpc>
                <a:spcPct val="100000"/>
              </a:lnSpc>
              <a:buNone/>
            </a:pPr>
            <a:r>
              <a:rPr lang="es-ES" sz="1800" spc="-1" dirty="0">
                <a:latin typeface="Century Gothic" panose="020B0502020202020204" pitchFamily="34" charset="0"/>
              </a:rPr>
              <a:t>     </a:t>
            </a:r>
            <a:r>
              <a:rPr lang="es-ES" sz="1800" b="1" spc="-1" dirty="0">
                <a:latin typeface="Century Gothic" panose="020B0502020202020204" pitchFamily="34" charset="0"/>
              </a:rPr>
              <a:t>TRV_INTRNTL_DUR_M1', 'TRV_INTRNTL_DUR_M2','TRV_INTRNTL_DUR_M3':  trafico de voz internacional (minutos)</a:t>
            </a:r>
          </a:p>
          <a:p>
            <a:pPr>
              <a:lnSpc>
                <a:spcPct val="100000"/>
              </a:lnSpc>
            </a:pPr>
            <a:r>
              <a:rPr lang="es-ES" sz="1800" spc="-1" dirty="0">
                <a:latin typeface="Century Gothic" panose="020B0502020202020204" pitchFamily="34" charset="0"/>
              </a:rPr>
              <a:t>No hay correlación de esta variable con el target, y la mayoría de los valores son cero:</a:t>
            </a:r>
          </a:p>
          <a:p>
            <a:pPr marL="0" indent="0">
              <a:buNone/>
            </a:pPr>
            <a:r>
              <a:rPr lang="en-US" sz="1800" b="1" dirty="0">
                <a:latin typeface="Century Gothic" panose="020B0502020202020204" pitchFamily="34" charset="0"/>
              </a:rPr>
              <a:t>     'PACK_VOICE_AMT_X1', 'PACK_VOICE_AMT_X2', 'PACK_VOICE_AMT_X3': Monto de pack voz mensual </a:t>
            </a:r>
          </a:p>
          <a:p>
            <a:r>
              <a:rPr lang="es-ES" sz="1800" spc="-1" dirty="0">
                <a:latin typeface="Century Gothic" panose="020B0502020202020204" pitchFamily="34" charset="0"/>
              </a:rPr>
              <a:t>El 99% de los valores de esta variable son 0 :</a:t>
            </a:r>
          </a:p>
          <a:p>
            <a:pPr marL="0" indent="0">
              <a:buNone/>
            </a:pPr>
            <a:r>
              <a:rPr lang="en-US" sz="1800" b="1" dirty="0">
                <a:latin typeface="Century Gothic" panose="020B0502020202020204" pitchFamily="34" charset="0"/>
              </a:rPr>
              <a:t>     'PACK_SMS_Q_X1', 'PACK_SMS_Q_X2', 'PACK_SMS_Q_X3': Cantidad de pack mensual</a:t>
            </a:r>
          </a:p>
          <a:p>
            <a:r>
              <a:rPr lang="es-ES" sz="1800" dirty="0">
                <a:latin typeface="Century Gothic" panose="020B0502020202020204" pitchFamily="34" charset="0"/>
              </a:rPr>
              <a:t>El 99% de los valores de esta variable son 0:</a:t>
            </a:r>
            <a:endParaRPr lang="en-US" sz="1800" b="1" dirty="0">
              <a:latin typeface="Century Gothic" panose="020B0502020202020204" pitchFamily="34" charset="0"/>
            </a:endParaRPr>
          </a:p>
          <a:p>
            <a:pPr marL="0" indent="0">
              <a:buNone/>
            </a:pPr>
            <a:r>
              <a:rPr lang="en-US" sz="1800" b="1" dirty="0">
                <a:latin typeface="Century Gothic" panose="020B0502020202020204" pitchFamily="34" charset="0"/>
              </a:rPr>
              <a:t>     'PACK_SMS_AMT_X1', 'PACK_SMS_AMT_X2', 'PACK_SMS_AMT_X3',: Monto de packs de SMS mensual</a:t>
            </a:r>
          </a:p>
          <a:p>
            <a:endParaRPr lang="en-US" b="1" dirty="0"/>
          </a:p>
          <a:p>
            <a:endParaRPr lang="en-US" dirty="0"/>
          </a:p>
        </p:txBody>
      </p:sp>
      <p:sp>
        <p:nvSpPr>
          <p:cNvPr id="4" name="Título 3"/>
          <p:cNvSpPr txBox="1">
            <a:spLocks noGrp="1"/>
          </p:cNvSpPr>
          <p:nvPr>
            <p:ph type="title"/>
          </p:nvPr>
        </p:nvSpPr>
        <p:spPr>
          <a:xfrm>
            <a:off x="1122099" y="748145"/>
            <a:ext cx="10973520" cy="941796"/>
          </a:xfrm>
          <a:prstGeom prst="rect">
            <a:avLst/>
          </a:prstGeom>
          <a:noFill/>
        </p:spPr>
        <p:txBody>
          <a:bodyPr wrap="square" rtlCol="0">
            <a:spAutoFit/>
          </a:bodyPr>
          <a:lstStyle/>
          <a:p>
            <a:pPr marL="285750" indent="-285750">
              <a:buFont typeface="Arial" panose="020B0604020202020204" pitchFamily="34" charset="0"/>
              <a:buChar char="•"/>
            </a:pPr>
            <a:r>
              <a:rPr lang="es-AR" sz="2400" b="1" spc="-1" dirty="0">
                <a:solidFill>
                  <a:srgbClr val="000000"/>
                </a:solidFill>
                <a:latin typeface="Century Gothic"/>
              </a:rPr>
              <a:t>Columnas eliminadas</a:t>
            </a:r>
            <a:endParaRPr lang="es-AR" sz="2400" spc="-1" dirty="0"/>
          </a:p>
          <a:p>
            <a:endParaRPr lang="en-US" dirty="0"/>
          </a:p>
        </p:txBody>
      </p:sp>
    </p:spTree>
    <p:extLst>
      <p:ext uri="{BB962C8B-B14F-4D97-AF65-F5344CB8AC3E}">
        <p14:creationId xmlns:p14="http://schemas.microsoft.com/office/powerpoint/2010/main" val="251642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604880" y="574920"/>
            <a:ext cx="85964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algn="ctr">
              <a:lnSpc>
                <a:spcPct val="100000"/>
              </a:lnSpc>
            </a:pPr>
            <a:r>
              <a:rPr lang="es-AR" sz="4000" b="1" strike="noStrike" spc="-1">
                <a:solidFill>
                  <a:srgbClr val="A65E12"/>
                </a:solidFill>
                <a:latin typeface="Century Gothic"/>
                <a:ea typeface="DejaVu Sans"/>
              </a:rPr>
              <a:t>Limpieza de datos </a:t>
            </a:r>
            <a:endParaRPr lang="es-AR" sz="4000" b="0" strike="noStrike" spc="-1">
              <a:latin typeface="Arial"/>
            </a:endParaRPr>
          </a:p>
        </p:txBody>
      </p:sp>
      <p:sp>
        <p:nvSpPr>
          <p:cNvPr id="157" name="CustomShape 2"/>
          <p:cNvSpPr/>
          <p:nvPr/>
        </p:nvSpPr>
        <p:spPr>
          <a:xfrm>
            <a:off x="1604880" y="1274760"/>
            <a:ext cx="8596440" cy="6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1001"/>
              </a:spcBef>
            </a:pPr>
            <a:r>
              <a:rPr lang="es-AR" sz="2400" b="1" strike="noStrike" spc="-1">
                <a:solidFill>
                  <a:srgbClr val="000000"/>
                </a:solidFill>
                <a:latin typeface="Century Gothic"/>
                <a:ea typeface="DejaVu Sans"/>
              </a:rPr>
              <a:t>Valores nulos</a:t>
            </a:r>
            <a:endParaRPr lang="es-AR" sz="2400" b="0" strike="noStrike" spc="-1">
              <a:latin typeface="Arial"/>
            </a:endParaRPr>
          </a:p>
        </p:txBody>
      </p:sp>
      <p:pic>
        <p:nvPicPr>
          <p:cNvPr id="158" name="Imagen 3"/>
          <p:cNvPicPr/>
          <p:nvPr/>
        </p:nvPicPr>
        <p:blipFill>
          <a:blip r:embed="rId2"/>
          <a:stretch/>
        </p:blipFill>
        <p:spPr>
          <a:xfrm>
            <a:off x="8170920" y="3141720"/>
            <a:ext cx="3402720" cy="3213360"/>
          </a:xfrm>
          <a:prstGeom prst="rect">
            <a:avLst/>
          </a:prstGeom>
          <a:ln>
            <a:noFill/>
          </a:ln>
        </p:spPr>
      </p:pic>
      <p:sp>
        <p:nvSpPr>
          <p:cNvPr id="159" name="CustomShape 3"/>
          <p:cNvSpPr/>
          <p:nvPr/>
        </p:nvSpPr>
        <p:spPr>
          <a:xfrm>
            <a:off x="8170200" y="1927800"/>
            <a:ext cx="33825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AR" sz="1800" b="0" strike="noStrike" spc="-1">
                <a:solidFill>
                  <a:srgbClr val="000000"/>
                </a:solidFill>
                <a:latin typeface="Century Gothic"/>
                <a:ea typeface="DejaVu Sans"/>
              </a:rPr>
              <a:t>Columnas con valores nulos y porcentaje de valores nulos dentro del total de datos</a:t>
            </a:r>
            <a:endParaRPr lang="es-AR" sz="1800" b="0" strike="noStrike" spc="-1">
              <a:latin typeface="Arial"/>
            </a:endParaRPr>
          </a:p>
        </p:txBody>
      </p:sp>
      <p:sp>
        <p:nvSpPr>
          <p:cNvPr id="160" name="CustomShape 4"/>
          <p:cNvSpPr/>
          <p:nvPr/>
        </p:nvSpPr>
        <p:spPr>
          <a:xfrm>
            <a:off x="1604880" y="1974960"/>
            <a:ext cx="5970960" cy="42458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AR" sz="1800" b="0" strike="noStrike" spc="-1" dirty="0">
                <a:solidFill>
                  <a:srgbClr val="000000"/>
                </a:solidFill>
                <a:latin typeface="Century Gothic" panose="020B0502020202020204" pitchFamily="34" charset="0"/>
                <a:ea typeface="DejaVu Sans"/>
              </a:rPr>
              <a:t>Dentro de estas columnas no se supero el 50% de valores nulos, por lo que se decidió reemplazar con otros valores o eliminar las filas con valores nulos.</a:t>
            </a:r>
            <a:endParaRPr lang="es-AR" sz="1800" b="0" strike="noStrike" spc="-1" dirty="0">
              <a:latin typeface="Century Gothic" panose="020B0502020202020204" pitchFamily="34" charset="0"/>
            </a:endParaRPr>
          </a:p>
          <a:p>
            <a:pPr>
              <a:lnSpc>
                <a:spcPct val="100000"/>
              </a:lnSpc>
            </a:pPr>
            <a:r>
              <a:rPr lang="es-AR" sz="1800" b="0" strike="noStrike" spc="-1" dirty="0">
                <a:solidFill>
                  <a:srgbClr val="000000"/>
                </a:solidFill>
                <a:latin typeface="Century Gothic" panose="020B0502020202020204" pitchFamily="34" charset="0"/>
                <a:ea typeface="DejaVu Sans"/>
              </a:rPr>
              <a:t>En las columnas:</a:t>
            </a:r>
            <a:endParaRPr lang="es-AR" sz="1800" b="0" strike="noStrike" spc="-1" dirty="0">
              <a:latin typeface="Century Gothic" panose="020B0502020202020204" pitchFamily="34" charset="0"/>
            </a:endParaRPr>
          </a:p>
          <a:p>
            <a:pPr>
              <a:lnSpc>
                <a:spcPct val="100000"/>
              </a:lnSpc>
            </a:pPr>
            <a:r>
              <a:rPr lang="en-US" sz="1800" b="1" strike="noStrike" spc="-1" dirty="0">
                <a:solidFill>
                  <a:srgbClr val="000000"/>
                </a:solidFill>
                <a:latin typeface="Century Gothic" panose="020B0502020202020204" pitchFamily="34" charset="0"/>
                <a:ea typeface="DejaVu Sans"/>
              </a:rPr>
              <a:t>NETWORK_TECH: </a:t>
            </a:r>
            <a:r>
              <a:rPr lang="en-US" sz="1800" b="1" strike="noStrike" spc="-1" dirty="0" err="1">
                <a:solidFill>
                  <a:srgbClr val="000000"/>
                </a:solidFill>
                <a:latin typeface="Century Gothic" panose="020B0502020202020204" pitchFamily="34" charset="0"/>
                <a:ea typeface="DejaVu Sans"/>
              </a:rPr>
              <a:t>Tecnología</a:t>
            </a:r>
            <a:r>
              <a:rPr lang="en-US" sz="1800" b="1" strike="noStrike" spc="-1" dirty="0">
                <a:solidFill>
                  <a:srgbClr val="000000"/>
                </a:solidFill>
                <a:latin typeface="Century Gothic" panose="020B0502020202020204" pitchFamily="34" charset="0"/>
                <a:ea typeface="DejaVu Sans"/>
              </a:rPr>
              <a:t> de red</a:t>
            </a:r>
            <a:endParaRPr lang="es-AR" sz="1800" b="1" strike="noStrike" spc="-1" dirty="0">
              <a:latin typeface="Century Gothic" panose="020B0502020202020204" pitchFamily="34" charset="0"/>
            </a:endParaRPr>
          </a:p>
          <a:p>
            <a:pPr>
              <a:lnSpc>
                <a:spcPct val="100000"/>
              </a:lnSpc>
            </a:pPr>
            <a:r>
              <a:rPr lang="en-US" sz="1800" b="1" strike="noStrike" spc="-1" dirty="0">
                <a:solidFill>
                  <a:srgbClr val="000000"/>
                </a:solidFill>
                <a:latin typeface="Century Gothic" panose="020B0502020202020204" pitchFamily="34" charset="0"/>
                <a:ea typeface="DejaVu Sans"/>
              </a:rPr>
              <a:t>DEVICE_VENDOR_NAME: </a:t>
            </a:r>
            <a:r>
              <a:rPr lang="en-US" sz="1800" b="1" strike="noStrike" spc="-1" dirty="0" err="1">
                <a:solidFill>
                  <a:srgbClr val="000000"/>
                </a:solidFill>
                <a:latin typeface="Century Gothic" panose="020B0502020202020204" pitchFamily="34" charset="0"/>
                <a:ea typeface="DejaVu Sans"/>
              </a:rPr>
              <a:t>Marca</a:t>
            </a:r>
            <a:r>
              <a:rPr lang="en-US" sz="1800" b="1" strike="noStrike" spc="-1" dirty="0">
                <a:solidFill>
                  <a:srgbClr val="000000"/>
                </a:solidFill>
                <a:latin typeface="Century Gothic" panose="020B0502020202020204" pitchFamily="34" charset="0"/>
                <a:ea typeface="DejaVu Sans"/>
              </a:rPr>
              <a:t> del </a:t>
            </a:r>
            <a:r>
              <a:rPr lang="en-US" sz="1800" b="1" strike="noStrike" spc="-1" dirty="0" err="1">
                <a:solidFill>
                  <a:srgbClr val="000000"/>
                </a:solidFill>
                <a:latin typeface="Century Gothic" panose="020B0502020202020204" pitchFamily="34" charset="0"/>
                <a:ea typeface="DejaVu Sans"/>
              </a:rPr>
              <a:t>dispositivo</a:t>
            </a:r>
            <a:endParaRPr lang="es-AR" sz="1800" b="1" strike="noStrike" spc="-1" dirty="0">
              <a:latin typeface="Century Gothic" panose="020B0502020202020204" pitchFamily="34" charset="0"/>
            </a:endParaRPr>
          </a:p>
          <a:p>
            <a:pPr>
              <a:lnSpc>
                <a:spcPct val="100000"/>
              </a:lnSpc>
            </a:pPr>
            <a:r>
              <a:rPr lang="en-US" sz="1800" b="1" strike="noStrike" spc="-1" dirty="0">
                <a:solidFill>
                  <a:srgbClr val="000000"/>
                </a:solidFill>
                <a:latin typeface="Century Gothic" panose="020B0502020202020204" pitchFamily="34" charset="0"/>
                <a:ea typeface="DejaVu Sans"/>
              </a:rPr>
              <a:t>DEVICE_MODEL_NAME: </a:t>
            </a:r>
            <a:r>
              <a:rPr lang="en-US" sz="1800" b="1" strike="noStrike" spc="-1" dirty="0" err="1">
                <a:solidFill>
                  <a:srgbClr val="000000"/>
                </a:solidFill>
                <a:latin typeface="Century Gothic" panose="020B0502020202020204" pitchFamily="34" charset="0"/>
                <a:ea typeface="DejaVu Sans"/>
              </a:rPr>
              <a:t>Modelo</a:t>
            </a:r>
            <a:r>
              <a:rPr lang="en-US" sz="1800" b="1" strike="noStrike" spc="-1" dirty="0">
                <a:solidFill>
                  <a:srgbClr val="000000"/>
                </a:solidFill>
                <a:latin typeface="Century Gothic" panose="020B0502020202020204" pitchFamily="34" charset="0"/>
                <a:ea typeface="DejaVu Sans"/>
              </a:rPr>
              <a:t> del </a:t>
            </a:r>
            <a:r>
              <a:rPr lang="en-US" sz="1800" b="1" strike="noStrike" spc="-1" dirty="0" err="1">
                <a:solidFill>
                  <a:srgbClr val="000000"/>
                </a:solidFill>
                <a:latin typeface="Century Gothic" panose="020B0502020202020204" pitchFamily="34" charset="0"/>
                <a:ea typeface="DejaVu Sans"/>
              </a:rPr>
              <a:t>dispositivo</a:t>
            </a:r>
            <a:endParaRPr lang="es-AR" sz="1800" b="1" strike="noStrike" spc="-1" dirty="0">
              <a:latin typeface="Century Gothic" panose="020B0502020202020204" pitchFamily="34" charset="0"/>
            </a:endParaRPr>
          </a:p>
          <a:p>
            <a:pPr>
              <a:lnSpc>
                <a:spcPct val="100000"/>
              </a:lnSpc>
            </a:pPr>
            <a:r>
              <a:rPr lang="es-AR" sz="1800" b="0" strike="noStrike" spc="-1" dirty="0">
                <a:solidFill>
                  <a:srgbClr val="000000"/>
                </a:solidFill>
                <a:latin typeface="Century Gothic" panose="020B0502020202020204" pitchFamily="34" charset="0"/>
                <a:ea typeface="DejaVu Sans"/>
              </a:rPr>
              <a:t>Se reemplazo los valores nulos por el valor de la moda.</a:t>
            </a:r>
            <a:endParaRPr lang="es-AR" sz="1800" b="0" strike="noStrike" spc="-1" dirty="0">
              <a:latin typeface="Century Gothic" panose="020B0502020202020204" pitchFamily="34" charset="0"/>
            </a:endParaRPr>
          </a:p>
          <a:p>
            <a:pPr>
              <a:lnSpc>
                <a:spcPct val="100000"/>
              </a:lnSpc>
            </a:pPr>
            <a:r>
              <a:rPr lang="es-AR" sz="1800" b="0" strike="noStrike" spc="-1" dirty="0">
                <a:solidFill>
                  <a:srgbClr val="000000"/>
                </a:solidFill>
                <a:latin typeface="Century Gothic" panose="020B0502020202020204" pitchFamily="34" charset="0"/>
                <a:ea typeface="DejaVu Sans"/>
              </a:rPr>
              <a:t>En las columnas:</a:t>
            </a:r>
            <a:endParaRPr lang="es-AR" sz="1800" b="0" strike="noStrike" spc="-1" dirty="0">
              <a:latin typeface="Century Gothic" panose="020B0502020202020204" pitchFamily="34" charset="0"/>
            </a:endParaRPr>
          </a:p>
          <a:p>
            <a:pPr>
              <a:lnSpc>
                <a:spcPct val="100000"/>
              </a:lnSpc>
            </a:pPr>
            <a:r>
              <a:rPr lang="en-US" sz="1800" b="1" strike="noStrike" spc="-1" dirty="0">
                <a:solidFill>
                  <a:srgbClr val="000000"/>
                </a:solidFill>
                <a:latin typeface="Century Gothic" panose="020B0502020202020204" pitchFamily="34" charset="0"/>
                <a:ea typeface="DejaVu Sans"/>
              </a:rPr>
              <a:t>LAT_PROV_BTS: </a:t>
            </a:r>
            <a:r>
              <a:rPr lang="en-US" sz="1800" b="1" strike="noStrike" spc="-1" dirty="0" err="1">
                <a:solidFill>
                  <a:srgbClr val="000000"/>
                </a:solidFill>
                <a:latin typeface="Century Gothic" panose="020B0502020202020204" pitchFamily="34" charset="0"/>
                <a:ea typeface="DejaVu Sans"/>
              </a:rPr>
              <a:t>Latitud</a:t>
            </a:r>
            <a:r>
              <a:rPr lang="en-US" sz="1800" b="1" strike="noStrike" spc="-1" dirty="0">
                <a:solidFill>
                  <a:srgbClr val="000000"/>
                </a:solidFill>
                <a:latin typeface="Century Gothic" panose="020B0502020202020204" pitchFamily="34" charset="0"/>
                <a:ea typeface="DejaVu Sans"/>
              </a:rPr>
              <a:t> de </a:t>
            </a:r>
            <a:r>
              <a:rPr lang="en-US" sz="1800" b="1" strike="noStrike" spc="-1" dirty="0" err="1">
                <a:solidFill>
                  <a:srgbClr val="000000"/>
                </a:solidFill>
                <a:latin typeface="Century Gothic" panose="020B0502020202020204" pitchFamily="34" charset="0"/>
                <a:ea typeface="DejaVu Sans"/>
              </a:rPr>
              <a:t>provincia</a:t>
            </a:r>
            <a:endParaRPr lang="es-AR" sz="1800" b="1" strike="noStrike" spc="-1" dirty="0">
              <a:latin typeface="Century Gothic" panose="020B0502020202020204" pitchFamily="34" charset="0"/>
            </a:endParaRPr>
          </a:p>
          <a:p>
            <a:pPr>
              <a:lnSpc>
                <a:spcPct val="100000"/>
              </a:lnSpc>
            </a:pPr>
            <a:r>
              <a:rPr lang="en-US" sz="1800" b="1" strike="noStrike" spc="-1" dirty="0">
                <a:solidFill>
                  <a:srgbClr val="000000"/>
                </a:solidFill>
                <a:latin typeface="Century Gothic" panose="020B0502020202020204" pitchFamily="34" charset="0"/>
                <a:ea typeface="DejaVu Sans"/>
              </a:rPr>
              <a:t>LON_PROV_BTS: </a:t>
            </a:r>
            <a:r>
              <a:rPr lang="en-US" sz="1800" b="1" strike="noStrike" spc="-1" dirty="0" err="1">
                <a:solidFill>
                  <a:srgbClr val="000000"/>
                </a:solidFill>
                <a:latin typeface="Century Gothic" panose="020B0502020202020204" pitchFamily="34" charset="0"/>
                <a:ea typeface="DejaVu Sans"/>
              </a:rPr>
              <a:t>Longitud</a:t>
            </a:r>
            <a:r>
              <a:rPr lang="en-US" sz="1800" b="1" strike="noStrike" spc="-1" dirty="0">
                <a:solidFill>
                  <a:srgbClr val="000000"/>
                </a:solidFill>
                <a:latin typeface="Century Gothic" panose="020B0502020202020204" pitchFamily="34" charset="0"/>
                <a:ea typeface="DejaVu Sans"/>
              </a:rPr>
              <a:t> de </a:t>
            </a:r>
            <a:r>
              <a:rPr lang="en-US" sz="1800" b="1" strike="noStrike" spc="-1" dirty="0" err="1">
                <a:solidFill>
                  <a:srgbClr val="000000"/>
                </a:solidFill>
                <a:latin typeface="Century Gothic" panose="020B0502020202020204" pitchFamily="34" charset="0"/>
                <a:ea typeface="DejaVu Sans"/>
              </a:rPr>
              <a:t>provincia</a:t>
            </a:r>
            <a:endParaRPr lang="es-AR" sz="1800" b="1" strike="noStrike" spc="-1" dirty="0">
              <a:latin typeface="Century Gothic" panose="020B0502020202020204" pitchFamily="34" charset="0"/>
            </a:endParaRPr>
          </a:p>
          <a:p>
            <a:pPr>
              <a:lnSpc>
                <a:spcPct val="100000"/>
              </a:lnSpc>
            </a:pPr>
            <a:r>
              <a:rPr lang="en-US" sz="1800" b="1" strike="noStrike" spc="-1" dirty="0">
                <a:solidFill>
                  <a:srgbClr val="000000"/>
                </a:solidFill>
                <a:latin typeface="Century Gothic" panose="020B0502020202020204" pitchFamily="34" charset="0"/>
                <a:ea typeface="DejaVu Sans"/>
              </a:rPr>
              <a:t>LAT_CITY_BTS: </a:t>
            </a:r>
            <a:r>
              <a:rPr lang="en-US" sz="1800" b="1" strike="noStrike" spc="-1" dirty="0" err="1">
                <a:solidFill>
                  <a:srgbClr val="000000"/>
                </a:solidFill>
                <a:latin typeface="Century Gothic" panose="020B0502020202020204" pitchFamily="34" charset="0"/>
                <a:ea typeface="DejaVu Sans"/>
              </a:rPr>
              <a:t>Latitud</a:t>
            </a:r>
            <a:r>
              <a:rPr lang="en-US" sz="1800" b="1" strike="noStrike" spc="-1" dirty="0">
                <a:solidFill>
                  <a:srgbClr val="000000"/>
                </a:solidFill>
                <a:latin typeface="Century Gothic" panose="020B0502020202020204" pitchFamily="34" charset="0"/>
                <a:ea typeface="DejaVu Sans"/>
              </a:rPr>
              <a:t> de ciudad</a:t>
            </a:r>
            <a:endParaRPr lang="es-AR" sz="1800" b="1" strike="noStrike" spc="-1" dirty="0">
              <a:latin typeface="Century Gothic" panose="020B0502020202020204" pitchFamily="34" charset="0"/>
            </a:endParaRPr>
          </a:p>
          <a:p>
            <a:pPr>
              <a:lnSpc>
                <a:spcPct val="100000"/>
              </a:lnSpc>
            </a:pPr>
            <a:r>
              <a:rPr lang="en-US" sz="1800" b="1" strike="noStrike" spc="-1" dirty="0">
                <a:solidFill>
                  <a:srgbClr val="000000"/>
                </a:solidFill>
                <a:latin typeface="Century Gothic" panose="020B0502020202020204" pitchFamily="34" charset="0"/>
                <a:ea typeface="DejaVu Sans"/>
              </a:rPr>
              <a:t>LON_CITY_BTS: </a:t>
            </a:r>
            <a:r>
              <a:rPr lang="en-US" sz="1800" b="1" strike="noStrike" spc="-1" dirty="0" err="1">
                <a:solidFill>
                  <a:srgbClr val="000000"/>
                </a:solidFill>
                <a:latin typeface="Century Gothic" panose="020B0502020202020204" pitchFamily="34" charset="0"/>
                <a:ea typeface="DejaVu Sans"/>
              </a:rPr>
              <a:t>Longitud</a:t>
            </a:r>
            <a:r>
              <a:rPr lang="en-US" sz="1800" b="1" strike="noStrike" spc="-1" dirty="0">
                <a:solidFill>
                  <a:srgbClr val="000000"/>
                </a:solidFill>
                <a:latin typeface="Century Gothic" panose="020B0502020202020204" pitchFamily="34" charset="0"/>
                <a:ea typeface="DejaVu Sans"/>
              </a:rPr>
              <a:t> de ciudad</a:t>
            </a:r>
            <a:endParaRPr lang="es-AR" sz="1800" b="1" strike="noStrike" spc="-1" dirty="0">
              <a:latin typeface="Century Gothic" panose="020B0502020202020204" pitchFamily="34" charset="0"/>
            </a:endParaRPr>
          </a:p>
          <a:p>
            <a:pPr>
              <a:lnSpc>
                <a:spcPct val="100000"/>
              </a:lnSpc>
            </a:pPr>
            <a:r>
              <a:rPr lang="es-AR" sz="1800" b="0" strike="noStrike" spc="-1" dirty="0">
                <a:solidFill>
                  <a:srgbClr val="000000"/>
                </a:solidFill>
                <a:latin typeface="Century Gothic" panose="020B0502020202020204" pitchFamily="34" charset="0"/>
                <a:ea typeface="DejaVu Sans"/>
              </a:rPr>
              <a:t>Se eliminaron las filas con valores nulos.</a:t>
            </a:r>
            <a:endParaRPr lang="es-AR" sz="1800" b="0" strike="noStrike" spc="-1" dirty="0">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1604880" y="574920"/>
            <a:ext cx="859644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algn="ctr">
              <a:lnSpc>
                <a:spcPct val="100000"/>
              </a:lnSpc>
            </a:pPr>
            <a:r>
              <a:rPr lang="es-AR" sz="4000" b="1" strike="noStrike" spc="-1">
                <a:solidFill>
                  <a:srgbClr val="A65E12"/>
                </a:solidFill>
                <a:latin typeface="Century Gothic"/>
                <a:ea typeface="DejaVu Sans"/>
              </a:rPr>
              <a:t>Limpieza de datos </a:t>
            </a:r>
            <a:endParaRPr lang="es-AR" sz="4000" b="0" strike="noStrike" spc="-1">
              <a:latin typeface="Arial"/>
            </a:endParaRPr>
          </a:p>
        </p:txBody>
      </p:sp>
      <p:sp>
        <p:nvSpPr>
          <p:cNvPr id="162" name="CustomShape 2"/>
          <p:cNvSpPr/>
          <p:nvPr/>
        </p:nvSpPr>
        <p:spPr>
          <a:xfrm>
            <a:off x="1604880" y="1274760"/>
            <a:ext cx="8596440" cy="6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1001"/>
              </a:spcBef>
            </a:pPr>
            <a:r>
              <a:rPr lang="es-AR" sz="2400" b="1" strike="noStrike" spc="-1">
                <a:solidFill>
                  <a:srgbClr val="000000"/>
                </a:solidFill>
                <a:latin typeface="Century Gothic"/>
                <a:ea typeface="DejaVu Sans"/>
              </a:rPr>
              <a:t>Manejo de valores extremos/Outliers</a:t>
            </a:r>
            <a:endParaRPr lang="es-AR" sz="2400" b="0" strike="noStrike" spc="-1">
              <a:latin typeface="Arial"/>
            </a:endParaRPr>
          </a:p>
        </p:txBody>
      </p:sp>
      <p:sp>
        <p:nvSpPr>
          <p:cNvPr id="163" name="CustomShape 3"/>
          <p:cNvSpPr/>
          <p:nvPr/>
        </p:nvSpPr>
        <p:spPr>
          <a:xfrm>
            <a:off x="1604880" y="1926720"/>
            <a:ext cx="10351593" cy="230687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s-AR" sz="1800" b="0" strike="noStrike" spc="-1" dirty="0">
                <a:solidFill>
                  <a:srgbClr val="000000"/>
                </a:solidFill>
                <a:latin typeface="Century Gothic" panose="020B0502020202020204" pitchFamily="34" charset="0"/>
                <a:ea typeface="DejaVu Sans"/>
              </a:rPr>
              <a:t>En cuanto a los valores extremos se utilizaron dependiendo las variables dos métodos. Para tomar la decisión de cual utilizar se realizaron gráficos como histogramas y diagramas de caja:</a:t>
            </a:r>
            <a:endParaRPr lang="es-AR" sz="1800" b="0" strike="noStrike" spc="-1" dirty="0">
              <a:latin typeface="Century Gothic" panose="020B0502020202020204" pitchFamily="34" charset="0"/>
            </a:endParaRPr>
          </a:p>
          <a:p>
            <a:pPr>
              <a:lnSpc>
                <a:spcPct val="100000"/>
              </a:lnSpc>
            </a:pPr>
            <a:endParaRPr lang="es-AR" sz="1800" b="0" strike="noStrike" spc="-1" dirty="0">
              <a:latin typeface="Century Gothic" panose="020B0502020202020204" pitchFamily="34" charset="0"/>
            </a:endParaRPr>
          </a:p>
          <a:p>
            <a:pPr marL="285750" indent="-285750">
              <a:lnSpc>
                <a:spcPct val="100000"/>
              </a:lnSpc>
              <a:buFont typeface="Arial" panose="020B0604020202020204" pitchFamily="34" charset="0"/>
              <a:buChar char="•"/>
            </a:pPr>
            <a:r>
              <a:rPr lang="es-AR" sz="1800" b="0" strike="noStrike" spc="-1" dirty="0">
                <a:solidFill>
                  <a:srgbClr val="000000"/>
                </a:solidFill>
                <a:latin typeface="Century Gothic" panose="020B0502020202020204" pitchFamily="34" charset="0"/>
                <a:ea typeface="DejaVu Sans"/>
              </a:rPr>
              <a:t>Método de aplanamiento ligero </a:t>
            </a:r>
            <a:endParaRPr lang="es-AR" sz="1800" b="0" strike="noStrike" spc="-1" dirty="0">
              <a:latin typeface="Century Gothic" panose="020B0502020202020204" pitchFamily="34" charset="0"/>
            </a:endParaRPr>
          </a:p>
          <a:p>
            <a:pPr>
              <a:lnSpc>
                <a:spcPct val="100000"/>
              </a:lnSpc>
            </a:pPr>
            <a:endParaRPr lang="es-AR" sz="1800" b="0" strike="noStrike" spc="-1" dirty="0">
              <a:latin typeface="Century Gothic" panose="020B0502020202020204" pitchFamily="34" charset="0"/>
            </a:endParaRPr>
          </a:p>
          <a:p>
            <a:pPr marL="285750" indent="-285750">
              <a:lnSpc>
                <a:spcPct val="100000"/>
              </a:lnSpc>
              <a:buFont typeface="Arial" panose="020B0604020202020204" pitchFamily="34" charset="0"/>
              <a:buChar char="•"/>
            </a:pPr>
            <a:r>
              <a:rPr lang="es-AR" sz="1800" b="0" strike="noStrike" spc="-1" dirty="0">
                <a:solidFill>
                  <a:srgbClr val="000000"/>
                </a:solidFill>
                <a:latin typeface="Century Gothic" panose="020B0502020202020204" pitchFamily="34" charset="0"/>
                <a:ea typeface="DejaVu Sans"/>
              </a:rPr>
              <a:t>Método IQR:</a:t>
            </a:r>
          </a:p>
          <a:p>
            <a:pPr>
              <a:lnSpc>
                <a:spcPct val="100000"/>
              </a:lnSpc>
            </a:pPr>
            <a:r>
              <a:rPr lang="es-ES" spc="-1" dirty="0">
                <a:latin typeface="Century Gothic" panose="020B0502020202020204" pitchFamily="34" charset="0"/>
              </a:rPr>
              <a:t>Los valores extremos van a ser aplanados utilizando el criterio del rango </a:t>
            </a:r>
            <a:r>
              <a:rPr lang="es-ES" spc="-1" dirty="0" err="1">
                <a:latin typeface="Century Gothic" panose="020B0502020202020204" pitchFamily="34" charset="0"/>
              </a:rPr>
              <a:t>intercuartilico</a:t>
            </a:r>
            <a:r>
              <a:rPr lang="es-ES" spc="-1" dirty="0">
                <a:latin typeface="Century Gothic" panose="020B0502020202020204" pitchFamily="34" charset="0"/>
              </a:rPr>
              <a:t>.</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150" y="4248840"/>
            <a:ext cx="5494953" cy="26091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434</TotalTime>
  <Words>1432</Words>
  <Application>Microsoft Office PowerPoint</Application>
  <PresentationFormat>Personalizado</PresentationFormat>
  <Paragraphs>125</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27</vt:i4>
      </vt:variant>
    </vt:vector>
  </HeadingPairs>
  <TitlesOfParts>
    <vt:vector size="33" baseType="lpstr">
      <vt:lpstr>Arial</vt:lpstr>
      <vt:lpstr>Century Gothic</vt:lpstr>
      <vt:lpstr>Symbol</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Columnas eliminadas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Elección del Modelo de Machine Learning </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Churn en Telefónica Prepaga</dc:title>
  <dc:subject/>
  <dc:creator>Julieta Leiva</dc:creator>
  <dc:description/>
  <cp:lastModifiedBy>martin oviedo</cp:lastModifiedBy>
  <cp:revision>59</cp:revision>
  <dcterms:created xsi:type="dcterms:W3CDTF">2020-05-29T14:22:18Z</dcterms:created>
  <dcterms:modified xsi:type="dcterms:W3CDTF">2020-06-15T00:04:07Z</dcterms:modified>
  <dc:language>es-AR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