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1" r:id="rId3"/>
    <p:sldId id="262" r:id="rId4"/>
    <p:sldId id="257" r:id="rId5"/>
    <p:sldId id="258" r:id="rId6"/>
    <p:sldId id="269" r:id="rId7"/>
    <p:sldId id="263" r:id="rId8"/>
    <p:sldId id="264" r:id="rId9"/>
    <p:sldId id="265" r:id="rId10"/>
    <p:sldId id="267" r:id="rId11"/>
    <p:sldId id="268" r:id="rId12"/>
    <p:sldId id="266" r:id="rId13"/>
    <p:sldId id="270" r:id="rId14"/>
    <p:sldId id="260" r:id="rId1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BDCD-0B94-4F06-BE19-23491432F017}" type="datetimeFigureOut">
              <a:rPr lang="es-PE" smtClean="0"/>
              <a:t>04/07/2015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ECEAEA-57B3-43A9-931C-7725AD68E46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BDCD-0B94-4F06-BE19-23491432F017}" type="datetimeFigureOut">
              <a:rPr lang="es-PE" smtClean="0"/>
              <a:t>04/07/2015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EAEA-57B3-43A9-931C-7725AD68E462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8ECEAEA-57B3-43A9-931C-7725AD68E462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BDCD-0B94-4F06-BE19-23491432F017}" type="datetimeFigureOut">
              <a:rPr lang="es-PE" smtClean="0"/>
              <a:t>04/07/2015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BDCD-0B94-4F06-BE19-23491432F017}" type="datetimeFigureOut">
              <a:rPr lang="es-PE" smtClean="0"/>
              <a:t>04/07/2015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8ECEAEA-57B3-43A9-931C-7725AD68E46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BDCD-0B94-4F06-BE19-23491432F017}" type="datetimeFigureOut">
              <a:rPr lang="es-PE" smtClean="0"/>
              <a:t>04/07/2015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ECEAEA-57B3-43A9-931C-7725AD68E462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76DBDCD-0B94-4F06-BE19-23491432F017}" type="datetimeFigureOut">
              <a:rPr lang="es-PE" smtClean="0"/>
              <a:t>04/07/2015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EAEA-57B3-43A9-931C-7725AD68E46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BDCD-0B94-4F06-BE19-23491432F017}" type="datetimeFigureOut">
              <a:rPr lang="es-PE" smtClean="0"/>
              <a:t>04/07/2015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PE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8ECEAEA-57B3-43A9-931C-7725AD68E462}" type="slidenum">
              <a:rPr lang="es-PE" smtClean="0"/>
              <a:t>‹Nº›</a:t>
            </a:fld>
            <a:endParaRPr lang="es-PE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BDCD-0B94-4F06-BE19-23491432F017}" type="datetimeFigureOut">
              <a:rPr lang="es-PE" smtClean="0"/>
              <a:t>04/07/2015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8ECEAEA-57B3-43A9-931C-7725AD68E46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BDCD-0B94-4F06-BE19-23491432F017}" type="datetimeFigureOut">
              <a:rPr lang="es-PE" smtClean="0"/>
              <a:t>04/07/2015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ECEAEA-57B3-43A9-931C-7725AD68E46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ECEAEA-57B3-43A9-931C-7725AD68E462}" type="slidenum">
              <a:rPr lang="es-PE" smtClean="0"/>
              <a:t>‹Nº›</a:t>
            </a:fld>
            <a:endParaRPr lang="es-PE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BDCD-0B94-4F06-BE19-23491432F017}" type="datetimeFigureOut">
              <a:rPr lang="es-PE" smtClean="0"/>
              <a:t>04/07/2015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8ECEAEA-57B3-43A9-931C-7725AD68E462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76DBDCD-0B94-4F06-BE19-23491432F017}" type="datetimeFigureOut">
              <a:rPr lang="es-PE" smtClean="0"/>
              <a:t>04/07/2015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76DBDCD-0B94-4F06-BE19-23491432F017}" type="datetimeFigureOut">
              <a:rPr lang="es-PE" smtClean="0"/>
              <a:t>04/07/2015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ECEAEA-57B3-43A9-931C-7725AD68E462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Integrantes:</a:t>
            </a:r>
          </a:p>
          <a:p>
            <a:r>
              <a:rPr lang="es-PE" dirty="0" smtClean="0"/>
              <a:t>Diego Chala González</a:t>
            </a:r>
          </a:p>
          <a:p>
            <a:r>
              <a:rPr lang="es-PE" dirty="0" smtClean="0"/>
              <a:t>Héctor Chumpitaz</a:t>
            </a:r>
          </a:p>
          <a:p>
            <a:r>
              <a:rPr lang="es-PE" dirty="0" smtClean="0"/>
              <a:t>Maria Fernanda Segovia</a:t>
            </a:r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764704"/>
            <a:ext cx="6629400" cy="1219201"/>
          </a:xfrm>
        </p:spPr>
        <p:txBody>
          <a:bodyPr/>
          <a:lstStyle/>
          <a:p>
            <a:r>
              <a:rPr lang="es-PE" dirty="0" smtClean="0"/>
              <a:t>Evolución de Software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395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Requerimientos funcionales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s-PE" b="1" dirty="0" smtClean="0"/>
              <a:t>[RF01] </a:t>
            </a:r>
            <a:r>
              <a:rPr lang="es-PE" dirty="0" smtClean="0"/>
              <a:t>Disponibilidad </a:t>
            </a:r>
            <a:r>
              <a:rPr lang="es-PE" dirty="0"/>
              <a:t>de registro al cliente.</a:t>
            </a:r>
          </a:p>
          <a:p>
            <a:pPr lvl="0"/>
            <a:r>
              <a:rPr lang="es-PE" b="1" dirty="0" smtClean="0"/>
              <a:t>[RF02] </a:t>
            </a:r>
            <a:r>
              <a:rPr lang="es-PE" dirty="0"/>
              <a:t>Facilidad de consulta de productos.</a:t>
            </a:r>
          </a:p>
          <a:p>
            <a:pPr lvl="0"/>
            <a:r>
              <a:rPr lang="es-PE" b="1" dirty="0"/>
              <a:t>[</a:t>
            </a:r>
            <a:r>
              <a:rPr lang="es-PE" b="1" dirty="0" smtClean="0"/>
              <a:t>RF03] </a:t>
            </a:r>
            <a:r>
              <a:rPr lang="es-PE" dirty="0"/>
              <a:t>Listado de usuarios.</a:t>
            </a:r>
          </a:p>
          <a:p>
            <a:pPr lvl="0"/>
            <a:r>
              <a:rPr lang="es-PE" b="1" dirty="0"/>
              <a:t>[</a:t>
            </a:r>
            <a:r>
              <a:rPr lang="es-PE" b="1" dirty="0" smtClean="0"/>
              <a:t>RF04] </a:t>
            </a:r>
            <a:r>
              <a:rPr lang="es-PE" dirty="0"/>
              <a:t>Disponibilidad de registro de productos.</a:t>
            </a:r>
          </a:p>
          <a:p>
            <a:pPr lvl="0"/>
            <a:r>
              <a:rPr lang="es-PE" b="1" dirty="0"/>
              <a:t>[</a:t>
            </a:r>
            <a:r>
              <a:rPr lang="es-PE" b="1" dirty="0" smtClean="0"/>
              <a:t>RF05] </a:t>
            </a:r>
            <a:r>
              <a:rPr lang="es-PE" dirty="0"/>
              <a:t>Disponibilidad de registro de locales.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7039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Reglas de negocio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44805"/>
              </p:ext>
            </p:extLst>
          </p:nvPr>
        </p:nvGraphicFramePr>
        <p:xfrm>
          <a:off x="467544" y="1628800"/>
          <a:ext cx="8064896" cy="432048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73945"/>
                <a:gridCol w="5990951"/>
              </a:tblGrid>
              <a:tr h="267948">
                <a:tc>
                  <a:txBody>
                    <a:bodyPr/>
                    <a:lstStyle/>
                    <a:p>
                      <a:pPr marL="63500">
                        <a:lnSpc>
                          <a:spcPts val="120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Cód</a:t>
                      </a:r>
                      <a:r>
                        <a:rPr lang="es-PE" sz="1000" spc="5" dirty="0">
                          <a:effectLst/>
                        </a:rPr>
                        <a:t>i</a:t>
                      </a:r>
                      <a:r>
                        <a:rPr lang="es-PE" sz="1000" dirty="0">
                          <a:effectLst/>
                        </a:rPr>
                        <a:t>go</a:t>
                      </a:r>
                      <a:endParaRPr lang="es-PE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20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De</a:t>
                      </a:r>
                      <a:r>
                        <a:rPr lang="es-PE" sz="1000" spc="5">
                          <a:effectLst/>
                        </a:rPr>
                        <a:t>sc</a:t>
                      </a:r>
                      <a:r>
                        <a:rPr lang="es-PE" sz="1000">
                          <a:effectLst/>
                        </a:rPr>
                        <a:t>rip</a:t>
                      </a:r>
                      <a:r>
                        <a:rPr lang="es-PE" sz="1000" spc="5">
                          <a:effectLst/>
                        </a:rPr>
                        <a:t>c</a:t>
                      </a:r>
                      <a:r>
                        <a:rPr lang="es-PE" sz="1000">
                          <a:effectLst/>
                        </a:rPr>
                        <a:t>i</a:t>
                      </a:r>
                      <a:r>
                        <a:rPr lang="es-PE" sz="1000" spc="-10">
                          <a:effectLst/>
                        </a:rPr>
                        <a:t>ó</a:t>
                      </a:r>
                      <a:r>
                        <a:rPr lang="es-PE" sz="1000">
                          <a:effectLst/>
                        </a:rPr>
                        <a:t>n</a:t>
                      </a:r>
                      <a:endParaRPr lang="es-PE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488824">
                <a:tc>
                  <a:txBody>
                    <a:bodyPr/>
                    <a:lstStyle/>
                    <a:p>
                      <a:pPr marL="63500">
                        <a:lnSpc>
                          <a:spcPts val="120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R</a:t>
                      </a:r>
                      <a:r>
                        <a:rPr lang="es-PE" sz="1000" spc="-5">
                          <a:effectLst/>
                        </a:rPr>
                        <a:t>N</a:t>
                      </a:r>
                      <a:r>
                        <a:rPr lang="es-PE" sz="1000" spc="5">
                          <a:effectLst/>
                        </a:rPr>
                        <a:t>0</a:t>
                      </a:r>
                      <a:r>
                        <a:rPr lang="es-PE" sz="1000">
                          <a:effectLst/>
                        </a:rPr>
                        <a:t>1</a:t>
                      </a:r>
                      <a:endParaRPr lang="es-PE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s-PE" sz="1000" spc="5" dirty="0">
                          <a:effectLst/>
                        </a:rPr>
                        <a:t> </a:t>
                      </a:r>
                      <a:r>
                        <a:rPr lang="es-PE" sz="1000" dirty="0">
                          <a:effectLst/>
                        </a:rPr>
                        <a:t>Las contraseñas deben tener mínimo 6 caracteres, una mayúscula y un número.</a:t>
                      </a:r>
                      <a:endParaRPr lang="es-PE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17067">
                <a:tc>
                  <a:txBody>
                    <a:bodyPr/>
                    <a:lstStyle/>
                    <a:p>
                      <a:pPr marL="63500">
                        <a:lnSpc>
                          <a:spcPts val="120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RN</a:t>
                      </a:r>
                      <a:r>
                        <a:rPr lang="es-PE" sz="1000" spc="5" dirty="0">
                          <a:effectLst/>
                        </a:rPr>
                        <a:t>0</a:t>
                      </a:r>
                      <a:r>
                        <a:rPr lang="es-PE" sz="1000" dirty="0">
                          <a:effectLst/>
                        </a:rPr>
                        <a:t>2</a:t>
                      </a:r>
                      <a:endParaRPr lang="es-PE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Cambiar el estado de los usuarios en modo off, cuando cancelen sus cuentas.</a:t>
                      </a:r>
                      <a:endParaRPr lang="es-PE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05481">
                <a:tc>
                  <a:txBody>
                    <a:bodyPr/>
                    <a:lstStyle/>
                    <a:p>
                      <a:pPr marL="63500">
                        <a:lnSpc>
                          <a:spcPts val="120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RN</a:t>
                      </a:r>
                      <a:r>
                        <a:rPr lang="es-PE" sz="1000" spc="5">
                          <a:effectLst/>
                        </a:rPr>
                        <a:t>0</a:t>
                      </a:r>
                      <a:r>
                        <a:rPr lang="es-PE" sz="1000">
                          <a:effectLst/>
                        </a:rPr>
                        <a:t>3</a:t>
                      </a:r>
                      <a:endParaRPr lang="es-PE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Los nombres de los locales y productos no deben tener caracteres especiales</a:t>
                      </a:r>
                      <a:endParaRPr lang="es-PE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10549">
                <a:tc>
                  <a:txBody>
                    <a:bodyPr/>
                    <a:lstStyle/>
                    <a:p>
                      <a:pPr marL="63500">
                        <a:lnSpc>
                          <a:spcPts val="120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RN</a:t>
                      </a:r>
                      <a:r>
                        <a:rPr lang="es-PE" sz="1000" spc="5">
                          <a:effectLst/>
                        </a:rPr>
                        <a:t>0</a:t>
                      </a:r>
                      <a:r>
                        <a:rPr lang="es-PE" sz="1000">
                          <a:effectLst/>
                        </a:rPr>
                        <a:t>4</a:t>
                      </a:r>
                      <a:endParaRPr lang="es-PE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No pueden existir productos con el mismo nombre.</a:t>
                      </a:r>
                      <a:endParaRPr lang="es-PE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07653">
                <a:tc>
                  <a:txBody>
                    <a:bodyPr/>
                    <a:lstStyle/>
                    <a:p>
                      <a:pPr marL="63500">
                        <a:lnSpc>
                          <a:spcPts val="120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RN</a:t>
                      </a:r>
                      <a:r>
                        <a:rPr lang="es-PE" sz="1000" spc="5">
                          <a:effectLst/>
                        </a:rPr>
                        <a:t>0</a:t>
                      </a:r>
                      <a:r>
                        <a:rPr lang="es-PE" sz="1000">
                          <a:effectLst/>
                        </a:rPr>
                        <a:t>5</a:t>
                      </a:r>
                      <a:endParaRPr lang="es-PE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El usuario administrador se registra directamente a la base de datos.</a:t>
                      </a:r>
                      <a:endParaRPr lang="es-PE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07653">
                <a:tc>
                  <a:txBody>
                    <a:bodyPr/>
                    <a:lstStyle/>
                    <a:p>
                      <a:pPr marL="63500">
                        <a:lnSpc>
                          <a:spcPts val="120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RN06</a:t>
                      </a:r>
                      <a:endParaRPr lang="es-PE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El cocinero puede cambiar los estados de pedido de listo a pendiente y de pendiente a listo.</a:t>
                      </a:r>
                      <a:endParaRPr lang="es-PE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07653">
                <a:tc>
                  <a:txBody>
                    <a:bodyPr/>
                    <a:lstStyle/>
                    <a:p>
                      <a:pPr marL="63500">
                        <a:lnSpc>
                          <a:spcPts val="120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RN07</a:t>
                      </a:r>
                      <a:endParaRPr lang="es-PE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El usuario del cocinero se registra directamente a la base de datos.</a:t>
                      </a:r>
                      <a:endParaRPr lang="es-PE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07653">
                <a:tc>
                  <a:txBody>
                    <a:bodyPr/>
                    <a:lstStyle/>
                    <a:p>
                      <a:pPr marL="63500">
                        <a:lnSpc>
                          <a:spcPts val="1200"/>
                        </a:lnSpc>
                        <a:spcBef>
                          <a:spcPts val="135"/>
                        </a:spcBef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RN08</a:t>
                      </a:r>
                      <a:endParaRPr lang="es-PE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El precio del producto es considerado únicamente en soles.</a:t>
                      </a:r>
                      <a:endParaRPr lang="es-PE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45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de casos de uso del sistema</a:t>
            </a:r>
            <a:endParaRPr lang="es-PE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6" name="5 Imagen"/>
          <p:cNvPicPr/>
          <p:nvPr/>
        </p:nvPicPr>
        <p:blipFill rotWithShape="1">
          <a:blip r:embed="rId2"/>
          <a:srcRect l="14993" t="6589" r="14628" b="19996"/>
          <a:stretch/>
        </p:blipFill>
        <p:spPr bwMode="auto">
          <a:xfrm>
            <a:off x="683568" y="1556792"/>
            <a:ext cx="7632848" cy="4392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201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Líneas base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s-PE" dirty="0"/>
              <a:t>Se realizó el 5 de mayo del 2015 la versión v1.0 del proyecto en la que implemento el desarrollo de la web de delicia con las funciones agregar, editar, eliminar para los productos, locales categorías y distritos.</a:t>
            </a:r>
          </a:p>
          <a:p>
            <a:r>
              <a:rPr lang="es-PE" dirty="0"/>
              <a:t> </a:t>
            </a:r>
          </a:p>
          <a:p>
            <a:pPr lvl="0"/>
            <a:r>
              <a:rPr lang="es-PE" dirty="0"/>
              <a:t>Se realizó el 30 de junio del 2015 la versión v2.0 del proyecto se modificó el proyecto a </a:t>
            </a:r>
            <a:r>
              <a:rPr lang="es-PE" dirty="0" err="1"/>
              <a:t>spring</a:t>
            </a:r>
            <a:r>
              <a:rPr lang="es-PE" dirty="0"/>
              <a:t> </a:t>
            </a:r>
            <a:r>
              <a:rPr lang="es-PE" dirty="0" err="1"/>
              <a:t>framework</a:t>
            </a:r>
            <a:r>
              <a:rPr lang="es-PE" dirty="0"/>
              <a:t> para java donde se realizó las mismas funciones de la versión v1.0 agregando las pruebas unitarias del proyecto con Jenkins.</a:t>
            </a:r>
          </a:p>
          <a:p>
            <a:r>
              <a:rPr lang="es-PE" dirty="0"/>
              <a:t> </a:t>
            </a:r>
          </a:p>
          <a:p>
            <a:pPr lvl="0"/>
            <a:r>
              <a:rPr lang="es-PE" dirty="0"/>
              <a:t>Se realizó hoy 4 de julio del 2015 la versión v3.0 (Final) del proyecto, en la que se agregan validaciones en el sistema y correcciones en las interfaces, además se actualizan las documentaciones.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1196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132856"/>
            <a:ext cx="8534400" cy="1368152"/>
          </a:xfrm>
        </p:spPr>
        <p:txBody>
          <a:bodyPr>
            <a:normAutofit fontScale="90000"/>
          </a:bodyPr>
          <a:lstStyle/>
          <a:p>
            <a:r>
              <a:rPr lang="es-PE" sz="8000" dirty="0" smtClean="0"/>
              <a:t> </a:t>
            </a:r>
            <a:br>
              <a:rPr lang="es-PE" sz="8000" dirty="0" smtClean="0"/>
            </a:br>
            <a:r>
              <a:rPr lang="es-PE" sz="8000" dirty="0"/>
              <a:t/>
            </a:r>
            <a:br>
              <a:rPr lang="es-PE" sz="8000" dirty="0"/>
            </a:br>
            <a:r>
              <a:rPr lang="es-PE" sz="8000" dirty="0" smtClean="0"/>
              <a:t/>
            </a:r>
            <a:br>
              <a:rPr lang="es-PE" sz="8000" dirty="0" smtClean="0"/>
            </a:br>
            <a:r>
              <a:rPr lang="es-PE" sz="8000" b="1" dirty="0" smtClean="0"/>
              <a:t>Gracias</a:t>
            </a:r>
            <a:endParaRPr lang="es-PE" sz="8000" b="1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717032"/>
            <a:ext cx="1471289" cy="14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8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Especificación de caso de uso: Administrar Estado del pedido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s-PE" sz="2400" b="1" dirty="0"/>
              <a:t>Breve Descripción</a:t>
            </a:r>
            <a:endParaRPr lang="es-PE" sz="1600" b="1" dirty="0"/>
          </a:p>
          <a:p>
            <a:r>
              <a:rPr lang="es-PE" sz="2800" dirty="0"/>
              <a:t>El caso de uso permitirá modificar el estado en el que se encuentra el pedido, para informar si este ya está listo o en pendiente al usuario.</a:t>
            </a:r>
          </a:p>
          <a:p>
            <a:pPr lvl="1"/>
            <a:r>
              <a:rPr lang="es-PE" sz="2400" b="1" dirty="0"/>
              <a:t>Actor</a:t>
            </a:r>
            <a:endParaRPr lang="es-PE" sz="1600" b="1" dirty="0"/>
          </a:p>
          <a:p>
            <a:pPr lvl="0"/>
            <a:r>
              <a:rPr lang="es-PE" sz="2800" dirty="0"/>
              <a:t>Cocinero.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9599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Flujo básico: Administrar Estado del pedido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s-PE" sz="2400" b="1" dirty="0"/>
              <a:t>Flujo Básico Ver Estado del Pedido</a:t>
            </a:r>
          </a:p>
          <a:p>
            <a:pPr lvl="0"/>
            <a:r>
              <a:rPr lang="es-PE" sz="2800" dirty="0"/>
              <a:t>El cocinero ingresa a la opción pedidos.</a:t>
            </a:r>
          </a:p>
          <a:p>
            <a:pPr lvl="0"/>
            <a:r>
              <a:rPr lang="es-PE" sz="2800" dirty="0"/>
              <a:t>El sistema muestra una lista de pedidos en estados de espera o pendiente.</a:t>
            </a:r>
          </a:p>
          <a:p>
            <a:pPr lvl="1"/>
            <a:r>
              <a:rPr lang="es-PE" sz="2400" b="1" dirty="0"/>
              <a:t>Flujo Básico Cambiar Estado del Pedido</a:t>
            </a:r>
          </a:p>
          <a:p>
            <a:pPr lvl="0"/>
            <a:r>
              <a:rPr lang="es-PE" sz="2800" dirty="0"/>
              <a:t>El cocinero ingresa a la opción pedidos.</a:t>
            </a:r>
          </a:p>
          <a:p>
            <a:pPr lvl="0"/>
            <a:r>
              <a:rPr lang="es-PE" sz="2800" dirty="0"/>
              <a:t>El cocinero elije el pedido de la lista en estado de pendiente.</a:t>
            </a:r>
          </a:p>
          <a:p>
            <a:pPr lvl="0"/>
            <a:r>
              <a:rPr lang="es-PE" sz="2800" dirty="0"/>
              <a:t>El cocinero al terminar de preparar el pedido modifica el estado de pendiente a listo.</a:t>
            </a:r>
          </a:p>
          <a:p>
            <a:pPr lvl="0"/>
            <a:r>
              <a:rPr lang="es-PE" sz="2800" dirty="0"/>
              <a:t>El sistema muestra el estado de pedido en listo, al cocinero y al usuario.</a:t>
            </a:r>
          </a:p>
          <a:p>
            <a:pPr lvl="0"/>
            <a:r>
              <a:rPr lang="es-PE" sz="2800" dirty="0"/>
              <a:t>El sistema muestra un mensaje de confirmación de cambio de estado.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000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18720" cy="87092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/>
            </a:r>
            <a:br>
              <a:rPr lang="es-PE" dirty="0" smtClean="0"/>
            </a:br>
            <a:r>
              <a:rPr lang="es-PE" dirty="0"/>
              <a:t/>
            </a:r>
            <a:br>
              <a:rPr lang="es-PE" dirty="0"/>
            </a:br>
            <a:r>
              <a:rPr lang="es-PE" dirty="0" smtClean="0"/>
              <a:t/>
            </a:r>
            <a:br>
              <a:rPr lang="es-PE" dirty="0" smtClean="0"/>
            </a:br>
            <a:r>
              <a:rPr lang="es-PE" dirty="0" smtClean="0"/>
              <a:t>Especificación de caso de uso: Consultar información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s-PE" sz="2400" b="1" dirty="0"/>
              <a:t>Breve Descripción</a:t>
            </a:r>
            <a:endParaRPr lang="es-PE" sz="1600" b="1" dirty="0"/>
          </a:p>
          <a:p>
            <a:r>
              <a:rPr lang="es-PE" sz="2800" dirty="0"/>
              <a:t>El caso de uso permitirá visualizar los detalles de los productos, locales e información del usuario y usuarios.</a:t>
            </a:r>
          </a:p>
          <a:p>
            <a:pPr lvl="1"/>
            <a:r>
              <a:rPr lang="es-PE" sz="2400" b="1" dirty="0"/>
              <a:t>Actor</a:t>
            </a:r>
            <a:endParaRPr lang="es-PE" sz="1600" b="1" dirty="0"/>
          </a:p>
          <a:p>
            <a:pPr lvl="0"/>
            <a:r>
              <a:rPr lang="es-PE" sz="2800" dirty="0"/>
              <a:t>Usuario.</a:t>
            </a:r>
          </a:p>
          <a:p>
            <a:pPr lvl="0"/>
            <a:r>
              <a:rPr lang="es-PE" sz="2800" dirty="0"/>
              <a:t>Administrador.</a:t>
            </a:r>
          </a:p>
          <a:p>
            <a:pPr lvl="0"/>
            <a:r>
              <a:rPr lang="es-PE" sz="2800" dirty="0"/>
              <a:t>Cocinero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1947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Flujo básico: Consultar información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s-PE" sz="2400" b="1" dirty="0"/>
              <a:t>Flujo Básico Visualizar Detalle Producto</a:t>
            </a:r>
          </a:p>
          <a:p>
            <a:pPr lvl="0"/>
            <a:r>
              <a:rPr lang="es-PE" sz="2800" dirty="0"/>
              <a:t>El usuario/administrador/cocinero ingresa a la aplicación web (sin identificarse).</a:t>
            </a:r>
          </a:p>
          <a:p>
            <a:pPr lvl="0"/>
            <a:r>
              <a:rPr lang="es-PE" sz="2800" dirty="0"/>
              <a:t>El usuario/administrador/cocinero ingresa a la opción La Carta.</a:t>
            </a:r>
          </a:p>
          <a:p>
            <a:pPr lvl="0"/>
            <a:r>
              <a:rPr lang="es-PE" sz="2800" dirty="0"/>
              <a:t>El usuario/administrador/cocinero elije la categoría que desea.</a:t>
            </a:r>
          </a:p>
          <a:p>
            <a:pPr lvl="0"/>
            <a:r>
              <a:rPr lang="es-PE" sz="2800" dirty="0"/>
              <a:t>El sistema muestra la lista de comidas de la categoría.</a:t>
            </a:r>
          </a:p>
          <a:p>
            <a:pPr lvl="1"/>
            <a:r>
              <a:rPr lang="es-PE" sz="2400" b="1" dirty="0"/>
              <a:t>Flujo Básico Visualizar Detalle Local</a:t>
            </a:r>
          </a:p>
          <a:p>
            <a:pPr lvl="0"/>
            <a:r>
              <a:rPr lang="es-PE" sz="2800" dirty="0"/>
              <a:t>El usuario/administrador/cocinero ingresa a la aplicación web (sin identificarse).</a:t>
            </a:r>
          </a:p>
          <a:p>
            <a:pPr lvl="0"/>
            <a:r>
              <a:rPr lang="es-PE" sz="2800" dirty="0"/>
              <a:t>El usuario/administrador/cocinero ingresa a la opción Locales.</a:t>
            </a:r>
          </a:p>
          <a:p>
            <a:pPr lvl="0"/>
            <a:r>
              <a:rPr lang="es-PE" sz="2800" dirty="0"/>
              <a:t>El usuario/administrador/cocinero elije el distrito.</a:t>
            </a:r>
          </a:p>
          <a:p>
            <a:pPr lvl="0"/>
            <a:r>
              <a:rPr lang="es-PE" sz="2800" dirty="0"/>
              <a:t>El sistema muestra la información del local por distrito.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0675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Flujo básico: Consultar información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PE" sz="2400" b="1" dirty="0"/>
              <a:t>Flujo Básico Visualizar Detalle Usuario</a:t>
            </a:r>
          </a:p>
          <a:p>
            <a:pPr lvl="0"/>
            <a:r>
              <a:rPr lang="es-PE" sz="2800" dirty="0"/>
              <a:t>El usuario/administrador/cocinero se identifica en el </a:t>
            </a:r>
            <a:r>
              <a:rPr lang="es-PE" sz="2800" dirty="0" err="1"/>
              <a:t>login</a:t>
            </a:r>
            <a:r>
              <a:rPr lang="es-PE" sz="2800" dirty="0"/>
              <a:t>.</a:t>
            </a:r>
          </a:p>
          <a:p>
            <a:pPr lvl="0"/>
            <a:r>
              <a:rPr lang="es-PE" sz="2800" dirty="0"/>
              <a:t>El usuario/administrador/cocinero ingresa a la opción datos usuario.</a:t>
            </a:r>
          </a:p>
          <a:p>
            <a:pPr lvl="0"/>
            <a:r>
              <a:rPr lang="es-PE" sz="2800" dirty="0"/>
              <a:t>El sistema muestra la información del usuario identificado.</a:t>
            </a:r>
          </a:p>
          <a:p>
            <a:r>
              <a:rPr lang="es-PE" b="1" dirty="0" smtClean="0"/>
              <a:t>Flujo </a:t>
            </a:r>
            <a:r>
              <a:rPr lang="es-PE" b="1" dirty="0"/>
              <a:t>Básico Visualizar Usuarios</a:t>
            </a:r>
          </a:p>
          <a:p>
            <a:pPr lvl="0"/>
            <a:r>
              <a:rPr lang="es-PE" dirty="0"/>
              <a:t>Administrador se identifica en el </a:t>
            </a:r>
            <a:r>
              <a:rPr lang="es-PE" dirty="0" err="1"/>
              <a:t>login</a:t>
            </a:r>
            <a:r>
              <a:rPr lang="es-PE" dirty="0"/>
              <a:t>.</a:t>
            </a:r>
          </a:p>
          <a:p>
            <a:pPr lvl="0"/>
            <a:r>
              <a:rPr lang="es-PE" dirty="0"/>
              <a:t>El administrador ingresa a la opción Usuarios.</a:t>
            </a:r>
          </a:p>
          <a:p>
            <a:pPr lvl="0"/>
            <a:r>
              <a:rPr lang="es-PE" dirty="0"/>
              <a:t>El sistema muestra la lista de los usuarios registrado.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428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Especificación de caso de uso: Publicar información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s-PE" sz="2400" b="1" dirty="0"/>
              <a:t>Breve Descripción</a:t>
            </a:r>
            <a:endParaRPr lang="es-PE" sz="1600" b="1" dirty="0"/>
          </a:p>
          <a:p>
            <a:r>
              <a:rPr lang="es-PE" sz="2800" dirty="0"/>
              <a:t>El caso de uso permitirá agregar y editar información respecto a los productos y locales que se mostrarán en la página Web.</a:t>
            </a:r>
          </a:p>
          <a:p>
            <a:pPr lvl="1"/>
            <a:r>
              <a:rPr lang="es-PE" sz="2400" b="1" dirty="0"/>
              <a:t>Actor</a:t>
            </a:r>
            <a:endParaRPr lang="es-PE" sz="1600" b="1" dirty="0"/>
          </a:p>
          <a:p>
            <a:pPr lvl="0"/>
            <a:r>
              <a:rPr lang="es-PE" sz="2800" dirty="0"/>
              <a:t>Administrador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7113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Flujo básico: Publicar información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s-PE" sz="2400" b="1" dirty="0"/>
              <a:t>Flujo Básico Agregar Producto</a:t>
            </a:r>
          </a:p>
          <a:p>
            <a:pPr lvl="0"/>
            <a:r>
              <a:rPr lang="es-PE" sz="2800" dirty="0"/>
              <a:t>El administrador ingresa a la opción La Carta.</a:t>
            </a:r>
          </a:p>
          <a:p>
            <a:pPr lvl="0"/>
            <a:r>
              <a:rPr lang="es-PE" sz="2800" dirty="0"/>
              <a:t>El administrador ingresa en Agregar Producto.</a:t>
            </a:r>
          </a:p>
          <a:p>
            <a:pPr lvl="0"/>
            <a:r>
              <a:rPr lang="es-PE" sz="2800" dirty="0"/>
              <a:t>El sistema muestra la interfaz Agregar Platillo.</a:t>
            </a:r>
          </a:p>
          <a:p>
            <a:pPr lvl="0"/>
            <a:r>
              <a:rPr lang="es-PE" sz="2800" dirty="0"/>
              <a:t>El administrador ingresa los datos del producto y elije la categoría.</a:t>
            </a:r>
          </a:p>
          <a:p>
            <a:pPr lvl="0"/>
            <a:r>
              <a:rPr lang="es-PE" sz="2800" dirty="0"/>
              <a:t>El administrador hace clic en el botón Guardar Producto.</a:t>
            </a:r>
          </a:p>
          <a:p>
            <a:pPr lvl="1"/>
            <a:r>
              <a:rPr lang="es-PE" sz="2400" b="1" dirty="0"/>
              <a:t>Flujo Básico Modificar Detalle Producto</a:t>
            </a:r>
          </a:p>
          <a:p>
            <a:pPr lvl="0"/>
            <a:r>
              <a:rPr lang="es-PE" sz="2800" dirty="0"/>
              <a:t>El administrador ingresa a la opción La Carta.</a:t>
            </a:r>
          </a:p>
          <a:p>
            <a:pPr lvl="0"/>
            <a:r>
              <a:rPr lang="es-PE" sz="2800" dirty="0"/>
              <a:t>El sistema muestra un listado de productos.</a:t>
            </a:r>
          </a:p>
          <a:p>
            <a:pPr lvl="0"/>
            <a:r>
              <a:rPr lang="es-PE" sz="2800" dirty="0"/>
              <a:t>El administrador elije el producto a modificar y hace clic en Editar.</a:t>
            </a:r>
          </a:p>
          <a:p>
            <a:pPr lvl="0"/>
            <a:r>
              <a:rPr lang="es-PE" sz="2800" dirty="0"/>
              <a:t>El sistema muestra la interfaz de Editar producto.</a:t>
            </a:r>
          </a:p>
          <a:p>
            <a:pPr lvl="0"/>
            <a:r>
              <a:rPr lang="es-PE" sz="2800" dirty="0"/>
              <a:t>El administrador modifica los datos del producto.</a:t>
            </a:r>
          </a:p>
          <a:p>
            <a:pPr lvl="0"/>
            <a:r>
              <a:rPr lang="es-PE" sz="2800" dirty="0"/>
              <a:t>El administrador da clic en el botón Editar producto.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2053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Flujo básico: Publicar información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s-PE" sz="2400" b="1" dirty="0"/>
              <a:t>Flujo Básico Agregar Local</a:t>
            </a:r>
          </a:p>
          <a:p>
            <a:pPr lvl="0"/>
            <a:r>
              <a:rPr lang="es-PE" sz="2800" dirty="0"/>
              <a:t>El administrador ingresa a la opción Locales.</a:t>
            </a:r>
          </a:p>
          <a:p>
            <a:pPr lvl="0"/>
            <a:r>
              <a:rPr lang="es-PE" sz="2800" dirty="0"/>
              <a:t>El administrador ingresa en Agregar Local.</a:t>
            </a:r>
          </a:p>
          <a:p>
            <a:pPr lvl="0"/>
            <a:r>
              <a:rPr lang="es-PE" sz="2800" dirty="0"/>
              <a:t>El sistema muestra la interfaz Agregar Local.</a:t>
            </a:r>
          </a:p>
          <a:p>
            <a:pPr lvl="0"/>
            <a:r>
              <a:rPr lang="es-PE" sz="2800" dirty="0"/>
              <a:t>El administrador ingresa los datos del local.</a:t>
            </a:r>
          </a:p>
          <a:p>
            <a:pPr lvl="0"/>
            <a:r>
              <a:rPr lang="es-PE" sz="2800" dirty="0"/>
              <a:t>El administrador da clic en el botón Guardar Local.</a:t>
            </a:r>
          </a:p>
          <a:p>
            <a:pPr lvl="1"/>
            <a:r>
              <a:rPr lang="es-PE" sz="2400" b="1" dirty="0"/>
              <a:t>Flujo Básico Modificar Detalle Local</a:t>
            </a:r>
          </a:p>
          <a:p>
            <a:pPr lvl="0"/>
            <a:r>
              <a:rPr lang="es-PE" sz="2800" dirty="0"/>
              <a:t>El administrador ingresa a la opción Locales.</a:t>
            </a:r>
          </a:p>
          <a:p>
            <a:pPr lvl="0"/>
            <a:r>
              <a:rPr lang="es-PE" sz="2800" dirty="0"/>
              <a:t>El sistema muestra un listado de los locales.</a:t>
            </a:r>
          </a:p>
          <a:p>
            <a:pPr lvl="0"/>
            <a:r>
              <a:rPr lang="es-PE" sz="2800" dirty="0"/>
              <a:t>El administrador elije el local a modificar y hace clic en Editar.</a:t>
            </a:r>
          </a:p>
          <a:p>
            <a:pPr lvl="0"/>
            <a:r>
              <a:rPr lang="es-PE" sz="2800" dirty="0"/>
              <a:t>El sistema muestra la interfaz de Editar Local.</a:t>
            </a:r>
          </a:p>
          <a:p>
            <a:pPr lvl="0"/>
            <a:r>
              <a:rPr lang="es-PE" sz="2800" dirty="0"/>
              <a:t>El administrador modifica los datos del local.</a:t>
            </a:r>
          </a:p>
          <a:p>
            <a:pPr lvl="0"/>
            <a:r>
              <a:rPr lang="es-PE" sz="2800" dirty="0"/>
              <a:t>El administrador da clic en el botón Editar Local.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89668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134</TotalTime>
  <Words>822</Words>
  <Application>Microsoft Office PowerPoint</Application>
  <PresentationFormat>Presentación en pantalla 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Civil</vt:lpstr>
      <vt:lpstr>Evolución de Software</vt:lpstr>
      <vt:lpstr>Especificación de caso de uso: Administrar Estado del pedido</vt:lpstr>
      <vt:lpstr>Flujo básico: Administrar Estado del pedido</vt:lpstr>
      <vt:lpstr>   Especificación de caso de uso: Consultar información</vt:lpstr>
      <vt:lpstr>Flujo básico: Consultar información</vt:lpstr>
      <vt:lpstr>Flujo básico: Consultar información</vt:lpstr>
      <vt:lpstr>Especificación de caso de uso: Publicar información</vt:lpstr>
      <vt:lpstr>Flujo básico: Publicar información</vt:lpstr>
      <vt:lpstr>Flujo básico: Publicar información</vt:lpstr>
      <vt:lpstr>Requerimientos funcionales</vt:lpstr>
      <vt:lpstr>Reglas de negocio</vt:lpstr>
      <vt:lpstr>Diagrama de casos de uso del sistema</vt:lpstr>
      <vt:lpstr>Líneas base</vt:lpstr>
      <vt:lpstr>   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Evolucion de Software</dc:title>
  <dc:creator>Alumnos</dc:creator>
  <cp:lastModifiedBy>Alumnos</cp:lastModifiedBy>
  <cp:revision>9</cp:revision>
  <dcterms:created xsi:type="dcterms:W3CDTF">2015-07-04T15:18:14Z</dcterms:created>
  <dcterms:modified xsi:type="dcterms:W3CDTF">2015-07-04T17:32:15Z</dcterms:modified>
</cp:coreProperties>
</file>