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nton" pitchFamily="2" charset="0"/>
      <p:regular r:id="rId9"/>
    </p:embeddedFont>
    <p:embeddedFont>
      <p:font typeface="Fira Sans" panose="020B0503050000020004" pitchFamily="34" charset="0"/>
      <p:regular r:id="rId10"/>
    </p:embeddedFont>
    <p:embeddedFont>
      <p:font typeface="Fira Sans Bold" panose="020B0803050000020004" charset="0"/>
      <p:regular r:id="rId11"/>
    </p:embeddedFont>
    <p:embeddedFont>
      <p:font typeface="Fira Sans Light" panose="020B0403050000020004" pitchFamily="34" charset="0"/>
      <p:regular r:id="rId12"/>
    </p:embeddedFont>
    <p:embeddedFont>
      <p:font typeface="Fira Sans Medium" panose="020B0603050000020004" pitchFamily="3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3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999167" y="1068736"/>
            <a:ext cx="8329355" cy="448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4"/>
              </a:lnSpc>
              <a:spcBef>
                <a:spcPct val="0"/>
              </a:spcBef>
            </a:pPr>
            <a:r>
              <a:rPr lang="en-US" sz="2574" b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UNIVERSIDAD AUTÓNOMA DE LA CIUDAD DE MÉXICO </a:t>
            </a:r>
          </a:p>
        </p:txBody>
      </p:sp>
      <p:sp>
        <p:nvSpPr>
          <p:cNvPr id="11" name="Freeform 11"/>
          <p:cNvSpPr/>
          <p:nvPr/>
        </p:nvSpPr>
        <p:spPr>
          <a:xfrm>
            <a:off x="0" y="468713"/>
            <a:ext cx="2352296" cy="1314346"/>
          </a:xfrm>
          <a:custGeom>
            <a:avLst/>
            <a:gdLst/>
            <a:ahLst/>
            <a:cxnLst/>
            <a:rect l="l" t="t" r="r" b="b"/>
            <a:pathLst>
              <a:path w="2352296" h="1314346">
                <a:moveTo>
                  <a:pt x="0" y="0"/>
                </a:moveTo>
                <a:lnTo>
                  <a:pt x="2352296" y="0"/>
                </a:lnTo>
                <a:lnTo>
                  <a:pt x="2352296" y="1314345"/>
                </a:lnTo>
                <a:lnTo>
                  <a:pt x="0" y="13143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028700" y="3550836"/>
            <a:ext cx="10202605" cy="3872724"/>
            <a:chOff x="0" y="0"/>
            <a:chExt cx="13603473" cy="5163632"/>
          </a:xfrm>
        </p:grpSpPr>
        <p:sp>
          <p:nvSpPr>
            <p:cNvPr id="13" name="TextBox 13"/>
            <p:cNvSpPr txBox="1"/>
            <p:nvPr/>
          </p:nvSpPr>
          <p:spPr>
            <a:xfrm>
              <a:off x="0" y="749300"/>
              <a:ext cx="13603473" cy="1689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989"/>
                </a:lnSpc>
              </a:pPr>
              <a:r>
                <a:rPr lang="en-US" sz="8324" b="1">
                  <a:solidFill>
                    <a:srgbClr val="000000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UACMIGO CHAT BOT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3507750"/>
              <a:ext cx="13603473" cy="16558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HÉCTOR GARCÍA DE JESÚS </a:t>
              </a:r>
            </a:p>
            <a:p>
              <a:pPr algn="l"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18-011-0310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260486" y="3666142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4208497" y="847038"/>
            <a:ext cx="4961246" cy="42964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2173489" y="3666142"/>
            <a:ext cx="7611546" cy="6591255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t="-7739" b="-7739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472355" y="770938"/>
            <a:ext cx="10701134" cy="7621816"/>
            <a:chOff x="0" y="0"/>
            <a:chExt cx="14268179" cy="10162422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"/>
              <a:ext cx="14268179" cy="17622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370"/>
                </a:lnSpc>
                <a:spcBef>
                  <a:spcPct val="0"/>
                </a:spcBef>
              </a:pPr>
              <a:r>
                <a:rPr lang="en-US" sz="8641" b="1" spc="-86" dirty="0" err="1">
                  <a:solidFill>
                    <a:srgbClr val="004651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Introducción</a:t>
              </a:r>
              <a:r>
                <a:rPr lang="en-US" sz="8641" b="1" spc="-86" dirty="0">
                  <a:solidFill>
                    <a:srgbClr val="004651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973290"/>
              <a:ext cx="12782480" cy="8189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060"/>
                </a:lnSpc>
              </a:pPr>
              <a:endParaRPr dirty="0"/>
            </a:p>
            <a:p>
              <a:pPr algn="just">
                <a:lnSpc>
                  <a:spcPts val="4060"/>
                </a:lnSpc>
              </a:pP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En la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actualidad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,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los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estudiantes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de la Universidad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Autónoma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de la Ciudad de México (UACM)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enfrentan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diversos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retos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al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momento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de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realizar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trámites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escolares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o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buscar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información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académica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.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Preguntas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frecuentes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sobre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inscripciones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,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horarios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,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calendarios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,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becas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y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otros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procesos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pueden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generar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confusión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y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retrasos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. Para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solucionar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esto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, se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pensó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en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UACMIGO, un chat bot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diseñado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para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proporcionar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respuestas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rápidas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,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precisas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y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accesibles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en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cualquier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29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momento</a:t>
              </a:r>
              <a:r>
                <a:rPr lang="en-US" sz="29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.</a:t>
              </a:r>
            </a:p>
            <a:p>
              <a:pPr algn="l">
                <a:lnSpc>
                  <a:spcPts val="4060"/>
                </a:lnSpc>
              </a:pPr>
              <a:endParaRPr lang="en-US" sz="29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algn="l">
                <a:lnSpc>
                  <a:spcPts val="4060"/>
                </a:lnSpc>
              </a:pPr>
              <a:endParaRPr lang="en-US" sz="29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21907" y="2854011"/>
            <a:ext cx="11618945" cy="4098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El chatbot está diseñado principalmente para estudiantes y personal administrativo de la UACM, pero también puede ser utilizado por terceros interesados en obtener información sobre la universidad. Su propósito es facilitar el acceso a datos académicos de este modo agilizar trámites administrativos, brindando respuestas rápidas y precisas. Además, el sistema puede llegar a tener futuras actualizaciones, permitiendo la integración de nuevos módulos que amplíen sus capacidades.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21907" y="1028700"/>
            <a:ext cx="5699080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99"/>
              </a:lnSpc>
              <a:spcBef>
                <a:spcPct val="0"/>
              </a:spcBef>
            </a:pPr>
            <a:r>
              <a:rPr lang="en-US" sz="8499" b="1" spc="-84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Alcance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221907" y="8929042"/>
            <a:ext cx="380203" cy="329258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5200800" y="8929042"/>
            <a:ext cx="380203" cy="329258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353490" y="8929042"/>
            <a:ext cx="380203" cy="329258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797327" y="8929042"/>
            <a:ext cx="380203" cy="329258"/>
            <a:chOff x="0" y="0"/>
            <a:chExt cx="3619627" cy="31346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916188" y="2687862"/>
            <a:ext cx="2977778" cy="2578770"/>
            <a:chOff x="0" y="0"/>
            <a:chExt cx="3619627" cy="313461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3660090" y="-135282"/>
            <a:ext cx="4201515" cy="3638531"/>
            <a:chOff x="0" y="0"/>
            <a:chExt cx="3619627" cy="313461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3243939" y="-956153"/>
            <a:ext cx="2481390" cy="2148895"/>
            <a:chOff x="0" y="0"/>
            <a:chExt cx="3619627" cy="313461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42684" y="1341113"/>
            <a:ext cx="9602631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8499" b="1">
                <a:solidFill>
                  <a:srgbClr val="004651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Limitaciones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2336860" y="5599867"/>
            <a:ext cx="6383425" cy="5528076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676400" y="7256159"/>
            <a:ext cx="3034530" cy="2627917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494808" y="4573361"/>
            <a:ext cx="2141618" cy="1854652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3020611" y="3159014"/>
            <a:ext cx="12658950" cy="4612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1" lvl="1" indent="-313055" algn="just">
              <a:lnSpc>
                <a:spcPts val="4060"/>
              </a:lnSpc>
              <a:buFont typeface="Arial"/>
              <a:buChar char="•"/>
            </a:pPr>
            <a:r>
              <a:rPr lang="en-US" sz="2900" b="1" dirty="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No </a:t>
            </a:r>
            <a:r>
              <a:rPr lang="en-US" sz="2900" b="1" dirty="0" err="1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sustituye</a:t>
            </a:r>
            <a:r>
              <a:rPr lang="en-US" sz="2900" b="1" dirty="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la </a:t>
            </a:r>
            <a:r>
              <a:rPr lang="en-US" sz="2900" b="1" dirty="0" err="1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atención</a:t>
            </a:r>
            <a:r>
              <a:rPr lang="en-US" sz="2900" b="1" dirty="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</a:t>
            </a:r>
            <a:r>
              <a:rPr lang="en-US" sz="2900" b="1" dirty="0" err="1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personalizada</a:t>
            </a:r>
            <a:r>
              <a:rPr lang="en-US" sz="2900" b="1" dirty="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: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Solo </a:t>
            </a:r>
            <a:r>
              <a:rPr lang="en-US" sz="2900" dirty="0" err="1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proporciona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información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general y </a:t>
            </a:r>
            <a:r>
              <a:rPr lang="en-US" sz="2900" dirty="0" err="1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redirige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a </a:t>
            </a:r>
            <a:r>
              <a:rPr lang="en-US" sz="2900" dirty="0" err="1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los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canales </a:t>
            </a:r>
            <a:r>
              <a:rPr lang="en-US" sz="2900" dirty="0" err="1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adecuados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en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casos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complejos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.</a:t>
            </a:r>
          </a:p>
          <a:p>
            <a:pPr marL="626111" lvl="1" indent="-313055" algn="just">
              <a:lnSpc>
                <a:spcPts val="4060"/>
              </a:lnSpc>
              <a:buFont typeface="Arial"/>
              <a:buChar char="•"/>
            </a:pPr>
            <a:r>
              <a:rPr lang="en-US" sz="2900" b="1" dirty="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No </a:t>
            </a:r>
            <a:r>
              <a:rPr lang="en-US" sz="2900" b="1" dirty="0" err="1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gestiona</a:t>
            </a:r>
            <a:r>
              <a:rPr lang="en-US" sz="2900" b="1" dirty="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</a:t>
            </a:r>
            <a:r>
              <a:rPr lang="en-US" sz="2900" b="1" dirty="0" err="1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inscripciones</a:t>
            </a:r>
            <a:r>
              <a:rPr lang="en-US" sz="2900" b="1" dirty="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</a:t>
            </a:r>
            <a:r>
              <a:rPr lang="en-US" sz="2900" b="1" dirty="0" err="1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ni</a:t>
            </a:r>
            <a:r>
              <a:rPr lang="en-US" sz="2900" b="1" dirty="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</a:t>
            </a:r>
            <a:r>
              <a:rPr lang="en-US" sz="2900" b="1" dirty="0" err="1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modificaciones</a:t>
            </a:r>
            <a:r>
              <a:rPr lang="en-US" sz="2900" b="1" dirty="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</a:t>
            </a:r>
            <a:r>
              <a:rPr lang="en-US" sz="2900" b="1" dirty="0" err="1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académicas</a:t>
            </a:r>
            <a:r>
              <a:rPr lang="en-US" sz="2900" b="1" dirty="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: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Brinda </a:t>
            </a:r>
            <a:r>
              <a:rPr lang="en-US" sz="2900" dirty="0" err="1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orientación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, </a:t>
            </a:r>
            <a:r>
              <a:rPr lang="en-US" sz="2900" dirty="0" err="1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pero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no </a:t>
            </a:r>
            <a:r>
              <a:rPr lang="en-US" sz="2900" dirty="0" err="1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realiza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cambios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en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registros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estudiantiles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.</a:t>
            </a:r>
          </a:p>
          <a:p>
            <a:pPr marL="626111" lvl="1" indent="-313055" algn="just">
              <a:lnSpc>
                <a:spcPts val="4060"/>
              </a:lnSpc>
              <a:buFont typeface="Arial"/>
              <a:buChar char="•"/>
            </a:pPr>
            <a:r>
              <a:rPr lang="en-US" sz="2900" b="1" dirty="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No </a:t>
            </a:r>
            <a:r>
              <a:rPr lang="en-US" sz="2900" b="1" dirty="0" err="1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envía</a:t>
            </a:r>
            <a:r>
              <a:rPr lang="en-US" sz="2900" b="1" dirty="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</a:t>
            </a:r>
            <a:r>
              <a:rPr lang="en-US" sz="2900" b="1" dirty="0" err="1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notificaciones</a:t>
            </a:r>
            <a:r>
              <a:rPr lang="en-US" sz="2900" b="1" dirty="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</a:t>
            </a:r>
            <a:r>
              <a:rPr lang="en-US" sz="2900" b="1" dirty="0" err="1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proactivas</a:t>
            </a:r>
            <a:r>
              <a:rPr lang="en-US" sz="2900" b="1" dirty="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: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Responde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en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tiempo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real sin </a:t>
            </a:r>
            <a:r>
              <a:rPr lang="en-US" sz="2900" dirty="0" err="1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generar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recordatorios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o </a:t>
            </a:r>
            <a:r>
              <a:rPr lang="en-US" sz="2900" dirty="0" err="1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alertas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.</a:t>
            </a:r>
          </a:p>
          <a:p>
            <a:pPr marL="626111" lvl="1" indent="-313055" algn="just">
              <a:lnSpc>
                <a:spcPts val="4060"/>
              </a:lnSpc>
              <a:buFont typeface="Arial"/>
              <a:buChar char="•"/>
            </a:pPr>
            <a:r>
              <a:rPr lang="en-US" sz="2900" b="1" dirty="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No </a:t>
            </a:r>
            <a:r>
              <a:rPr lang="en-US" sz="2900" b="1" dirty="0" err="1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maneja</a:t>
            </a:r>
            <a:r>
              <a:rPr lang="en-US" sz="2900" b="1" dirty="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</a:t>
            </a:r>
            <a:r>
              <a:rPr lang="en-US" sz="2900" b="1" dirty="0" err="1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información</a:t>
            </a:r>
            <a:r>
              <a:rPr lang="en-US" sz="2900" b="1" dirty="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</a:t>
            </a:r>
            <a:r>
              <a:rPr lang="en-US" sz="2900" b="1" dirty="0" err="1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confidencial</a:t>
            </a:r>
            <a:r>
              <a:rPr lang="en-US" sz="2900" b="1" dirty="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: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No </a:t>
            </a:r>
            <a:r>
              <a:rPr lang="en-US" sz="2900" dirty="0" err="1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tiene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acceso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a </a:t>
            </a:r>
            <a:r>
              <a:rPr lang="en-US" sz="2900" dirty="0" err="1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calificaciones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, </a:t>
            </a:r>
            <a:r>
              <a:rPr lang="en-US" sz="2900" dirty="0" err="1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datos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personales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sensibles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o </a:t>
            </a:r>
            <a:r>
              <a:rPr lang="en-US" sz="2900" dirty="0" err="1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información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bancaria</a:t>
            </a:r>
            <a:r>
              <a:rPr lang="en-US" sz="290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.</a:t>
            </a:r>
          </a:p>
          <a:p>
            <a:pPr marL="0" lvl="0" indent="0" algn="just">
              <a:lnSpc>
                <a:spcPts val="4060"/>
              </a:lnSpc>
              <a:spcBef>
                <a:spcPct val="0"/>
              </a:spcBef>
            </a:pPr>
            <a:endParaRPr lang="en-US" sz="2900" dirty="0">
              <a:solidFill>
                <a:srgbClr val="000000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0" y="6940055"/>
            <a:ext cx="4985461" cy="431743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-1375393" y="5757409"/>
            <a:ext cx="3480308" cy="301396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6" name="Group 6"/>
          <p:cNvGrpSpPr/>
          <p:nvPr/>
        </p:nvGrpSpPr>
        <p:grpSpPr>
          <a:xfrm rot="-10800000">
            <a:off x="-1273476" y="8591232"/>
            <a:ext cx="3378391" cy="2925703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5284303" y="358982"/>
            <a:ext cx="12527557" cy="9569036"/>
          </a:xfrm>
          <a:custGeom>
            <a:avLst/>
            <a:gdLst/>
            <a:ahLst/>
            <a:cxnLst/>
            <a:rect l="l" t="t" r="r" b="b"/>
            <a:pathLst>
              <a:path w="12527557" h="9569036">
                <a:moveTo>
                  <a:pt x="0" y="0"/>
                </a:moveTo>
                <a:lnTo>
                  <a:pt x="12527558" y="0"/>
                </a:lnTo>
                <a:lnTo>
                  <a:pt x="12527558" y="9569036"/>
                </a:lnTo>
                <a:lnTo>
                  <a:pt x="0" y="95690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85" b="-485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15720" y="601135"/>
            <a:ext cx="5512745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99"/>
              </a:lnSpc>
              <a:spcBef>
                <a:spcPct val="0"/>
              </a:spcBef>
            </a:pPr>
            <a:r>
              <a:rPr lang="en-US" sz="8499" b="1" spc="-84" dirty="0" err="1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Diagrama</a:t>
            </a:r>
            <a:r>
              <a:rPr lang="en-US" sz="8499" b="1" spc="-84" dirty="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de </a:t>
            </a:r>
            <a:r>
              <a:rPr lang="en-US" sz="8499" b="1" spc="-84" dirty="0" err="1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clases</a:t>
            </a:r>
            <a:endParaRPr lang="en-US" sz="8499" b="1" spc="-84" dirty="0">
              <a:solidFill>
                <a:srgbClr val="000000"/>
              </a:solidFill>
              <a:latin typeface="Fira Sans Bold"/>
              <a:ea typeface="Fira Sans Bold"/>
              <a:cs typeface="Fira Sans Bold"/>
              <a:sym typeface="Fira Sans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5854749" y="8273548"/>
            <a:ext cx="4320080" cy="374121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6493438" y="-916991"/>
            <a:ext cx="3042703" cy="2634995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6" name="Group 6"/>
          <p:cNvGrpSpPr/>
          <p:nvPr/>
        </p:nvGrpSpPr>
        <p:grpSpPr>
          <a:xfrm rot="-10800000">
            <a:off x="-1273476" y="8771372"/>
            <a:ext cx="3170378" cy="2745563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135645" y="737004"/>
            <a:ext cx="5512745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99"/>
              </a:lnSpc>
              <a:spcBef>
                <a:spcPct val="0"/>
              </a:spcBef>
            </a:pPr>
            <a:r>
              <a:rPr lang="en-US" sz="8499" b="1" spc="-84">
                <a:solidFill>
                  <a:srgbClr val="004651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Prototipo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A42602E-FFC8-AE42-121A-91116628E2A9}"/>
              </a:ext>
            </a:extLst>
          </p:cNvPr>
          <p:cNvSpPr/>
          <p:nvPr/>
        </p:nvSpPr>
        <p:spPr>
          <a:xfrm>
            <a:off x="914400" y="2518556"/>
            <a:ext cx="8339494" cy="5312836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9477081-C5BC-2461-BDF6-B73C0CAAD73B}"/>
              </a:ext>
            </a:extLst>
          </p:cNvPr>
          <p:cNvSpPr/>
          <p:nvPr/>
        </p:nvSpPr>
        <p:spPr>
          <a:xfrm>
            <a:off x="10256460" y="400507"/>
            <a:ext cx="6236979" cy="417315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230FD449-000B-DD40-5A99-B1299DB5CE14}"/>
              </a:ext>
            </a:extLst>
          </p:cNvPr>
          <p:cNvSpPr/>
          <p:nvPr/>
        </p:nvSpPr>
        <p:spPr>
          <a:xfrm>
            <a:off x="10256459" y="4911974"/>
            <a:ext cx="6236979" cy="434340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1798163" y="5803579"/>
            <a:ext cx="7388722" cy="639866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4388041" y="430705"/>
            <a:ext cx="5276948" cy="45698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839887" y="1698135"/>
            <a:ext cx="7957376" cy="6890729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t="-7739" b="-7739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 rot="-10800000">
            <a:off x="6647119" y="7356773"/>
            <a:ext cx="3801687" cy="3292279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261617" y="3231829"/>
            <a:ext cx="6774051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99"/>
              </a:lnSpc>
              <a:spcBef>
                <a:spcPct val="0"/>
              </a:spcBef>
            </a:pPr>
            <a:r>
              <a:rPr lang="en-US" sz="8499" spc="-84" dirty="0">
                <a:solidFill>
                  <a:srgbClr val="004651"/>
                </a:solidFill>
                <a:latin typeface="Anton"/>
                <a:ea typeface="Anton"/>
                <a:cs typeface="Anton"/>
                <a:sym typeface="Anton"/>
              </a:rPr>
              <a:t>Gracias </a:t>
            </a:r>
            <a:r>
              <a:rPr lang="en-US" sz="8499" spc="-84" dirty="0" err="1">
                <a:solidFill>
                  <a:srgbClr val="004651"/>
                </a:solidFill>
                <a:latin typeface="Anton"/>
                <a:ea typeface="Anton"/>
                <a:cs typeface="Anton"/>
                <a:sym typeface="Anton"/>
              </a:rPr>
              <a:t>por</a:t>
            </a:r>
            <a:r>
              <a:rPr lang="en-US" sz="8499" spc="-84" dirty="0">
                <a:solidFill>
                  <a:srgbClr val="00465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8499" spc="-84" dirty="0" err="1">
                <a:solidFill>
                  <a:srgbClr val="004651"/>
                </a:solidFill>
                <a:latin typeface="Anton"/>
                <a:ea typeface="Anton"/>
                <a:cs typeface="Anton"/>
                <a:sym typeface="Anton"/>
              </a:rPr>
              <a:t>su</a:t>
            </a:r>
            <a:r>
              <a:rPr lang="en-US" sz="8499" spc="-84" dirty="0">
                <a:solidFill>
                  <a:srgbClr val="00465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8499" spc="-84" dirty="0" err="1">
                <a:solidFill>
                  <a:srgbClr val="004651"/>
                </a:solidFill>
                <a:latin typeface="Anton"/>
                <a:ea typeface="Anton"/>
                <a:cs typeface="Anton"/>
                <a:sym typeface="Anton"/>
              </a:rPr>
              <a:t>atención</a:t>
            </a:r>
            <a:r>
              <a:rPr lang="en-US" sz="8499" spc="-84" dirty="0">
                <a:solidFill>
                  <a:srgbClr val="00465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246</Words>
  <Application>Microsoft Office PowerPoint</Application>
  <PresentationFormat>Personalizado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Fira Sans Medium</vt:lpstr>
      <vt:lpstr>Calibri</vt:lpstr>
      <vt:lpstr>Fira Sans Bold</vt:lpstr>
      <vt:lpstr>Fira Sans</vt:lpstr>
      <vt:lpstr>Anton</vt:lpstr>
      <vt:lpstr>Fira Sans Light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Empresa Geométrico Corporativo Interna Verde Oscuro Verde Claro Blanco</dc:title>
  <cp:lastModifiedBy>Héctor De Jesús</cp:lastModifiedBy>
  <cp:revision>11</cp:revision>
  <dcterms:created xsi:type="dcterms:W3CDTF">2006-08-16T00:00:00Z</dcterms:created>
  <dcterms:modified xsi:type="dcterms:W3CDTF">2025-02-16T06:45:56Z</dcterms:modified>
  <dc:identifier>DAGKfg7Ncew</dc:identifier>
</cp:coreProperties>
</file>