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Antonio Bold" panose="020B0604020202020204" charset="0"/>
      <p:regular r:id="rId21"/>
    </p:embeddedFont>
    <p:embeddedFont>
      <p:font typeface="Open Sauce" panose="020B0604020202020204" charset="0"/>
      <p:regular r:id="rId22"/>
    </p:embeddedFont>
    <p:embeddedFont>
      <p:font typeface="Open Sauce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8D4"/>
    <a:srgbClr val="ECFEEF"/>
    <a:srgbClr val="E3FDE7"/>
    <a:srgbClr val="D4FCDB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3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88304" y="-1513365"/>
            <a:ext cx="13313729" cy="1331372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grpSp>
        <p:nvGrpSpPr>
          <p:cNvPr id="4" name="Group 4"/>
          <p:cNvGrpSpPr/>
          <p:nvPr/>
        </p:nvGrpSpPr>
        <p:grpSpPr>
          <a:xfrm rot="-3270436">
            <a:off x="9315878" y="102642"/>
            <a:ext cx="12098771" cy="6654453"/>
            <a:chOff x="0" y="0"/>
            <a:chExt cx="4060919" cy="2233549"/>
          </a:xfrm>
        </p:grpSpPr>
        <p:sp>
          <p:nvSpPr>
            <p:cNvPr id="5" name="Freeform 5"/>
            <p:cNvSpPr/>
            <p:nvPr/>
          </p:nvSpPr>
          <p:spPr>
            <a:xfrm>
              <a:off x="19050" y="19050"/>
              <a:ext cx="4022947" cy="2195449"/>
            </a:xfrm>
            <a:custGeom>
              <a:avLst/>
              <a:gdLst/>
              <a:ahLst/>
              <a:cxnLst/>
              <a:rect l="l" t="t" r="r" b="b"/>
              <a:pathLst>
                <a:path w="4022947" h="2195449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4060920" cy="2233549"/>
            </a:xfrm>
            <a:custGeom>
              <a:avLst/>
              <a:gdLst/>
              <a:ahLst/>
              <a:cxnLst/>
              <a:rect l="l" t="t" r="r" b="b"/>
              <a:pathLst>
                <a:path w="4060920" h="2233549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1207104" y="2944648"/>
            <a:ext cx="5246391" cy="5246370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722638" y="715018"/>
            <a:ext cx="1292395" cy="129239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39485" r="-39485"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2264281" y="826445"/>
            <a:ext cx="2615402" cy="1031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 b="1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UNIVERSIDAD AUTÓNOMA DE LA CIUDAD DE MÉXICO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028700" y="3748096"/>
            <a:ext cx="8295772" cy="2790809"/>
            <a:chOff x="0" y="0"/>
            <a:chExt cx="11061030" cy="3721079"/>
          </a:xfrm>
        </p:grpSpPr>
        <p:sp>
          <p:nvSpPr>
            <p:cNvPr id="13" name="TextBox 13"/>
            <p:cNvSpPr txBox="1"/>
            <p:nvPr/>
          </p:nvSpPr>
          <p:spPr>
            <a:xfrm>
              <a:off x="0" y="133350"/>
              <a:ext cx="11061030" cy="2914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6500"/>
                </a:lnSpc>
              </a:pPr>
              <a:r>
                <a:rPr lang="en-US" sz="15000" b="1" spc="-675" dirty="0">
                  <a:solidFill>
                    <a:srgbClr val="000000"/>
                  </a:solidFill>
                  <a:latin typeface="Antonio Bold"/>
                  <a:ea typeface="Antonio Bold"/>
                  <a:cs typeface="Antonio Bold"/>
                  <a:sym typeface="Antonio Bold"/>
                </a:rPr>
                <a:t>UACMIGO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3174968"/>
              <a:ext cx="11061030" cy="546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40"/>
                </a:lnSpc>
              </a:pPr>
              <a:r>
                <a:rPr lang="en-US" sz="2700" b="1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GARCÍA DE JESÚS HÉCTOR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798598" y="1175049"/>
            <a:ext cx="13607679" cy="8281530"/>
          </a:xfrm>
          <a:custGeom>
            <a:avLst/>
            <a:gdLst/>
            <a:ahLst/>
            <a:cxnLst/>
            <a:rect l="l" t="t" r="r" b="b"/>
            <a:pathLst>
              <a:path w="13353139" h="7848065">
                <a:moveTo>
                  <a:pt x="0" y="0"/>
                </a:moveTo>
                <a:lnTo>
                  <a:pt x="13353139" y="0"/>
                </a:lnTo>
                <a:lnTo>
                  <a:pt x="13353139" y="7848065"/>
                </a:lnTo>
                <a:lnTo>
                  <a:pt x="0" y="78480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5628165" y="-9451703"/>
            <a:ext cx="13313729" cy="13313729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-1045991" y="408478"/>
            <a:ext cx="7511429" cy="2105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 b="1" spc="-139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DIAGRMA DE </a:t>
            </a:r>
          </a:p>
          <a:p>
            <a:pPr marL="0" lvl="0" indent="0" algn="ctr">
              <a:lnSpc>
                <a:spcPts val="8399"/>
              </a:lnSpc>
            </a:pPr>
            <a:r>
              <a:rPr lang="en-US" sz="6999" b="1" spc="-139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DESPLIEGUE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954504" y="9456579"/>
            <a:ext cx="2378991" cy="246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0"/>
              </a:lnSpc>
            </a:pPr>
            <a:r>
              <a:rPr lang="en-US" sz="1600" u="non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Volver al </a:t>
            </a:r>
            <a:r>
              <a:rPr lang="en-US" sz="1600" b="1" u="non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programa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83F5251-5EDF-9A47-4664-6161453B4CA1}"/>
              </a:ext>
            </a:extLst>
          </p:cNvPr>
          <p:cNvSpPr/>
          <p:nvPr/>
        </p:nvSpPr>
        <p:spPr>
          <a:xfrm>
            <a:off x="6248400" y="4421645"/>
            <a:ext cx="1371600" cy="248203"/>
          </a:xfrm>
          <a:prstGeom prst="rect">
            <a:avLst/>
          </a:prstGeom>
          <a:solidFill>
            <a:srgbClr val="D5E8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628165" y="-9451703"/>
            <a:ext cx="13313729" cy="1331372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7479883" y="246689"/>
            <a:ext cx="9779417" cy="9011611"/>
          </a:xfrm>
          <a:custGeom>
            <a:avLst/>
            <a:gdLst/>
            <a:ahLst/>
            <a:cxnLst/>
            <a:rect l="l" t="t" r="r" b="b"/>
            <a:pathLst>
              <a:path w="9779417" h="9011611">
                <a:moveTo>
                  <a:pt x="0" y="0"/>
                </a:moveTo>
                <a:lnTo>
                  <a:pt x="9779417" y="0"/>
                </a:lnTo>
                <a:lnTo>
                  <a:pt x="9779417" y="9011611"/>
                </a:lnTo>
                <a:lnTo>
                  <a:pt x="0" y="90116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-1005267" y="408478"/>
            <a:ext cx="7511429" cy="2105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 b="1" spc="-139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DIAGRMA DE </a:t>
            </a:r>
          </a:p>
          <a:p>
            <a:pPr marL="0" lvl="0" indent="0" algn="ctr">
              <a:lnSpc>
                <a:spcPts val="8399"/>
              </a:lnSpc>
            </a:pPr>
            <a:r>
              <a:rPr lang="en-US" sz="6999" b="1" spc="-139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CLASES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954504" y="9456579"/>
            <a:ext cx="2378991" cy="246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0"/>
              </a:lnSpc>
            </a:pPr>
            <a:r>
              <a:rPr lang="en-US" sz="1600" u="non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Volver al </a:t>
            </a:r>
            <a:r>
              <a:rPr lang="en-US" sz="1600" b="1" u="non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programa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03040" y="-10714097"/>
            <a:ext cx="13313729" cy="1331372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392326" y="2980633"/>
            <a:ext cx="15503348" cy="6104443"/>
          </a:xfrm>
          <a:custGeom>
            <a:avLst/>
            <a:gdLst/>
            <a:ahLst/>
            <a:cxnLst/>
            <a:rect l="l" t="t" r="r" b="b"/>
            <a:pathLst>
              <a:path w="15503348" h="6104443">
                <a:moveTo>
                  <a:pt x="0" y="0"/>
                </a:moveTo>
                <a:lnTo>
                  <a:pt x="15503348" y="0"/>
                </a:lnTo>
                <a:lnTo>
                  <a:pt x="15503348" y="6104443"/>
                </a:lnTo>
                <a:lnTo>
                  <a:pt x="0" y="61044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388285" y="153853"/>
            <a:ext cx="7511429" cy="2105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 b="1" spc="-139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DIAGRMA DE </a:t>
            </a:r>
          </a:p>
          <a:p>
            <a:pPr marL="0" lvl="0" indent="0" algn="ctr">
              <a:lnSpc>
                <a:spcPts val="8399"/>
              </a:lnSpc>
            </a:pPr>
            <a:r>
              <a:rPr lang="en-US" sz="6999" b="1" spc="-139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OBJETOS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954504" y="9456579"/>
            <a:ext cx="2378991" cy="246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0"/>
              </a:lnSpc>
            </a:pPr>
            <a:r>
              <a:rPr lang="en-US" sz="1600" u="non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Volver al </a:t>
            </a:r>
            <a:r>
              <a:rPr lang="en-US" sz="1600" b="1" u="non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programa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94945" y="2395988"/>
            <a:ext cx="13241640" cy="6894060"/>
          </a:xfrm>
          <a:custGeom>
            <a:avLst/>
            <a:gdLst/>
            <a:ahLst/>
            <a:cxnLst/>
            <a:rect l="l" t="t" r="r" b="b"/>
            <a:pathLst>
              <a:path w="13241640" h="6894060">
                <a:moveTo>
                  <a:pt x="0" y="0"/>
                </a:moveTo>
                <a:lnTo>
                  <a:pt x="13241640" y="0"/>
                </a:lnTo>
                <a:lnTo>
                  <a:pt x="13241640" y="6894060"/>
                </a:lnTo>
                <a:lnTo>
                  <a:pt x="0" y="6894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794840" y="-10714125"/>
            <a:ext cx="13313729" cy="13313729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4695990" y="290831"/>
            <a:ext cx="7511429" cy="2105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 b="1" spc="-139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DIAGRMA DE </a:t>
            </a:r>
          </a:p>
          <a:p>
            <a:pPr marL="0" lvl="0" indent="0" algn="ctr">
              <a:lnSpc>
                <a:spcPts val="8399"/>
              </a:lnSpc>
            </a:pPr>
            <a:r>
              <a:rPr lang="en-US" sz="6999" b="1" spc="-139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SECUENCIA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954504" y="9456579"/>
            <a:ext cx="2378991" cy="246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0"/>
              </a:lnSpc>
            </a:pPr>
            <a:r>
              <a:rPr lang="en-US" sz="1600" u="non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Volver al </a:t>
            </a:r>
            <a:r>
              <a:rPr lang="en-US" sz="1600" b="1" u="non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programa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42082" y="1839885"/>
            <a:ext cx="11863585" cy="7863074"/>
          </a:xfrm>
          <a:custGeom>
            <a:avLst/>
            <a:gdLst/>
            <a:ahLst/>
            <a:cxnLst/>
            <a:rect l="l" t="t" r="r" b="b"/>
            <a:pathLst>
              <a:path w="11863585" h="7863074">
                <a:moveTo>
                  <a:pt x="0" y="0"/>
                </a:moveTo>
                <a:lnTo>
                  <a:pt x="11863585" y="0"/>
                </a:lnTo>
                <a:lnTo>
                  <a:pt x="11863585" y="7863074"/>
                </a:lnTo>
                <a:lnTo>
                  <a:pt x="0" y="78630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917010" y="-10917741"/>
            <a:ext cx="13313729" cy="13313729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5800415" y="260944"/>
            <a:ext cx="5794788" cy="184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12"/>
              </a:lnSpc>
            </a:pPr>
            <a:r>
              <a:rPr lang="en-US" sz="6094" b="1" spc="-121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DIAGRMA DE </a:t>
            </a:r>
          </a:p>
          <a:p>
            <a:pPr marL="0" lvl="0" indent="0" algn="ctr">
              <a:lnSpc>
                <a:spcPts val="7312"/>
              </a:lnSpc>
            </a:pPr>
            <a:r>
              <a:rPr lang="en-US" sz="6094" b="1" spc="-121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SECUENCIA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954504" y="9456579"/>
            <a:ext cx="2378991" cy="246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0"/>
              </a:lnSpc>
            </a:pPr>
            <a:r>
              <a:rPr lang="en-US" sz="1600" u="non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Volver al </a:t>
            </a:r>
            <a:r>
              <a:rPr lang="en-US" sz="1600" b="1" u="non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programa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17010" y="-10917741"/>
            <a:ext cx="13313729" cy="1331372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800415" y="260944"/>
            <a:ext cx="5794788" cy="184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12"/>
              </a:lnSpc>
            </a:pPr>
            <a:r>
              <a:rPr lang="en-US" sz="6094" b="1" spc="-121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DIAGRMA DE </a:t>
            </a:r>
          </a:p>
          <a:p>
            <a:pPr marL="0" lvl="0" indent="0" algn="ctr">
              <a:lnSpc>
                <a:spcPts val="7312"/>
              </a:lnSpc>
            </a:pPr>
            <a:r>
              <a:rPr lang="en-US" sz="6094" b="1" spc="-121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ESTADOS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954504" y="9456579"/>
            <a:ext cx="2378991" cy="246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0"/>
              </a:lnSpc>
            </a:pPr>
            <a:r>
              <a:rPr lang="en-US" sz="1600" u="non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Volver al </a:t>
            </a:r>
            <a:r>
              <a:rPr lang="en-US" sz="1600" b="1" u="non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programa</a:t>
            </a:r>
          </a:p>
        </p:txBody>
      </p:sp>
      <p:sp>
        <p:nvSpPr>
          <p:cNvPr id="6" name="Freeform 6"/>
          <p:cNvSpPr/>
          <p:nvPr/>
        </p:nvSpPr>
        <p:spPr>
          <a:xfrm>
            <a:off x="817248" y="3629682"/>
            <a:ext cx="16653504" cy="3580503"/>
          </a:xfrm>
          <a:custGeom>
            <a:avLst/>
            <a:gdLst/>
            <a:ahLst/>
            <a:cxnLst/>
            <a:rect l="l" t="t" r="r" b="b"/>
            <a:pathLst>
              <a:path w="16653504" h="3580503">
                <a:moveTo>
                  <a:pt x="0" y="0"/>
                </a:moveTo>
                <a:lnTo>
                  <a:pt x="16653504" y="0"/>
                </a:lnTo>
                <a:lnTo>
                  <a:pt x="16653504" y="3580504"/>
                </a:lnTo>
                <a:lnTo>
                  <a:pt x="0" y="35805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17010" y="-10917741"/>
            <a:ext cx="13313729" cy="1331372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694746" y="3189567"/>
            <a:ext cx="16898507" cy="4764708"/>
          </a:xfrm>
          <a:custGeom>
            <a:avLst/>
            <a:gdLst/>
            <a:ahLst/>
            <a:cxnLst/>
            <a:rect l="l" t="t" r="r" b="b"/>
            <a:pathLst>
              <a:path w="16898507" h="4764708">
                <a:moveTo>
                  <a:pt x="0" y="0"/>
                </a:moveTo>
                <a:lnTo>
                  <a:pt x="16898508" y="0"/>
                </a:lnTo>
                <a:lnTo>
                  <a:pt x="16898508" y="4764708"/>
                </a:lnTo>
                <a:lnTo>
                  <a:pt x="0" y="47647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78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800415" y="260944"/>
            <a:ext cx="5794788" cy="184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12"/>
              </a:lnSpc>
            </a:pPr>
            <a:r>
              <a:rPr lang="en-US" sz="6094" b="1" spc="-121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DIAGRMA DE </a:t>
            </a:r>
          </a:p>
          <a:p>
            <a:pPr marL="0" lvl="0" indent="0" algn="ctr">
              <a:lnSpc>
                <a:spcPts val="7312"/>
              </a:lnSpc>
            </a:pPr>
            <a:r>
              <a:rPr lang="en-US" sz="6094" b="1" spc="-121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ESTADOS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954504" y="9456579"/>
            <a:ext cx="2378991" cy="246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0"/>
              </a:lnSpc>
            </a:pPr>
            <a:r>
              <a:rPr lang="en-US" sz="1600" u="non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Volver al </a:t>
            </a:r>
            <a:r>
              <a:rPr lang="en-US" sz="1600" b="1" u="non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programa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515280" y="342391"/>
            <a:ext cx="10945065" cy="8914533"/>
          </a:xfrm>
          <a:custGeom>
            <a:avLst/>
            <a:gdLst/>
            <a:ahLst/>
            <a:cxnLst/>
            <a:rect l="l" t="t" r="r" b="b"/>
            <a:pathLst>
              <a:path w="10945065" h="8914533">
                <a:moveTo>
                  <a:pt x="0" y="0"/>
                </a:moveTo>
                <a:lnTo>
                  <a:pt x="10945065" y="0"/>
                </a:lnTo>
                <a:lnTo>
                  <a:pt x="10945065" y="8914533"/>
                </a:lnTo>
                <a:lnTo>
                  <a:pt x="0" y="89145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4395097" y="-10693763"/>
            <a:ext cx="13313729" cy="13313729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-165544" y="342391"/>
            <a:ext cx="5794788" cy="184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12"/>
              </a:lnSpc>
            </a:pPr>
            <a:r>
              <a:rPr lang="en-US" sz="6094" b="1" spc="-121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DIAGRMA DE </a:t>
            </a:r>
          </a:p>
          <a:p>
            <a:pPr marL="0" lvl="0" indent="0" algn="ctr">
              <a:lnSpc>
                <a:spcPts val="7312"/>
              </a:lnSpc>
            </a:pPr>
            <a:r>
              <a:rPr lang="en-US" sz="6094" b="1" spc="-121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DECISIONES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954504" y="9456579"/>
            <a:ext cx="2378991" cy="246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0"/>
              </a:lnSpc>
            </a:pPr>
            <a:r>
              <a:rPr lang="en-US" sz="1600" u="non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Volver al </a:t>
            </a:r>
            <a:r>
              <a:rPr lang="en-US" sz="1600" b="1" u="non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programa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87135" y="-1513365"/>
            <a:ext cx="13313729" cy="1331372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392675" y="4248130"/>
            <a:ext cx="11502648" cy="1790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183"/>
              </a:lnSpc>
            </a:pPr>
            <a:r>
              <a:rPr lang="en-US" sz="11819" b="1" spc="-236" dirty="0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SISTEMA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88304" y="-1513365"/>
            <a:ext cx="13313729" cy="1331372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grpSp>
        <p:nvGrpSpPr>
          <p:cNvPr id="4" name="Group 4"/>
          <p:cNvGrpSpPr/>
          <p:nvPr/>
        </p:nvGrpSpPr>
        <p:grpSpPr>
          <a:xfrm rot="-3270436">
            <a:off x="9315878" y="102642"/>
            <a:ext cx="12098771" cy="6654453"/>
            <a:chOff x="0" y="0"/>
            <a:chExt cx="4060919" cy="2233549"/>
          </a:xfrm>
        </p:grpSpPr>
        <p:sp>
          <p:nvSpPr>
            <p:cNvPr id="5" name="Freeform 5"/>
            <p:cNvSpPr/>
            <p:nvPr/>
          </p:nvSpPr>
          <p:spPr>
            <a:xfrm>
              <a:off x="19050" y="19050"/>
              <a:ext cx="4022947" cy="2195449"/>
            </a:xfrm>
            <a:custGeom>
              <a:avLst/>
              <a:gdLst/>
              <a:ahLst/>
              <a:cxnLst/>
              <a:rect l="l" t="t" r="r" b="b"/>
              <a:pathLst>
                <a:path w="4022947" h="2195449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4060920" cy="2233549"/>
            </a:xfrm>
            <a:custGeom>
              <a:avLst/>
              <a:gdLst/>
              <a:ahLst/>
              <a:cxnLst/>
              <a:rect l="l" t="t" r="r" b="b"/>
              <a:pathLst>
                <a:path w="4060920" h="2233549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1333143" y="2857500"/>
            <a:ext cx="5246391" cy="5246370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7526" b="-7527"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1708466" y="2420219"/>
            <a:ext cx="8295772" cy="2152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500"/>
              </a:lnSpc>
            </a:pPr>
            <a:r>
              <a:rPr lang="en-US" sz="15000" b="1" spc="-675" dirty="0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  GRACIAS : 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87312" y="5276850"/>
            <a:ext cx="8816927" cy="2152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500"/>
              </a:lnSpc>
            </a:pPr>
            <a:r>
              <a:rPr lang="en-US" sz="15000" b="1" spc="-675" dirty="0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¿PREGUNTAS?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671898" y="6145754"/>
            <a:ext cx="10471590" cy="5235795"/>
          </a:xfrm>
          <a:custGeom>
            <a:avLst/>
            <a:gdLst/>
            <a:ahLst/>
            <a:cxnLst/>
            <a:rect l="l" t="t" r="r" b="b"/>
            <a:pathLst>
              <a:path w="10471590" h="5235795">
                <a:moveTo>
                  <a:pt x="0" y="0"/>
                </a:moveTo>
                <a:lnTo>
                  <a:pt x="10471590" y="0"/>
                </a:lnTo>
                <a:lnTo>
                  <a:pt x="10471590" y="5235795"/>
                </a:lnTo>
                <a:lnTo>
                  <a:pt x="0" y="523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762000" y="994838"/>
            <a:ext cx="3904624" cy="840054"/>
            <a:chOff x="0" y="0"/>
            <a:chExt cx="5206165" cy="1120072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5206165" cy="0"/>
            </a:xfrm>
            <a:prstGeom prst="line">
              <a:avLst/>
            </a:prstGeom>
            <a:ln w="1120072" cap="rnd">
              <a:solidFill>
                <a:srgbClr val="A7E5C8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832497" y="364730"/>
              <a:ext cx="3541171" cy="3715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22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23265" y="1038225"/>
            <a:ext cx="5103800" cy="1047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</a:pPr>
            <a:r>
              <a:rPr lang="en-US" sz="6999" b="1" spc="-139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INTRODUCCIÓN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93055" y="2461897"/>
            <a:ext cx="11479510" cy="5389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6"/>
              </a:lnSpc>
            </a:pPr>
            <a:r>
              <a:rPr lang="en-US" sz="339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La transformación digital se ha convertido en un pilar fundamental para optimizar la comunicación y agilizar procesos en las instituciones educativas. En este contexto, se ha diseñado un modelo de IA para resolver consultas y trámites estudiantiles de manera eficiente. Para asegurar un diseño robusto y alineado con las necesidades de la comunidad, a continuación, se abordarán todas las estructuras de diagramas UML que sustentarán el desarrollo de este sistema.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882" y="-334244"/>
            <a:ext cx="12489655" cy="11000953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1740072" y="0"/>
            <a:ext cx="6547928" cy="10287000"/>
          </a:xfrm>
          <a:prstGeom prst="rect">
            <a:avLst/>
          </a:prstGeom>
          <a:solidFill>
            <a:srgbClr val="48B281"/>
          </a:solidFill>
        </p:spPr>
      </p:sp>
      <p:grpSp>
        <p:nvGrpSpPr>
          <p:cNvPr id="4" name="Group 4"/>
          <p:cNvGrpSpPr/>
          <p:nvPr/>
        </p:nvGrpSpPr>
        <p:grpSpPr>
          <a:xfrm>
            <a:off x="12126692" y="2904181"/>
            <a:ext cx="5774688" cy="5594787"/>
            <a:chOff x="0" y="0"/>
            <a:chExt cx="7699584" cy="7459716"/>
          </a:xfrm>
        </p:grpSpPr>
        <p:sp>
          <p:nvSpPr>
            <p:cNvPr id="5" name="TextBox 5"/>
            <p:cNvSpPr txBox="1"/>
            <p:nvPr/>
          </p:nvSpPr>
          <p:spPr>
            <a:xfrm>
              <a:off x="10175" y="9525"/>
              <a:ext cx="7689409" cy="5629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399"/>
                </a:lnSpc>
              </a:pPr>
              <a:r>
                <a:rPr lang="en-US" sz="6999" b="1" spc="-139">
                  <a:solidFill>
                    <a:srgbClr val="FFFFFF"/>
                  </a:solidFill>
                  <a:latin typeface="Antonio Bold"/>
                  <a:ea typeface="Antonio Bold"/>
                  <a:cs typeface="Antonio Bold"/>
                  <a:sym typeface="Antonio Bold"/>
                </a:rPr>
                <a:t>ENCUESTA SOBRE LA BUSQUEDA DE INFORMACIÓN SOBRE LA UACM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6493228"/>
              <a:ext cx="7689409" cy="9669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endParaRPr/>
            </a:p>
            <a:p>
              <a:pPr algn="l">
                <a:lnSpc>
                  <a:spcPts val="2940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578572" y="1181133"/>
            <a:ext cx="3497550" cy="0"/>
          </a:xfrm>
          <a:prstGeom prst="line">
            <a:avLst/>
          </a:prstGeom>
          <a:ln w="752475" cap="rnd">
            <a:solidFill>
              <a:srgbClr val="A7E5C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924623" y="1038225"/>
            <a:ext cx="14438754" cy="1047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</a:pPr>
            <a:r>
              <a:rPr lang="en-US" sz="6999" b="1" spc="-139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PROPOSITO</a:t>
            </a:r>
          </a:p>
        </p:txBody>
      </p:sp>
      <p:sp>
        <p:nvSpPr>
          <p:cNvPr id="4" name="AutoShape 4"/>
          <p:cNvSpPr/>
          <p:nvPr/>
        </p:nvSpPr>
        <p:spPr>
          <a:xfrm>
            <a:off x="0" y="8692169"/>
            <a:ext cx="18288000" cy="1594831"/>
          </a:xfrm>
          <a:prstGeom prst="rect">
            <a:avLst/>
          </a:prstGeom>
          <a:solidFill>
            <a:srgbClr val="48B281"/>
          </a:solidFill>
        </p:spPr>
      </p:sp>
      <p:sp>
        <p:nvSpPr>
          <p:cNvPr id="5" name="TextBox 5"/>
          <p:cNvSpPr txBox="1"/>
          <p:nvPr/>
        </p:nvSpPr>
        <p:spPr>
          <a:xfrm>
            <a:off x="3140693" y="3167540"/>
            <a:ext cx="12006614" cy="4376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74"/>
              </a:lnSpc>
            </a:pPr>
            <a:r>
              <a:rPr lang="en-US" sz="3553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El propósito es definir los requisitos funcionales y no funcionales del Chatbot de atención para la UACM, del mismo modo brindar asistencia automatizada a la comunidad estudiantil, agilizando y optimizando el acceso a información institucional, con el objetivo de mejorar tanto la eficiencia de los servicios administrativos como la experiencia académica.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578572" y="1181133"/>
            <a:ext cx="3497550" cy="0"/>
          </a:xfrm>
          <a:prstGeom prst="line">
            <a:avLst/>
          </a:prstGeom>
          <a:ln w="752475" cap="rnd">
            <a:solidFill>
              <a:srgbClr val="A7E5C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924623" y="1038225"/>
            <a:ext cx="14438754" cy="1047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</a:pPr>
            <a:r>
              <a:rPr lang="en-US" sz="6999" b="1" spc="-139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ALCANCE</a:t>
            </a:r>
          </a:p>
        </p:txBody>
      </p:sp>
      <p:sp>
        <p:nvSpPr>
          <p:cNvPr id="4" name="AutoShape 4"/>
          <p:cNvSpPr/>
          <p:nvPr/>
        </p:nvSpPr>
        <p:spPr>
          <a:xfrm>
            <a:off x="0" y="8692169"/>
            <a:ext cx="18288000" cy="1594831"/>
          </a:xfrm>
          <a:prstGeom prst="rect">
            <a:avLst/>
          </a:prstGeom>
          <a:solidFill>
            <a:srgbClr val="48B281"/>
          </a:solidFill>
        </p:spPr>
      </p:sp>
      <p:sp>
        <p:nvSpPr>
          <p:cNvPr id="5" name="TextBox 5"/>
          <p:cNvSpPr txBox="1"/>
          <p:nvPr/>
        </p:nvSpPr>
        <p:spPr>
          <a:xfrm>
            <a:off x="736316" y="2719497"/>
            <a:ext cx="16815368" cy="47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1"/>
              </a:lnSpc>
            </a:pPr>
            <a:r>
              <a:rPr lang="en-US" sz="3394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Este proyecto tiene contemplados los siguientes puntos:</a:t>
            </a:r>
          </a:p>
          <a:p>
            <a:pPr algn="just">
              <a:lnSpc>
                <a:spcPts val="4751"/>
              </a:lnSpc>
            </a:pPr>
            <a:endParaRPr lang="en-US" sz="3394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732782" lvl="1" indent="-366391" algn="just">
              <a:lnSpc>
                <a:spcPts val="4751"/>
              </a:lnSpc>
              <a:buFont typeface="Arial"/>
              <a:buChar char="•"/>
            </a:pPr>
            <a:r>
              <a:rPr lang="en-US" sz="3394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Consultas generales: Responderá preguntas sobre trámites administrativos.</a:t>
            </a:r>
          </a:p>
          <a:p>
            <a:pPr marL="732782" lvl="1" indent="-366391" algn="just">
              <a:lnSpc>
                <a:spcPts val="4751"/>
              </a:lnSpc>
              <a:buFont typeface="Arial"/>
              <a:buChar char="•"/>
            </a:pPr>
            <a:r>
              <a:rPr lang="en-US" sz="3394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Información académica: Proporcionará detalles sobre horarios o clases. </a:t>
            </a:r>
          </a:p>
          <a:p>
            <a:pPr marL="732782" lvl="1" indent="-366391" algn="just">
              <a:lnSpc>
                <a:spcPts val="4751"/>
              </a:lnSpc>
              <a:buFont typeface="Arial"/>
              <a:buChar char="•"/>
            </a:pPr>
            <a:r>
              <a:rPr lang="en-US" sz="3394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El chatbot será gestionado y supervisado por los administradores de la UACM, quienes podrán actualizar la base de conocimientos.</a:t>
            </a:r>
          </a:p>
          <a:p>
            <a:pPr marL="732782" lvl="1" indent="-366391" algn="just">
              <a:lnSpc>
                <a:spcPts val="4751"/>
              </a:lnSpc>
              <a:buFont typeface="Arial"/>
              <a:buChar char="•"/>
            </a:pPr>
            <a:r>
              <a:rPr lang="en-US" sz="3394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Se podrán obtener información detallada sobre procesos administrativos, pero no podrán realizar modificaciones.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87135" y="-10999187"/>
            <a:ext cx="13313729" cy="1331372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982769" y="2817087"/>
            <a:ext cx="8161231" cy="6146473"/>
          </a:xfrm>
          <a:custGeom>
            <a:avLst/>
            <a:gdLst/>
            <a:ahLst/>
            <a:cxnLst/>
            <a:rect l="l" t="t" r="r" b="b"/>
            <a:pathLst>
              <a:path w="8161231" h="6146473">
                <a:moveTo>
                  <a:pt x="0" y="0"/>
                </a:moveTo>
                <a:lnTo>
                  <a:pt x="8161231" y="0"/>
                </a:lnTo>
                <a:lnTo>
                  <a:pt x="8161231" y="6146472"/>
                </a:lnTo>
                <a:lnTo>
                  <a:pt x="0" y="6146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680068" y="2817087"/>
            <a:ext cx="7579232" cy="6180967"/>
          </a:xfrm>
          <a:custGeom>
            <a:avLst/>
            <a:gdLst/>
            <a:ahLst/>
            <a:cxnLst/>
            <a:rect l="l" t="t" r="r" b="b"/>
            <a:pathLst>
              <a:path w="7579232" h="6180967">
                <a:moveTo>
                  <a:pt x="0" y="0"/>
                </a:moveTo>
                <a:lnTo>
                  <a:pt x="7579232" y="0"/>
                </a:lnTo>
                <a:lnTo>
                  <a:pt x="7579232" y="6180967"/>
                </a:lnTo>
                <a:lnTo>
                  <a:pt x="0" y="61809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388285" y="509554"/>
            <a:ext cx="7511429" cy="1047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</a:pPr>
            <a:r>
              <a:rPr lang="en-US" sz="6999" b="1" spc="-139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CASOS DE USO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954504" y="9456579"/>
            <a:ext cx="2378991" cy="246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0"/>
              </a:lnSpc>
            </a:pPr>
            <a:r>
              <a:rPr lang="en-US" sz="1600" u="non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Volver al </a:t>
            </a:r>
            <a:r>
              <a:rPr lang="en-US" sz="1600" b="1" u="non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programa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2971800" y="2178198"/>
            <a:ext cx="12344400" cy="7523104"/>
          </a:xfrm>
          <a:custGeom>
            <a:avLst/>
            <a:gdLst/>
            <a:ahLst/>
            <a:cxnLst/>
            <a:rect l="l" t="t" r="r" b="b"/>
            <a:pathLst>
              <a:path w="12455105" h="7490730">
                <a:moveTo>
                  <a:pt x="0" y="0"/>
                </a:moveTo>
                <a:lnTo>
                  <a:pt x="12455106" y="0"/>
                </a:lnTo>
                <a:lnTo>
                  <a:pt x="12455106" y="7490730"/>
                </a:lnTo>
                <a:lnTo>
                  <a:pt x="0" y="74907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 dirty="0"/>
          </a:p>
        </p:txBody>
      </p:sp>
      <p:grpSp>
        <p:nvGrpSpPr>
          <p:cNvPr id="2" name="Group 2"/>
          <p:cNvGrpSpPr/>
          <p:nvPr/>
        </p:nvGrpSpPr>
        <p:grpSpPr>
          <a:xfrm>
            <a:off x="2487135" y="-10918819"/>
            <a:ext cx="13313729" cy="1331372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5388285" y="282966"/>
            <a:ext cx="7511429" cy="1047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</a:pPr>
            <a:r>
              <a:rPr lang="en-US" sz="6999" b="1" spc="-139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DIAGRAMA DE CONTEXTO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954504" y="9456579"/>
            <a:ext cx="2378991" cy="246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0"/>
              </a:lnSpc>
            </a:pPr>
            <a:r>
              <a:rPr lang="en-US" sz="1600" u="non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Volver al </a:t>
            </a:r>
            <a:r>
              <a:rPr lang="en-US" sz="1600" b="1" u="non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programa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628165" y="-9451703"/>
            <a:ext cx="13313729" cy="1331372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7239000" y="157812"/>
            <a:ext cx="9592887" cy="9545147"/>
          </a:xfrm>
          <a:custGeom>
            <a:avLst/>
            <a:gdLst/>
            <a:ahLst/>
            <a:cxnLst/>
            <a:rect l="l" t="t" r="r" b="b"/>
            <a:pathLst>
              <a:path w="9200091" h="8859347">
                <a:moveTo>
                  <a:pt x="0" y="0"/>
                </a:moveTo>
                <a:lnTo>
                  <a:pt x="9200091" y="0"/>
                </a:lnTo>
                <a:lnTo>
                  <a:pt x="9200091" y="8859347"/>
                </a:lnTo>
                <a:lnTo>
                  <a:pt x="0" y="88593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-1005267" y="408478"/>
            <a:ext cx="7511429" cy="2105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 b="1" spc="-139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DIAGRMA DE </a:t>
            </a:r>
          </a:p>
          <a:p>
            <a:pPr marL="0" lvl="0" indent="0" algn="ctr">
              <a:lnSpc>
                <a:spcPts val="8399"/>
              </a:lnSpc>
            </a:pPr>
            <a:r>
              <a:rPr lang="en-US" sz="6999" b="1" spc="-139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PAQUETES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096000" y="360025"/>
            <a:ext cx="11708258" cy="9130324"/>
          </a:xfrm>
          <a:custGeom>
            <a:avLst/>
            <a:gdLst/>
            <a:ahLst/>
            <a:cxnLst/>
            <a:rect l="l" t="t" r="r" b="b"/>
            <a:pathLst>
              <a:path w="11538744" h="8932045">
                <a:moveTo>
                  <a:pt x="0" y="0"/>
                </a:moveTo>
                <a:lnTo>
                  <a:pt x="11538744" y="0"/>
                </a:lnTo>
                <a:lnTo>
                  <a:pt x="11538744" y="8932045"/>
                </a:lnTo>
                <a:lnTo>
                  <a:pt x="0" y="89320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5359225" y="-9716405"/>
            <a:ext cx="13313729" cy="13313729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-763783" y="335780"/>
            <a:ext cx="7511429" cy="2105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 b="1" spc="-139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DIAGRMA DE</a:t>
            </a:r>
          </a:p>
          <a:p>
            <a:pPr marL="0" lvl="0" indent="0" algn="ctr">
              <a:lnSpc>
                <a:spcPts val="8399"/>
              </a:lnSpc>
            </a:pPr>
            <a:r>
              <a:rPr lang="en-US" sz="6999" b="1" spc="-139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COMPONENTES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954504" y="9456579"/>
            <a:ext cx="2378991" cy="246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0"/>
              </a:lnSpc>
            </a:pPr>
            <a:r>
              <a:rPr lang="en-US" sz="1600" u="non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Volver al </a:t>
            </a:r>
            <a:r>
              <a:rPr lang="en-US" sz="1600" b="1" u="non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programa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295</Words>
  <Application>Microsoft Office PowerPoint</Application>
  <PresentationFormat>Personalizado</PresentationFormat>
  <Paragraphs>51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Antonio Bold</vt:lpstr>
      <vt:lpstr>Open Sauce Bold</vt:lpstr>
      <vt:lpstr>Open Sauce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Verde Blanco y Negro Formas Geométricas Plan De Negocios Empresarial Presentación De Negocios</dc:title>
  <dc:creator>Torche de Jesús</dc:creator>
  <cp:lastModifiedBy>Héctor De Jesús</cp:lastModifiedBy>
  <cp:revision>3</cp:revision>
  <dcterms:created xsi:type="dcterms:W3CDTF">2006-08-16T00:00:00Z</dcterms:created>
  <dcterms:modified xsi:type="dcterms:W3CDTF">2025-05-19T06:26:06Z</dcterms:modified>
  <dc:identifier>DAGn3ABwDJU</dc:identifier>
</cp:coreProperties>
</file>