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3"/>
  </p:notesMasterIdLst>
  <p:sldIdLst>
    <p:sldId id="256" r:id="rId2"/>
    <p:sldId id="260" r:id="rId3"/>
    <p:sldId id="272" r:id="rId4"/>
    <p:sldId id="276" r:id="rId5"/>
    <p:sldId id="277" r:id="rId6"/>
    <p:sldId id="278" r:id="rId7"/>
    <p:sldId id="279" r:id="rId8"/>
    <p:sldId id="280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64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0EA1-F058-4EDC-8B1D-E9FD32BD9C33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9AAC-5362-49E7-85B7-07268718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008BC9"/>
                </a:solidFill>
                <a:latin typeface="+mj-lt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BED1466-4427-4784-B75B-B076353D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76200" y="76200"/>
            <a:ext cx="2705725" cy="128897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68FE2FBD-D24B-40C7-BBAE-01FDFFF4CC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053328"/>
            <a:ext cx="2240280" cy="70408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Enter Date</a:t>
            </a:r>
          </a:p>
        </p:txBody>
      </p:sp>
    </p:spTree>
    <p:extLst>
      <p:ext uri="{BB962C8B-B14F-4D97-AF65-F5344CB8AC3E}">
        <p14:creationId xmlns:p14="http://schemas.microsoft.com/office/powerpoint/2010/main" val="157601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5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620000" cy="3276600"/>
          </a:xfrm>
        </p:spPr>
        <p:txBody>
          <a:bodyPr anchor="t"/>
          <a:lstStyle>
            <a:lvl1pPr marL="0" indent="0" algn="l" eaLnBrk="1" latinLnBrk="0" hangingPunct="1">
              <a:buNone/>
              <a:defRPr sz="1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620000" cy="990600"/>
          </a:xfrm>
        </p:spPr>
        <p:txBody>
          <a:bodyPr/>
          <a:lstStyle>
            <a:lvl1pPr algn="ctr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5E4617-E9AE-47CC-AC95-160452509CC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E12F2-E345-44DC-9DD5-8DA2712A82E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7FA577-E722-4A7E-AE6F-525A35845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15441" y="250634"/>
            <a:ext cx="2705725" cy="1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" y="838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E29772E-2B11-4C70-B453-2DD3F9482667}" type="slidenum">
              <a:rPr kumimoji="0" lang="en-US" sz="1600" b="0" kern="1200" smtClean="0">
                <a:solidFill>
                  <a:srgbClr val="008BC9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kumimoji="0" lang="en-US" sz="1600" b="0" kern="1200" dirty="0">
              <a:solidFill>
                <a:srgbClr val="008BC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472CB16-F713-4078-A9C9-E52470CF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Placeholder 21">
            <a:extLst>
              <a:ext uri="{FF2B5EF4-FFF2-40B4-BE49-F238E27FC236}">
                <a16:creationId xmlns:a16="http://schemas.microsoft.com/office/drawing/2014/main" xmlns="" id="{3EF49515-3275-41D2-B8FC-E7ED57F1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2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1D887CA-B23C-474B-944C-EE9B41A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4449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3886200" cy="457200"/>
          </a:xfrm>
          <a:solidFill>
            <a:schemeClr val="accent3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3886200" cy="457200"/>
          </a:xfrm>
          <a:solidFill>
            <a:srgbClr val="92D050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864AB4D-2806-4032-A5E0-299FBC5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419600"/>
          </a:xfrm>
          <a:solidFill>
            <a:schemeClr val="accent2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xmlns="" id="{1BA03A1A-BF51-475F-BFB7-B892079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DCD52AC8-283A-4642-84E8-60DC421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75982"/>
            <a:ext cx="533400" cy="244476"/>
          </a:xfrm>
        </p:spPr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697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307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403858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8382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88392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88392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7598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00" b="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F8394E-28CA-41DD-AD3D-60C5622EAF2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A80862EC-BC90-400F-8BA8-A5AA63B1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243" y="6686802"/>
            <a:ext cx="973023" cy="1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975"/>
              </a:lnSpc>
            </a:pPr>
            <a:r>
              <a:rPr lang="en-US" sz="1400" b="1" dirty="0">
                <a:solidFill>
                  <a:srgbClr val="03386F"/>
                </a:solidFill>
                <a:latin typeface="+mn-lt"/>
                <a:cs typeface="Times New Roman" panose="02020603050405020304" pitchFamily="18" charset="0"/>
              </a:rPr>
              <a:t>Automation I</a:t>
            </a:r>
            <a:endParaRPr lang="en-CA" sz="1400" b="1" dirty="0">
              <a:solidFill>
                <a:srgbClr val="03386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EBF942DD-E84E-43FA-90C0-B68C968646F6}"/>
              </a:ext>
            </a:extLst>
          </p:cNvPr>
          <p:cNvSpPr txBox="1">
            <a:spLocks/>
          </p:cNvSpPr>
          <p:nvPr/>
        </p:nvSpPr>
        <p:spPr>
          <a:xfrm>
            <a:off x="8699648" y="6588666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600" b="0" kern="1200">
                <a:solidFill>
                  <a:srgbClr val="03386F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CA378B-C219-41FA-8E44-C11C6745FC65}" type="slidenum">
              <a:rPr lang="ar-SA" sz="1600" smtClean="0">
                <a:latin typeface="+mj-lt"/>
              </a:rPr>
              <a:pPr>
                <a:defRPr/>
              </a:pPr>
              <a:t>‹#›</a:t>
            </a:fld>
            <a:endParaRPr lang="en-US" sz="16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B4125EC-84C0-4E4C-831A-867BB94C777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89140" cy="8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4" r:id="rId2"/>
    <p:sldLayoutId id="2147483785" r:id="rId3"/>
    <p:sldLayoutId id="2147483787" r:id="rId4"/>
    <p:sldLayoutId id="2147483788" r:id="rId5"/>
    <p:sldLayoutId id="2147483789" r:id="rId6"/>
    <p:sldLayoutId id="2147483792" r:id="rId7"/>
    <p:sldLayoutId id="2147483793" r:id="rId8"/>
    <p:sldLayoutId id="2147483795" r:id="rId9"/>
    <p:sldLayoutId id="214748379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3600" b="0" kern="1200" dirty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9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406400" algn="l" rtl="0" eaLnBrk="1" latinLnBrk="0" hangingPunct="1">
        <a:spcBef>
          <a:spcPts val="55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8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342900" algn="l" rtl="0" eaLnBrk="1" latinLnBrk="0" hangingPunct="1">
        <a:spcBef>
          <a:spcPts val="5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3302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794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18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4A2C-F76D-43FB-A201-776A30A9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572257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Raspberry Pi controlled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D46904-7307-49A9-83A6-5332BC4C0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Raspberry Pi controlled using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839BAF-D35E-46DF-B91C-D906CD0F7B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050037"/>
            <a:ext cx="2240280" cy="715888"/>
          </a:xfrm>
        </p:spPr>
        <p:txBody>
          <a:bodyPr/>
          <a:lstStyle/>
          <a:p>
            <a:r>
              <a:rPr lang="en-US" dirty="0" smtClean="0"/>
              <a:t>2/1/2018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FA82D3-5F90-4CD2-9165-10B78F5802AD}"/>
              </a:ext>
            </a:extLst>
          </p:cNvPr>
          <p:cNvSpPr txBox="1">
            <a:spLocks/>
          </p:cNvSpPr>
          <p:nvPr/>
        </p:nvSpPr>
        <p:spPr>
          <a:xfrm>
            <a:off x="609600" y="1781932"/>
            <a:ext cx="6375400" cy="155968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6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Course Instructor: </a:t>
            </a:r>
            <a:r>
              <a:rPr lang="en-US" sz="2000" dirty="0"/>
              <a:t>Dr. </a:t>
            </a:r>
            <a:r>
              <a:rPr lang="en-US" sz="2000" dirty="0" smtClean="0"/>
              <a:t>Mahmoud El </a:t>
            </a:r>
            <a:r>
              <a:rPr lang="en-US" sz="2000" dirty="0" err="1" smtClean="0"/>
              <a:t>Samanty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Teaching </a:t>
            </a:r>
            <a:r>
              <a:rPr lang="en-US" sz="2000" dirty="0">
                <a:solidFill>
                  <a:srgbClr val="C00000"/>
                </a:solidFill>
              </a:rPr>
              <a:t>Assistant</a:t>
            </a:r>
            <a:r>
              <a:rPr lang="en-US" sz="2000" dirty="0"/>
              <a:t>: Eng. </a:t>
            </a:r>
            <a:r>
              <a:rPr lang="en-US" sz="2000" dirty="0" err="1"/>
              <a:t>Hosam</a:t>
            </a:r>
            <a:r>
              <a:rPr lang="en-US" sz="2000" dirty="0"/>
              <a:t> </a:t>
            </a:r>
            <a:r>
              <a:rPr lang="en-US" sz="2000" dirty="0" smtClean="0"/>
              <a:t>Hassan</a:t>
            </a:r>
            <a:endParaRPr lang="en-US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B29D14A1-00B9-4757-AA54-8E994AC12F24}"/>
              </a:ext>
            </a:extLst>
          </p:cNvPr>
          <p:cNvSpPr txBox="1">
            <a:spLocks/>
          </p:cNvSpPr>
          <p:nvPr/>
        </p:nvSpPr>
        <p:spPr>
          <a:xfrm>
            <a:off x="161925" y="3332088"/>
            <a:ext cx="8153400" cy="609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600" b="0" kern="1200" cap="all" baseline="0">
                <a:solidFill>
                  <a:srgbClr val="008BC9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Team Members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FD4E0886-60A1-4672-A106-93E7F8729231}"/>
              </a:ext>
            </a:extLst>
          </p:cNvPr>
          <p:cNvSpPr txBox="1">
            <a:spLocks/>
          </p:cNvSpPr>
          <p:nvPr/>
        </p:nvSpPr>
        <p:spPr>
          <a:xfrm>
            <a:off x="0" y="3332088"/>
            <a:ext cx="5434469" cy="3200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 rtl="0" eaLnBrk="1" latinLnBrk="0" hangingPunct="1">
              <a:spcBef>
                <a:spcPts val="7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406400" algn="l" rtl="0" eaLnBrk="1" latinLnBrk="0" hangingPunct="1">
              <a:spcBef>
                <a:spcPts val="55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0100" indent="-342900" algn="l" rtl="0" eaLnBrk="1" latinLnBrk="0" hangingPunct="1">
              <a:spcBef>
                <a:spcPts val="5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330200" algn="l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9400" algn="l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Char char=""/>
              <a:defRPr kumimoji="0"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Hedaya Ali (ID 171103)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Mohd Saiful Akmal Bin Razali (ID 171021)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Gabriel de Brito Silva (ID 171020)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r>
              <a:rPr lang="sv-SE" sz="2000" dirty="0" smtClean="0"/>
              <a:t>Berit Adina Haendel (ID 171018)</a:t>
            </a:r>
          </a:p>
          <a:p>
            <a:pPr marL="514350" indent="-514350" algn="l">
              <a:buFont typeface="Wingdings 3" panose="05040102010807070707" pitchFamily="18" charset="2"/>
              <a:buAutoNum type="arabicPeriod"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3460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protocol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555041E-12F1-4500-9062-18A5DC72C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Installation </a:t>
            </a:r>
            <a:r>
              <a:rPr lang="en-US" sz="2000" dirty="0"/>
              <a:t>and software preparation.</a:t>
            </a:r>
          </a:p>
          <a:p>
            <a:r>
              <a:rPr lang="en-US" sz="2000" dirty="0" smtClean="0"/>
              <a:t>GPIO Application</a:t>
            </a:r>
            <a:endParaRPr lang="en-US" sz="2000" dirty="0" smtClean="0"/>
          </a:p>
          <a:p>
            <a:pPr lvl="1"/>
            <a:r>
              <a:rPr lang="en-US" sz="1900" dirty="0" smtClean="0"/>
              <a:t>LED Blinking </a:t>
            </a:r>
            <a:endParaRPr lang="en-US" sz="1900" dirty="0"/>
          </a:p>
          <a:p>
            <a:r>
              <a:rPr lang="en-US" sz="2000" dirty="0" smtClean="0"/>
              <a:t>Analog </a:t>
            </a:r>
            <a:r>
              <a:rPr lang="en-US" sz="2000" dirty="0"/>
              <a:t>input /output</a:t>
            </a:r>
            <a:r>
              <a:rPr lang="en-US" sz="2000" dirty="0" smtClean="0"/>
              <a:t>.</a:t>
            </a:r>
          </a:p>
          <a:p>
            <a:pPr lvl="1"/>
            <a:r>
              <a:rPr lang="en-US" sz="1900" dirty="0" smtClean="0"/>
              <a:t>Motor </a:t>
            </a:r>
            <a:r>
              <a:rPr lang="en-US" sz="2000" dirty="0" smtClean="0"/>
              <a:t>Control</a:t>
            </a:r>
            <a:endParaRPr lang="en-US" sz="1900" dirty="0"/>
          </a:p>
          <a:p>
            <a:r>
              <a:rPr lang="en-US" sz="2000" dirty="0" smtClean="0"/>
              <a:t>Communication </a:t>
            </a:r>
            <a:r>
              <a:rPr lang="en-US" sz="2000" dirty="0"/>
              <a:t>protocol.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5C1E43-EF22-4A10-A8E3-766220B8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2400"/>
            <a:ext cx="9648825" cy="6096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software preparation</a:t>
            </a:r>
          </a:p>
        </p:txBody>
      </p:sp>
    </p:spTree>
    <p:extLst>
      <p:ext uri="{BB962C8B-B14F-4D97-AF65-F5344CB8AC3E}">
        <p14:creationId xmlns:p14="http://schemas.microsoft.com/office/powerpoint/2010/main" val="3006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C4CDAA4-EF25-4747-80FD-B950D941A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Outcomes:</a:t>
            </a:r>
          </a:p>
          <a:p>
            <a:pPr lvl="1"/>
            <a:r>
              <a:rPr lang="en-US" dirty="0"/>
              <a:t>Construct a basic electrical circuit &amp; attach to GPIO pins.</a:t>
            </a:r>
          </a:p>
          <a:p>
            <a:pPr lvl="1"/>
            <a:r>
              <a:rPr lang="en-US" dirty="0"/>
              <a:t>Write Python codes to control the circuit using IDLE IDE .</a:t>
            </a:r>
          </a:p>
          <a:p>
            <a:pPr marL="2794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3E91E3-A7FB-4976-B45F-6B2CE12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LED Blinking</a:t>
            </a:r>
          </a:p>
        </p:txBody>
      </p:sp>
    </p:spTree>
    <p:extLst>
      <p:ext uri="{BB962C8B-B14F-4D97-AF65-F5344CB8AC3E}">
        <p14:creationId xmlns:p14="http://schemas.microsoft.com/office/powerpoint/2010/main" val="37090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6C77E29-B6CC-4645-8EA7-B37F38513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Raspberry Pi configured with GPIO library.</a:t>
            </a:r>
          </a:p>
          <a:p>
            <a:r>
              <a:rPr lang="en-US" dirty="0"/>
              <a:t>1 LED</a:t>
            </a:r>
          </a:p>
          <a:p>
            <a:r>
              <a:rPr lang="en-US" dirty="0"/>
              <a:t>1 Resistor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Cables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E4AD74B-DA84-4215-BFCB-077E792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Blinking - Components</a:t>
            </a:r>
          </a:p>
        </p:txBody>
      </p:sp>
    </p:spTree>
    <p:extLst>
      <p:ext uri="{BB962C8B-B14F-4D97-AF65-F5344CB8AC3E}">
        <p14:creationId xmlns:p14="http://schemas.microsoft.com/office/powerpoint/2010/main" val="36012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9414F4-898D-419A-A090-22078894C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4953000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Aim 1: To simply lighting the led using the 3.3v pin and the ground pin on our RPi.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Connect LED Anode (+</a:t>
            </a:r>
            <a:r>
              <a:rPr lang="en-US" sz="1800" dirty="0" err="1"/>
              <a:t>ve</a:t>
            </a:r>
            <a:r>
              <a:rPr lang="en-US" sz="1800" dirty="0"/>
              <a:t>) to always ON 3.3V </a:t>
            </a:r>
            <a:r>
              <a:rPr lang="en-US" sz="1800" dirty="0" err="1"/>
              <a:t>RPi</a:t>
            </a:r>
            <a:r>
              <a:rPr lang="en-US" sz="1800" dirty="0"/>
              <a:t> Pin 1. This pin provides a steady supply of 3.3v. Pin1is not programmable, and cannot be controlled by software.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Connect Pin 6 with resistor.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FA028E0-930A-44B7-8809-15A1AA82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Blinking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F97E57-D18C-4D1F-918E-6FA29F55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6" y="1851992"/>
            <a:ext cx="28575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0B208C-7116-4C9B-B526-A0DA50A5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6" y="4207510"/>
            <a:ext cx="2488924" cy="20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47A5C7F-91B9-4096-B751-AB91C99A4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Aim 2: Controlling LED with Python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Power off </a:t>
            </a:r>
            <a:r>
              <a:rPr lang="en-US" sz="1800" dirty="0" err="1"/>
              <a:t>RPi</a:t>
            </a:r>
            <a:r>
              <a:rPr lang="en-US" sz="1800" dirty="0"/>
              <a:t>. Move the positive lead from Pin 1 to Pin 7.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Power on your </a:t>
            </a:r>
            <a:r>
              <a:rPr lang="en-US" sz="1800" dirty="0" err="1"/>
              <a:t>RPi</a:t>
            </a:r>
            <a:r>
              <a:rPr lang="en-US" sz="1800" dirty="0"/>
              <a:t> and boot all the way into the operating system GUI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Open the terminal and launch the IDLE IDE as a superuser: 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Wait for IDLE to open, then click File &gt; New to open a new window (Ctrl + N).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Click </a:t>
            </a:r>
            <a:r>
              <a:rPr lang="en-US" sz="1800" b="1" dirty="0"/>
              <a:t>File &gt; Save</a:t>
            </a:r>
            <a:r>
              <a:rPr lang="en-US" sz="1800" dirty="0"/>
              <a:t> when you are done (Ctrl + S).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To run your program, click </a:t>
            </a:r>
            <a:r>
              <a:rPr lang="en-US" sz="1800" b="1" dirty="0"/>
              <a:t>Run &gt; Run</a:t>
            </a:r>
            <a:r>
              <a:rPr lang="en-US" sz="1800" dirty="0"/>
              <a:t> (Ctrl + F5)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91108B-1469-4477-B0E1-11EA9C06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Blinking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9B5455-04E8-4D46-864D-8BA974DF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88" y="5170597"/>
            <a:ext cx="2857500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8E8C5F-1547-4471-8E35-F123100F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940215"/>
            <a:ext cx="2857500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0040D6-5E31-4159-9B7F-FBF2A551F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6" y="2817939"/>
            <a:ext cx="1486107" cy="161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5EE80F8-F53A-4EE2-89C0-6144E6D74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6" y="3562310"/>
            <a:ext cx="438211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95C0D13-5AF4-44D6-9E17-F539DC2D4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Aim 3: To blink a LED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Steps are the same with Aim 2. We just need to code more with Python.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9C058CE-425C-4BAC-A345-8BAB43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Blinking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4B73C7F-0484-4B77-896F-823FB93A614F}"/>
              </a:ext>
            </a:extLst>
          </p:cNvPr>
          <p:cNvGrpSpPr/>
          <p:nvPr/>
        </p:nvGrpSpPr>
        <p:grpSpPr>
          <a:xfrm>
            <a:off x="939761" y="2793787"/>
            <a:ext cx="7596810" cy="2308324"/>
            <a:chOff x="939761" y="2793787"/>
            <a:chExt cx="7596810" cy="2308324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897EF990-CF3E-4561-9C65-C809DE8E6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03" r="79710" b="47848"/>
            <a:stretch/>
          </p:blipFill>
          <p:spPr>
            <a:xfrm>
              <a:off x="939761" y="2816214"/>
              <a:ext cx="2597427" cy="2263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8A93332-8924-4AEA-BFD0-B522A0DD7C5B}"/>
                </a:ext>
              </a:extLst>
            </p:cNvPr>
            <p:cNvSpPr txBox="1"/>
            <p:nvPr/>
          </p:nvSpPr>
          <p:spPr>
            <a:xfrm>
              <a:off x="3537188" y="2793787"/>
              <a:ext cx="49993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Import GPIO library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Import ‘time’ library. Allows us to use ‘sleep’.</a:t>
              </a:r>
            </a:p>
            <a:p>
              <a:endPara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Use board pin numbering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Setup GPIO Pin 7 to OUT</a:t>
              </a:r>
            </a:p>
            <a:p>
              <a:endPara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Switch on pin 7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Wait for 0.5sec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Switch off pin 7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Wait for 0.5sec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Switch on pin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2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dirty="0"/>
              <a:t>Analog input /</a:t>
            </a:r>
            <a:r>
              <a:rPr lang="en-US" dirty="0" smtClean="0"/>
              <a:t>output [</a:t>
            </a:r>
            <a:r>
              <a:rPr lang="en-US" sz="1900" dirty="0" smtClean="0"/>
              <a:t>Motor </a:t>
            </a:r>
            <a:r>
              <a:rPr lang="en-US" sz="2000" dirty="0" smtClean="0"/>
              <a:t>Control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Theme">
  <a:themeElements>
    <a:clrScheme name="NUtemplate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08BC9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00B050"/>
      </a:hlink>
      <a:folHlink>
        <a:srgbClr val="005828"/>
      </a:folHlink>
    </a:clrScheme>
    <a:fontScheme name="NUtemplate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sterTheme" id="{FB37B25A-5EE1-4BCB-A690-A50DB3068ED5}" vid="{A8D4768E-D7AD-4A38-B106-AAB6F7915C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352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MasterTheme</vt:lpstr>
      <vt:lpstr>Raspberry Pi controlled using Python</vt:lpstr>
      <vt:lpstr>Introduction</vt:lpstr>
      <vt:lpstr>Installation and software preparation</vt:lpstr>
      <vt:lpstr>Application 1: LED Blinking</vt:lpstr>
      <vt:lpstr>LED Blinking - Components</vt:lpstr>
      <vt:lpstr>LED Blinking</vt:lpstr>
      <vt:lpstr>LED Blinking</vt:lpstr>
      <vt:lpstr>LED Blinking</vt:lpstr>
      <vt:lpstr>Analog input /output [Motor Control]</vt:lpstr>
      <vt:lpstr>Communication protocol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112</cp:revision>
  <dcterms:created xsi:type="dcterms:W3CDTF">2017-11-07T17:24:21Z</dcterms:created>
  <dcterms:modified xsi:type="dcterms:W3CDTF">2018-01-01T14:48:37Z</dcterms:modified>
</cp:coreProperties>
</file>