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14"/>
  </p:notesMasterIdLst>
  <p:sldIdLst>
    <p:sldId id="256" r:id="rId2"/>
    <p:sldId id="258" r:id="rId3"/>
    <p:sldId id="260" r:id="rId4"/>
    <p:sldId id="273" r:id="rId5"/>
    <p:sldId id="274" r:id="rId6"/>
    <p:sldId id="269" r:id="rId7"/>
    <p:sldId id="272" r:id="rId8"/>
    <p:sldId id="271" r:id="rId9"/>
    <p:sldId id="277" r:id="rId10"/>
    <p:sldId id="275" r:id="rId11"/>
    <p:sldId id="27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100" d="100"/>
          <a:sy n="100" d="100"/>
        </p:scale>
        <p:origin x="-642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E0EA1-F058-4EDC-8B1D-E9FD32BD9C33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E9AAC-5362-49E7-85B7-072687189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8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rgbClr val="008BC9"/>
                </a:solidFill>
                <a:latin typeface="+mj-lt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BED1466-4427-4784-B75B-B076353DD2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" b="29273"/>
          <a:stretch/>
        </p:blipFill>
        <p:spPr>
          <a:xfrm>
            <a:off x="76200" y="76200"/>
            <a:ext cx="2705725" cy="1288974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xmlns="" id="{68FE2FBD-D24B-40C7-BBAE-01FDFFF4CCD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053328"/>
            <a:ext cx="2240280" cy="70408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Enter Date</a:t>
            </a:r>
          </a:p>
        </p:txBody>
      </p:sp>
    </p:spTree>
    <p:extLst>
      <p:ext uri="{BB962C8B-B14F-4D97-AF65-F5344CB8AC3E}">
        <p14:creationId xmlns:p14="http://schemas.microsoft.com/office/powerpoint/2010/main" val="1576018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51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048000"/>
            <a:ext cx="7620000" cy="3276600"/>
          </a:xfrm>
        </p:spPr>
        <p:txBody>
          <a:bodyPr anchor="t"/>
          <a:lstStyle>
            <a:lvl1pPr marL="0" indent="0" algn="l" eaLnBrk="1" latinLnBrk="0" hangingPunct="1">
              <a:buNone/>
              <a:defRPr sz="18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5000"/>
            <a:ext cx="7620000" cy="990600"/>
          </a:xfrm>
        </p:spPr>
        <p:txBody>
          <a:bodyPr/>
          <a:lstStyle>
            <a:lvl1pPr algn="ctr">
              <a:buNone/>
              <a:defRPr sz="4400" b="0" cap="none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accent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85E4617-E9AE-47CC-AC95-160452509CCE}"/>
              </a:ext>
            </a:extLst>
          </p:cNvPr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69E12F2-E345-44DC-9DD5-8DA2712A82ED}"/>
              </a:ext>
            </a:extLst>
          </p:cNvPr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chemeClr val="accent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17FA577-E722-4A7E-AE6F-525A358459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" b="29273"/>
          <a:stretch/>
        </p:blipFill>
        <p:spPr>
          <a:xfrm>
            <a:off x="15441" y="250634"/>
            <a:ext cx="2705725" cy="128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5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46" y="838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E29772E-2B11-4C70-B453-2DD3F9482667}" type="slidenum">
              <a:rPr kumimoji="0" lang="en-US" sz="1600" b="0" kern="1200" smtClean="0">
                <a:solidFill>
                  <a:srgbClr val="008BC9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kumimoji="0" lang="en-US" sz="1600" b="0" kern="1200" dirty="0">
              <a:solidFill>
                <a:srgbClr val="008BC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6472CB16-F713-4078-A9C9-E52470CFA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7429" y="1371600"/>
            <a:ext cx="8158619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Placeholder 21">
            <a:extLst>
              <a:ext uri="{FF2B5EF4-FFF2-40B4-BE49-F238E27FC236}">
                <a16:creationId xmlns:a16="http://schemas.microsoft.com/office/drawing/2014/main" xmlns="" id="{3EF49515-3275-41D2-B8FC-E7ED57F1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8153400" cy="609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624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D9CA-ECCA-4B2B-B103-F4D4326D192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91D887CA-B23C-474B-944C-EE9B41A3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444498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3ED9CA-ECCA-4B2B-B103-F4D4326D19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3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057400"/>
            <a:ext cx="3886200" cy="39624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057400"/>
            <a:ext cx="3886200" cy="39624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3ED9CA-ECCA-4B2B-B103-F4D4326D19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447800"/>
            <a:ext cx="3886200" cy="457200"/>
          </a:xfrm>
          <a:solidFill>
            <a:schemeClr val="accent3"/>
          </a:solidFill>
          <a:ln>
            <a:noFill/>
          </a:ln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447800"/>
            <a:ext cx="3886200" cy="457200"/>
          </a:xfrm>
          <a:solidFill>
            <a:srgbClr val="92D050"/>
          </a:solidFill>
          <a:ln>
            <a:noFill/>
          </a:ln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E864AB4D-2806-4032-A5E0-299FBC5B3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8153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80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419600"/>
          </a:xfrm>
          <a:solidFill>
            <a:schemeClr val="accent2"/>
          </a:solidFill>
          <a:ln w="50800" cap="sq" cmpd="dbl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xmlns="" id="{1BA03A1A-BF51-475F-BFB7-B8920797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8153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xmlns="" id="{DCD52AC8-283A-4642-84E8-60DC4212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875982"/>
            <a:ext cx="533400" cy="244476"/>
          </a:xfrm>
        </p:spPr>
        <p:txBody>
          <a:bodyPr/>
          <a:lstStyle/>
          <a:p>
            <a:fld id="{623ED9CA-ECCA-4B2B-B103-F4D4326D19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4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>
                <a:solidFill>
                  <a:srgbClr val="008BC9"/>
                </a:solidFill>
              </a:defRPr>
            </a:lvl1pPr>
          </a:lstStyle>
          <a:p>
            <a:fld id="{623ED9CA-ECCA-4B2B-B103-F4D4326D192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06970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73078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153400" cy="609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403858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83820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88392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88392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87598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600" b="0">
                <a:solidFill>
                  <a:srgbClr val="008BC9"/>
                </a:solidFill>
              </a:defRPr>
            </a:lvl1pPr>
          </a:lstStyle>
          <a:p>
            <a:fld id="{623ED9CA-ECCA-4B2B-B103-F4D4326D192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DF8394E-28CA-41DD-AD3D-60C5622EAF2E}"/>
              </a:ext>
            </a:extLst>
          </p:cNvPr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xmlns="" id="{A80862EC-BC90-400F-8BA8-A5AA63B1A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0243" y="6686802"/>
            <a:ext cx="973023" cy="14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lnSpc>
                <a:spcPts val="975"/>
              </a:lnSpc>
            </a:pPr>
            <a:r>
              <a:rPr lang="en-US" sz="1400" b="1" dirty="0">
                <a:solidFill>
                  <a:srgbClr val="03386F"/>
                </a:solidFill>
                <a:latin typeface="+mn-lt"/>
                <a:cs typeface="Times New Roman" panose="02020603050405020304" pitchFamily="18" charset="0"/>
              </a:rPr>
              <a:t>Automation I</a:t>
            </a:r>
            <a:endParaRPr lang="en-CA" sz="1400" b="1" dirty="0">
              <a:solidFill>
                <a:srgbClr val="03386F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EBF942DD-E84E-43FA-90C0-B68C968646F6}"/>
              </a:ext>
            </a:extLst>
          </p:cNvPr>
          <p:cNvSpPr txBox="1">
            <a:spLocks/>
          </p:cNvSpPr>
          <p:nvPr/>
        </p:nvSpPr>
        <p:spPr>
          <a:xfrm>
            <a:off x="8699648" y="6588666"/>
            <a:ext cx="444352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r" defTabSz="914400" rtl="1" eaLnBrk="1" latinLnBrk="0" hangingPunct="1">
              <a:defRPr sz="1600" b="0" kern="1200">
                <a:solidFill>
                  <a:srgbClr val="03386F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3CA378B-C219-41FA-8E44-C11C6745FC65}" type="slidenum">
              <a:rPr lang="ar-SA" sz="1600" smtClean="0">
                <a:latin typeface="+mj-lt"/>
              </a:rPr>
              <a:pPr>
                <a:defRPr/>
              </a:pPr>
              <a:t>‹#›</a:t>
            </a:fld>
            <a:endParaRPr lang="en-US" sz="1600" dirty="0">
              <a:latin typeface="+mj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8B4125EC-84C0-4E4C-831A-867BB94C777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0"/>
            <a:ext cx="1289140" cy="89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1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4" r:id="rId2"/>
    <p:sldLayoutId id="2147483785" r:id="rId3"/>
    <p:sldLayoutId id="2147483787" r:id="rId4"/>
    <p:sldLayoutId id="2147483788" r:id="rId5"/>
    <p:sldLayoutId id="2147483789" r:id="rId6"/>
    <p:sldLayoutId id="2147483792" r:id="rId7"/>
    <p:sldLayoutId id="2147483793" r:id="rId8"/>
    <p:sldLayoutId id="2147483795" r:id="rId9"/>
    <p:sldLayoutId id="2147483791" r:id="rId10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lang="en-US" sz="3600" b="0" kern="1200" dirty="0">
          <a:solidFill>
            <a:schemeClr val="tx1"/>
          </a:solidFill>
          <a:latin typeface="+mj-lt"/>
          <a:ea typeface="+mj-ea"/>
          <a:cs typeface="Arial" pitchFamily="34" charset="0"/>
        </a:defRPr>
      </a:lvl1pPr>
    </p:titleStyle>
    <p:bodyStyle>
      <a:lvl1pPr marL="457200" indent="-457200" algn="l" rtl="0" eaLnBrk="1" latinLnBrk="0" hangingPunct="1">
        <a:spcBef>
          <a:spcPts val="700"/>
        </a:spcBef>
        <a:buClr>
          <a:srgbClr val="008BC9"/>
        </a:buClr>
        <a:buSzPct val="100000"/>
        <a:buFont typeface="Wingdings 3" panose="05040102010807070707" pitchFamily="18" charset="2"/>
        <a:buChar char=""/>
        <a:defRPr kumimoji="0" lang="en-US" sz="29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35000" indent="-406400" algn="l" rtl="0" eaLnBrk="1" latinLnBrk="0" hangingPunct="1">
        <a:spcBef>
          <a:spcPts val="550"/>
        </a:spcBef>
        <a:buClr>
          <a:srgbClr val="008BC9"/>
        </a:buClr>
        <a:buSzPct val="100000"/>
        <a:buFont typeface="Wingdings 3" panose="05040102010807070707" pitchFamily="18" charset="2"/>
        <a:buChar char=""/>
        <a:defRPr kumimoji="0" lang="en-US" sz="28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342900" algn="l" rtl="0" eaLnBrk="1" latinLnBrk="0" hangingPunct="1">
        <a:spcBef>
          <a:spcPts val="500"/>
        </a:spcBef>
        <a:buClr>
          <a:srgbClr val="008BC9"/>
        </a:buClr>
        <a:buSzPct val="100000"/>
        <a:buFont typeface="Wingdings 3" panose="05040102010807070707" pitchFamily="18" charset="2"/>
        <a:buChar char=""/>
        <a:defRPr kumimoji="0" lang="en-US" sz="2400" b="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330200" algn="l" rtl="0" eaLnBrk="1" latinLnBrk="0" hangingPunct="1">
        <a:spcBef>
          <a:spcPts val="400"/>
        </a:spcBef>
        <a:buClr>
          <a:srgbClr val="008BC9"/>
        </a:buClr>
        <a:buSzPct val="100000"/>
        <a:buFont typeface="Wingdings 3" panose="05040102010807070707" pitchFamily="18" charset="2"/>
        <a:buChar char=""/>
        <a:defRPr kumimoji="0" lang="en-US" sz="2000" b="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79400" algn="l" rtl="0" eaLnBrk="1" latinLnBrk="0" hangingPunct="1">
        <a:spcBef>
          <a:spcPts val="400"/>
        </a:spcBef>
        <a:buClr>
          <a:srgbClr val="008BC9"/>
        </a:buClr>
        <a:buSzPct val="100000"/>
        <a:buFont typeface="Wingdings 3" panose="05040102010807070707" pitchFamily="18" charset="2"/>
        <a:buChar char=""/>
        <a:defRPr kumimoji="0" lang="en-US" sz="1800" b="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tes.google.com/site/drahmadtaheraza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B04A2C-F76D-43FB-A201-776A30A9A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 TERM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DD46904-7307-49A9-83A6-5332BC4C0A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Temperature Control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7839BAF-D35E-46DF-B91C-D906CD0F7BC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050037"/>
            <a:ext cx="2240280" cy="715888"/>
          </a:xfrm>
        </p:spPr>
        <p:txBody>
          <a:bodyPr/>
          <a:lstStyle/>
          <a:p>
            <a:fld id="{C4269411-9609-412E-8250-C67553F87303}" type="datetime1">
              <a:rPr lang="en-US" smtClean="0"/>
              <a:t>11/20/2017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9FA82D3-5F90-4CD2-9165-10B78F5802AD}"/>
              </a:ext>
            </a:extLst>
          </p:cNvPr>
          <p:cNvSpPr txBox="1">
            <a:spLocks/>
          </p:cNvSpPr>
          <p:nvPr/>
        </p:nvSpPr>
        <p:spPr>
          <a:xfrm>
            <a:off x="609600" y="2296282"/>
            <a:ext cx="6375400" cy="1559681"/>
          </a:xfrm>
          <a:prstGeom prst="rect">
            <a:avLst/>
          </a:prstGeom>
        </p:spPr>
        <p:txBody>
          <a:bodyPr vert="horz" anchor="b">
            <a:normAutofit fontScale="850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rgbClr val="008BC9"/>
              </a:buClr>
              <a:buSzPct val="100000"/>
              <a:buFont typeface="Wingdings 3" panose="05040102010807070707" pitchFamily="18" charset="2"/>
              <a:buNone/>
              <a:defRPr kumimoji="0" lang="en-US" sz="26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rgbClr val="008BC9"/>
              </a:buClr>
              <a:buSzPct val="100000"/>
              <a:buFont typeface="Wingdings 3" panose="05040102010807070707" pitchFamily="18" charset="2"/>
              <a:buNone/>
              <a:defRPr kumimoji="0" lang="en-US" sz="2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rgbClr val="008BC9"/>
              </a:buClr>
              <a:buSzPct val="100000"/>
              <a:buFont typeface="Wingdings 3" panose="05040102010807070707" pitchFamily="18" charset="2"/>
              <a:buNone/>
              <a:defRPr kumimoji="0" lang="en-US" sz="2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rgbClr val="008BC9"/>
              </a:buClr>
              <a:buSzPct val="100000"/>
              <a:buFont typeface="Wingdings 3" panose="05040102010807070707" pitchFamily="18" charset="2"/>
              <a:buNone/>
              <a:defRPr kumimoji="0" lang="en-US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rgbClr val="008BC9"/>
              </a:buClr>
              <a:buSzPct val="100000"/>
              <a:buFont typeface="Wingdings 3" panose="05040102010807070707" pitchFamily="18" charset="2"/>
              <a:buNone/>
              <a:defRPr kumimoji="0"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Course Instructor: </a:t>
            </a:r>
            <a:r>
              <a:rPr lang="en-US" sz="2000" dirty="0"/>
              <a:t>Dr. Ahmad </a:t>
            </a:r>
            <a:r>
              <a:rPr lang="en-US" sz="2000" dirty="0" err="1"/>
              <a:t>Taher</a:t>
            </a:r>
            <a:r>
              <a:rPr lang="en-US" sz="2000" dirty="0"/>
              <a:t> Azar</a:t>
            </a:r>
          </a:p>
          <a:p>
            <a:r>
              <a:rPr lang="en-US" sz="2000" dirty="0">
                <a:solidFill>
                  <a:srgbClr val="C00000"/>
                </a:solidFill>
              </a:rPr>
              <a:t>Email: </a:t>
            </a:r>
            <a:r>
              <a:rPr lang="en-US" sz="2000" dirty="0"/>
              <a:t>Ahmad_t_azar@ieee.org</a:t>
            </a:r>
          </a:p>
          <a:p>
            <a:r>
              <a:rPr lang="en-US" sz="2000" dirty="0">
                <a:solidFill>
                  <a:srgbClr val="C00000"/>
                </a:solidFill>
              </a:rPr>
              <a:t>Teaching Assistant</a:t>
            </a:r>
            <a:r>
              <a:rPr lang="en-US" sz="2000" dirty="0"/>
              <a:t>: Eng. </a:t>
            </a:r>
            <a:r>
              <a:rPr lang="en-US" sz="2000" dirty="0" err="1"/>
              <a:t>Hosam</a:t>
            </a:r>
            <a:r>
              <a:rPr lang="en-US" sz="2000" dirty="0"/>
              <a:t> Hassan</a:t>
            </a:r>
          </a:p>
          <a:p>
            <a:r>
              <a:rPr lang="en-US" sz="2000" dirty="0">
                <a:solidFill>
                  <a:srgbClr val="C00000"/>
                </a:solidFill>
              </a:rPr>
              <a:t>Email: </a:t>
            </a:r>
            <a:r>
              <a:rPr lang="en-US" sz="1800" dirty="0"/>
              <a:t>hhassan@nu.edu.eg</a:t>
            </a:r>
          </a:p>
          <a:p>
            <a:r>
              <a:rPr lang="en-US" sz="2000" dirty="0">
                <a:solidFill>
                  <a:srgbClr val="C00000"/>
                </a:solidFill>
              </a:rPr>
              <a:t>Website: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https://www.sites.google.com/site/drahmadtaherazar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6010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7429" y="1371600"/>
            <a:ext cx="8158619" cy="861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Moving average over 5 measurements for the temperature improve step response w/o changing the plant: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through Smoothing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C74C59D-A7D0-4521-823E-4C5438BAE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23" y="2232837"/>
            <a:ext cx="8352753" cy="32535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E67F3FC-25B4-49A6-A465-6780C2510CC5}"/>
              </a:ext>
            </a:extLst>
          </p:cNvPr>
          <p:cNvSpPr/>
          <p:nvPr/>
        </p:nvSpPr>
        <p:spPr>
          <a:xfrm>
            <a:off x="2752431" y="5608973"/>
            <a:ext cx="3639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Final value w/o smoothing:	28.545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D8050DB-984B-47DB-81EE-E7FA7C838BF9}"/>
              </a:ext>
            </a:extLst>
          </p:cNvPr>
          <p:cNvSpPr/>
          <p:nvPr/>
        </p:nvSpPr>
        <p:spPr>
          <a:xfrm>
            <a:off x="2752431" y="5978305"/>
            <a:ext cx="3639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Final value w/ smoothing:	28.680</a:t>
            </a:r>
          </a:p>
        </p:txBody>
      </p:sp>
    </p:spTree>
    <p:extLst>
      <p:ext uri="{BB962C8B-B14F-4D97-AF65-F5344CB8AC3E}">
        <p14:creationId xmlns:p14="http://schemas.microsoft.com/office/powerpoint/2010/main" val="3543079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Response w/o Controller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6ED8FC3-61B6-4451-9B2E-C4DFDD226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15642"/>
            <a:ext cx="8600243" cy="2672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7472409-E6C2-4FCB-9885-BA8D70964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78" y="1143002"/>
            <a:ext cx="8600243" cy="26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5" descr="thank-you.jpg">
            <a:extLst>
              <a:ext uri="{FF2B5EF4-FFF2-40B4-BE49-F238E27FC236}">
                <a16:creationId xmlns:a16="http://schemas.microsoft.com/office/drawing/2014/main" xmlns="" id="{8F195E6B-AACF-4D09-A4AC-FE213C2EC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9" r="1098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57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D4E0886-60A1-4672-A106-93E7F87292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Hedaya</a:t>
            </a:r>
            <a:r>
              <a:rPr lang="en-US" dirty="0"/>
              <a:t> Ali (ID 171103)</a:t>
            </a:r>
          </a:p>
          <a:p>
            <a:pPr marL="514350" indent="-514350">
              <a:buAutoNum type="arabicPeriod"/>
            </a:pPr>
            <a:r>
              <a:rPr lang="en-US" dirty="0" err="1"/>
              <a:t>Mohd</a:t>
            </a:r>
            <a:r>
              <a:rPr lang="en-US" dirty="0"/>
              <a:t> Saiful Akmal Bin </a:t>
            </a:r>
            <a:r>
              <a:rPr lang="en-US" dirty="0" err="1"/>
              <a:t>Razali</a:t>
            </a:r>
            <a:r>
              <a:rPr lang="en-US" dirty="0"/>
              <a:t> (ID 171021)</a:t>
            </a:r>
          </a:p>
          <a:p>
            <a:pPr marL="514350" indent="-514350">
              <a:buAutoNum type="arabicPeriod"/>
            </a:pPr>
            <a:r>
              <a:rPr lang="en-US" dirty="0"/>
              <a:t>Gabriel de Brito Silva (ID 171020)</a:t>
            </a:r>
          </a:p>
          <a:p>
            <a:pPr marL="514350" indent="-514350">
              <a:buFont typeface="Wingdings 3" panose="05040102010807070707" pitchFamily="18" charset="2"/>
              <a:buAutoNum type="arabicPeriod"/>
            </a:pPr>
            <a:r>
              <a:rPr lang="en-US" dirty="0"/>
              <a:t>Berit Adina Haendel (ID 171018)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B29D14A1-00B9-4757-AA54-8E994AC12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331068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555041E-12F1-4500-9062-18A5DC72CE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Temperature of single room model.</a:t>
            </a:r>
          </a:p>
          <a:p>
            <a:r>
              <a:rPr lang="en-US" sz="2000" dirty="0"/>
              <a:t>Requirements: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Obtain differential equation for the system.</a:t>
            </a:r>
          </a:p>
          <a:p>
            <a:pPr lvl="1"/>
            <a:r>
              <a:rPr lang="en-US" sz="2000" dirty="0"/>
              <a:t>Obtain transfer function for the system.</a:t>
            </a:r>
          </a:p>
          <a:p>
            <a:pPr lvl="1"/>
            <a:r>
              <a:rPr lang="en-US" sz="2000" dirty="0"/>
              <a:t>Obtain step response, ramp response &amp; impulse response of the system.</a:t>
            </a:r>
          </a:p>
          <a:p>
            <a:pPr lvl="1"/>
            <a:r>
              <a:rPr lang="en-US" sz="2000" dirty="0"/>
              <a:t>Create the Hardware model for the circuit using Arduino.</a:t>
            </a:r>
          </a:p>
          <a:p>
            <a:pPr lvl="1"/>
            <a:r>
              <a:rPr lang="en-US" sz="2000" dirty="0"/>
              <a:t>Compare between model &amp; Hardware model results.</a:t>
            </a:r>
          </a:p>
          <a:p>
            <a:pPr lvl="1"/>
            <a:r>
              <a:rPr lang="en-US" sz="2000" dirty="0"/>
              <a:t>Compare between Controller algorithms results:</a:t>
            </a:r>
          </a:p>
          <a:p>
            <a:pPr lvl="2">
              <a:buFont typeface="+mj-lt"/>
              <a:buAutoNum type="arabicPeriod"/>
            </a:pPr>
            <a:r>
              <a:rPr lang="en-US" sz="1600" dirty="0"/>
              <a:t>Bang-Bang controller.</a:t>
            </a:r>
          </a:p>
          <a:p>
            <a:pPr lvl="2">
              <a:buFont typeface="+mj-lt"/>
              <a:buAutoNum type="arabicPeriod"/>
            </a:pPr>
            <a:r>
              <a:rPr lang="en-US" sz="1600" dirty="0"/>
              <a:t>PID controller (at least three different tuning methods).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85C1E43-EF22-4A10-A8E3-766220B81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4091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Architecture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36086" y="1439150"/>
            <a:ext cx="7761229" cy="2170491"/>
            <a:chOff x="537339" y="1810114"/>
            <a:chExt cx="7761229" cy="2170491"/>
          </a:xfrm>
        </p:grpSpPr>
        <p:grpSp>
          <p:nvGrpSpPr>
            <p:cNvPr id="16" name="Group 15"/>
            <p:cNvGrpSpPr/>
            <p:nvPr/>
          </p:nvGrpSpPr>
          <p:grpSpPr>
            <a:xfrm>
              <a:off x="1986071" y="2060365"/>
              <a:ext cx="380630" cy="365760"/>
              <a:chOff x="1191393" y="2060365"/>
              <a:chExt cx="380630" cy="36576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xmlns="" id="{945B3CB7-C96A-4458-9EB9-E29002E21F74}"/>
                  </a:ext>
                </a:extLst>
              </p:cNvPr>
              <p:cNvSpPr/>
              <p:nvPr/>
            </p:nvSpPr>
            <p:spPr>
              <a:xfrm>
                <a:off x="1206263" y="2060365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xmlns="" id="{6C937B40-2481-42D7-AD3E-871D8BAFF8B1}"/>
                  </a:ext>
                </a:extLst>
              </p:cNvPr>
              <p:cNvGrpSpPr/>
              <p:nvPr/>
            </p:nvGrpSpPr>
            <p:grpSpPr>
              <a:xfrm>
                <a:off x="1191393" y="2159797"/>
                <a:ext cx="297877" cy="214197"/>
                <a:chOff x="2497871" y="1247822"/>
                <a:chExt cx="297877" cy="214197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xmlns="" id="{B75C865D-71B5-434E-9610-6CA48B11CB63}"/>
                    </a:ext>
                  </a:extLst>
                </p:cNvPr>
                <p:cNvSpPr/>
                <p:nvPr/>
              </p:nvSpPr>
              <p:spPr>
                <a:xfrm>
                  <a:off x="2591309" y="1309619"/>
                  <a:ext cx="204439" cy="1524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-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xmlns="" id="{B7D98091-61D2-4BEC-9232-5952CA80CC89}"/>
                    </a:ext>
                  </a:extLst>
                </p:cNvPr>
                <p:cNvSpPr/>
                <p:nvPr/>
              </p:nvSpPr>
              <p:spPr>
                <a:xfrm>
                  <a:off x="2497871" y="1247822"/>
                  <a:ext cx="204439" cy="1524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+</a:t>
                  </a:r>
                </a:p>
              </p:txBody>
            </p:sp>
          </p:grp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xmlns="" id="{755B3B11-A4CE-46EF-8456-9DB680C6EDF5}"/>
                </a:ext>
              </a:extLst>
            </p:cNvPr>
            <p:cNvCxnSpPr>
              <a:cxnSpLocks/>
            </p:cNvCxnSpPr>
            <p:nvPr/>
          </p:nvCxnSpPr>
          <p:spPr>
            <a:xfrm>
              <a:off x="2366701" y="2235997"/>
              <a:ext cx="4036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C5C51A3-3B8F-4CE6-8CD2-199AF8488D20}"/>
                </a:ext>
              </a:extLst>
            </p:cNvPr>
            <p:cNvSpPr/>
            <p:nvPr/>
          </p:nvSpPr>
          <p:spPr>
            <a:xfrm>
              <a:off x="2770376" y="1979519"/>
              <a:ext cx="4000559" cy="1623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Folded Corner 10">
              <a:extLst>
                <a:ext uri="{FF2B5EF4-FFF2-40B4-BE49-F238E27FC236}">
                  <a16:creationId xmlns:a16="http://schemas.microsoft.com/office/drawing/2014/main" xmlns="" id="{DC5C51A3-3B8F-4CE6-8CD2-199AF8488D20}"/>
                </a:ext>
              </a:extLst>
            </p:cNvPr>
            <p:cNvSpPr/>
            <p:nvPr/>
          </p:nvSpPr>
          <p:spPr>
            <a:xfrm>
              <a:off x="5083649" y="2243245"/>
              <a:ext cx="1600202" cy="1120441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Physical System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74741" y="2263742"/>
              <a:ext cx="1143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u="sng" dirty="0" err="1"/>
                <a:t>Blackbox</a:t>
              </a:r>
              <a:endParaRPr lang="en-US" b="1" u="sng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20043" y="2062731"/>
              <a:ext cx="3034424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dirty="0"/>
                <a:t>Software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dirty="0"/>
                <a:t>Bang </a:t>
              </a:r>
              <a:r>
                <a:rPr lang="en-US" dirty="0" err="1"/>
                <a:t>Bang</a:t>
              </a:r>
              <a:endParaRPr lang="en-US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dirty="0"/>
                <a:t>Linear improved </a:t>
              </a:r>
            </a:p>
            <a:p>
              <a:r>
                <a:rPr lang="en-US" dirty="0"/>
                <a:t>bang </a:t>
              </a:r>
              <a:r>
                <a:rPr lang="en-US" dirty="0" err="1"/>
                <a:t>bang</a:t>
              </a:r>
              <a:endParaRPr lang="en-US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C6991BA2-F094-464F-A6D0-73E850EFD187}"/>
                </a:ext>
              </a:extLst>
            </p:cNvPr>
            <p:cNvCxnSpPr>
              <a:cxnSpLocks/>
            </p:cNvCxnSpPr>
            <p:nvPr/>
          </p:nvCxnSpPr>
          <p:spPr>
            <a:xfrm>
              <a:off x="6770935" y="2243245"/>
              <a:ext cx="7046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7D1A96B1-B0A9-41AA-BF2F-F588BF7C7030}"/>
                </a:ext>
              </a:extLst>
            </p:cNvPr>
            <p:cNvCxnSpPr>
              <a:cxnSpLocks/>
            </p:cNvCxnSpPr>
            <p:nvPr/>
          </p:nvCxnSpPr>
          <p:spPr>
            <a:xfrm>
              <a:off x="7123271" y="2243245"/>
              <a:ext cx="0" cy="1737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FAB77840-FBCB-4033-BB91-7798A9984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7621" y="3980605"/>
              <a:ext cx="49377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xmlns="" id="{5A422C87-5EAA-4031-AA68-F0B4C1F72F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1728" y="2426124"/>
              <a:ext cx="0" cy="15544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755B3B11-A4CE-46EF-8456-9DB680C6EDF5}"/>
                </a:ext>
              </a:extLst>
            </p:cNvPr>
            <p:cNvCxnSpPr>
              <a:cxnSpLocks/>
            </p:cNvCxnSpPr>
            <p:nvPr/>
          </p:nvCxnSpPr>
          <p:spPr>
            <a:xfrm>
              <a:off x="537339" y="2243245"/>
              <a:ext cx="1463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97359" y="1891522"/>
              <a:ext cx="1143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Set point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DC5C51A3-3B8F-4CE6-8CD2-199AF8488D20}"/>
                </a:ext>
              </a:extLst>
            </p:cNvPr>
            <p:cNvSpPr/>
            <p:nvPr/>
          </p:nvSpPr>
          <p:spPr>
            <a:xfrm>
              <a:off x="7475608" y="1810114"/>
              <a:ext cx="822960" cy="822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LCD/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Serial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57895" y="1947933"/>
              <a:ext cx="3657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40359" y="2524396"/>
              <a:ext cx="3657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</p:grpSp>
      <p:sp>
        <p:nvSpPr>
          <p:cNvPr id="26" name="Title 2"/>
          <p:cNvSpPr txBox="1">
            <a:spLocks/>
          </p:cNvSpPr>
          <p:nvPr/>
        </p:nvSpPr>
        <p:spPr>
          <a:xfrm>
            <a:off x="457200" y="971914"/>
            <a:ext cx="8153400" cy="6096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3600" b="0" kern="120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u="sng" dirty="0"/>
              <a:t>1. Without Controller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98577" y="4292057"/>
            <a:ext cx="7761229" cy="2170491"/>
            <a:chOff x="598577" y="4292057"/>
            <a:chExt cx="7761229" cy="2170491"/>
          </a:xfrm>
        </p:grpSpPr>
        <p:grpSp>
          <p:nvGrpSpPr>
            <p:cNvPr id="28" name="Group 27"/>
            <p:cNvGrpSpPr/>
            <p:nvPr/>
          </p:nvGrpSpPr>
          <p:grpSpPr>
            <a:xfrm>
              <a:off x="2047309" y="4542308"/>
              <a:ext cx="380630" cy="365760"/>
              <a:chOff x="1191393" y="2060365"/>
              <a:chExt cx="380630" cy="365760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945B3CB7-C96A-4458-9EB9-E29002E21F74}"/>
                  </a:ext>
                </a:extLst>
              </p:cNvPr>
              <p:cNvSpPr/>
              <p:nvPr/>
            </p:nvSpPr>
            <p:spPr>
              <a:xfrm>
                <a:off x="1206263" y="2060365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xmlns="" id="{6C937B40-2481-42D7-AD3E-871D8BAFF8B1}"/>
                  </a:ext>
                </a:extLst>
              </p:cNvPr>
              <p:cNvGrpSpPr/>
              <p:nvPr/>
            </p:nvGrpSpPr>
            <p:grpSpPr>
              <a:xfrm>
                <a:off x="1191393" y="2159797"/>
                <a:ext cx="297877" cy="214197"/>
                <a:chOff x="2497871" y="1247822"/>
                <a:chExt cx="297877" cy="214197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xmlns="" id="{B75C865D-71B5-434E-9610-6CA48B11CB63}"/>
                    </a:ext>
                  </a:extLst>
                </p:cNvPr>
                <p:cNvSpPr/>
                <p:nvPr/>
              </p:nvSpPr>
              <p:spPr>
                <a:xfrm>
                  <a:off x="2591309" y="1309619"/>
                  <a:ext cx="204439" cy="1524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-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xmlns="" id="{B7D98091-61D2-4BEC-9232-5952CA80CC89}"/>
                    </a:ext>
                  </a:extLst>
                </p:cNvPr>
                <p:cNvSpPr/>
                <p:nvPr/>
              </p:nvSpPr>
              <p:spPr>
                <a:xfrm>
                  <a:off x="2497871" y="1247822"/>
                  <a:ext cx="204439" cy="1524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+</a:t>
                  </a:r>
                </a:p>
              </p:txBody>
            </p:sp>
          </p:grp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755B3B11-A4CE-46EF-8456-9DB680C6EDF5}"/>
                </a:ext>
              </a:extLst>
            </p:cNvPr>
            <p:cNvCxnSpPr>
              <a:cxnSpLocks/>
            </p:cNvCxnSpPr>
            <p:nvPr/>
          </p:nvCxnSpPr>
          <p:spPr>
            <a:xfrm>
              <a:off x="2427939" y="4717940"/>
              <a:ext cx="4036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DC5C51A3-3B8F-4CE6-8CD2-199AF8488D20}"/>
                </a:ext>
              </a:extLst>
            </p:cNvPr>
            <p:cNvSpPr/>
            <p:nvPr/>
          </p:nvSpPr>
          <p:spPr>
            <a:xfrm>
              <a:off x="3886200" y="4461462"/>
              <a:ext cx="2945973" cy="1623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Folded Corner 30">
              <a:extLst>
                <a:ext uri="{FF2B5EF4-FFF2-40B4-BE49-F238E27FC236}">
                  <a16:creationId xmlns:a16="http://schemas.microsoft.com/office/drawing/2014/main" xmlns="" id="{DC5C51A3-3B8F-4CE6-8CD2-199AF8488D20}"/>
                </a:ext>
              </a:extLst>
            </p:cNvPr>
            <p:cNvSpPr/>
            <p:nvPr/>
          </p:nvSpPr>
          <p:spPr>
            <a:xfrm>
              <a:off x="5144887" y="4725188"/>
              <a:ext cx="1600202" cy="1120441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Physical System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21242" y="4693951"/>
              <a:ext cx="1143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u="sng" dirty="0" err="1"/>
                <a:t>Blackbox</a:t>
              </a:r>
              <a:endParaRPr lang="en-US" b="1" u="sn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41974" y="4532771"/>
              <a:ext cx="130291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dirty="0"/>
                <a:t>Software</a:t>
              </a:r>
            </a:p>
            <a:p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xmlns="" id="{C6991BA2-F094-464F-A6D0-73E850EFD187}"/>
                </a:ext>
              </a:extLst>
            </p:cNvPr>
            <p:cNvCxnSpPr>
              <a:cxnSpLocks/>
            </p:cNvCxnSpPr>
            <p:nvPr/>
          </p:nvCxnSpPr>
          <p:spPr>
            <a:xfrm>
              <a:off x="6832173" y="4725188"/>
              <a:ext cx="7046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7D1A96B1-B0A9-41AA-BF2F-F588BF7C7030}"/>
                </a:ext>
              </a:extLst>
            </p:cNvPr>
            <p:cNvCxnSpPr>
              <a:cxnSpLocks/>
            </p:cNvCxnSpPr>
            <p:nvPr/>
          </p:nvCxnSpPr>
          <p:spPr>
            <a:xfrm>
              <a:off x="7184509" y="4725188"/>
              <a:ext cx="0" cy="1737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FAB77840-FBCB-4033-BB91-7798A9984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8859" y="6462548"/>
              <a:ext cx="49377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xmlns="" id="{5A422C87-5EAA-4031-AA68-F0B4C1F72F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2966" y="4908067"/>
              <a:ext cx="0" cy="15544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xmlns="" id="{755B3B11-A4CE-46EF-8456-9DB680C6EDF5}"/>
                </a:ext>
              </a:extLst>
            </p:cNvPr>
            <p:cNvCxnSpPr>
              <a:cxnSpLocks/>
            </p:cNvCxnSpPr>
            <p:nvPr/>
          </p:nvCxnSpPr>
          <p:spPr>
            <a:xfrm>
              <a:off x="598577" y="4725188"/>
              <a:ext cx="1463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58597" y="4373465"/>
              <a:ext cx="1143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Set point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DC5C51A3-3B8F-4CE6-8CD2-199AF8488D20}"/>
                </a:ext>
              </a:extLst>
            </p:cNvPr>
            <p:cNvSpPr/>
            <p:nvPr/>
          </p:nvSpPr>
          <p:spPr>
            <a:xfrm>
              <a:off x="7536846" y="4292057"/>
              <a:ext cx="822960" cy="822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LCD/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Serial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19133" y="4429876"/>
              <a:ext cx="3657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901597" y="5006339"/>
              <a:ext cx="3657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DC5C51A3-3B8F-4CE6-8CD2-199AF8488D20}"/>
                </a:ext>
              </a:extLst>
            </p:cNvPr>
            <p:cNvSpPr/>
            <p:nvPr/>
          </p:nvSpPr>
          <p:spPr>
            <a:xfrm>
              <a:off x="2848349" y="4450868"/>
              <a:ext cx="548640" cy="548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PID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xmlns="" id="{755B3B11-A4CE-46EF-8456-9DB680C6EDF5}"/>
                </a:ext>
              </a:extLst>
            </p:cNvPr>
            <p:cNvCxnSpPr>
              <a:cxnSpLocks/>
            </p:cNvCxnSpPr>
            <p:nvPr/>
          </p:nvCxnSpPr>
          <p:spPr>
            <a:xfrm>
              <a:off x="3396989" y="4717940"/>
              <a:ext cx="5029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itle 2"/>
          <p:cNvSpPr txBox="1">
            <a:spLocks/>
          </p:cNvSpPr>
          <p:nvPr/>
        </p:nvSpPr>
        <p:spPr>
          <a:xfrm>
            <a:off x="648014" y="3810493"/>
            <a:ext cx="8153400" cy="6096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3600" b="0" kern="120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u="sng" dirty="0"/>
              <a:t>2. With Controller</a:t>
            </a:r>
          </a:p>
        </p:txBody>
      </p:sp>
    </p:spTree>
    <p:extLst>
      <p:ext uri="{BB962C8B-B14F-4D97-AF65-F5344CB8AC3E}">
        <p14:creationId xmlns:p14="http://schemas.microsoft.com/office/powerpoint/2010/main" val="315919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Architecture (2)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24405" y="1903607"/>
            <a:ext cx="6997412" cy="2700802"/>
            <a:chOff x="424405" y="1903607"/>
            <a:chExt cx="6997412" cy="2700802"/>
          </a:xfrm>
        </p:grpSpPr>
        <p:grpSp>
          <p:nvGrpSpPr>
            <p:cNvPr id="5" name="Group 4"/>
            <p:cNvGrpSpPr/>
            <p:nvPr/>
          </p:nvGrpSpPr>
          <p:grpSpPr>
            <a:xfrm>
              <a:off x="2316407" y="3762891"/>
              <a:ext cx="380630" cy="365760"/>
              <a:chOff x="1191393" y="2060365"/>
              <a:chExt cx="380630" cy="36576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xmlns="" id="{945B3CB7-C96A-4458-9EB9-E29002E21F74}"/>
                  </a:ext>
                </a:extLst>
              </p:cNvPr>
              <p:cNvSpPr/>
              <p:nvPr/>
            </p:nvSpPr>
            <p:spPr>
              <a:xfrm>
                <a:off x="1206263" y="2060365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xmlns="" id="{6C937B40-2481-42D7-AD3E-871D8BAFF8B1}"/>
                  </a:ext>
                </a:extLst>
              </p:cNvPr>
              <p:cNvGrpSpPr/>
              <p:nvPr/>
            </p:nvGrpSpPr>
            <p:grpSpPr>
              <a:xfrm>
                <a:off x="1191393" y="2159797"/>
                <a:ext cx="297877" cy="214197"/>
                <a:chOff x="2497871" y="1247822"/>
                <a:chExt cx="297877" cy="214197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xmlns="" id="{B75C865D-71B5-434E-9610-6CA48B11CB63}"/>
                    </a:ext>
                  </a:extLst>
                </p:cNvPr>
                <p:cNvSpPr/>
                <p:nvPr/>
              </p:nvSpPr>
              <p:spPr>
                <a:xfrm>
                  <a:off x="2591309" y="1309619"/>
                  <a:ext cx="204439" cy="1524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-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xmlns="" id="{B7D98091-61D2-4BEC-9232-5952CA80CC89}"/>
                    </a:ext>
                  </a:extLst>
                </p:cNvPr>
                <p:cNvSpPr/>
                <p:nvPr/>
              </p:nvSpPr>
              <p:spPr>
                <a:xfrm>
                  <a:off x="2497871" y="1247822"/>
                  <a:ext cx="204439" cy="1524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+</a:t>
                  </a:r>
                </a:p>
              </p:txBody>
            </p:sp>
          </p:grp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xmlns="" id="{755B3B11-A4CE-46EF-8456-9DB680C6EDF5}"/>
                </a:ext>
              </a:extLst>
            </p:cNvPr>
            <p:cNvCxnSpPr>
              <a:cxnSpLocks/>
            </p:cNvCxnSpPr>
            <p:nvPr/>
          </p:nvCxnSpPr>
          <p:spPr>
            <a:xfrm>
              <a:off x="1887953" y="2665611"/>
              <a:ext cx="4036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7D1A96B1-B0A9-41AA-BF2F-F588BF7C70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6068" y="4136631"/>
              <a:ext cx="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FAB77840-FBCB-4033-BB91-7798A9984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0654" y="4604409"/>
              <a:ext cx="33375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5A422C87-5EAA-4031-AA68-F0B4C1F72F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839" y="2665611"/>
              <a:ext cx="0" cy="128016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755B3B11-A4CE-46EF-8456-9DB680C6EDF5}"/>
                </a:ext>
              </a:extLst>
            </p:cNvPr>
            <p:cNvCxnSpPr>
              <a:cxnSpLocks/>
            </p:cNvCxnSpPr>
            <p:nvPr/>
          </p:nvCxnSpPr>
          <p:spPr>
            <a:xfrm>
              <a:off x="424405" y="3312637"/>
              <a:ext cx="1463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84425" y="2960914"/>
              <a:ext cx="1143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Set point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C5C51A3-3B8F-4CE6-8CD2-199AF8488D20}"/>
                </a:ext>
              </a:extLst>
            </p:cNvPr>
            <p:cNvSpPr/>
            <p:nvPr/>
          </p:nvSpPr>
          <p:spPr>
            <a:xfrm>
              <a:off x="6598857" y="2798837"/>
              <a:ext cx="822960" cy="822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LCD/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Serial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00168" y="2840985"/>
              <a:ext cx="3657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DC5C51A3-3B8F-4CE6-8CD2-199AF8488D20}"/>
                </a:ext>
              </a:extLst>
            </p:cNvPr>
            <p:cNvSpPr/>
            <p:nvPr/>
          </p:nvSpPr>
          <p:spPr>
            <a:xfrm>
              <a:off x="2888604" y="2292955"/>
              <a:ext cx="548640" cy="548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PID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xmlns="" id="{755B3B11-A4CE-46EF-8456-9DB680C6EDF5}"/>
                </a:ext>
              </a:extLst>
            </p:cNvPr>
            <p:cNvCxnSpPr>
              <a:cxnSpLocks/>
            </p:cNvCxnSpPr>
            <p:nvPr/>
          </p:nvCxnSpPr>
          <p:spPr>
            <a:xfrm>
              <a:off x="2614284" y="2587657"/>
              <a:ext cx="2743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2248524" y="2347021"/>
              <a:ext cx="365760" cy="403134"/>
              <a:chOff x="1206263" y="2022991"/>
              <a:chExt cx="365760" cy="403134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xmlns="" id="{945B3CB7-C96A-4458-9EB9-E29002E21F74}"/>
                  </a:ext>
                </a:extLst>
              </p:cNvPr>
              <p:cNvSpPr/>
              <p:nvPr/>
            </p:nvSpPr>
            <p:spPr>
              <a:xfrm>
                <a:off x="1206263" y="2060365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xmlns="" id="{6C937B40-2481-42D7-AD3E-871D8BAFF8B1}"/>
                  </a:ext>
                </a:extLst>
              </p:cNvPr>
              <p:cNvGrpSpPr/>
              <p:nvPr/>
            </p:nvGrpSpPr>
            <p:grpSpPr>
              <a:xfrm>
                <a:off x="1249368" y="2022991"/>
                <a:ext cx="244276" cy="401380"/>
                <a:chOff x="2555846" y="1111016"/>
                <a:chExt cx="244276" cy="401380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xmlns="" id="{B75C865D-71B5-434E-9610-6CA48B11CB63}"/>
                    </a:ext>
                  </a:extLst>
                </p:cNvPr>
                <p:cNvSpPr/>
                <p:nvPr/>
              </p:nvSpPr>
              <p:spPr>
                <a:xfrm>
                  <a:off x="2595683" y="1111016"/>
                  <a:ext cx="204439" cy="1524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-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xmlns="" id="{B7D98091-61D2-4BEC-9232-5952CA80CC89}"/>
                    </a:ext>
                  </a:extLst>
                </p:cNvPr>
                <p:cNvSpPr/>
                <p:nvPr/>
              </p:nvSpPr>
              <p:spPr>
                <a:xfrm>
                  <a:off x="2555846" y="1359996"/>
                  <a:ext cx="204439" cy="1524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+</a:t>
                  </a:r>
                </a:p>
              </p:txBody>
            </p:sp>
          </p:grp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xmlns="" id="{755B3B11-A4CE-46EF-8456-9DB680C6EDF5}"/>
                </a:ext>
              </a:extLst>
            </p:cNvPr>
            <p:cNvCxnSpPr>
              <a:cxnSpLocks/>
            </p:cNvCxnSpPr>
            <p:nvPr/>
          </p:nvCxnSpPr>
          <p:spPr>
            <a:xfrm>
              <a:off x="1898839" y="3945771"/>
              <a:ext cx="4036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DC5C51A3-3B8F-4CE6-8CD2-199AF8488D20}"/>
                </a:ext>
              </a:extLst>
            </p:cNvPr>
            <p:cNvSpPr/>
            <p:nvPr/>
          </p:nvSpPr>
          <p:spPr>
            <a:xfrm>
              <a:off x="3804371" y="2292955"/>
              <a:ext cx="1029774" cy="548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Heater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xmlns="" id="{755B3B11-A4CE-46EF-8456-9DB680C6EDF5}"/>
                </a:ext>
              </a:extLst>
            </p:cNvPr>
            <p:cNvCxnSpPr>
              <a:cxnSpLocks/>
            </p:cNvCxnSpPr>
            <p:nvPr/>
          </p:nvCxnSpPr>
          <p:spPr>
            <a:xfrm>
              <a:off x="3437244" y="2576772"/>
              <a:ext cx="3657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xmlns="" id="{755B3B11-A4CE-46EF-8456-9DB680C6EDF5}"/>
                </a:ext>
              </a:extLst>
            </p:cNvPr>
            <p:cNvCxnSpPr>
              <a:cxnSpLocks/>
            </p:cNvCxnSpPr>
            <p:nvPr/>
          </p:nvCxnSpPr>
          <p:spPr>
            <a:xfrm>
              <a:off x="2697037" y="3924120"/>
              <a:ext cx="2743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DC5C51A3-3B8F-4CE6-8CD2-199AF8488D20}"/>
                </a:ext>
              </a:extLst>
            </p:cNvPr>
            <p:cNvSpPr/>
            <p:nvPr/>
          </p:nvSpPr>
          <p:spPr>
            <a:xfrm>
              <a:off x="2963235" y="3594301"/>
              <a:ext cx="548640" cy="548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PID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DC5C51A3-3B8F-4CE6-8CD2-199AF8488D20}"/>
                </a:ext>
              </a:extLst>
            </p:cNvPr>
            <p:cNvSpPr/>
            <p:nvPr/>
          </p:nvSpPr>
          <p:spPr>
            <a:xfrm>
              <a:off x="3835175" y="3588003"/>
              <a:ext cx="1029774" cy="548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Cooler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xmlns="" id="{755B3B11-A4CE-46EF-8456-9DB680C6EDF5}"/>
                </a:ext>
              </a:extLst>
            </p:cNvPr>
            <p:cNvCxnSpPr>
              <a:cxnSpLocks/>
            </p:cNvCxnSpPr>
            <p:nvPr/>
          </p:nvCxnSpPr>
          <p:spPr>
            <a:xfrm>
              <a:off x="3482280" y="3862323"/>
              <a:ext cx="3657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xmlns="" id="{755B3B11-A4CE-46EF-8456-9DB680C6EDF5}"/>
                </a:ext>
              </a:extLst>
            </p:cNvPr>
            <p:cNvCxnSpPr>
              <a:cxnSpLocks/>
            </p:cNvCxnSpPr>
            <p:nvPr/>
          </p:nvCxnSpPr>
          <p:spPr>
            <a:xfrm>
              <a:off x="4840382" y="2596001"/>
              <a:ext cx="2743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xmlns="" id="{755B3B11-A4CE-46EF-8456-9DB680C6EDF5}"/>
                </a:ext>
              </a:extLst>
            </p:cNvPr>
            <p:cNvCxnSpPr>
              <a:cxnSpLocks/>
            </p:cNvCxnSpPr>
            <p:nvPr/>
          </p:nvCxnSpPr>
          <p:spPr>
            <a:xfrm>
              <a:off x="4858094" y="3868621"/>
              <a:ext cx="2743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xmlns="" id="{5A422C87-5EAA-4031-AA68-F0B4C1F72F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4702" y="2587657"/>
              <a:ext cx="0" cy="128016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xmlns="" id="{5A422C87-5EAA-4031-AA68-F0B4C1F72F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2414" y="3227737"/>
              <a:ext cx="14630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xmlns="" id="{7D1A96B1-B0A9-41AA-BF2F-F588BF7C70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1404" y="1916675"/>
              <a:ext cx="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xmlns="" id="{FAB77840-FBCB-4033-BB91-7798A9984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8626" y="1916675"/>
              <a:ext cx="33832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xmlns="" id="{5A422C87-5EAA-4031-AA68-F0B4C1F72F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1906" y="1903607"/>
              <a:ext cx="0" cy="269748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itle 2"/>
          <p:cNvSpPr txBox="1">
            <a:spLocks/>
          </p:cNvSpPr>
          <p:nvPr/>
        </p:nvSpPr>
        <p:spPr>
          <a:xfrm>
            <a:off x="424405" y="1000093"/>
            <a:ext cx="8153400" cy="6096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3600" b="0" kern="120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u="sng" dirty="0"/>
              <a:t>3. With Controller</a:t>
            </a:r>
          </a:p>
        </p:txBody>
      </p:sp>
    </p:spTree>
    <p:extLst>
      <p:ext uri="{BB962C8B-B14F-4D97-AF65-F5344CB8AC3E}">
        <p14:creationId xmlns:p14="http://schemas.microsoft.com/office/powerpoint/2010/main" val="1932569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07429" y="5753100"/>
            <a:ext cx="8158619" cy="571500"/>
          </a:xfrm>
        </p:spPr>
        <p:txBody>
          <a:bodyPr>
            <a:normAutofit fontScale="92500"/>
          </a:bodyPr>
          <a:lstStyle/>
          <a:p>
            <a:r>
              <a:rPr lang="en-US" dirty="0"/>
              <a:t>Simulation in Proteus shown that the system is working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Diagram - Proteus</a:t>
            </a:r>
          </a:p>
        </p:txBody>
      </p:sp>
      <p:pic>
        <p:nvPicPr>
          <p:cNvPr id="1027" name="Picture 3" descr="C:\Users\Administrator\Dropbox\00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6" t="11424" r="17041" b="7270"/>
          <a:stretch/>
        </p:blipFill>
        <p:spPr bwMode="auto">
          <a:xfrm>
            <a:off x="477157" y="991507"/>
            <a:ext cx="5636019" cy="455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04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pic>
        <p:nvPicPr>
          <p:cNvPr id="1027" name="Picture 3" descr="C:\Users\Administrator\Desktop\b2f68fdd-155e-4ac0-9a50-2b00b9cdc917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2" t="7717" r="6039" b="5928"/>
          <a:stretch/>
        </p:blipFill>
        <p:spPr bwMode="auto">
          <a:xfrm>
            <a:off x="4027713" y="3886201"/>
            <a:ext cx="3483429" cy="267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4477a4c5-b7c4-4b6b-8918-5bf64b7399cf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 t="13087" r="12416" b="5034"/>
          <a:stretch/>
        </p:blipFill>
        <p:spPr bwMode="auto">
          <a:xfrm>
            <a:off x="4027712" y="1213757"/>
            <a:ext cx="3483429" cy="256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4da9afd5-b66a-4e49-94db-08d1cd7b2cc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9" t="3700" r="9713" b="5643"/>
          <a:stretch/>
        </p:blipFill>
        <p:spPr bwMode="auto">
          <a:xfrm>
            <a:off x="555173" y="2106385"/>
            <a:ext cx="3084964" cy="287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4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TF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FD455BC-BB25-4045-9A93-1F2F2C497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6240"/>
            <a:ext cx="9144000" cy="301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9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 vs PID</a:t>
            </a:r>
            <a:endParaRPr lang="en-US" dirty="0"/>
          </a:p>
        </p:txBody>
      </p:sp>
      <p:pic>
        <p:nvPicPr>
          <p:cNvPr id="1027" name="Picture 3" descr="C:\Users\Administrator\Desktop\55c8c9f3-491a-4e17-bf6e-531e13ad168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8" t="15190" r="8840" b="7401"/>
          <a:stretch/>
        </p:blipFill>
        <p:spPr bwMode="auto">
          <a:xfrm>
            <a:off x="228599" y="1219200"/>
            <a:ext cx="7067755" cy="379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CBFF8086-2385-45E8-8C6E-2A665C572C01}"/>
                  </a:ext>
                </a:extLst>
              </p:cNvPr>
              <p:cNvSpPr/>
              <p:nvPr/>
            </p:nvSpPr>
            <p:spPr>
              <a:xfrm>
                <a:off x="228598" y="5152494"/>
                <a:ext cx="7067755" cy="13353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+mj-lt"/>
                      </a:rPr>
                      <m:t>C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+mj-lt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+mj-lt"/>
                      </a:rPr>
                      <m:t>Kp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+mj-lt"/>
                      </a:rPr>
                      <m:t>+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+mj-lt"/>
                      </a:rPr>
                      <m:t>Ki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+mj-lt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+mj-lt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+mj-lt"/>
                          </a:rPr>
                          <m:t>s</m:t>
                        </m:r>
                      </m:den>
                    </m:f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+mj-lt"/>
                      </a:rPr>
                      <m:t>+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+mj-lt"/>
                      </a:rPr>
                      <m:t>Kd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+mj-lt"/>
                      </a:rPr>
                      <m:t>∗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+mj-lt"/>
                      </a:rPr>
                      <m:t>s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                     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with </a:t>
                </a:r>
                <a:r>
                  <a:rPr lang="en-US" dirty="0" err="1">
                    <a:solidFill>
                      <a:schemeClr val="tx1"/>
                    </a:solidFill>
                  </a:rPr>
                  <a:t>Kp</a:t>
                </a:r>
                <a:r>
                  <a:rPr lang="en-US" dirty="0">
                    <a:solidFill>
                      <a:schemeClr val="tx1"/>
                    </a:solidFill>
                  </a:rPr>
                  <a:t> = 692, Ki = 528, </a:t>
                </a:r>
                <a:r>
                  <a:rPr lang="en-US" dirty="0" err="1">
                    <a:solidFill>
                      <a:schemeClr val="tx1"/>
                    </a:solidFill>
                  </a:rPr>
                  <a:t>Kd</a:t>
                </a:r>
                <a:r>
                  <a:rPr lang="en-US" dirty="0">
                    <a:solidFill>
                      <a:schemeClr val="tx1"/>
                    </a:solidFill>
                  </a:rPr>
                  <a:t> = 177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CBFF8086-2385-45E8-8C6E-2A665C572C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8" y="5152494"/>
                <a:ext cx="7067755" cy="1335391"/>
              </a:xfrm>
              <a:prstGeom prst="rect">
                <a:avLst/>
              </a:prstGeom>
              <a:blipFill rotWithShape="1">
                <a:blip r:embed="rId3"/>
                <a:stretch>
                  <a:fillRect l="-6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6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terTheme">
  <a:themeElements>
    <a:clrScheme name="NUtemplate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008BC9"/>
      </a:accent1>
      <a:accent2>
        <a:srgbClr val="FEB80A"/>
      </a:accent2>
      <a:accent3>
        <a:srgbClr val="C32D2E"/>
      </a:accent3>
      <a:accent4>
        <a:srgbClr val="84AA33"/>
      </a:accent4>
      <a:accent5>
        <a:srgbClr val="F88630"/>
      </a:accent5>
      <a:accent6>
        <a:srgbClr val="475A8D"/>
      </a:accent6>
      <a:hlink>
        <a:srgbClr val="00B050"/>
      </a:hlink>
      <a:folHlink>
        <a:srgbClr val="005828"/>
      </a:folHlink>
    </a:clrScheme>
    <a:fontScheme name="NUtemplate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sterTheme" id="{FB37B25A-5EE1-4BCB-A690-A50DB3068ED5}" vid="{A8D4768E-D7AD-4A38-B106-AAB6F7915C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MasterTheme</Template>
  <TotalTime>0</TotalTime>
  <Words>279</Words>
  <Application>Microsoft Office PowerPoint</Application>
  <PresentationFormat>On-screen Show (4:3)</PresentationFormat>
  <Paragraphs>79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MasterTheme</vt:lpstr>
      <vt:lpstr>MID TERM PROJECT</vt:lpstr>
      <vt:lpstr>Team Members</vt:lpstr>
      <vt:lpstr>Introduction</vt:lpstr>
      <vt:lpstr>Program Architecture</vt:lpstr>
      <vt:lpstr>Program Architecture (2)</vt:lpstr>
      <vt:lpstr>Circuit Diagram - Proteus</vt:lpstr>
      <vt:lpstr>Hardware</vt:lpstr>
      <vt:lpstr>Determine TF</vt:lpstr>
      <vt:lpstr>Plant vs PID</vt:lpstr>
      <vt:lpstr>Improvement through Smoothing</vt:lpstr>
      <vt:lpstr>Step Response w/o Controller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82</cp:revision>
  <dcterms:created xsi:type="dcterms:W3CDTF">2017-11-07T17:24:21Z</dcterms:created>
  <dcterms:modified xsi:type="dcterms:W3CDTF">2017-11-19T22:23:00Z</dcterms:modified>
</cp:coreProperties>
</file>