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74" r:id="rId3"/>
    <p:sldId id="3260" r:id="rId4"/>
    <p:sldId id="3389" r:id="rId5"/>
    <p:sldId id="3391" r:id="rId6"/>
    <p:sldId id="3399" r:id="rId7"/>
    <p:sldId id="3392" r:id="rId8"/>
    <p:sldId id="3393" r:id="rId9"/>
    <p:sldId id="3394" r:id="rId10"/>
    <p:sldId id="3395" r:id="rId11"/>
    <p:sldId id="3396" r:id="rId12"/>
    <p:sldId id="3397" r:id="rId13"/>
    <p:sldId id="3400" r:id="rId14"/>
    <p:sldId id="3401" r:id="rId15"/>
    <p:sldId id="3403" r:id="rId16"/>
    <p:sldId id="3404" r:id="rId17"/>
    <p:sldId id="3402" r:id="rId18"/>
    <p:sldId id="3387" r:id="rId19"/>
    <p:sldId id="3398" r:id="rId20"/>
    <p:sldId id="3420" r:id="rId21"/>
    <p:sldId id="3421" r:id="rId22"/>
    <p:sldId id="3424" r:id="rId23"/>
    <p:sldId id="3422" r:id="rId24"/>
    <p:sldId id="3423" r:id="rId25"/>
    <p:sldId id="3417" r:id="rId26"/>
    <p:sldId id="3418" r:id="rId27"/>
    <p:sldId id="3419" r:id="rId28"/>
    <p:sldId id="3425" r:id="rId29"/>
    <p:sldId id="3388" r:id="rId30"/>
    <p:sldId id="3405" r:id="rId31"/>
    <p:sldId id="3406" r:id="rId32"/>
    <p:sldId id="3413" r:id="rId33"/>
    <p:sldId id="3412" r:id="rId34"/>
    <p:sldId id="3411" r:id="rId35"/>
    <p:sldId id="3414" r:id="rId36"/>
    <p:sldId id="3407" r:id="rId37"/>
    <p:sldId id="3408" r:id="rId38"/>
    <p:sldId id="3415" r:id="rId39"/>
    <p:sldId id="3416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6DB6"/>
    <a:srgbClr val="EE8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/>
    <p:restoredTop sz="94648"/>
  </p:normalViewPr>
  <p:slideViewPr>
    <p:cSldViewPr snapToGrid="0">
      <p:cViewPr varScale="1">
        <p:scale>
          <a:sx n="117" d="100"/>
          <a:sy n="117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7330C-B75F-4142-9872-156C488A328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0CD60-362B-49F7-961A-EE8D6E04E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9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5B96-D12E-42F7-A70A-A7A9994D4D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9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2019D498-C6D4-4757-9DD1-B7486FD515F8}" type="slidenum">
              <a:rPr lang="zh-CN" altLang="en-US" smtClean="0"/>
              <a:pPr algn="r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14399" y="2599447"/>
            <a:ext cx="10363200" cy="824251"/>
          </a:xfrm>
          <a:prstGeom prst="rect">
            <a:avLst/>
          </a:prstGeom>
          <a:ln>
            <a:noFill/>
          </a:ln>
          <a:effectLst>
            <a:reflection blurRad="6350" stA="25000" endPos="76000" dir="5400000" sy="-100000" algn="bl" rotWithShape="0"/>
          </a:effectLst>
        </p:spPr>
        <p:txBody>
          <a:bodyPr/>
          <a:lstStyle/>
          <a:p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汉仪菱心体简" pitchFamily="49" charset="-122"/>
                <a:ea typeface="汉仪菱心体简" pitchFamily="49" charset="-122"/>
              </a:rPr>
              <a:t>信息系统安全与对抗技术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728181" y="5227459"/>
            <a:ext cx="3264363" cy="5760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algn="l"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姓名   职务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12" name="副标题 2"/>
          <p:cNvSpPr txBox="1">
            <a:spLocks/>
          </p:cNvSpPr>
          <p:nvPr userDrawn="1"/>
        </p:nvSpPr>
        <p:spPr>
          <a:xfrm>
            <a:off x="1199456" y="1196752"/>
            <a:ext cx="8256917" cy="9605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2400" kern="12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  <a:cs typeface="+mn-cs"/>
              </a:rPr>
              <a:t>The name of the Department</a:t>
            </a:r>
          </a:p>
          <a:p>
            <a:pPr algn="r">
              <a:defRPr/>
            </a:pPr>
            <a:r>
              <a: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部门名称</a:t>
            </a:r>
            <a:endParaRPr lang="en-US" altLang="zh-CN" sz="2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7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116633"/>
            <a:ext cx="10753195" cy="630921"/>
          </a:xfrm>
          <a:prstGeom prst="rect">
            <a:avLst/>
          </a:prstGeom>
          <a:effectLst/>
        </p:spPr>
        <p:txBody>
          <a:bodyPr/>
          <a:lstStyle>
            <a:lvl1pPr algn="l">
              <a:defRPr lang="zh-CN" altLang="en-US" sz="3200" kern="1200" dirty="0">
                <a:solidFill>
                  <a:schemeClr val="bg1"/>
                </a:solidFill>
                <a:latin typeface="汉仪菱心体简" pitchFamily="49" charset="-122"/>
                <a:ea typeface="汉仪菱心体简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052736"/>
            <a:ext cx="10972800" cy="5040560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400">
                <a:latin typeface="方正正中黑简体" pitchFamily="2" charset="-122"/>
                <a:ea typeface="方正正中黑简体" pitchFamily="2" charset="-122"/>
              </a:defRPr>
            </a:lvl1pPr>
            <a:lvl2pPr>
              <a:lnSpc>
                <a:spcPct val="130000"/>
              </a:lnSpc>
              <a:spcBef>
                <a:spcPts val="0"/>
              </a:spcBef>
              <a:defRPr lang="zh-CN" altLang="en-US" sz="22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2pPr>
            <a:lvl3pPr>
              <a:lnSpc>
                <a:spcPct val="130000"/>
              </a:lnSpc>
              <a:spcBef>
                <a:spcPts val="0"/>
              </a:spcBef>
              <a:defRPr lang="zh-CN" altLang="en-US" sz="21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3pPr>
            <a:lvl4pPr>
              <a:lnSpc>
                <a:spcPct val="130000"/>
              </a:lnSpc>
              <a:spcBef>
                <a:spcPts val="0"/>
              </a:spcBef>
              <a:defRPr lang="zh-CN" altLang="en-US" sz="20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4pPr>
            <a:lvl5pPr>
              <a:lnSpc>
                <a:spcPct val="130000"/>
              </a:lnSpc>
              <a:spcBef>
                <a:spcPts val="0"/>
              </a:spcBef>
              <a:defRPr lang="zh-CN" altLang="en-US" sz="1900" kern="1200" dirty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019D498-C6D4-4757-9DD1-B7486FD515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32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2400" b="0" cap="all">
                <a:solidFill>
                  <a:schemeClr val="accent5">
                    <a:lumMod val="75000"/>
                  </a:schemeClr>
                </a:solidFill>
                <a:latin typeface="方正正中黑简体" pitchFamily="2" charset="-122"/>
                <a:ea typeface="方正正中黑简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019D498-C6D4-4757-9DD1-B7486FD515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4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68761"/>
            <a:ext cx="5384800" cy="4525963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spcBef>
                <a:spcPts val="600"/>
              </a:spcBef>
              <a:defRPr sz="2400">
                <a:latin typeface="方正正中黑简体" pitchFamily="2" charset="-122"/>
                <a:ea typeface="方正正中黑简体" pitchFamily="2" charset="-122"/>
              </a:defRPr>
            </a:lvl1pPr>
            <a:lvl2pPr>
              <a:lnSpc>
                <a:spcPts val="3000"/>
              </a:lnSpc>
              <a:spcBef>
                <a:spcPts val="600"/>
              </a:spcBef>
              <a:defRPr lang="zh-CN" altLang="en-US" sz="22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2pPr>
            <a:lvl3pPr>
              <a:lnSpc>
                <a:spcPts val="3000"/>
              </a:lnSpc>
              <a:spcBef>
                <a:spcPts val="0"/>
              </a:spcBef>
              <a:defRPr lang="zh-CN" altLang="en-US" sz="21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3pPr>
            <a:lvl4pPr>
              <a:lnSpc>
                <a:spcPts val="3000"/>
              </a:lnSpc>
              <a:spcBef>
                <a:spcPts val="0"/>
              </a:spcBef>
              <a:defRPr lang="zh-CN" altLang="en-US" sz="20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4pPr>
            <a:lvl5pPr>
              <a:lnSpc>
                <a:spcPts val="3000"/>
              </a:lnSpc>
              <a:spcBef>
                <a:spcPts val="0"/>
              </a:spcBef>
              <a:defRPr lang="zh-CN" altLang="en-US" sz="1900" kern="1200" dirty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31371" y="133784"/>
            <a:ext cx="10972800" cy="486905"/>
          </a:xfrm>
          <a:prstGeom prst="rect">
            <a:avLst/>
          </a:prstGeom>
          <a:effectLst>
            <a:reflection blurRad="6350" stA="25000" endPos="81000" dir="5400000" sy="-100000" algn="bl" rotWithShape="0"/>
          </a:effectLst>
        </p:spPr>
        <p:txBody>
          <a:bodyPr/>
          <a:lstStyle>
            <a:lvl1pPr algn="l">
              <a:defRPr lang="zh-CN" altLang="en-US" sz="3200" kern="1200" dirty="0">
                <a:solidFill>
                  <a:schemeClr val="bg1"/>
                </a:solidFill>
                <a:latin typeface="汉仪菱心体简" pitchFamily="49" charset="-122"/>
                <a:ea typeface="汉仪菱心体简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6393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2019D498-C6D4-4757-9DD1-B7486FD515F8}" type="slidenum">
              <a:rPr lang="zh-CN" altLang="en-US" smtClean="0"/>
              <a:pPr algn="r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31371" y="133784"/>
            <a:ext cx="10972800" cy="486905"/>
          </a:xfrm>
          <a:prstGeom prst="rect">
            <a:avLst/>
          </a:prstGeom>
          <a:effectLst/>
        </p:spPr>
        <p:txBody>
          <a:bodyPr/>
          <a:lstStyle>
            <a:lvl1pPr algn="l">
              <a:defRPr lang="zh-CN" altLang="en-US" sz="3200" kern="1200" dirty="0">
                <a:solidFill>
                  <a:schemeClr val="bg1"/>
                </a:solidFill>
                <a:latin typeface="汉仪菱心体简" pitchFamily="49" charset="-122"/>
                <a:ea typeface="汉仪菱心体简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325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0">
                <a:solidFill>
                  <a:schemeClr val="accent5">
                    <a:lumMod val="75000"/>
                  </a:schemeClr>
                </a:solidFill>
                <a:latin typeface="方正正中黑简体" pitchFamily="2" charset="-122"/>
                <a:ea typeface="方正正中黑简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052736"/>
            <a:ext cx="7315200" cy="36748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方正正中黑简体" pitchFamily="2" charset="-122"/>
                <a:ea typeface="方正正中黑简体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019D498-C6D4-4757-9DD1-B7486FD515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836712"/>
          </a:xfrm>
          <a:prstGeom prst="rect">
            <a:avLst/>
          </a:prstGeom>
          <a:solidFill>
            <a:srgbClr val="3C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Picture 2" descr="D:\实验室资源管理\BFS-logos\v2.0-2011.11.21\BFS_logo_圆形_反色_圆形.png"/>
          <p:cNvPicPr>
            <a:picLocks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576" y="-27384"/>
            <a:ext cx="864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63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map.org/npcap/dist/npcap-1.55.exe" TargetMode="External"/><Relationship Id="rId2" Type="http://schemas.openxmlformats.org/officeDocument/2006/relationships/hyperlink" Target="https://nmap.org/npca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nmap.org/npcap/dist/npcap-sdk-1.11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27384"/>
            <a:ext cx="12192000" cy="2492896"/>
          </a:xfrm>
          <a:prstGeom prst="rect">
            <a:avLst/>
          </a:prstGeom>
          <a:solidFill>
            <a:srgbClr val="3C70D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495600" y="737294"/>
            <a:ext cx="6192688" cy="131511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北京理工大学</a:t>
            </a:r>
            <a:endParaRPr lang="en-US" altLang="zh-CN" sz="2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  <a:p>
            <a:pPr algn="r">
              <a:defRPr/>
            </a:pPr>
            <a:r>
              <a: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信息系统及安全对抗实验中心</a:t>
            </a:r>
            <a:endParaRPr lang="en-US" altLang="zh-CN" sz="2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  <a:p>
            <a:pPr algn="r">
              <a:defRPr/>
            </a:pPr>
            <a:r>
              <a:rPr lang="en-US" altLang="zh-CN" sz="240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Beijing </a:t>
            </a:r>
            <a:r>
              <a:rPr lang="en-US" altLang="zh-CN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Forest Studio</a:t>
            </a:r>
          </a:p>
          <a:p>
            <a:pPr algn="r">
              <a:defRPr/>
            </a:pPr>
            <a:endParaRPr lang="en-US" altLang="zh-CN" sz="2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EBF180-DF0D-4C1A-AB55-148C42F702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854850"/>
            <a:ext cx="1080000" cy="108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8130D75-5E9A-4CF7-AA14-6B9BCB8F10B3}"/>
              </a:ext>
            </a:extLst>
          </p:cNvPr>
          <p:cNvSpPr txBox="1"/>
          <p:nvPr/>
        </p:nvSpPr>
        <p:spPr>
          <a:xfrm>
            <a:off x="623392" y="2517751"/>
            <a:ext cx="1072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C70D0"/>
                </a:solidFill>
                <a:latin typeface="汉仪菱心体简" pitchFamily="49" charset="-122"/>
                <a:ea typeface="汉仪菱心体简" pitchFamily="49" charset="-122"/>
              </a:rPr>
              <a:t>信息系统与安全对抗理论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97923F36-3FA8-4BD1-98AB-6C2FA3E56FCF}"/>
              </a:ext>
            </a:extLst>
          </p:cNvPr>
          <p:cNvSpPr txBox="1">
            <a:spLocks/>
          </p:cNvSpPr>
          <p:nvPr/>
        </p:nvSpPr>
        <p:spPr>
          <a:xfrm>
            <a:off x="2847584" y="5227459"/>
            <a:ext cx="6920824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  <a:defRPr/>
            </a:pPr>
            <a:r>
              <a:rPr lang="zh-CN" altLang="en-US" dirty="0">
                <a:latin typeface="方正正中黑简体" pitchFamily="2" charset="-122"/>
                <a:ea typeface="方正正中黑简体" pitchFamily="2" charset="-122"/>
              </a:rPr>
              <a:t>王美凝</a:t>
            </a:r>
            <a:endParaRPr lang="en-US" altLang="zh-CN" dirty="0"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BB6734A8-D905-475C-9A58-E7F1CBA2B7EA}"/>
              </a:ext>
            </a:extLst>
          </p:cNvPr>
          <p:cNvSpPr txBox="1">
            <a:spLocks/>
          </p:cNvSpPr>
          <p:nvPr/>
        </p:nvSpPr>
        <p:spPr>
          <a:xfrm>
            <a:off x="2999656" y="4581128"/>
            <a:ext cx="676875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课内实验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D240D735-0969-492F-9A52-754BE7F247F1}"/>
              </a:ext>
            </a:extLst>
          </p:cNvPr>
          <p:cNvSpPr txBox="1">
            <a:spLocks/>
          </p:cNvSpPr>
          <p:nvPr/>
        </p:nvSpPr>
        <p:spPr>
          <a:xfrm>
            <a:off x="5951984" y="5805264"/>
            <a:ext cx="3816424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  <a:defRPr/>
            </a:pPr>
            <a:r>
              <a:rPr lang="en-US" altLang="zh-CN" sz="2400" dirty="0">
                <a:latin typeface="方正正中黑简体" pitchFamily="2" charset="-122"/>
                <a:ea typeface="方正正中黑简体" pitchFamily="2" charset="-122"/>
              </a:rPr>
              <a:t>2021</a:t>
            </a:r>
            <a:r>
              <a:rPr lang="zh-CN" altLang="en-US" sz="2400" dirty="0">
                <a:latin typeface="方正正中黑简体" pitchFamily="2" charset="-122"/>
                <a:ea typeface="方正正中黑简体" pitchFamily="2" charset="-122"/>
              </a:rPr>
              <a:t>年</a:t>
            </a:r>
            <a:r>
              <a:rPr lang="en-US" altLang="zh-CN" sz="2400" dirty="0">
                <a:latin typeface="方正正中黑简体" pitchFamily="2" charset="-122"/>
                <a:ea typeface="方正正中黑简体" pitchFamily="2" charset="-122"/>
              </a:rPr>
              <a:t>11</a:t>
            </a:r>
            <a:r>
              <a:rPr lang="zh-CN" altLang="en-US" sz="2400" dirty="0">
                <a:latin typeface="方正正中黑简体" pitchFamily="2" charset="-122"/>
                <a:ea typeface="方正正中黑简体" pitchFamily="2" charset="-122"/>
              </a:rPr>
              <a:t>月</a:t>
            </a:r>
            <a:r>
              <a:rPr lang="en-US" altLang="zh-CN" sz="2400" dirty="0">
                <a:latin typeface="方正正中黑简体" pitchFamily="2" charset="-122"/>
                <a:ea typeface="方正正中黑简体" pitchFamily="2" charset="-122"/>
              </a:rPr>
              <a:t>24</a:t>
            </a:r>
            <a:r>
              <a:rPr lang="zh-CN" altLang="en-US" sz="2400" dirty="0">
                <a:latin typeface="方正正中黑简体" pitchFamily="2" charset="-122"/>
                <a:ea typeface="方正正中黑简体" pitchFamily="2" charset="-122"/>
              </a:rPr>
              <a:t>日</a:t>
            </a:r>
            <a:endParaRPr lang="en-US" altLang="zh-CN" sz="2400" dirty="0">
              <a:latin typeface="方正正中黑简体" pitchFamily="2" charset="-122"/>
              <a:ea typeface="方正正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10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err="1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Npcap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环境配置</a:t>
            </a:r>
          </a:p>
          <a:p>
            <a:r>
              <a:rPr lang="en" altLang="zh-CN" dirty="0"/>
              <a:t>Visual</a:t>
            </a:r>
            <a:r>
              <a:rPr lang="zh-CN" altLang="en-US" dirty="0"/>
              <a:t> </a:t>
            </a:r>
            <a:r>
              <a:rPr lang="en" altLang="zh-CN" dirty="0"/>
              <a:t>Studio</a:t>
            </a:r>
            <a:r>
              <a:rPr lang="zh-CN" altLang="en-US" dirty="0"/>
              <a:t>内新建</a:t>
            </a:r>
            <a:r>
              <a:rPr lang="en" altLang="zh-CN" dirty="0"/>
              <a:t>C/C++Win32</a:t>
            </a:r>
            <a:r>
              <a:rPr lang="zh-CN" altLang="en-US" dirty="0"/>
              <a:t>控制台应用；</a:t>
            </a:r>
          </a:p>
          <a:p>
            <a:r>
              <a:rPr lang="zh-CN" altLang="en-US" dirty="0"/>
              <a:t>项目→属性→</a:t>
            </a:r>
            <a:r>
              <a:rPr lang="en" altLang="zh-CN" dirty="0"/>
              <a:t>C/C++→</a:t>
            </a:r>
            <a:r>
              <a:rPr lang="zh-CN" altLang="en-US" dirty="0"/>
              <a:t>常规→附加包含目录：添加 </a:t>
            </a:r>
            <a:r>
              <a:rPr lang="en" altLang="zh-CN" dirty="0"/>
              <a:t>SDK </a:t>
            </a:r>
            <a:r>
              <a:rPr lang="zh-CN" altLang="en-US" dirty="0"/>
              <a:t>中的 </a:t>
            </a:r>
            <a:r>
              <a:rPr lang="en" altLang="zh-CN" dirty="0"/>
              <a:t>Include </a:t>
            </a:r>
            <a:r>
              <a:rPr lang="zh-CN" altLang="en-US" dirty="0"/>
              <a:t>目录：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12F95E54-CABC-B649-8A30-24B07A320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78" y="2662438"/>
            <a:ext cx="6063627" cy="41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err="1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Npcap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环境配置</a:t>
            </a:r>
          </a:p>
          <a:p>
            <a:r>
              <a:rPr lang="zh-CN" altLang="zh-CN" dirty="0"/>
              <a:t>项目</a:t>
            </a:r>
            <a:r>
              <a:rPr lang="en-US" altLang="zh-CN" dirty="0"/>
              <a:t>→</a:t>
            </a:r>
            <a:r>
              <a:rPr lang="zh-CN" altLang="zh-CN" dirty="0"/>
              <a:t>属性</a:t>
            </a:r>
            <a:r>
              <a:rPr lang="en-US" altLang="zh-CN" dirty="0"/>
              <a:t>→</a:t>
            </a:r>
            <a:r>
              <a:rPr lang="zh-CN" altLang="zh-CN" dirty="0"/>
              <a:t>链接器</a:t>
            </a:r>
            <a:r>
              <a:rPr lang="en-US" altLang="zh-CN" dirty="0"/>
              <a:t>→</a:t>
            </a:r>
            <a:r>
              <a:rPr lang="zh-CN" altLang="zh-CN" dirty="0"/>
              <a:t>常规</a:t>
            </a:r>
            <a:r>
              <a:rPr lang="en-US" altLang="zh-CN" dirty="0"/>
              <a:t>→</a:t>
            </a:r>
            <a:r>
              <a:rPr lang="zh-CN" altLang="zh-CN" dirty="0"/>
              <a:t>附加库目录：添加</a:t>
            </a:r>
            <a:r>
              <a:rPr lang="en-US" altLang="zh-CN" dirty="0"/>
              <a:t>SDK</a:t>
            </a:r>
            <a:r>
              <a:rPr lang="zh-CN" altLang="zh-CN" dirty="0"/>
              <a:t>中的</a:t>
            </a:r>
            <a:r>
              <a:rPr lang="en-US" altLang="zh-CN" dirty="0"/>
              <a:t>Lib</a:t>
            </a:r>
            <a:r>
              <a:rPr lang="zh-CN" altLang="zh-CN" dirty="0"/>
              <a:t>目录： </a:t>
            </a:r>
            <a:endParaRPr lang="zh-CN" altLang="en-US" dirty="0"/>
          </a:p>
        </p:txBody>
      </p:sp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F5B121B1-D324-AD44-9B45-CD4CEBF1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19" y="2184808"/>
            <a:ext cx="6733276" cy="46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err="1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Npcap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环境配置</a:t>
            </a:r>
          </a:p>
          <a:p>
            <a:r>
              <a:rPr lang="zh-CN" altLang="zh-CN" dirty="0"/>
              <a:t>项目</a:t>
            </a:r>
            <a:r>
              <a:rPr lang="en-US" altLang="zh-CN" dirty="0"/>
              <a:t>→</a:t>
            </a:r>
            <a:r>
              <a:rPr lang="zh-CN" altLang="zh-CN" dirty="0"/>
              <a:t>属性</a:t>
            </a:r>
            <a:r>
              <a:rPr lang="en-US" altLang="zh-CN" dirty="0"/>
              <a:t>→</a:t>
            </a:r>
            <a:r>
              <a:rPr lang="zh-CN" altLang="zh-CN" dirty="0"/>
              <a:t>链接器</a:t>
            </a:r>
            <a:r>
              <a:rPr lang="en-US" altLang="zh-CN" dirty="0"/>
              <a:t>→</a:t>
            </a:r>
            <a:r>
              <a:rPr lang="zh-CN" altLang="zh-CN" dirty="0"/>
              <a:t>输入</a:t>
            </a:r>
            <a:r>
              <a:rPr lang="en-US" altLang="zh-CN" dirty="0"/>
              <a:t>→</a:t>
            </a:r>
            <a:r>
              <a:rPr lang="zh-CN" altLang="zh-CN" dirty="0"/>
              <a:t>附加依赖项：添加</a:t>
            </a:r>
            <a:r>
              <a:rPr lang="en-US" altLang="zh-CN" dirty="0" err="1"/>
              <a:t>Packet.lib</a:t>
            </a:r>
            <a:r>
              <a:rPr lang="zh-CN" altLang="zh-CN" dirty="0"/>
              <a:t>和</a:t>
            </a:r>
            <a:r>
              <a:rPr lang="en-US" altLang="zh-CN" dirty="0" err="1"/>
              <a:t>wpcap.lib</a:t>
            </a:r>
            <a:r>
              <a:rPr lang="zh-CN" altLang="zh-CN" dirty="0"/>
              <a:t>： </a:t>
            </a:r>
            <a:endParaRPr lang="zh-CN" altLang="en-US" dirty="0"/>
          </a:p>
        </p:txBody>
      </p:sp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04305DF1-86FF-924C-BC79-6ADC7B13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65" y="2121852"/>
            <a:ext cx="6791384" cy="47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7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实验输入和输出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Input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 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&amp;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 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Output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r>
              <a:rPr lang="en-US" altLang="zh-CN" dirty="0" err="1"/>
              <a:t>Npcap</a:t>
            </a:r>
            <a:r>
              <a:rPr lang="zh-CN" altLang="en-US" dirty="0"/>
              <a:t>的拓扑结构如图所示：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A8D187-BC74-C540-A621-01FAAD80D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96" y="1204670"/>
            <a:ext cx="5763759" cy="5516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377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1" y="1052736"/>
            <a:ext cx="5363751" cy="50405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实验方法 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Process</a:t>
            </a:r>
          </a:p>
          <a:p>
            <a:r>
              <a:rPr lang="zh-CN" altLang="en-US" dirty="0"/>
              <a:t>一个较为完整的基于</a:t>
            </a:r>
            <a:r>
              <a:rPr lang="en-US" altLang="zh-CN" dirty="0"/>
              <a:t>Np</a:t>
            </a:r>
            <a:r>
              <a:rPr lang="en" altLang="zh-CN" dirty="0"/>
              <a:t>cap</a:t>
            </a:r>
            <a:r>
              <a:rPr lang="zh-CN" altLang="en-US" dirty="0"/>
              <a:t>的网络数据包捕获程序包括内核部分和用户分析部分，其中内核部分负责从网络中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捕获和过滤数据</a:t>
            </a:r>
            <a:r>
              <a:rPr lang="zh-CN" altLang="en-US" dirty="0"/>
              <a:t>，用户分析部分负责界面、数据转化与处理、格式化、协议分析等。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7BCE22-5067-2147-83DE-F1A582B32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379" y="907766"/>
            <a:ext cx="3948792" cy="5950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98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系统测试</a:t>
            </a:r>
          </a:p>
          <a:p>
            <a:r>
              <a:rPr lang="zh-CN" altLang="en-US" dirty="0"/>
              <a:t>对系统进行测试，验证系统的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功能、性能和兼容性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功能：考察系统能否准确捕获数据包，解析数据帧后能否获取相应信息。这 些信息包括网络监听所需要的数据帧的源地址，目的地址，协议类型等。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性能：考察系统能否保持较高的抓包率，同时保持实验操作便捷高效。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兼容性：考察系统能否在</a:t>
            </a:r>
            <a:r>
              <a:rPr lang="en" altLang="zh-CN" dirty="0"/>
              <a:t>Windows XP/7/8.1/10</a:t>
            </a:r>
            <a:r>
              <a:rPr lang="zh-CN" altLang="en-US" dirty="0"/>
              <a:t>下正常运行。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67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实验要求</a:t>
            </a:r>
          </a:p>
          <a:p>
            <a:r>
              <a:rPr lang="zh-CN" altLang="en-US" dirty="0"/>
              <a:t>基本要求：基于</a:t>
            </a:r>
            <a:r>
              <a:rPr lang="en" altLang="zh-CN" dirty="0"/>
              <a:t>Windows</a:t>
            </a:r>
            <a:r>
              <a:rPr lang="zh-CN" altLang="en-US" dirty="0"/>
              <a:t>或</a:t>
            </a:r>
            <a:r>
              <a:rPr lang="en" altLang="zh-CN" dirty="0"/>
              <a:t>Linux</a:t>
            </a:r>
            <a:r>
              <a:rPr lang="zh-CN" altLang="en-US" dirty="0"/>
              <a:t>操作系统，采用面向对象的程序设计语言，设计一个具备数据包捕获及解析功能的网络数据捕获系统。（占本次实验成绩的</a:t>
            </a:r>
            <a:r>
              <a:rPr lang="en-US" altLang="zh-CN" dirty="0"/>
              <a:t>80%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/>
              <a:t>提升要求：在基本要求的基础上，设计实现数据包统计的功能模块，能统计数据包协议的类型、数量等基础信息。 （占本次实验成绩的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7467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实验结果示例</a:t>
            </a:r>
          </a:p>
        </p:txBody>
      </p:sp>
      <p:pic>
        <p:nvPicPr>
          <p:cNvPr id="7" name="图片 6" descr="0465e4fc7721950d1b497d3a9435167">
            <a:extLst>
              <a:ext uri="{FF2B5EF4-FFF2-40B4-BE49-F238E27FC236}">
                <a16:creationId xmlns:a16="http://schemas.microsoft.com/office/drawing/2014/main" id="{9C7D0EC6-E251-F34E-867A-B70DFCBE2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44300"/>
            <a:ext cx="4775699" cy="4794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1608902741(1)">
            <a:extLst>
              <a:ext uri="{FF2B5EF4-FFF2-40B4-BE49-F238E27FC236}">
                <a16:creationId xmlns:a16="http://schemas.microsoft.com/office/drawing/2014/main" id="{E28952E3-DD2A-B84F-B60F-B2677F3E0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67" y="1653700"/>
            <a:ext cx="4683034" cy="4960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45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北京理工大学信息系统及安全对抗实验中心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1983" y="3594955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6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网络静态数据的获取与解析系统研制</a:t>
            </a:r>
          </a:p>
        </p:txBody>
      </p:sp>
      <p:pic>
        <p:nvPicPr>
          <p:cNvPr id="7" name="Picture 2" descr="C:\Users\lsl\Desktop\无标题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686" y="2586843"/>
            <a:ext cx="834109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62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网络静态数据的获取与解析系统研制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实验目的 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Target</a:t>
            </a:r>
          </a:p>
          <a:p>
            <a:r>
              <a:rPr lang="zh-CN" altLang="zh-CN" dirty="0"/>
              <a:t>基于</a:t>
            </a:r>
            <a:r>
              <a:rPr lang="en-US" altLang="zh-CN" dirty="0"/>
              <a:t>Python</a:t>
            </a:r>
            <a:r>
              <a:rPr lang="zh-CN" altLang="zh-CN" dirty="0"/>
              <a:t>语言设计网络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爬虫系统</a:t>
            </a:r>
            <a:r>
              <a:rPr lang="zh-CN" altLang="zh-CN" dirty="0"/>
              <a:t>，实现对网页内容的爬取和解析。 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实验环境</a:t>
            </a:r>
            <a:endParaRPr lang="en-US" altLang="zh-CN" dirty="0"/>
          </a:p>
          <a:p>
            <a:r>
              <a:rPr lang="zh-CN" altLang="zh-CN" dirty="0"/>
              <a:t>平台：与互联网连接的计算机</a:t>
            </a:r>
            <a:r>
              <a:rPr lang="en-US" altLang="zh-CN" dirty="0"/>
              <a:t>1</a:t>
            </a:r>
            <a:r>
              <a:rPr lang="zh-CN" altLang="zh-CN" dirty="0"/>
              <a:t>台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开发语言：</a:t>
            </a:r>
            <a:r>
              <a:rPr lang="en-US" altLang="zh-CN" dirty="0"/>
              <a:t>Python2.x</a:t>
            </a:r>
            <a:r>
              <a:rPr lang="zh-CN" altLang="zh-CN" dirty="0"/>
              <a:t>或</a:t>
            </a:r>
            <a:r>
              <a:rPr lang="en-US" altLang="zh-CN" dirty="0"/>
              <a:t>Python3.x</a:t>
            </a:r>
            <a:r>
              <a:rPr lang="zh-CN" altLang="en-US" dirty="0"/>
              <a:t>。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466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实验概述</a:t>
            </a:r>
            <a:endParaRPr lang="en-US" altLang="zh-CN" dirty="0"/>
          </a:p>
          <a:p>
            <a:r>
              <a:rPr lang="zh-CN" altLang="en-US" dirty="0"/>
              <a:t>网络动态数据的获取与解析系统研制</a:t>
            </a:r>
            <a:endParaRPr lang="en-US" altLang="zh-CN" dirty="0"/>
          </a:p>
          <a:p>
            <a:r>
              <a:rPr lang="zh-CN" altLang="en-US" dirty="0"/>
              <a:t>网络静态数据的获取与解析系统研制</a:t>
            </a:r>
            <a:endParaRPr lang="en-US" altLang="zh-CN" dirty="0"/>
          </a:p>
          <a:p>
            <a:r>
              <a:rPr lang="zh-CN" altLang="en-US" dirty="0"/>
              <a:t>媒体数据加密与解密系统研制</a:t>
            </a:r>
            <a:endParaRPr lang="en-US" altLang="zh-CN" dirty="0"/>
          </a:p>
          <a:p>
            <a:r>
              <a:rPr lang="zh-CN" altLang="en-US" dirty="0"/>
              <a:t>实验安排和答疑</a:t>
            </a:r>
            <a:endParaRPr lang="en-US" altLang="zh-CN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791744" y="4552956"/>
            <a:ext cx="826783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STXingkai" panose="02010800040101010101" pitchFamily="2" charset="-122"/>
                <a:ea typeface="STXingkai" panose="02010800040101010101" pitchFamily="2" charset="-122"/>
                <a:cs typeface="+mn-cs"/>
              </a:rPr>
              <a:t>上士闻道，勤而行之；中士闻道，若存若亡；下士闻道，大笑之。不笑不足以为道。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STXingkai" panose="02010800040101010101" pitchFamily="2" charset="-122"/>
              <a:ea typeface="STXingkai" panose="02010800040101010101" pitchFamily="2" charset="-122"/>
              <a:cs typeface="+mn-cs"/>
            </a:endParaRPr>
          </a:p>
        </p:txBody>
      </p:sp>
      <p:pic>
        <p:nvPicPr>
          <p:cNvPr id="8" name="图片 7" descr="卡通人物&#10;&#10;中度可信度描述已自动生成">
            <a:extLst>
              <a:ext uri="{FF2B5EF4-FFF2-40B4-BE49-F238E27FC236}">
                <a16:creationId xmlns:a16="http://schemas.microsoft.com/office/drawing/2014/main" id="{254E0BA3-84E5-8244-9316-25A2B09F1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2" y="3444613"/>
            <a:ext cx="2953865" cy="29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1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网络静态数据的获取与解析系统研制</a:t>
            </a:r>
            <a:br>
              <a:rPr lang="zh-CN" altLang="en-US" dirty="0"/>
            </a:b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实验原理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r>
              <a:rPr lang="zh-CN" altLang="en-US" dirty="0"/>
              <a:t>网络爬虫，又被称为网页蜘蛛，网络机器人：是一种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按照一定的规则</a:t>
            </a:r>
            <a:r>
              <a:rPr lang="zh-CN" altLang="en-US" dirty="0"/>
              <a:t>，自动地抓取互联网信息的程序或者脚本。它的作用是从互联网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获得目标数据</a:t>
            </a:r>
            <a:r>
              <a:rPr lang="zh-CN" altLang="en-US" dirty="0"/>
              <a:t>，对数据 进行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处理</a:t>
            </a:r>
            <a:r>
              <a:rPr lang="zh-CN" altLang="en-US" dirty="0"/>
              <a:t>（数据挖掘或统计分析等），应用于商业，实现产品改进、决策等等。 </a:t>
            </a:r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3C35D2-AD93-F644-8654-387B76AB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9" y="3189513"/>
            <a:ext cx="16650796" cy="4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9D8501B-E908-B840-B5F6-41FAD78D2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70462"/>
              </p:ext>
            </p:extLst>
          </p:nvPr>
        </p:nvGraphicFramePr>
        <p:xfrm>
          <a:off x="3102430" y="3189513"/>
          <a:ext cx="5475514" cy="3387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r:id="rId3" imgW="3987800" imgH="2463800" progId="Visio.Drawing.15">
                  <p:embed/>
                </p:oleObj>
              </mc:Choice>
              <mc:Fallback>
                <p:oleObj r:id="rId3" imgW="3987800" imgH="24638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430" y="3189513"/>
                        <a:ext cx="5475514" cy="3387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54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网络静态数据的获取与解析系统研制</a:t>
            </a:r>
            <a:br>
              <a:rPr lang="zh-CN" altLang="en-US" dirty="0"/>
            </a:b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URL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管理器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r>
              <a:rPr lang="zh-CN" altLang="en-US" dirty="0"/>
              <a:t>有的简单爬虫仅有一个页面，有的复杂爬虫会从当前抓取页面中抓到其它超链 接等，这些处理都是用</a:t>
            </a:r>
            <a:r>
              <a:rPr lang="en" altLang="zh-CN" dirty="0"/>
              <a:t>URL</a:t>
            </a:r>
            <a:r>
              <a:rPr lang="zh-CN" altLang="en-US" dirty="0"/>
              <a:t>管理器处理。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URL</a:t>
            </a:r>
            <a:r>
              <a:rPr lang="zh-CN" altLang="en-US" dirty="0"/>
              <a:t>管理器负责管理待抓取的</a:t>
            </a:r>
            <a:r>
              <a:rPr lang="en" altLang="zh-CN" dirty="0"/>
              <a:t>URL</a:t>
            </a:r>
            <a:r>
              <a:rPr lang="zh-CN" altLang="en-US" dirty="0"/>
              <a:t>集合和已抓取的</a:t>
            </a:r>
            <a:r>
              <a:rPr lang="en" altLang="zh-CN" dirty="0"/>
              <a:t>URL</a:t>
            </a:r>
            <a:r>
              <a:rPr lang="zh-CN" altLang="en-US" dirty="0"/>
              <a:t>集合，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防止循环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重复抓取网页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3C35D2-AD93-F644-8654-387B76AB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9" y="3189513"/>
            <a:ext cx="16650796" cy="4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2B9B64-F4DB-6F49-A806-30C94E2D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372" y="4025501"/>
            <a:ext cx="150293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A822D64-3002-994A-86C1-426B738DA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769850"/>
              </p:ext>
            </p:extLst>
          </p:nvPr>
        </p:nvGraphicFramePr>
        <p:xfrm>
          <a:off x="2596372" y="4025502"/>
          <a:ext cx="6999256" cy="2220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r:id="rId3" imgW="3911600" imgH="1244600" progId="Visio.Drawing.15">
                  <p:embed/>
                </p:oleObj>
              </mc:Choice>
              <mc:Fallback>
                <p:oleObj r:id="rId3" imgW="3911600" imgH="12446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372" y="4025502"/>
                        <a:ext cx="6999256" cy="2220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351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网络静态数据的获取与解析系统研制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爬取策略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r>
              <a:rPr lang="zh-CN" altLang="en" dirty="0"/>
              <a:t>深度</a:t>
            </a:r>
            <a:r>
              <a:rPr lang="zh-CN" altLang="en-US" dirty="0"/>
              <a:t>优先</a:t>
            </a:r>
            <a:endParaRPr lang="en-US" altLang="zh-CN" dirty="0"/>
          </a:p>
          <a:p>
            <a:r>
              <a:rPr lang="zh-CN" altLang="en-US" dirty="0"/>
              <a:t>广度优先</a:t>
            </a:r>
            <a:endParaRPr lang="en-US" altLang="zh-CN" dirty="0"/>
          </a:p>
          <a:p>
            <a:r>
              <a:rPr lang="zh-CN" altLang="en-US" dirty="0"/>
              <a:t>反向链接（</a:t>
            </a:r>
            <a:r>
              <a:rPr lang="en-US" altLang="zh-CN" dirty="0"/>
              <a:t>PageRank</a:t>
            </a:r>
            <a:r>
              <a:rPr lang="zh-CN" altLang="en-US" dirty="0"/>
              <a:t>算法）：更重要的页面往往被更多网页引用。</a:t>
            </a:r>
            <a:endParaRPr lang="en-US" altLang="zh-CN" dirty="0"/>
          </a:p>
          <a:p>
            <a:r>
              <a:rPr lang="en-US" altLang="zh-CN" dirty="0"/>
              <a:t>Partial</a:t>
            </a:r>
            <a:r>
              <a:rPr lang="zh-CN" altLang="en-US" dirty="0"/>
              <a:t> </a:t>
            </a:r>
            <a:r>
              <a:rPr lang="en-US" altLang="zh-CN" dirty="0"/>
              <a:t>PageRank</a:t>
            </a:r>
          </a:p>
          <a:p>
            <a:r>
              <a:rPr lang="en" altLang="zh-CN" dirty="0"/>
              <a:t>OPIC</a:t>
            </a:r>
            <a:r>
              <a:rPr lang="zh-CN" altLang="en-US" dirty="0"/>
              <a:t>策略</a:t>
            </a:r>
          </a:p>
          <a:p>
            <a:r>
              <a:rPr lang="zh-CN" altLang="en-US" dirty="0"/>
              <a:t>大站优先策略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3C35D2-AD93-F644-8654-387B76AB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9" y="3189513"/>
            <a:ext cx="16650796" cy="4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2B9B64-F4DB-6F49-A806-30C94E2D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372" y="4025501"/>
            <a:ext cx="150293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BEFEBE-0207-D141-8001-08C5BC78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943" y="4002641"/>
            <a:ext cx="137981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8F01E6C-CBA5-3442-9504-E680440B81E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55103" y="5723238"/>
            <a:ext cx="106368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2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网络静态数据的获取与解析系统研制</a:t>
            </a:r>
            <a:br>
              <a:rPr lang="zh-CN" altLang="en-US" dirty="0"/>
            </a:b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网页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下载器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r>
              <a:rPr lang="zh-CN" altLang="en-US" dirty="0"/>
              <a:t>网页下载器是将互联网上</a:t>
            </a:r>
            <a:r>
              <a:rPr lang="en" altLang="zh-CN" dirty="0"/>
              <a:t>URL</a:t>
            </a:r>
            <a:r>
              <a:rPr lang="zh-CN" altLang="en-US" dirty="0"/>
              <a:t>对应网页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下载到本地</a:t>
            </a:r>
            <a:r>
              <a:rPr lang="zh-CN" altLang="en-US" dirty="0"/>
              <a:t>的工具。 </a:t>
            </a:r>
          </a:p>
          <a:p>
            <a:endParaRPr lang="zh-CN" altLang="en-US" dirty="0"/>
          </a:p>
          <a:p>
            <a:r>
              <a:rPr lang="en" altLang="zh-CN" dirty="0"/>
              <a:t>Python</a:t>
            </a:r>
            <a:r>
              <a:rPr lang="zh-CN" altLang="en-US" dirty="0"/>
              <a:t>的下载器主要有官方自带的</a:t>
            </a:r>
            <a:r>
              <a:rPr lang="en" altLang="zh-CN" dirty="0"/>
              <a:t>urllib2</a:t>
            </a:r>
            <a:r>
              <a:rPr lang="zh-CN" altLang="en-US" dirty="0"/>
              <a:t>包或者强大功能的第三方工具包 </a:t>
            </a:r>
            <a:r>
              <a:rPr lang="en" altLang="zh-CN" dirty="0"/>
              <a:t>requests</a:t>
            </a:r>
            <a:r>
              <a:rPr lang="zh-CN" altLang="en" dirty="0"/>
              <a:t>。 </a:t>
            </a:r>
            <a:endParaRPr lang="en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3C35D2-AD93-F644-8654-387B76AB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9" y="3189513"/>
            <a:ext cx="16650796" cy="4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2B9B64-F4DB-6F49-A806-30C94E2D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372" y="4025501"/>
            <a:ext cx="150293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BEFEBE-0207-D141-8001-08C5BC78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943" y="4002641"/>
            <a:ext cx="137981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4A30227-98E2-C340-8089-D4A61C421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112992"/>
              </p:ext>
            </p:extLst>
          </p:nvPr>
        </p:nvGraphicFramePr>
        <p:xfrm>
          <a:off x="1338943" y="4002642"/>
          <a:ext cx="9785124" cy="158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r:id="rId3" imgW="3124200" imgH="520700" progId="Visio.Drawing.15">
                  <p:embed/>
                </p:oleObj>
              </mc:Choice>
              <mc:Fallback>
                <p:oleObj r:id="rId3" imgW="3124200" imgH="520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943" y="4002642"/>
                        <a:ext cx="9785124" cy="15820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48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网络静态数据的获取与解析系统研制</a:t>
            </a:r>
            <a:br>
              <a:rPr lang="zh-CN" altLang="en-US" dirty="0"/>
            </a:b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网页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解析器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r>
              <a:rPr lang="zh-CN" altLang="en-US" dirty="0"/>
              <a:t>网页下载到本地后，需要对复杂的网页结构进行处理，得到有用的关键信息。网页解析器是从网页中提取出有价值的数据的工具。</a:t>
            </a:r>
          </a:p>
          <a:p>
            <a:r>
              <a:rPr lang="en" altLang="zh-CN" dirty="0"/>
              <a:t>Python</a:t>
            </a:r>
            <a:r>
              <a:rPr lang="zh-CN" altLang="en-US" dirty="0"/>
              <a:t>的网页解析器有多种：</a:t>
            </a:r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字符串匹配类</a:t>
            </a:r>
            <a:r>
              <a:rPr lang="zh-CN" altLang="en-US" dirty="0"/>
              <a:t>，通过正则表达式实现模糊匹配，这种方式可以应对简单的网页。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结构类解析器</a:t>
            </a:r>
            <a:r>
              <a:rPr lang="zh-CN" altLang="en-US" dirty="0"/>
              <a:t>，包含</a:t>
            </a:r>
            <a:r>
              <a:rPr lang="en" altLang="zh-CN" dirty="0"/>
              <a:t>python</a:t>
            </a:r>
            <a:r>
              <a:rPr lang="zh-CN" altLang="en-US" dirty="0"/>
              <a:t>自带的</a:t>
            </a:r>
            <a:r>
              <a:rPr lang="en" altLang="zh-CN" dirty="0" err="1"/>
              <a:t>html.parser</a:t>
            </a:r>
            <a:r>
              <a:rPr lang="zh-CN" altLang="en-US" dirty="0"/>
              <a:t>，第三方插件</a:t>
            </a:r>
            <a:r>
              <a:rPr lang="en" altLang="zh-CN" dirty="0" err="1"/>
              <a:t>lxml</a:t>
            </a:r>
            <a:r>
              <a:rPr lang="zh-CN" altLang="en-US" dirty="0"/>
              <a:t>（可解析</a:t>
            </a:r>
            <a:r>
              <a:rPr lang="en" altLang="zh-CN" dirty="0"/>
              <a:t>http/https</a:t>
            </a:r>
            <a:r>
              <a:rPr lang="zh-CN" altLang="en-US" dirty="0"/>
              <a:t>网页）以及强大功能的第三方工具</a:t>
            </a:r>
            <a:r>
              <a:rPr lang="en" altLang="zh-CN" dirty="0" err="1"/>
              <a:t>BeautifulSoup</a:t>
            </a:r>
            <a:r>
              <a:rPr lang="zh-CN" altLang="en-US" dirty="0"/>
              <a:t>，它能兼容</a:t>
            </a:r>
            <a:r>
              <a:rPr lang="en" altLang="zh-CN" dirty="0" err="1"/>
              <a:t>html.parser</a:t>
            </a:r>
            <a:r>
              <a:rPr lang="zh-CN" altLang="en-US" dirty="0"/>
              <a:t>和</a:t>
            </a:r>
            <a:r>
              <a:rPr lang="en" altLang="zh-CN" dirty="0" err="1"/>
              <a:t>lxml</a:t>
            </a:r>
            <a:r>
              <a:rPr lang="zh-CN" altLang="en-US" dirty="0"/>
              <a:t>的功能。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3C35D2-AD93-F644-8654-387B76AB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9" y="3189513"/>
            <a:ext cx="16650796" cy="4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2B9B64-F4DB-6F49-A806-30C94E2D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372" y="4025501"/>
            <a:ext cx="150293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BEFEBE-0207-D141-8001-08C5BC78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943" y="4002641"/>
            <a:ext cx="137981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8F01E6C-CBA5-3442-9504-E680440B81E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55103" y="5723238"/>
            <a:ext cx="106368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E50C4FD-6787-A440-9BFB-65861FA46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308015"/>
              </p:ext>
            </p:extLst>
          </p:nvPr>
        </p:nvGraphicFramePr>
        <p:xfrm>
          <a:off x="1555103" y="5420112"/>
          <a:ext cx="9359734" cy="557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r:id="rId3" imgW="3327400" imgH="381000" progId="Visio.Drawing.15">
                  <p:embed/>
                </p:oleObj>
              </mc:Choice>
              <mc:Fallback>
                <p:oleObj r:id="rId3" imgW="3327400" imgH="3810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6053"/>
                      <a:stretch>
                        <a:fillRect/>
                      </a:stretch>
                    </p:blipFill>
                    <p:spPr bwMode="auto">
                      <a:xfrm>
                        <a:off x="1555103" y="5420112"/>
                        <a:ext cx="9359734" cy="5571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3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网络静态数据的获取与解析系统研制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实验要求</a:t>
            </a:r>
          </a:p>
          <a:p>
            <a:r>
              <a:rPr lang="zh-CN" altLang="en-US" dirty="0"/>
              <a:t>基本要求：设计一个能够抓取百度新闻网页实时信息的爬虫系统。爬取结果中至少需要有词条信息及链接。（占本次实验成绩的</a:t>
            </a:r>
            <a:r>
              <a:rPr lang="en-US" altLang="zh-CN" dirty="0"/>
              <a:t>80%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/>
              <a:t>提升要求：在基本要求的基础上，爬取微博实时热搜或知乎热搜下所有词条的具体信息。（占本次实验成绩的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特殊加分：</a:t>
            </a:r>
            <a:r>
              <a:rPr lang="en-US" altLang="zh-CN" dirty="0"/>
              <a:t>(1)</a:t>
            </a:r>
            <a:r>
              <a:rPr lang="zh-CN" altLang="en-US" dirty="0"/>
              <a:t>实现网页排重功能，将重复数据排除。</a:t>
            </a:r>
            <a:r>
              <a:rPr lang="en-US" altLang="zh-CN" dirty="0"/>
              <a:t>(2)</a:t>
            </a:r>
            <a:r>
              <a:rPr lang="zh-CN" altLang="en-US" dirty="0"/>
              <a:t>实现基于关键词的网页爬取。</a:t>
            </a:r>
            <a:r>
              <a:rPr lang="en-US" altLang="zh-CN" dirty="0"/>
              <a:t>(3)</a:t>
            </a:r>
            <a:r>
              <a:rPr lang="zh-CN" altLang="en-US" dirty="0"/>
              <a:t>实现</a:t>
            </a:r>
            <a:r>
              <a:rPr lang="en-US" altLang="zh-CN" dirty="0"/>
              <a:t>2</a:t>
            </a:r>
            <a:r>
              <a:rPr lang="zh-CN" altLang="en-US" dirty="0"/>
              <a:t>级网页链接以上网页的爬取。</a:t>
            </a:r>
            <a:r>
              <a:rPr lang="en-US" altLang="zh-CN" dirty="0"/>
              <a:t>(4)</a:t>
            </a:r>
            <a:r>
              <a:rPr lang="zh-CN" altLang="en-US" dirty="0"/>
              <a:t>实现网页结构化数据存储，结构化的属性包括网址、关键词、爬取日期和时间、网页存储位置等。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453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网络静态数据的获取与解析系统研制</a:t>
            </a:r>
            <a:br>
              <a:rPr lang="zh-CN" altLang="en-US" dirty="0"/>
            </a:b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实验输入和输出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Input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 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&amp;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 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Output</a:t>
            </a:r>
          </a:p>
          <a:p>
            <a:r>
              <a:rPr lang="zh-CN" altLang="en-US" dirty="0"/>
              <a:t>输入：待爬取的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输出：解析后的网页页面数据。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1907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网络静态数据的获取与解析系统研制</a:t>
            </a:r>
            <a:br>
              <a:rPr lang="zh-CN" altLang="en-US" dirty="0"/>
            </a:b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实验步骤 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Process</a:t>
            </a:r>
          </a:p>
          <a:p>
            <a:r>
              <a:rPr lang="zh-CN" altLang="en-US" dirty="0"/>
              <a:t>首先选取一部分精心挑选的种子</a:t>
            </a:r>
            <a:r>
              <a:rPr lang="en" altLang="zh-CN" dirty="0"/>
              <a:t>URL</a:t>
            </a:r>
            <a:r>
              <a:rPr lang="zh-CN" altLang="en-US" dirty="0"/>
              <a:t>；</a:t>
            </a:r>
            <a:endParaRPr lang="en" altLang="zh-CN" dirty="0"/>
          </a:p>
          <a:p>
            <a:r>
              <a:rPr lang="zh-CN" altLang="en-US" dirty="0"/>
              <a:t>将这些</a:t>
            </a:r>
            <a:r>
              <a:rPr lang="en" altLang="zh-CN" dirty="0"/>
              <a:t>URL</a:t>
            </a:r>
            <a:r>
              <a:rPr lang="zh-CN" altLang="en-US" dirty="0"/>
              <a:t>放入待抓取队列；</a:t>
            </a:r>
            <a:endParaRPr lang="en-US" altLang="zh-CN" dirty="0"/>
          </a:p>
          <a:p>
            <a:r>
              <a:rPr lang="zh-CN" altLang="en-US" dirty="0"/>
              <a:t>从待抓取队列中取出一个</a:t>
            </a:r>
            <a:r>
              <a:rPr lang="en" altLang="zh-CN" dirty="0"/>
              <a:t>URL</a:t>
            </a:r>
            <a:r>
              <a:rPr lang="zh-CN" altLang="en" dirty="0"/>
              <a:t>，</a:t>
            </a:r>
            <a:r>
              <a:rPr lang="zh-CN" altLang="en-US" dirty="0"/>
              <a:t>将</a:t>
            </a:r>
            <a:r>
              <a:rPr lang="zh-CN" altLang="en" dirty="0"/>
              <a:t>其</a:t>
            </a:r>
            <a:r>
              <a:rPr lang="zh-CN" altLang="en-US" dirty="0"/>
              <a:t>对应的网页下载下来，存储在本地。并把这个</a:t>
            </a:r>
            <a:r>
              <a:rPr lang="en" altLang="zh-CN" dirty="0"/>
              <a:t>URL</a:t>
            </a:r>
            <a:r>
              <a:rPr lang="zh-CN" altLang="en-US" dirty="0"/>
              <a:t>放进已抓取队列（可选：把该</a:t>
            </a:r>
            <a:r>
              <a:rPr lang="en-US" altLang="zh-CN" dirty="0"/>
              <a:t>URL</a:t>
            </a:r>
            <a:r>
              <a:rPr lang="zh-CN" altLang="en-US" dirty="0"/>
              <a:t>指向的其他</a:t>
            </a:r>
            <a:r>
              <a:rPr lang="en-US" altLang="zh-CN" dirty="0"/>
              <a:t>URL</a:t>
            </a:r>
            <a:r>
              <a:rPr lang="zh-CN" altLang="en-US" dirty="0"/>
              <a:t>放入待抓取队列）；</a:t>
            </a:r>
            <a:endParaRPr lang="en-US" altLang="zh-CN" dirty="0"/>
          </a:p>
          <a:p>
            <a:r>
              <a:rPr lang="zh-CN" altLang="en-US" dirty="0"/>
              <a:t>重复上一步骤直到待抓取队列为空。</a:t>
            </a:r>
            <a:endParaRPr lang="en-US" altLang="zh-CN" dirty="0"/>
          </a:p>
          <a:p>
            <a:r>
              <a:rPr lang="zh-CN" altLang="en-US" dirty="0"/>
              <a:t>分析本地网页数据库。</a:t>
            </a:r>
          </a:p>
        </p:txBody>
      </p:sp>
    </p:spTree>
    <p:extLst>
      <p:ext uri="{BB962C8B-B14F-4D97-AF65-F5344CB8AC3E}">
        <p14:creationId xmlns:p14="http://schemas.microsoft.com/office/powerpoint/2010/main" val="4257532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网络静态数据的获取与解析系统研制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实验结果示例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A55746-7192-B945-9F2C-FCC8357D4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87" y="1456056"/>
            <a:ext cx="5539740" cy="526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4AFF26-D8A4-6A48-9A4D-EE50EEF00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52" y="2342386"/>
            <a:ext cx="5539740" cy="32232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743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北京理工大学信息系统及安全对抗实验中心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5311" y="3687469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6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媒体数据加密与解密系统研制</a:t>
            </a:r>
          </a:p>
        </p:txBody>
      </p:sp>
      <p:pic>
        <p:nvPicPr>
          <p:cNvPr id="7" name="Picture 2" descr="C:\Users\lsl\Desktop\无标题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686" y="2586843"/>
            <a:ext cx="834109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84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北京理工大学信息系统及安全对抗实验中心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1982" y="3594955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6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pic>
        <p:nvPicPr>
          <p:cNvPr id="7" name="Picture 2" descr="C:\Users\lsl\Desktop\无标题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686" y="2586843"/>
            <a:ext cx="834109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2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媒体数据加密与解密系统研制 </a:t>
            </a:r>
            <a:br>
              <a:rPr lang="zh-CN" altLang="en-US" dirty="0"/>
            </a:b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实验目的 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Target</a:t>
            </a:r>
          </a:p>
          <a:p>
            <a:r>
              <a:rPr lang="zh-CN" altLang="en-US" dirty="0"/>
              <a:t>单密钥体制</a:t>
            </a:r>
            <a:r>
              <a:rPr lang="en" altLang="zh-CN" dirty="0">
                <a:solidFill>
                  <a:schemeClr val="accent6">
                    <a:lumMod val="75000"/>
                  </a:schemeClr>
                </a:solidFill>
              </a:rPr>
              <a:t>AES</a:t>
            </a:r>
            <a:r>
              <a:rPr lang="zh-CN" altLang="en-US" dirty="0"/>
              <a:t>和双密钥体制</a:t>
            </a:r>
            <a:r>
              <a:rPr lang="en" altLang="zh-CN" dirty="0">
                <a:solidFill>
                  <a:schemeClr val="accent6">
                    <a:lumMod val="75000"/>
                  </a:schemeClr>
                </a:solidFill>
              </a:rPr>
              <a:t>RSA</a:t>
            </a:r>
            <a:r>
              <a:rPr lang="zh-CN" altLang="en-US" dirty="0"/>
              <a:t>算法的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原理理解以及功能实现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实验环境</a:t>
            </a:r>
            <a:endParaRPr lang="en-US" altLang="zh-CN" dirty="0"/>
          </a:p>
          <a:p>
            <a:r>
              <a:rPr lang="zh-CN" altLang="zh-CN" dirty="0"/>
              <a:t>平台：</a:t>
            </a:r>
            <a:r>
              <a:rPr lang="zh-CN" altLang="en-US" dirty="0"/>
              <a:t>与局域网连接的计算机；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开发</a:t>
            </a:r>
            <a:r>
              <a:rPr lang="zh-CN" altLang="en-US" dirty="0"/>
              <a:t>软件</a:t>
            </a:r>
            <a:r>
              <a:rPr lang="zh-CN" altLang="zh-CN" dirty="0"/>
              <a:t>：</a:t>
            </a:r>
            <a:r>
              <a:rPr lang="zh-CN" altLang="en-US" dirty="0"/>
              <a:t>任何一种可以实现可视化界面和加密解密功能的开发语言平台。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897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媒体数据加密与解密系统研制 </a:t>
            </a:r>
            <a:br>
              <a:rPr lang="zh-CN" altLang="en-US" dirty="0"/>
            </a:b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实验原理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r>
              <a:rPr lang="zh-CN" altLang="en-US" dirty="0"/>
              <a:t>密码系统（密码体制）通常由五部分组成：</a:t>
            </a:r>
            <a:endParaRPr lang="en-US" altLang="zh-CN" dirty="0"/>
          </a:p>
          <a:p>
            <a:r>
              <a:rPr lang="zh-CN" altLang="en-US"/>
              <a:t>明文空间</a:t>
            </a:r>
            <a:r>
              <a:rPr lang="zh-CN" altLang="en-US" dirty="0"/>
              <a:t>：所有可能明文</a:t>
            </a:r>
            <a:r>
              <a:rPr lang="en-US" altLang="zh-CN" dirty="0"/>
              <a:t>m</a:t>
            </a:r>
            <a:r>
              <a:rPr lang="zh-CN" altLang="en-US" dirty="0"/>
              <a:t>的有限集称为明文空间，通常用</a:t>
            </a:r>
            <a:r>
              <a:rPr lang="en" altLang="zh-CN" dirty="0"/>
              <a:t>M</a:t>
            </a:r>
            <a:r>
              <a:rPr lang="zh-CN" altLang="en-US" dirty="0"/>
              <a:t>表示；</a:t>
            </a:r>
            <a:endParaRPr lang="en-US" altLang="zh-CN" dirty="0"/>
          </a:p>
          <a:p>
            <a:r>
              <a:rPr lang="zh-CN" altLang="en-US" dirty="0"/>
              <a:t>密文空间：所有可能密文</a:t>
            </a:r>
            <a:r>
              <a:rPr lang="en-US" altLang="zh-CN" dirty="0"/>
              <a:t>c</a:t>
            </a:r>
            <a:r>
              <a:rPr lang="zh-CN" altLang="en-US" dirty="0"/>
              <a:t>的有限集称为密文空间，通常用</a:t>
            </a:r>
            <a:r>
              <a:rPr lang="en-US" altLang="zh-CN" dirty="0"/>
              <a:t>C</a:t>
            </a:r>
            <a:r>
              <a:rPr lang="zh-CN" altLang="en-US" dirty="0"/>
              <a:t>表示；</a:t>
            </a:r>
            <a:endParaRPr lang="en-US" altLang="zh-CN" dirty="0"/>
          </a:p>
          <a:p>
            <a:r>
              <a:rPr lang="zh-CN" altLang="en-US" dirty="0"/>
              <a:t>密钥空间：所有可能的密钥</a:t>
            </a:r>
            <a:r>
              <a:rPr lang="en-US" altLang="zh-CN" dirty="0"/>
              <a:t>k</a:t>
            </a:r>
            <a:r>
              <a:rPr lang="zh-CN" altLang="en-US" dirty="0"/>
              <a:t>构成的有限集称为密钥空间，通常用</a:t>
            </a:r>
            <a:r>
              <a:rPr lang="en-US" altLang="zh-CN" dirty="0"/>
              <a:t>K</a:t>
            </a:r>
            <a:r>
              <a:rPr lang="zh-CN" altLang="en-US" dirty="0"/>
              <a:t>表示；</a:t>
            </a:r>
            <a:endParaRPr lang="en-US" altLang="zh-CN" dirty="0"/>
          </a:p>
          <a:p>
            <a:r>
              <a:rPr lang="zh-CN" altLang="en-US" dirty="0"/>
              <a:t>加密算法：加密算法是基于密钥</a:t>
            </a:r>
            <a:r>
              <a:rPr lang="en-US" altLang="zh-CN" dirty="0"/>
              <a:t>k</a:t>
            </a:r>
            <a:r>
              <a:rPr lang="zh-CN" altLang="en-US" dirty="0"/>
              <a:t>将明文</a:t>
            </a:r>
            <a:r>
              <a:rPr lang="en-US" altLang="zh-CN" dirty="0"/>
              <a:t>m</a:t>
            </a:r>
            <a:r>
              <a:rPr lang="zh-CN" altLang="en-US" dirty="0"/>
              <a:t>变换为密文</a:t>
            </a:r>
            <a:r>
              <a:rPr lang="en-US" altLang="zh-CN" dirty="0"/>
              <a:t>c</a:t>
            </a:r>
            <a:r>
              <a:rPr lang="zh-CN" altLang="en-US" dirty="0"/>
              <a:t>的变换函数，相应的变换过程称为加密，通常用</a:t>
            </a:r>
            <a:r>
              <a:rPr lang="en" altLang="zh-CN" dirty="0"/>
              <a:t>E</a:t>
            </a:r>
            <a:r>
              <a:rPr lang="zh-CN" altLang="en-US" dirty="0"/>
              <a:t>表示，即</a:t>
            </a:r>
            <a:r>
              <a:rPr lang="en" altLang="zh-CN" dirty="0"/>
              <a:t>c=</a:t>
            </a:r>
            <a:r>
              <a:rPr lang="en" altLang="zh-CN" dirty="0" err="1"/>
              <a:t>Ek</a:t>
            </a:r>
            <a:r>
              <a:rPr lang="en" altLang="zh-CN" dirty="0"/>
              <a:t>(m)</a:t>
            </a:r>
            <a:r>
              <a:rPr lang="zh-CN" altLang="en" dirty="0"/>
              <a:t>，</a:t>
            </a:r>
            <a:r>
              <a:rPr lang="zh-CN" altLang="en-US" dirty="0"/>
              <a:t>也可表示为</a:t>
            </a:r>
            <a:r>
              <a:rPr lang="en" altLang="zh-CN" dirty="0"/>
              <a:t>c=E(</a:t>
            </a:r>
            <a:r>
              <a:rPr lang="en" altLang="zh-CN" dirty="0" err="1"/>
              <a:t>m,k</a:t>
            </a:r>
            <a:r>
              <a:rPr lang="en" altLang="zh-CN" dirty="0"/>
              <a:t>)</a:t>
            </a:r>
          </a:p>
          <a:p>
            <a:r>
              <a:rPr lang="zh-CN" altLang="en-US" dirty="0"/>
              <a:t>解密算法：解密算法是基于密钥</a:t>
            </a:r>
            <a:r>
              <a:rPr lang="en-US" altLang="zh-CN" dirty="0"/>
              <a:t>k</a:t>
            </a:r>
            <a:r>
              <a:rPr lang="zh-CN" altLang="en-US" dirty="0"/>
              <a:t>将密文</a:t>
            </a:r>
            <a:r>
              <a:rPr lang="en-US" altLang="zh-CN" dirty="0"/>
              <a:t>c</a:t>
            </a:r>
            <a:r>
              <a:rPr lang="zh-CN" altLang="en-US" dirty="0"/>
              <a:t>恢复为明文</a:t>
            </a:r>
            <a:r>
              <a:rPr lang="en-US" altLang="zh-CN" dirty="0"/>
              <a:t>m</a:t>
            </a:r>
            <a:r>
              <a:rPr lang="zh-CN" altLang="en-US" dirty="0"/>
              <a:t>的变换函数，相应的变换过程称为解密，通常用</a:t>
            </a:r>
            <a:r>
              <a:rPr lang="en" altLang="zh-CN" dirty="0"/>
              <a:t>D</a:t>
            </a:r>
            <a:r>
              <a:rPr lang="zh-CN" altLang="en-US" dirty="0"/>
              <a:t>表示，即</a:t>
            </a:r>
            <a:r>
              <a:rPr lang="en" altLang="zh-CN" dirty="0"/>
              <a:t>m=Dk(c)</a:t>
            </a:r>
            <a:r>
              <a:rPr lang="zh-CN" altLang="en" dirty="0"/>
              <a:t>，</a:t>
            </a:r>
            <a:r>
              <a:rPr lang="zh-CN" altLang="en-US" dirty="0"/>
              <a:t>也可表示为</a:t>
            </a:r>
            <a:r>
              <a:rPr lang="en" altLang="zh-CN" dirty="0"/>
              <a:t>m=D(</a:t>
            </a:r>
            <a:r>
              <a:rPr lang="en" altLang="zh-CN" dirty="0" err="1"/>
              <a:t>c,k</a:t>
            </a:r>
            <a:r>
              <a:rPr lang="en" altLang="zh-CN" dirty="0"/>
              <a:t>)</a:t>
            </a:r>
            <a:r>
              <a:rPr lang="zh-CN" altLang="en" dirty="0"/>
              <a:t>。 </a:t>
            </a:r>
            <a:endParaRPr lang="e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02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媒体数据加密与解密系统研制 </a:t>
            </a:r>
            <a:br>
              <a:rPr lang="zh-CN" altLang="en-US" dirty="0"/>
            </a:b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实验原理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想在公共网络上交换信息。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624EE31-352E-EC49-A8C8-933FEC7A965F}"/>
              </a:ext>
            </a:extLst>
          </p:cNvPr>
          <p:cNvSpPr/>
          <p:nvPr/>
        </p:nvSpPr>
        <p:spPr>
          <a:xfrm>
            <a:off x="2622306" y="3415181"/>
            <a:ext cx="1418010" cy="14162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000" dirty="0">
                <a:solidFill>
                  <a:sysClr val="windowText" lastClr="000000"/>
                </a:solidFill>
              </a:rPr>
              <a:t>Alice</a:t>
            </a:r>
            <a:endParaRPr kumimoji="1"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72EC89-16C7-044B-87B1-613C530B7288}"/>
              </a:ext>
            </a:extLst>
          </p:cNvPr>
          <p:cNvSpPr/>
          <p:nvPr/>
        </p:nvSpPr>
        <p:spPr>
          <a:xfrm>
            <a:off x="7914652" y="3415181"/>
            <a:ext cx="1416286" cy="141628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000" dirty="0">
                <a:solidFill>
                  <a:sysClr val="windowText" lastClr="000000"/>
                </a:solidFill>
              </a:rPr>
              <a:t>Bob</a:t>
            </a:r>
            <a:endParaRPr kumimoji="1" lang="zh-CN" alt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19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媒体数据加密与解密系统研制 </a:t>
            </a:r>
            <a:br>
              <a:rPr lang="zh-CN" altLang="en-US" dirty="0"/>
            </a:b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实验原理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想在公共网络上交换信息，如果</a:t>
            </a:r>
            <a:r>
              <a:rPr lang="en-US" altLang="zh-CN" dirty="0"/>
              <a:t>Eve</a:t>
            </a:r>
            <a:r>
              <a:rPr lang="zh-CN" altLang="en-US" dirty="0"/>
              <a:t>存在他们应该怎么做？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624EE31-352E-EC49-A8C8-933FEC7A965F}"/>
              </a:ext>
            </a:extLst>
          </p:cNvPr>
          <p:cNvSpPr/>
          <p:nvPr/>
        </p:nvSpPr>
        <p:spPr>
          <a:xfrm>
            <a:off x="2622306" y="3415181"/>
            <a:ext cx="1418010" cy="14162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000" dirty="0">
                <a:solidFill>
                  <a:sysClr val="windowText" lastClr="000000"/>
                </a:solidFill>
              </a:rPr>
              <a:t>Alice</a:t>
            </a:r>
            <a:endParaRPr kumimoji="1"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72EC89-16C7-044B-87B1-613C530B7288}"/>
              </a:ext>
            </a:extLst>
          </p:cNvPr>
          <p:cNvSpPr/>
          <p:nvPr/>
        </p:nvSpPr>
        <p:spPr>
          <a:xfrm>
            <a:off x="7914652" y="3415181"/>
            <a:ext cx="1416286" cy="141628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000" dirty="0">
                <a:solidFill>
                  <a:sysClr val="windowText" lastClr="000000"/>
                </a:solidFill>
              </a:rPr>
              <a:t>Bob</a:t>
            </a:r>
            <a:endParaRPr kumimoji="1"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30EEBFE-BBA3-FF41-90E6-95B42B0E1E0E}"/>
              </a:ext>
            </a:extLst>
          </p:cNvPr>
          <p:cNvSpPr/>
          <p:nvPr/>
        </p:nvSpPr>
        <p:spPr>
          <a:xfrm>
            <a:off x="5269341" y="2156730"/>
            <a:ext cx="1416286" cy="14162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000" dirty="0">
                <a:solidFill>
                  <a:sysClr val="windowText" lastClr="000000"/>
                </a:solidFill>
              </a:rPr>
              <a:t>Eve</a:t>
            </a:r>
            <a:endParaRPr kumimoji="1" lang="zh-CN" alt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6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媒体数据加密与解密系统研制 </a:t>
            </a:r>
            <a:br>
              <a:rPr lang="zh-CN" altLang="en-US" dirty="0"/>
            </a:b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实验原理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想在公共网络上交换信息，如果</a:t>
            </a:r>
            <a:r>
              <a:rPr lang="en-US" altLang="zh-CN" dirty="0"/>
              <a:t>Mallory</a:t>
            </a:r>
            <a:r>
              <a:rPr lang="zh-CN" altLang="en-US" dirty="0"/>
              <a:t>存在他们应该怎么做？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624EE31-352E-EC49-A8C8-933FEC7A965F}"/>
              </a:ext>
            </a:extLst>
          </p:cNvPr>
          <p:cNvSpPr/>
          <p:nvPr/>
        </p:nvSpPr>
        <p:spPr>
          <a:xfrm>
            <a:off x="2622306" y="3415181"/>
            <a:ext cx="1418010" cy="14162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000" dirty="0">
                <a:solidFill>
                  <a:sysClr val="windowText" lastClr="000000"/>
                </a:solidFill>
              </a:rPr>
              <a:t>Alice</a:t>
            </a:r>
            <a:endParaRPr kumimoji="1"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72EC89-16C7-044B-87B1-613C530B7288}"/>
              </a:ext>
            </a:extLst>
          </p:cNvPr>
          <p:cNvSpPr/>
          <p:nvPr/>
        </p:nvSpPr>
        <p:spPr>
          <a:xfrm>
            <a:off x="7914652" y="3415181"/>
            <a:ext cx="1416286" cy="141628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000" dirty="0">
                <a:solidFill>
                  <a:sysClr val="windowText" lastClr="000000"/>
                </a:solidFill>
              </a:rPr>
              <a:t>Bob</a:t>
            </a:r>
            <a:endParaRPr kumimoji="1"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30EEBFE-BBA3-FF41-90E6-95B42B0E1E0E}"/>
              </a:ext>
            </a:extLst>
          </p:cNvPr>
          <p:cNvSpPr/>
          <p:nvPr/>
        </p:nvSpPr>
        <p:spPr>
          <a:xfrm>
            <a:off x="5269341" y="2156730"/>
            <a:ext cx="1416286" cy="14162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000" dirty="0">
                <a:solidFill>
                  <a:sysClr val="windowText" lastClr="000000"/>
                </a:solidFill>
              </a:rPr>
              <a:t>Eve</a:t>
            </a:r>
            <a:endParaRPr kumimoji="1"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3363DAA-CF95-664C-8308-602531E6CB8F}"/>
              </a:ext>
            </a:extLst>
          </p:cNvPr>
          <p:cNvSpPr/>
          <p:nvPr/>
        </p:nvSpPr>
        <p:spPr>
          <a:xfrm>
            <a:off x="5269341" y="4677010"/>
            <a:ext cx="1416286" cy="1416286"/>
          </a:xfrm>
          <a:prstGeom prst="ellipse">
            <a:avLst/>
          </a:prstGeom>
          <a:solidFill>
            <a:srgbClr val="EE8AE9"/>
          </a:solidFill>
          <a:ln>
            <a:solidFill>
              <a:srgbClr val="BE6DB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000" dirty="0">
                <a:solidFill>
                  <a:sysClr val="windowText" lastClr="000000"/>
                </a:solidFill>
              </a:rPr>
              <a:t>Mallory</a:t>
            </a:r>
            <a:endParaRPr kumimoji="1" lang="zh-CN" alt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270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媒体数据加密与解密系统研制</a:t>
            </a: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实验要求</a:t>
            </a:r>
          </a:p>
          <a:p>
            <a:r>
              <a:rPr lang="zh-CN" altLang="en-US" dirty="0"/>
              <a:t>基本要求：基于</a:t>
            </a:r>
            <a:r>
              <a:rPr lang="en" altLang="zh-CN" dirty="0"/>
              <a:t>Windows</a:t>
            </a:r>
            <a:r>
              <a:rPr lang="zh-CN" altLang="en-US" dirty="0"/>
              <a:t>或</a:t>
            </a:r>
            <a:r>
              <a:rPr lang="en" altLang="zh-CN" dirty="0"/>
              <a:t>Linux</a:t>
            </a:r>
            <a:r>
              <a:rPr lang="zh-CN" altLang="en-US" dirty="0"/>
              <a:t>操作系统，采用面向对象的程序设计语言，设计一个结合</a:t>
            </a:r>
            <a:r>
              <a:rPr lang="en" altLang="zh-CN" dirty="0"/>
              <a:t>DES</a:t>
            </a:r>
            <a:r>
              <a:rPr lang="zh-CN" altLang="en-US" dirty="0"/>
              <a:t>（或</a:t>
            </a:r>
            <a:r>
              <a:rPr lang="en-US" altLang="zh-CN" dirty="0"/>
              <a:t>AES</a:t>
            </a:r>
            <a:r>
              <a:rPr lang="zh-CN" altLang="en-US" dirty="0"/>
              <a:t>）和</a:t>
            </a:r>
            <a:r>
              <a:rPr lang="en" altLang="zh-CN" dirty="0"/>
              <a:t>RSA</a:t>
            </a:r>
            <a:r>
              <a:rPr lang="zh-CN" altLang="en-US" dirty="0"/>
              <a:t>算法的文件混合加解密系统。要求数据采用</a:t>
            </a:r>
            <a:r>
              <a:rPr lang="en" altLang="zh-CN" dirty="0"/>
              <a:t>DES</a:t>
            </a:r>
            <a:r>
              <a:rPr lang="zh-CN" altLang="en-US" dirty="0"/>
              <a:t>（</a:t>
            </a:r>
            <a:r>
              <a:rPr lang="en-US" altLang="zh-CN" dirty="0"/>
              <a:t>AES</a:t>
            </a:r>
            <a:r>
              <a:rPr lang="zh-CN" altLang="en-US" dirty="0"/>
              <a:t>）加密算法，</a:t>
            </a:r>
            <a:r>
              <a:rPr lang="en" altLang="zh-CN" dirty="0"/>
              <a:t>DES</a:t>
            </a:r>
            <a:r>
              <a:rPr lang="zh-CN" altLang="en-US" dirty="0"/>
              <a:t>（</a:t>
            </a:r>
            <a:r>
              <a:rPr lang="en-US" altLang="zh-CN" dirty="0"/>
              <a:t>AES</a:t>
            </a:r>
            <a:r>
              <a:rPr lang="zh-CN" altLang="en-US" dirty="0"/>
              <a:t>）密钥采用</a:t>
            </a:r>
            <a:r>
              <a:rPr lang="en" altLang="zh-CN" dirty="0"/>
              <a:t>RSA</a:t>
            </a:r>
            <a:r>
              <a:rPr lang="zh-CN" altLang="en-US" dirty="0"/>
              <a:t>加解密算法。（占本次实验成绩的</a:t>
            </a:r>
            <a:r>
              <a:rPr lang="en-US" altLang="zh-CN" dirty="0"/>
              <a:t>80%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/>
              <a:t>提升要求：在基本要求的基础上，设计实现点到点通讯的数据加密传输系统。（占本次实验成绩的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特殊加分：在通讯的基础上，对加密的文件增加校验和，保证文件传输过程中不被损坏；完成实验</a:t>
            </a:r>
            <a:r>
              <a:rPr lang="en-US" altLang="zh-CN" dirty="0"/>
              <a:t>UI</a:t>
            </a:r>
            <a:r>
              <a:rPr lang="zh-CN" altLang="en-US"/>
              <a:t>界面。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851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媒体数据加密与解密系统研制 </a:t>
            </a:r>
            <a:br>
              <a:rPr lang="zh-CN" altLang="en-US" dirty="0"/>
            </a:b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实验输入和输出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Input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 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&amp;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 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Output</a:t>
            </a:r>
          </a:p>
          <a:p>
            <a:r>
              <a:rPr lang="zh-CN" altLang="en-US" dirty="0"/>
              <a:t>输入：</a:t>
            </a:r>
            <a:r>
              <a:rPr lang="en-US" altLang="zh-CN" dirty="0"/>
              <a:t>AES</a:t>
            </a:r>
            <a:r>
              <a:rPr lang="zh-CN" altLang="en-US" dirty="0"/>
              <a:t>秘钥，</a:t>
            </a:r>
            <a:r>
              <a:rPr lang="en-US" altLang="zh-CN" dirty="0"/>
              <a:t>RSA</a:t>
            </a:r>
            <a:r>
              <a:rPr lang="zh-CN" altLang="en-US" dirty="0"/>
              <a:t>公钥，</a:t>
            </a:r>
            <a:r>
              <a:rPr lang="en-US" altLang="zh-CN" dirty="0"/>
              <a:t>RSA</a:t>
            </a:r>
            <a:r>
              <a:rPr lang="zh-CN" altLang="en-US" dirty="0"/>
              <a:t>私钥，待传输文件。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输出：用</a:t>
            </a:r>
            <a:r>
              <a:rPr lang="en-US" altLang="zh-CN" dirty="0"/>
              <a:t>RSA</a:t>
            </a:r>
            <a:r>
              <a:rPr lang="zh-CN" altLang="en-US" dirty="0"/>
              <a:t>公钥加密的</a:t>
            </a:r>
            <a:r>
              <a:rPr lang="en-US" altLang="zh-CN" dirty="0"/>
              <a:t>AES</a:t>
            </a:r>
            <a:r>
              <a:rPr lang="zh-CN" altLang="en-US" dirty="0"/>
              <a:t>秘钥、用</a:t>
            </a:r>
            <a:r>
              <a:rPr lang="en-US" altLang="zh-CN" dirty="0"/>
              <a:t>RSA</a:t>
            </a:r>
            <a:r>
              <a:rPr lang="zh-CN" altLang="en-US" dirty="0"/>
              <a:t>私钥解密的</a:t>
            </a:r>
            <a:r>
              <a:rPr lang="en-US" altLang="zh-CN" dirty="0"/>
              <a:t>AES</a:t>
            </a:r>
            <a:r>
              <a:rPr lang="zh-CN" altLang="en-US" dirty="0"/>
              <a:t>秘钥；</a:t>
            </a:r>
            <a:r>
              <a:rPr lang="en-US" altLang="zh-CN" dirty="0"/>
              <a:t>AES</a:t>
            </a:r>
            <a:r>
              <a:rPr lang="zh-CN" altLang="en-US" dirty="0"/>
              <a:t>加密的文件、</a:t>
            </a:r>
            <a:r>
              <a:rPr lang="en-US" altLang="zh-CN" dirty="0"/>
              <a:t>AES</a:t>
            </a:r>
            <a:r>
              <a:rPr lang="zh-CN" altLang="en-US" dirty="0"/>
              <a:t>解密的文件。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501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媒体数据加密与解密系统研制 </a:t>
            </a:r>
            <a:br>
              <a:rPr lang="zh-CN" altLang="en-US" dirty="0"/>
            </a:b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实验步骤 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Process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r>
              <a:rPr lang="zh-CN" altLang="en-US" dirty="0"/>
              <a:t>实现</a:t>
            </a:r>
            <a:r>
              <a:rPr lang="en-US" altLang="zh-CN" dirty="0"/>
              <a:t>RSA</a:t>
            </a:r>
            <a:r>
              <a:rPr lang="zh-CN" altLang="en-US" dirty="0"/>
              <a:t>加密解密一段字符串；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/>
              <a:t>DES</a:t>
            </a:r>
            <a:r>
              <a:rPr lang="zh-CN" altLang="en-US" dirty="0"/>
              <a:t>加密解密文件。（完成基础要求，</a:t>
            </a:r>
            <a:r>
              <a:rPr lang="en-US" altLang="zh-CN" dirty="0"/>
              <a:t>Yeah</a:t>
            </a:r>
            <a:r>
              <a:rPr lang="zh-CN" altLang="en-US" dirty="0"/>
              <a:t>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实现通信；（完成提升要求，</a:t>
            </a:r>
            <a:r>
              <a:rPr lang="en-US" altLang="zh-CN" dirty="0"/>
              <a:t>Yeah</a:t>
            </a:r>
            <a:r>
              <a:rPr lang="zh-CN" altLang="en-US" dirty="0"/>
              <a:t>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实现校验和（字符串对比）、实现</a:t>
            </a:r>
            <a:r>
              <a:rPr lang="en-US" altLang="zh-CN" dirty="0"/>
              <a:t>UI</a:t>
            </a:r>
            <a:r>
              <a:rPr lang="zh-CN" altLang="en-US" dirty="0"/>
              <a:t>界面。（特殊加分</a:t>
            </a:r>
            <a:r>
              <a:rPr lang="en-US" altLang="zh-CN" dirty="0"/>
              <a:t>Get</a:t>
            </a:r>
            <a:r>
              <a:rPr lang="zh-CN" altLang="en-US" dirty="0"/>
              <a:t>！）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2600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媒体数据加密与解密系统研制</a:t>
            </a: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实验结果示例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628C53-517D-BF49-958B-07B9C9407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73" y="2041995"/>
            <a:ext cx="9984054" cy="4051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002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媒体数据加密与解密系统研制</a:t>
            </a:r>
            <a:endParaRPr lang="zh-CN" altLang="en-US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实验结果示例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883D28-3B1C-F54A-9FC3-C3B0E352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06" y="2134107"/>
            <a:ext cx="10050987" cy="3807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34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实验目的 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Target</a:t>
            </a:r>
          </a:p>
          <a:p>
            <a:r>
              <a:rPr lang="zh-CN" altLang="en-US" dirty="0"/>
              <a:t>基于</a:t>
            </a:r>
            <a:r>
              <a:rPr lang="en" altLang="zh-CN" dirty="0" err="1">
                <a:solidFill>
                  <a:schemeClr val="accent6">
                    <a:lumMod val="75000"/>
                  </a:schemeClr>
                </a:solidFill>
              </a:rPr>
              <a:t>Npcap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函数库</a:t>
            </a:r>
            <a:r>
              <a:rPr lang="zh-CN" altLang="en-US" dirty="0"/>
              <a:t>设计并实现一个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网络数据捕获和分析的系统</a:t>
            </a:r>
            <a:r>
              <a:rPr lang="zh-CN" altLang="en-US" dirty="0"/>
              <a:t>，该系统可对网络中的数据包进行捕获和分析。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实验环境</a:t>
            </a:r>
            <a:endParaRPr lang="en-US" altLang="zh-CN" dirty="0"/>
          </a:p>
          <a:p>
            <a:r>
              <a:rPr lang="zh-CN" altLang="en-US" dirty="0"/>
              <a:t>平台：与局域网连接的</a:t>
            </a:r>
            <a:r>
              <a:rPr lang="en" altLang="zh-CN" dirty="0"/>
              <a:t>Windows </a:t>
            </a:r>
            <a:r>
              <a:rPr lang="en-US" altLang="zh-CN" dirty="0"/>
              <a:t>7</a:t>
            </a:r>
            <a:r>
              <a:rPr lang="zh-CN" altLang="en-US" dirty="0"/>
              <a:t>操作系统及以上版本的计算机；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开发软件：</a:t>
            </a:r>
            <a:r>
              <a:rPr lang="en" altLang="zh-CN" dirty="0"/>
              <a:t>Microsoft Visual Studio</a:t>
            </a:r>
            <a:r>
              <a:rPr lang="zh-CN" altLang="en-US" dirty="0"/>
              <a:t>，</a:t>
            </a:r>
            <a:r>
              <a:rPr lang="en" altLang="zh-CN" dirty="0" err="1"/>
              <a:t>Npcap</a:t>
            </a:r>
            <a:r>
              <a:rPr lang="zh-CN" altLang="en-US" dirty="0"/>
              <a:t>（其他</a:t>
            </a:r>
            <a:r>
              <a:rPr lang="en-US" altLang="zh-CN" dirty="0" err="1"/>
              <a:t>pcap</a:t>
            </a:r>
            <a:r>
              <a:rPr lang="zh-CN" altLang="en-US" dirty="0"/>
              <a:t>版本也可以）。</a:t>
            </a:r>
            <a:endParaRPr lang="en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266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实验原理</a:t>
            </a:r>
            <a:endParaRPr lang="en-US" altLang="zh-CN" dirty="0"/>
          </a:p>
          <a:p>
            <a:r>
              <a:rPr lang="zh-CN" altLang="en-US" dirty="0"/>
              <a:t>我们知道数据包主要经过网卡、设备驱动层、数据链路层、</a:t>
            </a:r>
            <a:r>
              <a:rPr lang="en" altLang="zh-CN" dirty="0"/>
              <a:t>IP </a:t>
            </a:r>
            <a:r>
              <a:rPr lang="zh-CN" altLang="en-US" dirty="0"/>
              <a:t>层、传输层，最后传送到应用程序层面。</a:t>
            </a:r>
          </a:p>
          <a:p>
            <a:endParaRPr lang="en-US" altLang="zh-CN" dirty="0"/>
          </a:p>
          <a:p>
            <a:r>
              <a:rPr lang="en-US" altLang="zh-CN" dirty="0"/>
              <a:t>OSI</a:t>
            </a:r>
            <a:r>
              <a:rPr lang="zh-CN" altLang="en-US" dirty="0"/>
              <a:t>七层模型中，数据链路层上的数据以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帧</a:t>
            </a:r>
            <a:r>
              <a:rPr lang="zh-CN" altLang="en-US" dirty="0"/>
              <a:t>来传输。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03A0EEC-1E4D-C343-A5B8-DC00B7A65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615387"/>
            <a:ext cx="6578600" cy="3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数据包捕获常用方法</a:t>
            </a:r>
          </a:p>
          <a:p>
            <a:r>
              <a:rPr lang="zh-CN" altLang="en-US" dirty="0"/>
              <a:t>在</a:t>
            </a:r>
            <a:r>
              <a:rPr lang="en" altLang="zh-CN" dirty="0"/>
              <a:t>Windows</a:t>
            </a:r>
            <a:r>
              <a:rPr lang="zh-CN" altLang="en-US" dirty="0"/>
              <a:t>平台下，数据包捕获机制有以下四种：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047C5B-228C-FA42-A9FD-C32F00BEF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493" y="2645183"/>
            <a:ext cx="12180833" cy="2993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614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err="1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pcap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r>
              <a:rPr lang="zh-CN" altLang="en-US" dirty="0"/>
              <a:t>用户若想得到帧数据包，可通过特定的包捕获机制所提供的数据接口去调用库中相关函数。 </a:t>
            </a:r>
            <a:endParaRPr lang="en-US" altLang="zh-CN" dirty="0"/>
          </a:p>
          <a:p>
            <a:endParaRPr lang="en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" altLang="zh-CN" dirty="0" err="1">
                <a:solidFill>
                  <a:schemeClr val="accent6">
                    <a:lumMod val="75000"/>
                  </a:schemeClr>
                </a:solidFill>
              </a:rPr>
              <a:t>pcap</a:t>
            </a:r>
            <a:r>
              <a:rPr lang="zh-CN" altLang="en-US" dirty="0"/>
              <a:t>（</a:t>
            </a:r>
            <a:r>
              <a:rPr lang="en" altLang="zh-CN" dirty="0"/>
              <a:t>Packet Capture</a:t>
            </a:r>
            <a:r>
              <a:rPr lang="zh-CN" altLang="en-US" dirty="0"/>
              <a:t>）是一类用于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捕获网络流量的应用程序编程接口</a:t>
            </a:r>
            <a:r>
              <a:rPr lang="zh-CN" altLang="en-US" dirty="0"/>
              <a:t>的统称。比如类</a:t>
            </a:r>
            <a:r>
              <a:rPr lang="en" altLang="zh-CN" dirty="0"/>
              <a:t>Unix</a:t>
            </a:r>
            <a:r>
              <a:rPr lang="zh-CN" altLang="en-US" dirty="0"/>
              <a:t>的系统在</a:t>
            </a:r>
            <a:r>
              <a:rPr lang="en" altLang="zh-CN" dirty="0" err="1">
                <a:solidFill>
                  <a:schemeClr val="accent6">
                    <a:lumMod val="75000"/>
                  </a:schemeClr>
                </a:solidFill>
              </a:rPr>
              <a:t>libpcap</a:t>
            </a:r>
            <a:r>
              <a:rPr lang="zh-CN" altLang="en-US" dirty="0"/>
              <a:t>库中实现</a:t>
            </a:r>
            <a:r>
              <a:rPr lang="en" altLang="zh-CN" dirty="0" err="1"/>
              <a:t>pcap</a:t>
            </a:r>
            <a:r>
              <a:rPr lang="zh-CN" altLang="en" dirty="0"/>
              <a:t>。</a:t>
            </a:r>
            <a:r>
              <a:rPr lang="zh-CN" altLang="en-US" dirty="0"/>
              <a:t>在</a:t>
            </a:r>
            <a:r>
              <a:rPr lang="en" altLang="zh-CN" dirty="0"/>
              <a:t>Windows</a:t>
            </a:r>
            <a:r>
              <a:rPr lang="zh-CN" altLang="en-US" dirty="0"/>
              <a:t>操作系统上，</a:t>
            </a:r>
            <a:r>
              <a:rPr lang="en" altLang="zh-CN" dirty="0" err="1">
                <a:solidFill>
                  <a:schemeClr val="accent6">
                    <a:lumMod val="75000"/>
                  </a:schemeClr>
                </a:solidFill>
              </a:rPr>
              <a:t>WinPcap</a:t>
            </a:r>
            <a:r>
              <a:rPr lang="zh-CN" altLang="en-US" dirty="0"/>
              <a:t>支持</a:t>
            </a:r>
            <a:r>
              <a:rPr lang="en" altLang="zh-CN" dirty="0"/>
              <a:t>Windows XP</a:t>
            </a:r>
            <a:r>
              <a:rPr lang="zh-CN" altLang="en-US" dirty="0"/>
              <a:t>及以前的操作系统版本，</a:t>
            </a:r>
            <a:r>
              <a:rPr lang="en" altLang="zh-CN" dirty="0" err="1">
                <a:solidFill>
                  <a:schemeClr val="accent6">
                    <a:lumMod val="75000"/>
                  </a:schemeClr>
                </a:solidFill>
              </a:rPr>
              <a:t>Npcap</a:t>
            </a:r>
            <a:r>
              <a:rPr lang="zh-CN" altLang="en-US" dirty="0"/>
              <a:t>支持</a:t>
            </a:r>
            <a:r>
              <a:rPr lang="en" altLang="zh-CN" dirty="0"/>
              <a:t>Windows Vista</a:t>
            </a:r>
            <a:r>
              <a:rPr lang="zh-CN" altLang="en-US" dirty="0"/>
              <a:t>及以上版本的操作系统。其中</a:t>
            </a:r>
            <a:r>
              <a:rPr lang="en" altLang="zh-CN" dirty="0" err="1"/>
              <a:t>WinPcap</a:t>
            </a:r>
            <a:r>
              <a:rPr lang="zh-CN" altLang="en-US" dirty="0"/>
              <a:t>应用的是</a:t>
            </a:r>
            <a:r>
              <a:rPr lang="en" altLang="zh-CN" dirty="0"/>
              <a:t>NDIS 5</a:t>
            </a:r>
            <a:r>
              <a:rPr lang="zh-CN" altLang="en" dirty="0"/>
              <a:t>，</a:t>
            </a:r>
            <a:r>
              <a:rPr lang="zh-CN" altLang="en-US" dirty="0"/>
              <a:t>而</a:t>
            </a:r>
            <a:r>
              <a:rPr lang="en" altLang="zh-CN" dirty="0" err="1"/>
              <a:t>Npcap</a:t>
            </a:r>
            <a:r>
              <a:rPr lang="zh-CN" altLang="en-US" dirty="0"/>
              <a:t>支持的是</a:t>
            </a:r>
            <a:r>
              <a:rPr lang="en" altLang="zh-CN" dirty="0"/>
              <a:t>NDIS 6</a:t>
            </a:r>
            <a:r>
              <a:rPr lang="zh-CN" altLang="en" dirty="0"/>
              <a:t>， </a:t>
            </a:r>
            <a:r>
              <a:rPr lang="en" altLang="zh-CN" dirty="0" err="1"/>
              <a:t>Npcap</a:t>
            </a:r>
            <a:r>
              <a:rPr lang="zh-CN" altLang="en-US" dirty="0"/>
              <a:t>是</a:t>
            </a:r>
            <a:r>
              <a:rPr lang="en" altLang="zh-CN" dirty="0" err="1"/>
              <a:t>WinPcap</a:t>
            </a:r>
            <a:r>
              <a:rPr lang="zh-CN" altLang="en-US" dirty="0"/>
              <a:t>的替代，并且在性能上也有了一个提升。</a:t>
            </a:r>
          </a:p>
        </p:txBody>
      </p:sp>
    </p:spTree>
    <p:extLst>
      <p:ext uri="{BB962C8B-B14F-4D97-AF65-F5344CB8AC3E}">
        <p14:creationId xmlns:p14="http://schemas.microsoft.com/office/powerpoint/2010/main" val="296309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052736"/>
            <a:ext cx="6539408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err="1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Npcap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r>
              <a:rPr lang="en" altLang="zh-CN" dirty="0" err="1"/>
              <a:t>Npcap</a:t>
            </a:r>
            <a:r>
              <a:rPr lang="zh-CN" altLang="en-US" dirty="0"/>
              <a:t>是一个</a:t>
            </a:r>
            <a:r>
              <a:rPr lang="en" altLang="zh-CN" dirty="0"/>
              <a:t>Win32</a:t>
            </a:r>
            <a:r>
              <a:rPr lang="zh-CN" altLang="en-US" dirty="0"/>
              <a:t>平台的，用于捕获数据包和进行网络分析的体系结构并作用于数据链路层。它包括一个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内核级的数据包过滤器（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NPF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zh-CN" altLang="en-US" dirty="0"/>
              <a:t>，一个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低层动态链接库（</a:t>
            </a:r>
            <a:r>
              <a:rPr lang="en" altLang="zh-CN" dirty="0" err="1">
                <a:solidFill>
                  <a:schemeClr val="accent6">
                    <a:lumMod val="75000"/>
                  </a:schemeClr>
                </a:solidFill>
              </a:rPr>
              <a:t>packet.dll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zh-CN" altLang="en-US" dirty="0"/>
              <a:t>，一个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高层依赖于系统的库（</a:t>
            </a:r>
            <a:r>
              <a:rPr lang="en" altLang="zh-CN" dirty="0" err="1">
                <a:solidFill>
                  <a:schemeClr val="accent6">
                    <a:lumMod val="75000"/>
                  </a:schemeClr>
                </a:solidFill>
              </a:rPr>
              <a:t>wpcap.dll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zh-CN" altLang="en" dirty="0"/>
              <a:t>，</a:t>
            </a:r>
            <a:r>
              <a:rPr lang="zh-CN" altLang="en-US" dirty="0"/>
              <a:t>如右图所示。</a:t>
            </a:r>
            <a:r>
              <a:rPr lang="en" altLang="zh-CN" dirty="0" err="1"/>
              <a:t>Npcap</a:t>
            </a:r>
            <a:r>
              <a:rPr lang="zh-CN" altLang="en-US" dirty="0"/>
              <a:t>的具体功能有：</a:t>
            </a:r>
            <a:endParaRPr lang="en-US" altLang="zh-CN" dirty="0"/>
          </a:p>
          <a:p>
            <a:r>
              <a:rPr lang="zh-CN" altLang="en-US" dirty="0"/>
              <a:t>获取网络数据包</a:t>
            </a:r>
            <a:r>
              <a:rPr lang="en" altLang="zh-CN" dirty="0"/>
              <a:t>Packet Capture</a:t>
            </a:r>
            <a:r>
              <a:rPr lang="zh-CN" altLang="en-US" dirty="0"/>
              <a:t>；</a:t>
            </a:r>
            <a:endParaRPr lang="en" altLang="zh-CN" dirty="0"/>
          </a:p>
          <a:p>
            <a:r>
              <a:rPr lang="zh-CN" altLang="en-US" dirty="0"/>
              <a:t>插入新数据包</a:t>
            </a:r>
            <a:r>
              <a:rPr lang="en" altLang="zh-CN" dirty="0"/>
              <a:t>Packet Injection</a:t>
            </a:r>
            <a:r>
              <a:rPr lang="zh-CN" altLang="en-US" dirty="0"/>
              <a:t>；</a:t>
            </a:r>
            <a:endParaRPr lang="en" altLang="zh-CN" dirty="0"/>
          </a:p>
          <a:p>
            <a:r>
              <a:rPr lang="zh-CN" altLang="en-US" dirty="0"/>
              <a:t>网络监听</a:t>
            </a:r>
            <a:r>
              <a:rPr lang="en" altLang="zh-CN" dirty="0"/>
              <a:t>Network Monitoring</a:t>
            </a:r>
            <a:r>
              <a:rPr lang="zh-CN" altLang="en-US" dirty="0"/>
              <a:t>。</a:t>
            </a:r>
            <a:endParaRPr lang="en" altLang="zh-CN" dirty="0"/>
          </a:p>
        </p:txBody>
      </p:sp>
      <p:pic>
        <p:nvPicPr>
          <p:cNvPr id="5" name="图片 2" descr="图示&#10;&#10;描述已自动生成">
            <a:extLst>
              <a:ext uri="{FF2B5EF4-FFF2-40B4-BE49-F238E27FC236}">
                <a16:creationId xmlns:a16="http://schemas.microsoft.com/office/drawing/2014/main" id="{C6E5C85E-25D6-9F45-A14A-673FFB65A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1718138"/>
            <a:ext cx="3314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23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008C-53FA-41A7-9C21-ADE5F0F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网络动态数据的获取与解析系统研制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AC6E2-49A2-45F4-BD6A-3B64F038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err="1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Npcap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方正正中黑简体" panose="02010600030101010101" charset="-122"/>
                <a:ea typeface="方正正中黑简体" panose="02010600030101010101" charset="-122"/>
              </a:rPr>
              <a:t>下载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方正正中黑简体" panose="02010600030101010101" charset="-122"/>
              <a:ea typeface="方正正中黑简体" panose="02010600030101010101" charset="-122"/>
            </a:endParaRPr>
          </a:p>
          <a:p>
            <a:r>
              <a:rPr lang="en" altLang="zh-CN" dirty="0" err="1"/>
              <a:t>Npcap</a:t>
            </a:r>
            <a:r>
              <a:rPr lang="zh-CN" altLang="en" dirty="0"/>
              <a:t>官网</a:t>
            </a:r>
            <a:r>
              <a:rPr lang="zh-CN" altLang="en-US" dirty="0"/>
              <a:t>：</a:t>
            </a:r>
            <a:r>
              <a:rPr lang="en" altLang="zh-CN" dirty="0">
                <a:hlinkClick r:id="rId2"/>
              </a:rPr>
              <a:t>https://nmap.org/npcap/</a:t>
            </a:r>
            <a:endParaRPr lang="en" altLang="zh-CN" dirty="0"/>
          </a:p>
          <a:p>
            <a:endParaRPr lang="en" altLang="zh-CN" dirty="0"/>
          </a:p>
          <a:p>
            <a:r>
              <a:rPr lang="en" altLang="zh-CN" dirty="0" err="1"/>
              <a:t>Npcap</a:t>
            </a:r>
            <a:r>
              <a:rPr lang="en" altLang="zh-CN" dirty="0"/>
              <a:t> </a:t>
            </a:r>
            <a:r>
              <a:rPr lang="zh-CN" altLang="en-US" dirty="0"/>
              <a:t>安装包：</a:t>
            </a:r>
            <a:r>
              <a:rPr lang="en" altLang="zh-CN" dirty="0">
                <a:hlinkClick r:id="rId3"/>
              </a:rPr>
              <a:t>https://</a:t>
            </a:r>
            <a:r>
              <a:rPr lang="en" altLang="zh-CN" dirty="0" err="1">
                <a:hlinkClick r:id="rId3"/>
              </a:rPr>
              <a:t>nmap.org</a:t>
            </a:r>
            <a:r>
              <a:rPr lang="en" altLang="zh-CN" dirty="0">
                <a:hlinkClick r:id="rId3"/>
              </a:rPr>
              <a:t>/</a:t>
            </a:r>
            <a:r>
              <a:rPr lang="en" altLang="zh-CN" dirty="0" err="1">
                <a:hlinkClick r:id="rId3"/>
              </a:rPr>
              <a:t>npcap</a:t>
            </a:r>
            <a:r>
              <a:rPr lang="en" altLang="zh-CN" dirty="0">
                <a:hlinkClick r:id="rId3"/>
              </a:rPr>
              <a:t>/</a:t>
            </a:r>
            <a:r>
              <a:rPr lang="en" altLang="zh-CN" dirty="0" err="1">
                <a:hlinkClick r:id="rId3"/>
              </a:rPr>
              <a:t>dist</a:t>
            </a:r>
            <a:r>
              <a:rPr lang="en" altLang="zh-CN" dirty="0">
                <a:hlinkClick r:id="rId3"/>
              </a:rPr>
              <a:t>/npcap-1.</a:t>
            </a:r>
            <a:r>
              <a:rPr lang="en-US" altLang="zh-CN" dirty="0">
                <a:hlinkClick r:id="rId3"/>
              </a:rPr>
              <a:t>55</a:t>
            </a:r>
            <a:r>
              <a:rPr lang="en" altLang="zh-CN" dirty="0">
                <a:hlinkClick r:id="rId3"/>
              </a:rPr>
              <a:t>.exe</a:t>
            </a:r>
            <a:endParaRPr lang="en" altLang="zh-CN" dirty="0"/>
          </a:p>
          <a:p>
            <a:endParaRPr lang="en" altLang="zh-CN" dirty="0"/>
          </a:p>
          <a:p>
            <a:r>
              <a:rPr lang="en" altLang="zh-CN" dirty="0" err="1"/>
              <a:t>Npcap</a:t>
            </a:r>
            <a:r>
              <a:rPr lang="en" altLang="zh-CN" dirty="0"/>
              <a:t> SDK</a:t>
            </a:r>
            <a:r>
              <a:rPr lang="zh-CN" altLang="en-US" dirty="0"/>
              <a:t>：</a:t>
            </a:r>
            <a:r>
              <a:rPr lang="en" altLang="zh-CN" dirty="0">
                <a:hlinkClick r:id="rId4"/>
              </a:rPr>
              <a:t>https://</a:t>
            </a:r>
            <a:r>
              <a:rPr lang="en" altLang="zh-CN" dirty="0" err="1">
                <a:hlinkClick r:id="rId4"/>
              </a:rPr>
              <a:t>nmap.org</a:t>
            </a:r>
            <a:r>
              <a:rPr lang="en" altLang="zh-CN" dirty="0">
                <a:hlinkClick r:id="rId4"/>
              </a:rPr>
              <a:t>/</a:t>
            </a:r>
            <a:r>
              <a:rPr lang="en" altLang="zh-CN" dirty="0" err="1">
                <a:hlinkClick r:id="rId4"/>
              </a:rPr>
              <a:t>npcap</a:t>
            </a:r>
            <a:r>
              <a:rPr lang="en" altLang="zh-CN" dirty="0">
                <a:hlinkClick r:id="rId4"/>
              </a:rPr>
              <a:t>/</a:t>
            </a:r>
            <a:r>
              <a:rPr lang="en" altLang="zh-CN" dirty="0" err="1">
                <a:hlinkClick r:id="rId4"/>
              </a:rPr>
              <a:t>dist</a:t>
            </a:r>
            <a:r>
              <a:rPr lang="en" altLang="zh-CN" dirty="0">
                <a:hlinkClick r:id="rId4"/>
              </a:rPr>
              <a:t>/npcap-sdk-1.</a:t>
            </a:r>
            <a:r>
              <a:rPr lang="en-US" altLang="zh-CN" dirty="0">
                <a:hlinkClick r:id="rId4"/>
              </a:rPr>
              <a:t>11</a:t>
            </a:r>
            <a:r>
              <a:rPr lang="en" altLang="zh-CN" dirty="0">
                <a:hlinkClick r:id="rId4"/>
              </a:rPr>
              <a:t>.zip</a:t>
            </a:r>
            <a:endParaRPr lang="en" altLang="zh-CN" dirty="0"/>
          </a:p>
          <a:p>
            <a:endParaRPr lang="e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07F232-DE71-EC48-A913-C4D9DE504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59253"/>
            <a:ext cx="12192000" cy="249874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0E478-8B80-49C4-A441-1162178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D498-C6D4-4757-9DD1-B7486FD515F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1295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2361</Words>
  <Application>Microsoft Macintosh PowerPoint</Application>
  <PresentationFormat>宽屏</PresentationFormat>
  <Paragraphs>240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等线</vt:lpstr>
      <vt:lpstr>方正正中黑简体</vt:lpstr>
      <vt:lpstr>汉仪菱心体简</vt:lpstr>
      <vt:lpstr>STXingkai</vt:lpstr>
      <vt:lpstr>Arial</vt:lpstr>
      <vt:lpstr>Calibri</vt:lpstr>
      <vt:lpstr>Times New Roman</vt:lpstr>
      <vt:lpstr>1_Office 主题​​</vt:lpstr>
      <vt:lpstr>Visio.Drawing.15</vt:lpstr>
      <vt:lpstr>PowerPoint 演示文稿</vt:lpstr>
      <vt:lpstr>内容提要</vt:lpstr>
      <vt:lpstr>北京理工大学信息系统及安全对抗实验中心</vt:lpstr>
      <vt:lpstr>网络动态数据的获取与解析系统研制</vt:lpstr>
      <vt:lpstr>网络动态数据的获取与解析系统研制</vt:lpstr>
      <vt:lpstr>网络动态数据的获取与解析系统研制</vt:lpstr>
      <vt:lpstr>网络动态数据的获取与解析系统研制</vt:lpstr>
      <vt:lpstr>网络动态数据的获取与解析系统研制</vt:lpstr>
      <vt:lpstr>网络动态数据的获取与解析系统研制</vt:lpstr>
      <vt:lpstr>网络动态数据的获取与解析系统研制</vt:lpstr>
      <vt:lpstr>网络动态数据的获取与解析系统研制</vt:lpstr>
      <vt:lpstr>网络动态数据的获取与解析系统研制</vt:lpstr>
      <vt:lpstr>网络动态数据的获取与解析系统研制</vt:lpstr>
      <vt:lpstr>网络动态数据的获取与解析系统研制</vt:lpstr>
      <vt:lpstr>网络动态数据的获取与解析系统研制</vt:lpstr>
      <vt:lpstr>网络动态数据的获取与解析系统研制</vt:lpstr>
      <vt:lpstr>网络动态数据的获取与解析系统研制</vt:lpstr>
      <vt:lpstr>北京理工大学信息系统及安全对抗实验中心</vt:lpstr>
      <vt:lpstr>网络静态数据的获取与解析系统研制</vt:lpstr>
      <vt:lpstr>网络静态数据的获取与解析系统研制 </vt:lpstr>
      <vt:lpstr>网络静态数据的获取与解析系统研制 </vt:lpstr>
      <vt:lpstr>网络静态数据的获取与解析系统研制</vt:lpstr>
      <vt:lpstr>网络静态数据的获取与解析系统研制 </vt:lpstr>
      <vt:lpstr>网络静态数据的获取与解析系统研制 </vt:lpstr>
      <vt:lpstr>网络静态数据的获取与解析系统研制</vt:lpstr>
      <vt:lpstr>网络静态数据的获取与解析系统研制 </vt:lpstr>
      <vt:lpstr>网络静态数据的获取与解析系统研制 </vt:lpstr>
      <vt:lpstr>网络静态数据的获取与解析系统研制</vt:lpstr>
      <vt:lpstr>北京理工大学信息系统及安全对抗实验中心</vt:lpstr>
      <vt:lpstr>媒体数据加密与解密系统研制  </vt:lpstr>
      <vt:lpstr>媒体数据加密与解密系统研制  </vt:lpstr>
      <vt:lpstr>媒体数据加密与解密系统研制  </vt:lpstr>
      <vt:lpstr>媒体数据加密与解密系统研制  </vt:lpstr>
      <vt:lpstr>媒体数据加密与解密系统研制  </vt:lpstr>
      <vt:lpstr>媒体数据加密与解密系统研制</vt:lpstr>
      <vt:lpstr>媒体数据加密与解密系统研制  </vt:lpstr>
      <vt:lpstr>媒体数据加密与解密系统研制  </vt:lpstr>
      <vt:lpstr>媒体数据加密与解密系统研制</vt:lpstr>
      <vt:lpstr>媒体数据加密与解密系统研制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Oliver</dc:creator>
  <cp:lastModifiedBy>Meining Wang</cp:lastModifiedBy>
  <cp:revision>116</cp:revision>
  <dcterms:created xsi:type="dcterms:W3CDTF">2021-09-05T13:17:40Z</dcterms:created>
  <dcterms:modified xsi:type="dcterms:W3CDTF">2021-11-24T10:17:48Z</dcterms:modified>
</cp:coreProperties>
</file>