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8"/>
  </p:notesMasterIdLst>
  <p:sldIdLst>
    <p:sldId id="365" r:id="rId2"/>
    <p:sldId id="356" r:id="rId3"/>
    <p:sldId id="357" r:id="rId4"/>
    <p:sldId id="258" r:id="rId5"/>
    <p:sldId id="262" r:id="rId6"/>
    <p:sldId id="367" r:id="rId7"/>
    <p:sldId id="368" r:id="rId8"/>
    <p:sldId id="369" r:id="rId9"/>
    <p:sldId id="371" r:id="rId10"/>
    <p:sldId id="370" r:id="rId11"/>
    <p:sldId id="372" r:id="rId12"/>
    <p:sldId id="373" r:id="rId13"/>
    <p:sldId id="376" r:id="rId14"/>
    <p:sldId id="377" r:id="rId15"/>
    <p:sldId id="375" r:id="rId16"/>
    <p:sldId id="374" r:id="rId17"/>
    <p:sldId id="276" r:id="rId18"/>
    <p:sldId id="265" r:id="rId19"/>
    <p:sldId id="305" r:id="rId20"/>
    <p:sldId id="332" r:id="rId21"/>
    <p:sldId id="318" r:id="rId22"/>
    <p:sldId id="330" r:id="rId23"/>
    <p:sldId id="359" r:id="rId24"/>
    <p:sldId id="256" r:id="rId25"/>
    <p:sldId id="307" r:id="rId26"/>
    <p:sldId id="331" r:id="rId27"/>
    <p:sldId id="329" r:id="rId28"/>
    <p:sldId id="360" r:id="rId29"/>
    <p:sldId id="308" r:id="rId30"/>
    <p:sldId id="309" r:id="rId31"/>
    <p:sldId id="315" r:id="rId32"/>
    <p:sldId id="310" r:id="rId33"/>
    <p:sldId id="316" r:id="rId34"/>
    <p:sldId id="361" r:id="rId35"/>
    <p:sldId id="333" r:id="rId36"/>
    <p:sldId id="311" r:id="rId37"/>
    <p:sldId id="325" r:id="rId38"/>
    <p:sldId id="312" r:id="rId39"/>
    <p:sldId id="362" r:id="rId40"/>
    <p:sldId id="317" r:id="rId41"/>
    <p:sldId id="269" r:id="rId42"/>
    <p:sldId id="328" r:id="rId43"/>
    <p:sldId id="334" r:id="rId44"/>
    <p:sldId id="319" r:id="rId45"/>
    <p:sldId id="327" r:id="rId46"/>
    <p:sldId id="363"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B87"/>
    <a:srgbClr val="FFFFFF"/>
    <a:srgbClr val="313D51"/>
    <a:srgbClr val="244B88"/>
    <a:srgbClr val="244C89"/>
    <a:srgbClr val="4E81C0"/>
    <a:srgbClr val="433D3C"/>
    <a:srgbClr val="C00000"/>
    <a:srgbClr val="F0F2F4"/>
    <a:srgbClr val="0B2C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p:cViewPr varScale="1">
        <p:scale>
          <a:sx n="82" d="100"/>
          <a:sy n="82" d="100"/>
        </p:scale>
        <p:origin x="182" y="67"/>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31T18:57:14.06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31T18:57:14.065"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3-31T18:57:14.065"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3-31T18:57:14.065"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3-31T18:57:14.06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149041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24206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13</a:t>
            </a:fld>
            <a:endParaRPr lang="zh-CN" altLang="en-US"/>
          </a:p>
        </p:txBody>
      </p:sp>
    </p:spTree>
    <p:extLst>
      <p:ext uri="{BB962C8B-B14F-4D97-AF65-F5344CB8AC3E}">
        <p14:creationId xmlns:p14="http://schemas.microsoft.com/office/powerpoint/2010/main" val="31919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332777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365594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39453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252989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2548168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23</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28</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234018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2337809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1982352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34</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1010463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38</a:t>
            </a:fld>
            <a:endParaRPr lang="zh-CN" altLang="en-US"/>
          </a:p>
        </p:txBody>
      </p:sp>
    </p:spTree>
    <p:extLst>
      <p:ext uri="{BB962C8B-B14F-4D97-AF65-F5344CB8AC3E}">
        <p14:creationId xmlns:p14="http://schemas.microsoft.com/office/powerpoint/2010/main" val="411663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39</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268252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2518013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42</a:t>
            </a:fld>
            <a:endParaRPr lang="zh-CN" altLang="en-US"/>
          </a:p>
        </p:txBody>
      </p:sp>
    </p:spTree>
    <p:extLst>
      <p:ext uri="{BB962C8B-B14F-4D97-AF65-F5344CB8AC3E}">
        <p14:creationId xmlns:p14="http://schemas.microsoft.com/office/powerpoint/2010/main" val="1354233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43</a:t>
            </a:fld>
            <a:endParaRPr lang="zh-CN" altLang="en-US"/>
          </a:p>
        </p:txBody>
      </p:sp>
    </p:spTree>
    <p:extLst>
      <p:ext uri="{BB962C8B-B14F-4D97-AF65-F5344CB8AC3E}">
        <p14:creationId xmlns:p14="http://schemas.microsoft.com/office/powerpoint/2010/main" val="13614877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44</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45</a:t>
            </a:fld>
            <a:endParaRPr lang="zh-CN" altLang="en-US"/>
          </a:p>
        </p:txBody>
      </p:sp>
    </p:spTree>
    <p:extLst>
      <p:ext uri="{BB962C8B-B14F-4D97-AF65-F5344CB8AC3E}">
        <p14:creationId xmlns:p14="http://schemas.microsoft.com/office/powerpoint/2010/main" val="3151221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46</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521363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414786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127550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90057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4055865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3" Type="http://schemas.openxmlformats.org/officeDocument/2006/relationships/tags" Target="../tags/tag7.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tags" Target="../tags/tag46.xml"/><Relationship Id="rId47" Type="http://schemas.openxmlformats.org/officeDocument/2006/relationships/tags" Target="../tags/tag51.xml"/><Relationship Id="rId50" Type="http://schemas.openxmlformats.org/officeDocument/2006/relationships/notesSlide" Target="../notesSlides/notesSlide30.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tags" Target="../tags/tag33.xml"/><Relationship Id="rId41" Type="http://schemas.openxmlformats.org/officeDocument/2006/relationships/tags" Target="../tags/tag45.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slideLayout" Target="../slideLayouts/slideLayout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tags" Target="../tags/tag48.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tags" Target="../tags/tag52.xml"/><Relationship Id="rId8"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notesSlide" Target="../notesSlides/notesSlide32.xml"/><Relationship Id="rId4" Type="http://schemas.openxmlformats.org/officeDocument/2006/relationships/tags" Target="../tags/tag56.xml"/><Relationship Id="rId9"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609419"/>
            <a:ext cx="7053116" cy="923330"/>
          </a:xfrm>
          <a:prstGeom prst="rect">
            <a:avLst/>
          </a:prstGeom>
          <a:noFill/>
        </p:spPr>
        <p:txBody>
          <a:bodyPr wrap="square" rtlCol="0">
            <a:spAutoFit/>
            <a:scene3d>
              <a:camera prst="orthographicFront"/>
              <a:lightRig rig="threePt" dir="t"/>
            </a:scene3d>
            <a:sp3d contourW="12700"/>
          </a:bodyPr>
          <a:lstStyle/>
          <a:p>
            <a:pPr algn="ctr">
              <a:defRPr/>
            </a:pPr>
            <a:r>
              <a:rPr lang="en-US" altLang="zh-CN" sz="5400" b="1" dirty="0">
                <a:solidFill>
                  <a:schemeClr val="bg1"/>
                </a:solidFill>
                <a:latin typeface="思源黑体" panose="020B0500000000000000" pitchFamily="34" charset="-122"/>
                <a:ea typeface="思源黑体" panose="020B0500000000000000" pitchFamily="34" charset="-122"/>
              </a:rPr>
              <a:t>Python</a:t>
            </a:r>
            <a:r>
              <a:rPr lang="zh-CN" altLang="en-US" sz="5400" b="1" dirty="0">
                <a:solidFill>
                  <a:schemeClr val="bg1"/>
                </a:solidFill>
                <a:latin typeface="思源黑体" panose="020B0500000000000000" pitchFamily="34" charset="-122"/>
                <a:ea typeface="思源黑体" panose="020B0500000000000000" pitchFamily="34" charset="-122"/>
              </a:rPr>
              <a:t>与可视化编程</a:t>
            </a:r>
          </a:p>
        </p:txBody>
      </p:sp>
      <p:sp>
        <p:nvSpPr>
          <p:cNvPr id="6" name="PA_圆角矩形 31"/>
          <p:cNvSpPr/>
          <p:nvPr>
            <p:custDataLst>
              <p:tags r:id="rId1"/>
            </p:custDataLst>
          </p:nvPr>
        </p:nvSpPr>
        <p:spPr>
          <a:xfrm>
            <a:off x="4257096" y="435338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223762"/>
                </a:solidFill>
                <a:latin typeface="思源黑体" panose="020B0500000000000000" pitchFamily="34" charset="-122"/>
                <a:ea typeface="思源黑体" panose="020B0500000000000000" pitchFamily="34" charset="-122"/>
              </a:rPr>
              <a:t>主讲人：李田田</a:t>
            </a:r>
          </a:p>
        </p:txBody>
      </p:sp>
      <p:grpSp>
        <p:nvGrpSpPr>
          <p:cNvPr id="7" name="组合 6"/>
          <p:cNvGrpSpPr/>
          <p:nvPr/>
        </p:nvGrpSpPr>
        <p:grpSpPr>
          <a:xfrm>
            <a:off x="5387350" y="978500"/>
            <a:ext cx="1471398" cy="1390482"/>
            <a:chOff x="5387350" y="978500"/>
            <a:chExt cx="1471398"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67040" y="1057257"/>
              <a:ext cx="1391708" cy="1240164"/>
              <a:chOff x="5136355" y="497958"/>
              <a:chExt cx="2111099" cy="1881221"/>
            </a:xfrm>
          </p:grpSpPr>
          <p:grpSp>
            <p:nvGrpSpPr>
              <p:cNvPr id="10" name="组合 9"/>
              <p:cNvGrpSpPr/>
              <p:nvPr/>
            </p:nvGrpSpPr>
            <p:grpSpPr>
              <a:xfrm>
                <a:off x="5136355" y="497958"/>
                <a:ext cx="2111099" cy="1881221"/>
                <a:chOff x="5151345" y="437998"/>
                <a:chExt cx="2111099" cy="1881221"/>
              </a:xfrm>
            </p:grpSpPr>
            <p:sp>
              <p:nvSpPr>
                <p:cNvPr id="13" name="椭圆 1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151345" y="437998"/>
                  <a:ext cx="2111099" cy="1881221"/>
                </a:xfrm>
                <a:prstGeom prst="rect">
                  <a:avLst/>
                </a:prstGeom>
              </p:spPr>
            </p:pic>
          </p:grpSp>
          <p:sp>
            <p:nvSpPr>
              <p:cNvPr id="11" name="椭圆 10"/>
              <p:cNvSpPr/>
              <p:nvPr/>
            </p:nvSpPr>
            <p:spPr>
              <a:xfrm>
                <a:off x="5472591" y="827607"/>
                <a:ext cx="1209821" cy="120982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6" name="矩形 259"/>
          <p:cNvSpPr>
            <a:spLocks noChangeArrowheads="1"/>
          </p:cNvSpPr>
          <p:nvPr/>
        </p:nvSpPr>
        <p:spPr bwMode="auto">
          <a:xfrm>
            <a:off x="3686048" y="3682074"/>
            <a:ext cx="4819624" cy="33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20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Visual Programming in Python </a:t>
            </a:r>
          </a:p>
        </p:txBody>
      </p:sp>
      <p:sp>
        <p:nvSpPr>
          <p:cNvPr id="17" name="PA_圆角矩形 31"/>
          <p:cNvSpPr/>
          <p:nvPr>
            <p:custDataLst>
              <p:tags r:id="rId2"/>
            </p:custDataLst>
          </p:nvPr>
        </p:nvSpPr>
        <p:spPr>
          <a:xfrm>
            <a:off x="6356120" y="4353382"/>
            <a:ext cx="1929464"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223762"/>
                </a:solidFill>
                <a:latin typeface="思源黑体" panose="020B0500000000000000" pitchFamily="34" charset="-122"/>
                <a:ea typeface="思源黑体" panose="020B0500000000000000" pitchFamily="34" charset="-122"/>
              </a:rPr>
              <a:t>时间：</a:t>
            </a:r>
            <a:r>
              <a:rPr lang="en-US" altLang="zh-CN" sz="1200" b="1" dirty="0">
                <a:solidFill>
                  <a:srgbClr val="223762"/>
                </a:solidFill>
                <a:latin typeface="思源黑体" panose="020B0500000000000000" pitchFamily="34" charset="-122"/>
                <a:ea typeface="思源黑体" panose="020B0500000000000000" pitchFamily="34" charset="-122"/>
              </a:rPr>
              <a:t>2022</a:t>
            </a:r>
            <a:r>
              <a:rPr lang="zh-CN" altLang="en-US" sz="1200" b="1" dirty="0">
                <a:solidFill>
                  <a:srgbClr val="223762"/>
                </a:solidFill>
                <a:latin typeface="思源黑体" panose="020B0500000000000000" pitchFamily="34" charset="-122"/>
                <a:ea typeface="思源黑体" panose="020B0500000000000000" pitchFamily="34" charset="-122"/>
              </a:rPr>
              <a:t>年</a:t>
            </a:r>
            <a:r>
              <a:rPr lang="en-US" altLang="zh-CN" sz="1200" b="1" dirty="0">
                <a:solidFill>
                  <a:srgbClr val="223762"/>
                </a:solidFill>
                <a:latin typeface="思源黑体" panose="020B0500000000000000" pitchFamily="34" charset="-122"/>
                <a:ea typeface="思源黑体" panose="020B0500000000000000" pitchFamily="34" charset="-122"/>
              </a:rPr>
              <a:t>4</a:t>
            </a:r>
            <a:r>
              <a:rPr lang="zh-CN" altLang="en-US" sz="1200" b="1" dirty="0">
                <a:solidFill>
                  <a:srgbClr val="223762"/>
                </a:solidFill>
                <a:latin typeface="思源黑体" panose="020B0500000000000000" pitchFamily="34" charset="-122"/>
                <a:ea typeface="思源黑体" panose="020B0500000000000000" pitchFamily="34" charset="-122"/>
              </a:rPr>
              <a:t>月</a:t>
            </a:r>
            <a:r>
              <a:rPr lang="en-US" altLang="zh-CN" sz="1200" b="1" dirty="0">
                <a:solidFill>
                  <a:srgbClr val="223762"/>
                </a:solidFill>
                <a:latin typeface="思源黑体" panose="020B0500000000000000" pitchFamily="34" charset="-122"/>
                <a:ea typeface="思源黑体" panose="020B0500000000000000" pitchFamily="34" charset="-122"/>
              </a:rPr>
              <a:t>1</a:t>
            </a:r>
            <a:r>
              <a:rPr lang="zh-CN" altLang="en-US" sz="1200" b="1" dirty="0">
                <a:solidFill>
                  <a:srgbClr val="223762"/>
                </a:solidFill>
                <a:latin typeface="思源黑体" panose="020B0500000000000000" pitchFamily="34" charset="-122"/>
                <a:ea typeface="思源黑体" panose="020B0500000000000000" pitchFamily="34" charset="-122"/>
              </a:rPr>
              <a:t>日</a:t>
            </a:r>
          </a:p>
        </p:txBody>
      </p:sp>
      <p:sp>
        <p:nvSpPr>
          <p:cNvPr id="18" name="矩形 17">
            <a:extLst>
              <a:ext uri="{FF2B5EF4-FFF2-40B4-BE49-F238E27FC236}">
                <a16:creationId xmlns:a16="http://schemas.microsoft.com/office/drawing/2014/main" id="{9CD2A981-E181-496F-8206-5E6BE26A3EFF}"/>
              </a:ext>
            </a:extLst>
          </p:cNvPr>
          <p:cNvSpPr/>
          <p:nvPr/>
        </p:nvSpPr>
        <p:spPr>
          <a:xfrm>
            <a:off x="5585597" y="1376946"/>
            <a:ext cx="989588" cy="63750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这里挂个校徽</a:t>
            </a: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7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53" presetClass="entr" presetSubtype="16" fill="hold" grpId="0" nodeType="withEffect">
                                  <p:stCondLst>
                                    <p:cond delay="7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en-US" altLang="zh-CN" dirty="0" err="1"/>
              <a:t>PyQt</a:t>
            </a:r>
            <a:r>
              <a:rPr lang="zh-CN" altLang="en-US" dirty="0"/>
              <a:t>基本用法</a:t>
            </a:r>
          </a:p>
        </p:txBody>
      </p:sp>
      <p:sp>
        <p:nvSpPr>
          <p:cNvPr id="16" name="圆角矩形 5">
            <a:extLst>
              <a:ext uri="{FF2B5EF4-FFF2-40B4-BE49-F238E27FC236}">
                <a16:creationId xmlns:a16="http://schemas.microsoft.com/office/drawing/2014/main" id="{5594AE2F-8030-42BC-BCFA-703517027374}"/>
              </a:ext>
            </a:extLst>
          </p:cNvPr>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a:solidFill>
                  <a:schemeClr val="bg1"/>
                </a:solidFill>
                <a:latin typeface="思源黑体" panose="020B0500000000000000" pitchFamily="34" charset="-122"/>
                <a:ea typeface="思源黑体" panose="020B0500000000000000" pitchFamily="34" charset="-122"/>
              </a:rPr>
              <a:t>答疑时间</a:t>
            </a:r>
          </a:p>
        </p:txBody>
      </p:sp>
      <p:sp>
        <p:nvSpPr>
          <p:cNvPr id="17" name="文本框 16">
            <a:extLst>
              <a:ext uri="{FF2B5EF4-FFF2-40B4-BE49-F238E27FC236}">
                <a16:creationId xmlns:a16="http://schemas.microsoft.com/office/drawing/2014/main" id="{2B77DEF8-E29D-44FF-8DC5-6F8AFEBEB073}"/>
              </a:ext>
            </a:extLst>
          </p:cNvPr>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请老师们对我的课题提出宝贵意见</a:t>
            </a:r>
          </a:p>
        </p:txBody>
      </p:sp>
      <p:pic>
        <p:nvPicPr>
          <p:cNvPr id="20" name="图片 19">
            <a:extLst>
              <a:ext uri="{FF2B5EF4-FFF2-40B4-BE49-F238E27FC236}">
                <a16:creationId xmlns:a16="http://schemas.microsoft.com/office/drawing/2014/main" id="{F5FBA2B8-9416-436E-964B-CA186B712417}"/>
              </a:ext>
            </a:extLst>
          </p:cNvPr>
          <p:cNvPicPr>
            <a:picLocks noChangeAspect="1"/>
          </p:cNvPicPr>
          <p:nvPr/>
        </p:nvPicPr>
        <p:blipFill rotWithShape="1">
          <a:blip r:embed="rId3"/>
          <a:srcRect l="2181" t="194" r="31452" b="-194"/>
          <a:stretch/>
        </p:blipFill>
        <p:spPr>
          <a:xfrm>
            <a:off x="6204857" y="1343608"/>
            <a:ext cx="4861250" cy="4399092"/>
          </a:xfrm>
          <a:prstGeom prst="rect">
            <a:avLst/>
          </a:prstGeom>
        </p:spPr>
      </p:pic>
      <p:sp>
        <p:nvSpPr>
          <p:cNvPr id="25" name="矩形 24">
            <a:extLst>
              <a:ext uri="{FF2B5EF4-FFF2-40B4-BE49-F238E27FC236}">
                <a16:creationId xmlns:a16="http://schemas.microsoft.com/office/drawing/2014/main" id="{749DE717-550A-4512-B0FE-D734EDA15F35}"/>
              </a:ext>
            </a:extLst>
          </p:cNvPr>
          <p:cNvSpPr/>
          <p:nvPr/>
        </p:nvSpPr>
        <p:spPr>
          <a:xfrm>
            <a:off x="1310775" y="1503254"/>
            <a:ext cx="1485095" cy="396582"/>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QLabel</a:t>
            </a:r>
            <a:endParaRPr lang="zh-CN" altLang="en-US" b="1" kern="0" dirty="0">
              <a:solidFill>
                <a:srgbClr val="234B87"/>
              </a:solidFill>
              <a:latin typeface="思源黑体" panose="020B0500000000000000" pitchFamily="34" charset="-122"/>
              <a:ea typeface="思源黑体" panose="020B0500000000000000" pitchFamily="34" charset="-122"/>
              <a:cs typeface="+mn-ea"/>
              <a:sym typeface="+mn-lt"/>
            </a:endParaRPr>
          </a:p>
        </p:txBody>
      </p:sp>
      <p:sp>
        <p:nvSpPr>
          <p:cNvPr id="27" name="矩形 26">
            <a:extLst>
              <a:ext uri="{FF2B5EF4-FFF2-40B4-BE49-F238E27FC236}">
                <a16:creationId xmlns:a16="http://schemas.microsoft.com/office/drawing/2014/main" id="{44F877DD-4C23-4B47-905C-9CE908D578EB}"/>
              </a:ext>
            </a:extLst>
          </p:cNvPr>
          <p:cNvSpPr/>
          <p:nvPr/>
        </p:nvSpPr>
        <p:spPr>
          <a:xfrm>
            <a:off x="5881205" y="5863997"/>
            <a:ext cx="5744738" cy="295145"/>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这里以最简单的</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Qlabel</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为例，各个控件使用方法大同小异，具体用法可参考官网。</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id="{1D454F06-9679-4C3B-8F59-A1BADC59B3C4}"/>
              </a:ext>
            </a:extLst>
          </p:cNvPr>
          <p:cNvSpPr/>
          <p:nvPr/>
        </p:nvSpPr>
        <p:spPr>
          <a:xfrm>
            <a:off x="1497788" y="1899836"/>
            <a:ext cx="4294739" cy="957826"/>
          </a:xfrm>
          <a:prstGeom prst="rect">
            <a:avLst/>
          </a:prstGeom>
        </p:spPr>
        <p:txBody>
          <a:bodyPr wrap="square">
            <a:spAutoFit/>
          </a:bodyPr>
          <a:lstStyle/>
          <a:p>
            <a:pPr>
              <a:lnSpc>
                <a:spcPct val="120000"/>
              </a:lnSpc>
              <a:spcBef>
                <a:spcPct val="0"/>
              </a:spcBef>
            </a:pPr>
            <a:r>
              <a:rPr lang="en-US" altLang="zh-CN" sz="1600" dirty="0">
                <a:solidFill>
                  <a:schemeClr val="tx1">
                    <a:lumMod val="65000"/>
                    <a:lumOff val="35000"/>
                  </a:schemeClr>
                </a:solidFill>
                <a:ea typeface="思源黑体" panose="020B0500000000000000" pitchFamily="34" charset="-122"/>
              </a:rPr>
              <a:t>QLabel</a:t>
            </a:r>
            <a:r>
              <a:rPr lang="zh-CN" altLang="en-US" sz="1600" dirty="0">
                <a:solidFill>
                  <a:schemeClr val="tx1">
                    <a:lumMod val="65000"/>
                    <a:lumOff val="35000"/>
                  </a:schemeClr>
                </a:solidFill>
                <a:ea typeface="思源黑体" panose="020B0500000000000000" pitchFamily="34" charset="-122"/>
              </a:rPr>
              <a:t>可以用作占位符，可以显示文本、图片、</a:t>
            </a:r>
            <a:r>
              <a:rPr lang="en-US" altLang="zh-CN" sz="1600" dirty="0">
                <a:solidFill>
                  <a:schemeClr val="tx1">
                    <a:lumMod val="65000"/>
                    <a:lumOff val="35000"/>
                  </a:schemeClr>
                </a:solidFill>
                <a:ea typeface="思源黑体" panose="020B0500000000000000" pitchFamily="34" charset="-122"/>
              </a:rPr>
              <a:t>gif</a:t>
            </a:r>
            <a:r>
              <a:rPr lang="zh-CN" altLang="en-US" sz="1600" dirty="0">
                <a:solidFill>
                  <a:schemeClr val="tx1">
                    <a:lumMod val="65000"/>
                    <a:lumOff val="35000"/>
                  </a:schemeClr>
                </a:solidFill>
                <a:ea typeface="思源黑体" panose="020B0500000000000000" pitchFamily="34" charset="-122"/>
              </a:rPr>
              <a:t>动画或超链接等等，是使用最广泛的控件之一。</a:t>
            </a:r>
          </a:p>
        </p:txBody>
      </p:sp>
      <p:sp>
        <p:nvSpPr>
          <p:cNvPr id="29" name="矩形 28">
            <a:extLst>
              <a:ext uri="{FF2B5EF4-FFF2-40B4-BE49-F238E27FC236}">
                <a16:creationId xmlns:a16="http://schemas.microsoft.com/office/drawing/2014/main" id="{0807C3E2-E2B7-4356-9E15-E81201A02776}"/>
              </a:ext>
            </a:extLst>
          </p:cNvPr>
          <p:cNvSpPr/>
          <p:nvPr/>
        </p:nvSpPr>
        <p:spPr>
          <a:xfrm>
            <a:off x="1497787" y="2990486"/>
            <a:ext cx="4294739" cy="663515"/>
          </a:xfrm>
          <a:prstGeom prst="rect">
            <a:avLst/>
          </a:prstGeom>
        </p:spPr>
        <p:txBody>
          <a:bodyPr wrap="square">
            <a:spAutoFit/>
          </a:bodyPr>
          <a:lstStyle/>
          <a:p>
            <a:pPr>
              <a:lnSpc>
                <a:spcPct val="120000"/>
              </a:lnSpc>
              <a:spcBef>
                <a:spcPct val="0"/>
              </a:spcBef>
            </a:pPr>
            <a:r>
              <a:rPr lang="zh-CN" altLang="en-US" sz="1600" dirty="0">
                <a:solidFill>
                  <a:schemeClr val="tx1">
                    <a:lumMod val="65000"/>
                    <a:lumOff val="35000"/>
                  </a:schemeClr>
                </a:solidFill>
                <a:ea typeface="思源黑体" panose="020B0500000000000000" pitchFamily="34" charset="-122"/>
              </a:rPr>
              <a:t>这里加一个</a:t>
            </a:r>
            <a:r>
              <a:rPr lang="en-US" altLang="zh-CN" sz="1600" dirty="0">
                <a:solidFill>
                  <a:schemeClr val="tx1">
                    <a:lumMod val="65000"/>
                    <a:lumOff val="35000"/>
                  </a:schemeClr>
                </a:solidFill>
                <a:ea typeface="思源黑体" panose="020B0500000000000000" pitchFamily="34" charset="-122"/>
              </a:rPr>
              <a:t>flag</a:t>
            </a:r>
            <a:r>
              <a:rPr lang="zh-CN" altLang="en-US" sz="1600" dirty="0">
                <a:solidFill>
                  <a:schemeClr val="tx1">
                    <a:lumMod val="65000"/>
                    <a:lumOff val="35000"/>
                  </a:schemeClr>
                </a:solidFill>
                <a:ea typeface="思源黑体" panose="020B0500000000000000" pitchFamily="34" charset="-122"/>
              </a:rPr>
              <a:t>，就是</a:t>
            </a:r>
            <a:r>
              <a:rPr lang="en-US" altLang="zh-CN" sz="1600" dirty="0" err="1">
                <a:solidFill>
                  <a:schemeClr val="tx1">
                    <a:lumMod val="65000"/>
                    <a:lumOff val="35000"/>
                  </a:schemeClr>
                </a:solidFill>
                <a:ea typeface="思源黑体" panose="020B0500000000000000" pitchFamily="34" charset="-122"/>
              </a:rPr>
              <a:t>Qlabe</a:t>
            </a:r>
            <a:r>
              <a:rPr lang="en-US" altLang="zh-CN" sz="1600" dirty="0">
                <a:solidFill>
                  <a:schemeClr val="tx1">
                    <a:lumMod val="65000"/>
                    <a:lumOff val="35000"/>
                  </a:schemeClr>
                </a:solidFill>
                <a:ea typeface="思源黑体" panose="020B0500000000000000" pitchFamily="34" charset="-122"/>
              </a:rPr>
              <a:t>(parameters)</a:t>
            </a:r>
            <a:r>
              <a:rPr lang="zh-CN" altLang="en-US" sz="1600" dirty="0">
                <a:solidFill>
                  <a:schemeClr val="tx1">
                    <a:lumMod val="65000"/>
                    <a:lumOff val="35000"/>
                  </a:schemeClr>
                </a:solidFill>
                <a:ea typeface="思源黑体" panose="020B0500000000000000" pitchFamily="34" charset="-122"/>
              </a:rPr>
              <a:t>的函数原型说明，解释常用的参数名称</a:t>
            </a:r>
          </a:p>
        </p:txBody>
      </p:sp>
    </p:spTree>
    <p:extLst>
      <p:ext uri="{BB962C8B-B14F-4D97-AF65-F5344CB8AC3E}">
        <p14:creationId xmlns:p14="http://schemas.microsoft.com/office/powerpoint/2010/main" val="2903800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500" fill="hold"/>
                                        <p:tgtEl>
                                          <p:spTgt spid="16"/>
                                        </p:tgtEl>
                                        <p:attrNameLst>
                                          <p:attrName>ppt_w</p:attrName>
                                        </p:attrNameLst>
                                      </p:cBhvr>
                                      <p:tavLst>
                                        <p:tav tm="0">
                                          <p:val>
                                            <p:fltVal val="0"/>
                                          </p:val>
                                        </p:tav>
                                        <p:tav tm="100000">
                                          <p:val>
                                            <p:strVal val="#ppt_w"/>
                                          </p:val>
                                        </p:tav>
                                      </p:tavLst>
                                    </p:anim>
                                    <p:anim calcmode="lin" valueType="num">
                                      <p:cBhvr>
                                        <p:cTn id="8" dur="1500" fill="hold"/>
                                        <p:tgtEl>
                                          <p:spTgt spid="16"/>
                                        </p:tgtEl>
                                        <p:attrNameLst>
                                          <p:attrName>ppt_h</p:attrName>
                                        </p:attrNameLst>
                                      </p:cBhvr>
                                      <p:tavLst>
                                        <p:tav tm="0">
                                          <p:val>
                                            <p:fltVal val="0"/>
                                          </p:val>
                                        </p:tav>
                                        <p:tav tm="100000">
                                          <p:val>
                                            <p:strVal val="#ppt_h"/>
                                          </p:val>
                                        </p:tav>
                                      </p:tavLst>
                                    </p:anim>
                                    <p:animEffect transition="in" filter="fade">
                                      <p:cBhvr>
                                        <p:cTn id="9" dur="1500"/>
                                        <p:tgtEl>
                                          <p:spTgt spid="16"/>
                                        </p:tgtEl>
                                      </p:cBhvr>
                                    </p:animEffect>
                                    <p:anim calcmode="lin" valueType="num">
                                      <p:cBhvr>
                                        <p:cTn id="10" dur="1500" fill="hold"/>
                                        <p:tgtEl>
                                          <p:spTgt spid="16"/>
                                        </p:tgtEl>
                                        <p:attrNameLst>
                                          <p:attrName>ppt_x</p:attrName>
                                        </p:attrNameLst>
                                      </p:cBhvr>
                                      <p:tavLst>
                                        <p:tav tm="0">
                                          <p:val>
                                            <p:fltVal val="0.5"/>
                                          </p:val>
                                        </p:tav>
                                        <p:tav tm="100000">
                                          <p:val>
                                            <p:strVal val="#ppt_x"/>
                                          </p:val>
                                        </p:tav>
                                      </p:tavLst>
                                    </p:anim>
                                    <p:anim calcmode="lin" valueType="num">
                                      <p:cBhvr>
                                        <p:cTn id="11" dur="1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1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 calcmode="lin" valueType="num">
                                      <p:cBhvr>
                                        <p:cTn id="17"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en-US" altLang="zh-CN" dirty="0" err="1"/>
              <a:t>PyQt</a:t>
            </a:r>
            <a:r>
              <a:rPr lang="zh-CN" altLang="en-US" dirty="0"/>
              <a:t>基本用法</a:t>
            </a:r>
          </a:p>
        </p:txBody>
      </p:sp>
      <p:sp>
        <p:nvSpPr>
          <p:cNvPr id="18" name="TextBox 28">
            <a:extLst>
              <a:ext uri="{FF2B5EF4-FFF2-40B4-BE49-F238E27FC236}">
                <a16:creationId xmlns:a16="http://schemas.microsoft.com/office/drawing/2014/main" id="{A083A036-32A3-47C7-9C67-FEA4DE96EEF6}"/>
              </a:ext>
            </a:extLst>
          </p:cNvPr>
          <p:cNvSpPr txBox="1"/>
          <p:nvPr/>
        </p:nvSpPr>
        <p:spPr>
          <a:xfrm>
            <a:off x="1114833" y="1587527"/>
            <a:ext cx="2888000"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布局</a:t>
            </a:r>
            <a:r>
              <a:rPr lang="en-US" altLang="zh-CN" sz="2000" b="1" dirty="0">
                <a:solidFill>
                  <a:srgbClr val="234B87"/>
                </a:solidFill>
                <a:latin typeface="思源黑体" panose="020B0500000000000000" pitchFamily="34" charset="-122"/>
                <a:ea typeface="思源黑体" panose="020B0500000000000000" pitchFamily="34" charset="-122"/>
              </a:rPr>
              <a:t>(Layout)</a:t>
            </a:r>
            <a:endParaRPr lang="zh-CN" altLang="en-US" sz="2000" b="1" dirty="0">
              <a:solidFill>
                <a:srgbClr val="234B87"/>
              </a:solidFill>
              <a:latin typeface="思源黑体" panose="020B0500000000000000" pitchFamily="34" charset="-122"/>
              <a:ea typeface="思源黑体" panose="020B0500000000000000" pitchFamily="34" charset="-122"/>
            </a:endParaRPr>
          </a:p>
        </p:txBody>
      </p:sp>
      <p:sp>
        <p:nvSpPr>
          <p:cNvPr id="19" name="矩形 18">
            <a:extLst>
              <a:ext uri="{FF2B5EF4-FFF2-40B4-BE49-F238E27FC236}">
                <a16:creationId xmlns:a16="http://schemas.microsoft.com/office/drawing/2014/main" id="{EDD7FEA9-FA3E-4B1E-A2AE-61D3B26896C1}"/>
              </a:ext>
            </a:extLst>
          </p:cNvPr>
          <p:cNvSpPr/>
          <p:nvPr/>
        </p:nvSpPr>
        <p:spPr>
          <a:xfrm>
            <a:off x="1114833" y="198395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文本框 1">
            <a:extLst>
              <a:ext uri="{FF2B5EF4-FFF2-40B4-BE49-F238E27FC236}">
                <a16:creationId xmlns:a16="http://schemas.microsoft.com/office/drawing/2014/main" id="{541E708D-147F-4009-849C-AEA0F9A6ED91}"/>
              </a:ext>
            </a:extLst>
          </p:cNvPr>
          <p:cNvSpPr txBox="1"/>
          <p:nvPr/>
        </p:nvSpPr>
        <p:spPr>
          <a:xfrm>
            <a:off x="2538868" y="2562961"/>
            <a:ext cx="6903712" cy="369332"/>
          </a:xfrm>
          <a:prstGeom prst="rect">
            <a:avLst/>
          </a:prstGeom>
          <a:noFill/>
        </p:spPr>
        <p:txBody>
          <a:bodyPr wrap="square" rtlCol="0">
            <a:spAutoFit/>
          </a:bodyPr>
          <a:lstStyle/>
          <a:p>
            <a:r>
              <a:rPr lang="zh-CN" altLang="en-US" dirty="0"/>
              <a:t>绝对布局，相对布局，表格布局</a:t>
            </a:r>
          </a:p>
        </p:txBody>
      </p:sp>
    </p:spTree>
    <p:extLst>
      <p:ext uri="{BB962C8B-B14F-4D97-AF65-F5344CB8AC3E}">
        <p14:creationId xmlns:p14="http://schemas.microsoft.com/office/powerpoint/2010/main" val="3256829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en-US" altLang="zh-CN" dirty="0" err="1"/>
              <a:t>PyQt</a:t>
            </a:r>
            <a:r>
              <a:rPr lang="zh-CN" altLang="en-US" dirty="0"/>
              <a:t>基本用法</a:t>
            </a:r>
          </a:p>
        </p:txBody>
      </p:sp>
      <p:sp>
        <p:nvSpPr>
          <p:cNvPr id="18" name="TextBox 28">
            <a:extLst>
              <a:ext uri="{FF2B5EF4-FFF2-40B4-BE49-F238E27FC236}">
                <a16:creationId xmlns:a16="http://schemas.microsoft.com/office/drawing/2014/main" id="{A083A036-32A3-47C7-9C67-FEA4DE96EEF6}"/>
              </a:ext>
            </a:extLst>
          </p:cNvPr>
          <p:cNvSpPr txBox="1"/>
          <p:nvPr/>
        </p:nvSpPr>
        <p:spPr>
          <a:xfrm>
            <a:off x="1114833" y="1587527"/>
            <a:ext cx="3074612"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信号与槽</a:t>
            </a:r>
            <a:r>
              <a:rPr lang="en-US" altLang="zh-CN" sz="2000" b="1" dirty="0">
                <a:solidFill>
                  <a:srgbClr val="234B87"/>
                </a:solidFill>
                <a:latin typeface="思源黑体" panose="020B0500000000000000" pitchFamily="34" charset="-122"/>
                <a:ea typeface="思源黑体" panose="020B0500000000000000" pitchFamily="34" charset="-122"/>
              </a:rPr>
              <a:t>(Signal and Slot)</a:t>
            </a:r>
            <a:endParaRPr lang="zh-CN" altLang="en-US" sz="2000" b="1" dirty="0">
              <a:solidFill>
                <a:srgbClr val="234B87"/>
              </a:solidFill>
              <a:latin typeface="思源黑体" panose="020B0500000000000000" pitchFamily="34" charset="-122"/>
              <a:ea typeface="思源黑体" panose="020B0500000000000000" pitchFamily="34" charset="-122"/>
            </a:endParaRPr>
          </a:p>
        </p:txBody>
      </p:sp>
      <p:sp>
        <p:nvSpPr>
          <p:cNvPr id="2" name="文本框 1">
            <a:extLst>
              <a:ext uri="{FF2B5EF4-FFF2-40B4-BE49-F238E27FC236}">
                <a16:creationId xmlns:a16="http://schemas.microsoft.com/office/drawing/2014/main" id="{541E708D-147F-4009-849C-AEA0F9A6ED91}"/>
              </a:ext>
            </a:extLst>
          </p:cNvPr>
          <p:cNvSpPr txBox="1"/>
          <p:nvPr/>
        </p:nvSpPr>
        <p:spPr>
          <a:xfrm>
            <a:off x="2538868" y="2562961"/>
            <a:ext cx="6903712" cy="369332"/>
          </a:xfrm>
          <a:prstGeom prst="rect">
            <a:avLst/>
          </a:prstGeom>
          <a:noFill/>
        </p:spPr>
        <p:txBody>
          <a:bodyPr wrap="square" rtlCol="0">
            <a:spAutoFit/>
          </a:bodyPr>
          <a:lstStyle/>
          <a:p>
            <a:r>
              <a:rPr lang="zh-CN" altLang="en-US" dirty="0"/>
              <a:t>绝对布局，相对布局，表格布局</a:t>
            </a:r>
          </a:p>
        </p:txBody>
      </p:sp>
      <p:sp>
        <p:nvSpPr>
          <p:cNvPr id="6" name="矩形 5">
            <a:extLst>
              <a:ext uri="{FF2B5EF4-FFF2-40B4-BE49-F238E27FC236}">
                <a16:creationId xmlns:a16="http://schemas.microsoft.com/office/drawing/2014/main" id="{C2FB3D9A-724E-4A12-9D13-9CD1B90598D5}"/>
              </a:ext>
            </a:extLst>
          </p:cNvPr>
          <p:cNvSpPr/>
          <p:nvPr/>
        </p:nvSpPr>
        <p:spPr>
          <a:xfrm>
            <a:off x="1114833" y="198395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001705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743683" y="2364662"/>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676030" y="3013501"/>
            <a:ext cx="4633615"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bg1"/>
                </a:solidFill>
                <a:latin typeface="思源黑体" panose="020B0500000000000000" pitchFamily="34" charset="-122"/>
                <a:ea typeface="思源黑体" panose="020B0500000000000000" pitchFamily="34" charset="-122"/>
              </a:rPr>
              <a:t>常用开发方法</a:t>
            </a:r>
          </a:p>
        </p:txBody>
      </p:sp>
      <p:cxnSp>
        <p:nvCxnSpPr>
          <p:cNvPr id="27" name="直接连接符 26"/>
          <p:cNvCxnSpPr/>
          <p:nvPr/>
        </p:nvCxnSpPr>
        <p:spPr>
          <a:xfrm>
            <a:off x="4543115" y="2723028"/>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597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研究目标</a:t>
            </a:r>
          </a:p>
        </p:txBody>
      </p:sp>
      <p:sp>
        <p:nvSpPr>
          <p:cNvPr id="65" name="TextBox 88"/>
          <p:cNvSpPr txBox="1"/>
          <p:nvPr/>
        </p:nvSpPr>
        <p:spPr>
          <a:xfrm>
            <a:off x="1495267" y="1772690"/>
            <a:ext cx="2810271" cy="1529265"/>
          </a:xfrm>
          <a:prstGeom prst="rect">
            <a:avLst/>
          </a:prstGeom>
          <a:noFill/>
        </p:spPr>
        <p:txBody>
          <a:bodyPr wrap="square" lIns="0" tIns="0" rIns="0" bIns="0" rtlCol="0">
            <a:spAutoFit/>
          </a:bodyPr>
          <a:lstStyle/>
          <a:p>
            <a:pPr algn="just">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为了提高代码的复用率与简化代码结构，通常会采用模块化开发的方法来组织代码文件，即将代码文件分为三个部分，业务模块、界面模块与主程序模块，按照功能将代码分离，也有助于代码的后期维护。</a:t>
            </a:r>
            <a:endParaRPr lang="en-US" altLang="zh-CN" sz="1400" dirty="0">
              <a:solidFill>
                <a:schemeClr val="bg1"/>
              </a:solidFill>
              <a:latin typeface="思源黑体" panose="020B0500000000000000" pitchFamily="34" charset="-122"/>
              <a:ea typeface="思源黑体" panose="020B0500000000000000" pitchFamily="34" charset="-122"/>
            </a:endParaRPr>
          </a:p>
        </p:txBody>
      </p:sp>
      <p:sp>
        <p:nvSpPr>
          <p:cNvPr id="70" name="标题 2">
            <a:extLst>
              <a:ext uri="{FF2B5EF4-FFF2-40B4-BE49-F238E27FC236}">
                <a16:creationId xmlns:a16="http://schemas.microsoft.com/office/drawing/2014/main" id="{35576A87-F579-44B3-8462-189A69B0C3FA}"/>
              </a:ext>
            </a:extLst>
          </p:cNvPr>
          <p:cNvSpPr txBox="1">
            <a:spLocks/>
          </p:cNvSpPr>
          <p:nvPr/>
        </p:nvSpPr>
        <p:spPr>
          <a:xfrm>
            <a:off x="1395890" y="848186"/>
            <a:ext cx="3629564" cy="605911"/>
          </a:xfrm>
          <a:prstGeom prst="rect">
            <a:avLst/>
          </a:prstGeom>
          <a:solidFill>
            <a:schemeClr val="bg1"/>
          </a:solidFill>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endParaRPr lang="zh-CN" altLang="en-US" dirty="0"/>
          </a:p>
        </p:txBody>
      </p:sp>
      <p:sp>
        <p:nvSpPr>
          <p:cNvPr id="73" name="TextBox 29">
            <a:extLst>
              <a:ext uri="{FF2B5EF4-FFF2-40B4-BE49-F238E27FC236}">
                <a16:creationId xmlns:a16="http://schemas.microsoft.com/office/drawing/2014/main" id="{44A300B8-ADB9-4376-A803-43BED015F9D7}"/>
              </a:ext>
            </a:extLst>
          </p:cNvPr>
          <p:cNvSpPr txBox="1"/>
          <p:nvPr/>
        </p:nvSpPr>
        <p:spPr>
          <a:xfrm>
            <a:off x="1331600" y="1736450"/>
            <a:ext cx="9184000" cy="366895"/>
          </a:xfrm>
          <a:prstGeom prst="rect">
            <a:avLst/>
          </a:prstGeom>
        </p:spPr>
        <p:txBody>
          <a:bodyPr wrap="square">
            <a:spAutoFit/>
          </a:bodyPr>
          <a:lstStyle>
            <a:defPPr>
              <a:defRPr lang="zh-CN"/>
            </a:defPPr>
            <a:lvl1pPr>
              <a:lnSpc>
                <a:spcPct val="120000"/>
              </a:lnSpc>
              <a:spcBef>
                <a:spcPct val="0"/>
              </a:spcBef>
              <a:defRPr sz="1600">
                <a:solidFill>
                  <a:schemeClr val="tx1">
                    <a:lumMod val="65000"/>
                    <a:lumOff val="35000"/>
                  </a:schemeClr>
                </a:solidFill>
                <a:ea typeface="思源黑体" panose="020B0500000000000000" pitchFamily="34" charset="-122"/>
              </a:defRPr>
            </a:lvl1pPr>
          </a:lstStyle>
          <a:p>
            <a:r>
              <a:rPr lang="zh-CN" altLang="en-US" dirty="0"/>
              <a:t>通常程序的设计思维分为面向对象与面向过程两种，其中现代软件开发大多都基于面向对象开发。面</a:t>
            </a:r>
            <a:endParaRPr lang="zh-CN" altLang="en-US" dirty="0">
              <a:solidFill>
                <a:srgbClr val="FF0000"/>
              </a:solidFill>
            </a:endParaRPr>
          </a:p>
        </p:txBody>
      </p:sp>
    </p:spTree>
    <p:extLst>
      <p:ext uri="{BB962C8B-B14F-4D97-AF65-F5344CB8AC3E}">
        <p14:creationId xmlns:p14="http://schemas.microsoft.com/office/powerpoint/2010/main" val="99043429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1200"/>
                                            <p:tgtEl>
                                              <p:spTgt spid="65"/>
                                            </p:tgtEl>
                                          </p:cBhvr>
                                        </p:animEffect>
                                      </p:childTnLst>
                                    </p:cTn>
                                  </p:par>
                                  <p:par>
                                    <p:cTn id="8" presetID="2" presetClass="entr" presetSubtype="4" fill="hold" grpId="0" nodeType="withEffect" p14:presetBounceEnd="50000">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14:bounceEnd="50000">
                                          <p:cBhvr additive="base">
                                            <p:cTn id="10"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1"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12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1000" fill="hold"/>
                                            <p:tgtEl>
                                              <p:spTgt spid="73"/>
                                            </p:tgtEl>
                                            <p:attrNameLst>
                                              <p:attrName>ppt_x</p:attrName>
                                            </p:attrNameLst>
                                          </p:cBhvr>
                                          <p:tavLst>
                                            <p:tav tm="0">
                                              <p:val>
                                                <p:strVal val="#ppt_x"/>
                                              </p:val>
                                            </p:tav>
                                            <p:tav tm="100000">
                                              <p:val>
                                                <p:strVal val="#ppt_x"/>
                                              </p:val>
                                            </p:tav>
                                          </p:tavLst>
                                        </p:anim>
                                        <p:anim calcmode="lin" valueType="num">
                                          <p:cBhvr additive="base">
                                            <p:cTn id="11"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065363" y="2120551"/>
            <a:ext cx="3960091" cy="1636592"/>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a:t>研究目标</a:t>
            </a:r>
          </a:p>
        </p:txBody>
      </p:sp>
      <p:sp>
        <p:nvSpPr>
          <p:cNvPr id="14" name="TextBox 30"/>
          <p:cNvSpPr txBox="1"/>
          <p:nvPr/>
        </p:nvSpPr>
        <p:spPr>
          <a:xfrm>
            <a:off x="7179174" y="1901631"/>
            <a:ext cx="2411078" cy="338041"/>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业务模块</a:t>
            </a:r>
          </a:p>
        </p:txBody>
      </p:sp>
      <p:sp>
        <p:nvSpPr>
          <p:cNvPr id="15" name="TextBox 29"/>
          <p:cNvSpPr txBox="1"/>
          <p:nvPr/>
        </p:nvSpPr>
        <p:spPr>
          <a:xfrm>
            <a:off x="7186763" y="2272212"/>
            <a:ext cx="3694697" cy="757323"/>
          </a:xfrm>
          <a:prstGeom prst="rect">
            <a:avLst/>
          </a:prstGeom>
          <a:noFill/>
        </p:spPr>
        <p:txBody>
          <a:bodyPr wrap="square" lIns="0" tIns="0" rIns="0" bIns="0" rtlCol="0">
            <a:spAutoFit/>
          </a:bodyPr>
          <a:lstStyle/>
          <a:p>
            <a:pPr>
              <a:lnSpc>
                <a:spcPct val="120000"/>
              </a:lnSpc>
            </a:pPr>
            <a:r>
              <a:rPr lang="zh-CN" altLang="en-US" sz="1400" dirty="0">
                <a:solidFill>
                  <a:schemeClr val="bg2">
                    <a:lumMod val="25000"/>
                  </a:schemeClr>
                </a:solidFill>
                <a:latin typeface="思源黑体" panose="020B0500000000000000" pitchFamily="34" charset="-122"/>
                <a:ea typeface="思源黑体" panose="020B0500000000000000" pitchFamily="34" charset="-122"/>
              </a:rPr>
              <a:t>即程序的</a:t>
            </a:r>
            <a:r>
              <a:rPr lang="zh-CN" altLang="en-US" sz="1400" b="1" u="sng" dirty="0">
                <a:solidFill>
                  <a:srgbClr val="234B87"/>
                </a:solidFill>
                <a:latin typeface="思源黑体" panose="020B0500000000000000" pitchFamily="34" charset="-122"/>
                <a:ea typeface="思源黑体" panose="020B0500000000000000" pitchFamily="34" charset="-122"/>
              </a:rPr>
              <a:t>功能实现</a:t>
            </a:r>
            <a:r>
              <a:rPr lang="zh-CN" altLang="en-US" sz="1400" dirty="0">
                <a:solidFill>
                  <a:schemeClr val="bg2">
                    <a:lumMod val="25000"/>
                  </a:schemeClr>
                </a:solidFill>
                <a:latin typeface="思源黑体" panose="020B0500000000000000" pitchFamily="34" charset="-122"/>
                <a:ea typeface="思源黑体" panose="020B0500000000000000" pitchFamily="34" charset="-122"/>
              </a:rPr>
              <a:t>模块，</a:t>
            </a:r>
            <a:r>
              <a:rPr lang="zh-CN" altLang="en-US" sz="1400" dirty="0">
                <a:solidFill>
                  <a:schemeClr val="tx1">
                    <a:lumMod val="65000"/>
                    <a:lumOff val="35000"/>
                  </a:schemeClr>
                </a:solidFill>
                <a:ea typeface="思源黑体" panose="020B0500000000000000" pitchFamily="34" charset="-122"/>
              </a:rPr>
              <a:t>将基本的逻辑实现代码单独写成一个类，从而为主程序提供调用接口。</a:t>
            </a:r>
          </a:p>
        </p:txBody>
      </p:sp>
      <p:grpSp>
        <p:nvGrpSpPr>
          <p:cNvPr id="67" name="组合 66"/>
          <p:cNvGrpSpPr/>
          <p:nvPr/>
        </p:nvGrpSpPr>
        <p:grpSpPr>
          <a:xfrm>
            <a:off x="5998198" y="2027767"/>
            <a:ext cx="837038" cy="862996"/>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76027" y="2218297"/>
            <a:ext cx="440438" cy="424892"/>
            <a:chOff x="6012173" y="3182972"/>
            <a:chExt cx="517169" cy="483911"/>
          </a:xfrm>
          <a:solidFill>
            <a:schemeClr val="bg1"/>
          </a:solidFill>
        </p:grpSpPr>
        <p:sp>
          <p:nvSpPr>
            <p:cNvPr id="50" name="Freeform 250"/>
            <p:cNvSpPr>
              <a:spLocks/>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1" name="Freeform 251"/>
            <p:cNvSpPr>
              <a:spLocks/>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2" name="Freeform 252"/>
            <p:cNvSpPr>
              <a:spLocks/>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3" name="Freeform 253"/>
            <p:cNvSpPr>
              <a:spLocks/>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58" name="TextBox 30"/>
          <p:cNvSpPr txBox="1"/>
          <p:nvPr/>
        </p:nvSpPr>
        <p:spPr>
          <a:xfrm>
            <a:off x="7179174" y="3277625"/>
            <a:ext cx="2411078" cy="338041"/>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主程序模块</a:t>
            </a:r>
          </a:p>
        </p:txBody>
      </p:sp>
      <p:sp>
        <p:nvSpPr>
          <p:cNvPr id="59" name="TextBox 29"/>
          <p:cNvSpPr txBox="1"/>
          <p:nvPr/>
        </p:nvSpPr>
        <p:spPr>
          <a:xfrm>
            <a:off x="7179174" y="3631216"/>
            <a:ext cx="3694697" cy="757323"/>
          </a:xfrm>
          <a:prstGeom prst="rect">
            <a:avLst/>
          </a:prstGeom>
          <a:noFill/>
        </p:spPr>
        <p:txBody>
          <a:bodyPr wrap="square" lIns="0" tIns="0" rIns="0" bIns="0" rtlCol="0">
            <a:spAutoFit/>
          </a:bodyPr>
          <a:lstStyle/>
          <a:p>
            <a:pPr>
              <a:lnSpc>
                <a:spcPct val="120000"/>
              </a:lnSpc>
              <a:spcBef>
                <a:spcPct val="0"/>
              </a:spcBef>
            </a:pPr>
            <a:r>
              <a:rPr lang="zh-CN" altLang="en-US" sz="1400" dirty="0">
                <a:ea typeface="思源黑体" panose="020B0500000000000000" pitchFamily="34" charset="-122"/>
              </a:rPr>
              <a:t>主程序模块负责直接启动程序，调用两个模块</a:t>
            </a:r>
            <a:r>
              <a:rPr lang="zh-CN" altLang="en-US" sz="1400" b="1" u="sng" dirty="0">
                <a:solidFill>
                  <a:srgbClr val="234B87"/>
                </a:solidFill>
                <a:ea typeface="思源黑体" panose="020B0500000000000000" pitchFamily="34" charset="-122"/>
              </a:rPr>
              <a:t>实现模块间的信息传递</a:t>
            </a:r>
            <a:r>
              <a:rPr lang="zh-CN" altLang="en-US" sz="1400" dirty="0">
                <a:solidFill>
                  <a:srgbClr val="234B87"/>
                </a:solidFill>
                <a:ea typeface="思源黑体" panose="020B0500000000000000" pitchFamily="34" charset="-122"/>
              </a:rPr>
              <a:t>，</a:t>
            </a:r>
            <a:r>
              <a:rPr lang="zh-CN" altLang="en-US" sz="1400" dirty="0">
                <a:ea typeface="思源黑体" panose="020B0500000000000000" pitchFamily="34" charset="-122"/>
              </a:rPr>
              <a:t>通常采用单类或多累继承实现。</a:t>
            </a:r>
          </a:p>
        </p:txBody>
      </p:sp>
      <p:grpSp>
        <p:nvGrpSpPr>
          <p:cNvPr id="68" name="组合 67"/>
          <p:cNvGrpSpPr/>
          <p:nvPr/>
        </p:nvGrpSpPr>
        <p:grpSpPr>
          <a:xfrm>
            <a:off x="5998198" y="3299937"/>
            <a:ext cx="837038" cy="862996"/>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79175" y="4583744"/>
            <a:ext cx="2411078" cy="338041"/>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界面模块</a:t>
            </a:r>
          </a:p>
        </p:txBody>
      </p:sp>
      <p:sp>
        <p:nvSpPr>
          <p:cNvPr id="63" name="TextBox 29"/>
          <p:cNvSpPr txBox="1"/>
          <p:nvPr/>
        </p:nvSpPr>
        <p:spPr>
          <a:xfrm>
            <a:off x="7238615" y="4921785"/>
            <a:ext cx="3694698" cy="498791"/>
          </a:xfrm>
          <a:prstGeom prst="rect">
            <a:avLst/>
          </a:prstGeom>
          <a:noFill/>
        </p:spPr>
        <p:txBody>
          <a:bodyPr wrap="square" lIns="0" tIns="0" rIns="0" bIns="0" rtlCol="0">
            <a:spAutoFit/>
          </a:bodyPr>
          <a:lstStyle/>
          <a:p>
            <a:pPr>
              <a:lnSpc>
                <a:spcPct val="120000"/>
              </a:lnSpc>
              <a:spcBef>
                <a:spcPct val="0"/>
              </a:spcBef>
            </a:pPr>
            <a:r>
              <a:rPr lang="zh-CN" altLang="en-US" sz="1400" u="sng" dirty="0">
                <a:solidFill>
                  <a:srgbClr val="234B87"/>
                </a:solidFill>
                <a:ea typeface="思源黑体" panose="020B0500000000000000" pitchFamily="34" charset="-122"/>
              </a:rPr>
              <a:t>界面模块是</a:t>
            </a:r>
            <a:r>
              <a:rPr lang="zh-CN" altLang="en-US" sz="1400" b="1" u="sng" dirty="0">
                <a:solidFill>
                  <a:srgbClr val="234B87"/>
                </a:solidFill>
                <a:ea typeface="思源黑体" panose="020B0500000000000000" pitchFamily="34" charset="-122"/>
              </a:rPr>
              <a:t>实现界面</a:t>
            </a:r>
            <a:r>
              <a:rPr lang="zh-CN" altLang="en-US" sz="1400" u="sng" dirty="0">
                <a:solidFill>
                  <a:srgbClr val="234B87"/>
                </a:solidFill>
                <a:ea typeface="思源黑体" panose="020B0500000000000000" pitchFamily="34" charset="-122"/>
              </a:rPr>
              <a:t>的代码，通常由</a:t>
            </a:r>
            <a:r>
              <a:rPr lang="en-US" altLang="zh-CN" sz="1400" u="sng" dirty="0">
                <a:solidFill>
                  <a:srgbClr val="234B87"/>
                </a:solidFill>
                <a:ea typeface="思源黑体" panose="020B0500000000000000" pitchFamily="34" charset="-122"/>
              </a:rPr>
              <a:t>Qt designer</a:t>
            </a:r>
            <a:r>
              <a:rPr lang="zh-CN" altLang="en-US" sz="1400" u="sng" dirty="0">
                <a:solidFill>
                  <a:srgbClr val="234B87"/>
                </a:solidFill>
                <a:ea typeface="思源黑体" panose="020B0500000000000000" pitchFamily="34" charset="-122"/>
              </a:rPr>
              <a:t>直接导出，因此务必要与业务模块分离。</a:t>
            </a:r>
          </a:p>
        </p:txBody>
      </p:sp>
      <p:grpSp>
        <p:nvGrpSpPr>
          <p:cNvPr id="69" name="组合 68"/>
          <p:cNvGrpSpPr/>
          <p:nvPr/>
        </p:nvGrpSpPr>
        <p:grpSpPr>
          <a:xfrm>
            <a:off x="5998198" y="4654018"/>
            <a:ext cx="837038" cy="862996"/>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210316" y="4842641"/>
            <a:ext cx="363963" cy="429275"/>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1" name="Freeform 196"/>
            <p:cNvSpPr>
              <a:spLocks/>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2" name="Freeform 197"/>
            <p:cNvSpPr>
              <a:spLocks/>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3" name="Freeform 198"/>
            <p:cNvSpPr>
              <a:spLocks/>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4" name="Freeform 199"/>
            <p:cNvSpPr>
              <a:spLocks/>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5" name="Freeform 200"/>
            <p:cNvSpPr>
              <a:spLocks/>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6" name="Freeform 201"/>
            <p:cNvSpPr>
              <a:spLocks/>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7" name="Freeform 202"/>
            <p:cNvSpPr>
              <a:spLocks/>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8" name="Freeform 203"/>
            <p:cNvSpPr>
              <a:spLocks/>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9" name="Freeform 204"/>
            <p:cNvSpPr>
              <a:spLocks/>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0" name="Freeform 206"/>
            <p:cNvSpPr>
              <a:spLocks/>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1" name="Freeform 207"/>
            <p:cNvSpPr>
              <a:spLocks/>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2" name="Freeform 208"/>
            <p:cNvSpPr>
              <a:spLocks/>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3" name="Freeform 209"/>
            <p:cNvSpPr>
              <a:spLocks/>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4" name="Freeform 210"/>
            <p:cNvSpPr>
              <a:spLocks/>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nvGrpSpPr>
          <p:cNvPr id="46" name="组合 45"/>
          <p:cNvGrpSpPr/>
          <p:nvPr/>
        </p:nvGrpSpPr>
        <p:grpSpPr>
          <a:xfrm>
            <a:off x="6157611" y="3517135"/>
            <a:ext cx="481507" cy="363569"/>
            <a:chOff x="7147950" y="1910835"/>
            <a:chExt cx="565394" cy="414069"/>
          </a:xfrm>
          <a:solidFill>
            <a:schemeClr val="bg1"/>
          </a:solidFill>
        </p:grpSpPr>
        <p:sp>
          <p:nvSpPr>
            <p:cNvPr id="47" name="Freeform 248"/>
            <p:cNvSpPr>
              <a:spLocks/>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65" name="TextBox 88"/>
          <p:cNvSpPr txBox="1"/>
          <p:nvPr/>
        </p:nvSpPr>
        <p:spPr>
          <a:xfrm>
            <a:off x="1261878" y="2324155"/>
            <a:ext cx="3528839" cy="1270732"/>
          </a:xfrm>
          <a:prstGeom prst="rect">
            <a:avLst/>
          </a:prstGeom>
          <a:noFill/>
        </p:spPr>
        <p:txBody>
          <a:bodyPr wrap="square" lIns="0" tIns="0" rIns="0" bIns="0" rtlCol="0">
            <a:spAutoFit/>
          </a:bodyPr>
          <a:lstStyle/>
          <a:p>
            <a:pPr algn="just">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为了提高代码的可读性与简化代码结构，通常会采用模块化开发的方法来组织代码文件，即将代码文件分为三个部分，</a:t>
            </a:r>
            <a:r>
              <a:rPr lang="zh-CN" altLang="en-US" sz="1400" b="1" dirty="0">
                <a:solidFill>
                  <a:schemeClr val="bg1"/>
                </a:solidFill>
                <a:latin typeface="思源黑体" panose="020B0500000000000000" pitchFamily="34" charset="-122"/>
                <a:ea typeface="思源黑体" panose="020B0500000000000000" pitchFamily="34" charset="-122"/>
              </a:rPr>
              <a:t>业务模块、界面模块与主程序模块</a:t>
            </a:r>
            <a:r>
              <a:rPr lang="zh-CN" altLang="en-US" sz="1400" dirty="0">
                <a:solidFill>
                  <a:schemeClr val="bg1"/>
                </a:solidFill>
                <a:latin typeface="思源黑体" panose="020B0500000000000000" pitchFamily="34" charset="-122"/>
                <a:ea typeface="思源黑体" panose="020B0500000000000000" pitchFamily="34" charset="-122"/>
              </a:rPr>
              <a:t>，按照功能将代码分离，也有助于代码的后期维护。</a:t>
            </a:r>
            <a:endParaRPr lang="en-US" altLang="zh-CN" sz="14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528776" y="1625347"/>
            <a:ext cx="5807917" cy="4299592"/>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0" name="标题 2">
            <a:extLst>
              <a:ext uri="{FF2B5EF4-FFF2-40B4-BE49-F238E27FC236}">
                <a16:creationId xmlns:a16="http://schemas.microsoft.com/office/drawing/2014/main" id="{35576A87-F579-44B3-8462-189A69B0C3FA}"/>
              </a:ext>
            </a:extLst>
          </p:cNvPr>
          <p:cNvSpPr txBox="1">
            <a:spLocks/>
          </p:cNvSpPr>
          <p:nvPr/>
        </p:nvSpPr>
        <p:spPr>
          <a:xfrm>
            <a:off x="1395890" y="848186"/>
            <a:ext cx="3629564" cy="605911"/>
          </a:xfrm>
          <a:prstGeom prst="rect">
            <a:avLst/>
          </a:prstGeom>
          <a:solidFill>
            <a:schemeClr val="bg1"/>
          </a:solidFill>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r>
              <a:rPr lang="zh-CN" altLang="en-US" dirty="0"/>
              <a:t>常用开发方法</a:t>
            </a:r>
          </a:p>
        </p:txBody>
      </p:sp>
      <p:sp>
        <p:nvSpPr>
          <p:cNvPr id="73" name="TextBox 29">
            <a:extLst>
              <a:ext uri="{FF2B5EF4-FFF2-40B4-BE49-F238E27FC236}">
                <a16:creationId xmlns:a16="http://schemas.microsoft.com/office/drawing/2014/main" id="{44A300B8-ADB9-4376-A803-43BED015F9D7}"/>
              </a:ext>
            </a:extLst>
          </p:cNvPr>
          <p:cNvSpPr txBox="1"/>
          <p:nvPr/>
        </p:nvSpPr>
        <p:spPr>
          <a:xfrm>
            <a:off x="1241002" y="4343254"/>
            <a:ext cx="3709951" cy="1366721"/>
          </a:xfrm>
          <a:prstGeom prst="rect">
            <a:avLst/>
          </a:prstGeom>
        </p:spPr>
        <p:txBody>
          <a:bodyPr wrap="square">
            <a:spAutoFit/>
          </a:bodyPr>
          <a:lstStyle>
            <a:defPPr>
              <a:defRPr lang="zh-CN"/>
            </a:defPPr>
            <a:lvl1pPr>
              <a:lnSpc>
                <a:spcPct val="120000"/>
              </a:lnSpc>
              <a:spcBef>
                <a:spcPct val="0"/>
              </a:spcBef>
              <a:defRPr sz="1600">
                <a:solidFill>
                  <a:schemeClr val="tx1">
                    <a:lumMod val="65000"/>
                    <a:lumOff val="35000"/>
                  </a:schemeClr>
                </a:solidFill>
                <a:ea typeface="思源黑体" panose="020B0500000000000000" pitchFamily="34" charset="-122"/>
              </a:defRPr>
            </a:lvl1pPr>
          </a:lstStyle>
          <a:p>
            <a:r>
              <a:rPr lang="zh-CN" altLang="en-US" sz="1400" dirty="0">
                <a:solidFill>
                  <a:schemeClr val="tx1"/>
                </a:solidFill>
              </a:rPr>
              <a:t>除了模块化编程，通常还采用面向对象编程，是现代软件开发的基础，但实际上</a:t>
            </a:r>
            <a:r>
              <a:rPr lang="en-US" altLang="zh-CN" sz="1400" dirty="0">
                <a:solidFill>
                  <a:schemeClr val="tx1"/>
                </a:solidFill>
              </a:rPr>
              <a:t>Python</a:t>
            </a:r>
            <a:r>
              <a:rPr lang="zh-CN" altLang="en-US" sz="1400" dirty="0">
                <a:solidFill>
                  <a:schemeClr val="tx1"/>
                </a:solidFill>
              </a:rPr>
              <a:t>以及</a:t>
            </a:r>
            <a:r>
              <a:rPr lang="en-US" altLang="zh-CN" sz="1400" dirty="0" err="1">
                <a:solidFill>
                  <a:schemeClr val="tx1"/>
                </a:solidFill>
              </a:rPr>
              <a:t>PyQt</a:t>
            </a:r>
            <a:r>
              <a:rPr lang="zh-CN" altLang="en-US" sz="1400" dirty="0">
                <a:solidFill>
                  <a:schemeClr val="tx1"/>
                </a:solidFill>
              </a:rPr>
              <a:t>本身即是基于面向对象开发的，所以无意识中即采用了该方法，面向对象的具体概念则无须深究</a:t>
            </a:r>
          </a:p>
        </p:txBody>
      </p:sp>
      <p:sp>
        <p:nvSpPr>
          <p:cNvPr id="71" name="TextBox 28">
            <a:extLst>
              <a:ext uri="{FF2B5EF4-FFF2-40B4-BE49-F238E27FC236}">
                <a16:creationId xmlns:a16="http://schemas.microsoft.com/office/drawing/2014/main" id="{4007A78F-C519-44CA-ACD7-5A4D67F2B13A}"/>
              </a:ext>
            </a:extLst>
          </p:cNvPr>
          <p:cNvSpPr txBox="1"/>
          <p:nvPr/>
        </p:nvSpPr>
        <p:spPr>
          <a:xfrm>
            <a:off x="1114833" y="1587527"/>
            <a:ext cx="3074612"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模块化开发</a:t>
            </a:r>
          </a:p>
        </p:txBody>
      </p:sp>
      <p:sp>
        <p:nvSpPr>
          <p:cNvPr id="72" name="矩形 71">
            <a:extLst>
              <a:ext uri="{FF2B5EF4-FFF2-40B4-BE49-F238E27FC236}">
                <a16:creationId xmlns:a16="http://schemas.microsoft.com/office/drawing/2014/main" id="{643D9C9B-9506-4A77-B4D9-4A35909820CA}"/>
              </a:ext>
            </a:extLst>
          </p:cNvPr>
          <p:cNvSpPr/>
          <p:nvPr/>
        </p:nvSpPr>
        <p:spPr>
          <a:xfrm>
            <a:off x="1114833" y="198395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4" name="TextBox 28">
            <a:extLst>
              <a:ext uri="{FF2B5EF4-FFF2-40B4-BE49-F238E27FC236}">
                <a16:creationId xmlns:a16="http://schemas.microsoft.com/office/drawing/2014/main" id="{4AF54C63-7286-4CCA-840C-C9FEDAD12E0D}"/>
              </a:ext>
            </a:extLst>
          </p:cNvPr>
          <p:cNvSpPr txBox="1"/>
          <p:nvPr/>
        </p:nvSpPr>
        <p:spPr>
          <a:xfrm>
            <a:off x="1289157" y="3952126"/>
            <a:ext cx="642280"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附：</a:t>
            </a:r>
          </a:p>
        </p:txBody>
      </p:sp>
    </p:spTree>
    <p:extLst>
      <p:ext uri="{BB962C8B-B14F-4D97-AF65-F5344CB8AC3E}">
        <p14:creationId xmlns:p14="http://schemas.microsoft.com/office/powerpoint/2010/main" val="11462734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up)">
                                          <p:cBhvr>
                                            <p:cTn id="16" dur="1200"/>
                                            <p:tgtEl>
                                              <p:spTgt spid="65"/>
                                            </p:tgtEl>
                                          </p:cBhvr>
                                        </p:animEffect>
                                      </p:childTnLst>
                                    </p:cTn>
                                  </p:par>
                                </p:childTnLst>
                              </p:cTn>
                            </p:par>
                            <p:par>
                              <p:cTn id="17" fill="hold">
                                <p:stCondLst>
                                  <p:cond delay="1700"/>
                                </p:stCondLst>
                                <p:childTnLst>
                                  <p:par>
                                    <p:cTn id="18" presetID="53" presetClass="entr" presetSubtype="16"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ppt_w</p:attrName>
                                            </p:attrNameLst>
                                          </p:cBhvr>
                                          <p:tavLst>
                                            <p:tav tm="0">
                                              <p:val>
                                                <p:fltVal val="0"/>
                                              </p:val>
                                            </p:tav>
                                            <p:tav tm="100000">
                                              <p:val>
                                                <p:strVal val="#ppt_w"/>
                                              </p:val>
                                            </p:tav>
                                          </p:tavLst>
                                        </p:anim>
                                        <p:anim calcmode="lin" valueType="num">
                                          <p:cBhvr>
                                            <p:cTn id="21" dur="500" fill="hold"/>
                                            <p:tgtEl>
                                              <p:spTgt spid="67"/>
                                            </p:tgtEl>
                                            <p:attrNameLst>
                                              <p:attrName>ppt_h</p:attrName>
                                            </p:attrNameLst>
                                          </p:cBhvr>
                                          <p:tavLst>
                                            <p:tav tm="0">
                                              <p:val>
                                                <p:fltVal val="0"/>
                                              </p:val>
                                            </p:tav>
                                            <p:tav tm="100000">
                                              <p:val>
                                                <p:strVal val="#ppt_h"/>
                                              </p:val>
                                            </p:tav>
                                          </p:tavLst>
                                        </p:anim>
                                        <p:animEffect transition="in" filter="fade">
                                          <p:cBhvr>
                                            <p:cTn id="22" dur="500"/>
                                            <p:tgtEl>
                                              <p:spTgt spid="67"/>
                                            </p:tgtEl>
                                          </p:cBhvr>
                                        </p:animEffect>
                                      </p:childTnLst>
                                    </p:cTn>
                                  </p:par>
                                  <p:par>
                                    <p:cTn id="23" presetID="53" presetClass="entr" presetSubtype="16"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par>
                                    <p:cTn id="28" presetID="53" presetClass="entr" presetSubtype="16" fill="hold" nodeType="withEffect">
                                      <p:stCondLst>
                                        <p:cond delay="20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par>
                                    <p:cTn id="33" presetID="53" presetClass="entr" presetSubtype="16" fill="hold" nodeType="withEffect">
                                      <p:stCondLst>
                                        <p:cond delay="20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par>
                                    <p:cTn id="38" presetID="53" presetClass="entr" presetSubtype="16" fill="hold" nodeType="withEffect">
                                      <p:stCondLst>
                                        <p:cond delay="400"/>
                                      </p:stCondLst>
                                      <p:childTnLst>
                                        <p:set>
                                          <p:cBhvr>
                                            <p:cTn id="39" dur="1" fill="hold">
                                              <p:stCondLst>
                                                <p:cond delay="0"/>
                                              </p:stCondLst>
                                            </p:cTn>
                                            <p:tgtEl>
                                              <p:spTgt spid="69"/>
                                            </p:tgtEl>
                                            <p:attrNameLst>
                                              <p:attrName>style.visibility</p:attrName>
                                            </p:attrNameLst>
                                          </p:cBhvr>
                                          <p:to>
                                            <p:strVal val="visible"/>
                                          </p:to>
                                        </p:set>
                                        <p:anim calcmode="lin" valueType="num">
                                          <p:cBhvr>
                                            <p:cTn id="40" dur="500" fill="hold"/>
                                            <p:tgtEl>
                                              <p:spTgt spid="69"/>
                                            </p:tgtEl>
                                            <p:attrNameLst>
                                              <p:attrName>ppt_w</p:attrName>
                                            </p:attrNameLst>
                                          </p:cBhvr>
                                          <p:tavLst>
                                            <p:tav tm="0">
                                              <p:val>
                                                <p:fltVal val="0"/>
                                              </p:val>
                                            </p:tav>
                                            <p:tav tm="100000">
                                              <p:val>
                                                <p:strVal val="#ppt_w"/>
                                              </p:val>
                                            </p:tav>
                                          </p:tavLst>
                                        </p:anim>
                                        <p:anim calcmode="lin" valueType="num">
                                          <p:cBhvr>
                                            <p:cTn id="41" dur="500" fill="hold"/>
                                            <p:tgtEl>
                                              <p:spTgt spid="69"/>
                                            </p:tgtEl>
                                            <p:attrNameLst>
                                              <p:attrName>ppt_h</p:attrName>
                                            </p:attrNameLst>
                                          </p:cBhvr>
                                          <p:tavLst>
                                            <p:tav tm="0">
                                              <p:val>
                                                <p:fltVal val="0"/>
                                              </p:val>
                                            </p:tav>
                                            <p:tav tm="100000">
                                              <p:val>
                                                <p:strVal val="#ppt_h"/>
                                              </p:val>
                                            </p:tav>
                                          </p:tavLst>
                                        </p:anim>
                                        <p:animEffect transition="in" filter="fade">
                                          <p:cBhvr>
                                            <p:cTn id="42" dur="500"/>
                                            <p:tgtEl>
                                              <p:spTgt spid="69"/>
                                            </p:tgtEl>
                                          </p:cBhvr>
                                        </p:animEffect>
                                      </p:childTnLst>
                                    </p:cTn>
                                  </p:par>
                                  <p:par>
                                    <p:cTn id="43" presetID="53" presetClass="entr" presetSubtype="16" fill="hold" nodeType="withEffect">
                                      <p:stCondLst>
                                        <p:cond delay="40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2600"/>
                                </p:stCondLst>
                                <p:childTnLst>
                                  <p:par>
                                    <p:cTn id="49" presetID="2" presetClass="entr" presetSubtype="4" fill="hold" grpId="0" nodeType="afterEffect" p14:presetBounceEnd="50000">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14:bounceEnd="50000">
                                          <p:cBhvr additive="base">
                                            <p:cTn id="51"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14:bounceEnd="50000">
                                          <p:cBhvr additive="base">
                                            <p:cTn id="55"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50000">
                                      <p:stCondLst>
                                        <p:cond delay="150"/>
                                      </p:stCondLst>
                                      <p:childTnLst>
                                        <p:set>
                                          <p:cBhvr>
                                            <p:cTn id="58" dur="1" fill="hold">
                                              <p:stCondLst>
                                                <p:cond delay="0"/>
                                              </p:stCondLst>
                                            </p:cTn>
                                            <p:tgtEl>
                                              <p:spTgt spid="58"/>
                                            </p:tgtEl>
                                            <p:attrNameLst>
                                              <p:attrName>style.visibility</p:attrName>
                                            </p:attrNameLst>
                                          </p:cBhvr>
                                          <p:to>
                                            <p:strVal val="visible"/>
                                          </p:to>
                                        </p:set>
                                        <p:anim calcmode="lin" valueType="num" p14:bounceEnd="50000">
                                          <p:cBhvr additive="base">
                                            <p:cTn id="59"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0" dur="1000" fill="hold"/>
                                            <p:tgtEl>
                                              <p:spTgt spid="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50000">
                                      <p:stCondLst>
                                        <p:cond delay="150"/>
                                      </p:stCondLst>
                                      <p:childTnLst>
                                        <p:set>
                                          <p:cBhvr>
                                            <p:cTn id="62" dur="1" fill="hold">
                                              <p:stCondLst>
                                                <p:cond delay="0"/>
                                              </p:stCondLst>
                                            </p:cTn>
                                            <p:tgtEl>
                                              <p:spTgt spid="59"/>
                                            </p:tgtEl>
                                            <p:attrNameLst>
                                              <p:attrName>style.visibility</p:attrName>
                                            </p:attrNameLst>
                                          </p:cBhvr>
                                          <p:to>
                                            <p:strVal val="visible"/>
                                          </p:to>
                                        </p:set>
                                        <p:anim calcmode="lin" valueType="num" p14:bounceEnd="50000">
                                          <p:cBhvr additive="base">
                                            <p:cTn id="63"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4" dur="1000" fill="hold"/>
                                            <p:tgtEl>
                                              <p:spTgt spid="5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50000">
                                      <p:stCondLst>
                                        <p:cond delay="300"/>
                                      </p:stCondLst>
                                      <p:childTnLst>
                                        <p:set>
                                          <p:cBhvr>
                                            <p:cTn id="66" dur="1" fill="hold">
                                              <p:stCondLst>
                                                <p:cond delay="0"/>
                                              </p:stCondLst>
                                            </p:cTn>
                                            <p:tgtEl>
                                              <p:spTgt spid="62"/>
                                            </p:tgtEl>
                                            <p:attrNameLst>
                                              <p:attrName>style.visibility</p:attrName>
                                            </p:attrNameLst>
                                          </p:cBhvr>
                                          <p:to>
                                            <p:strVal val="visible"/>
                                          </p:to>
                                        </p:set>
                                        <p:anim calcmode="lin" valueType="num" p14:bounceEnd="50000">
                                          <p:cBhvr additive="base">
                                            <p:cTn id="67"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6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50000">
                                      <p:stCondLst>
                                        <p:cond delay="300"/>
                                      </p:stCondLst>
                                      <p:childTnLst>
                                        <p:set>
                                          <p:cBhvr>
                                            <p:cTn id="70" dur="1" fill="hold">
                                              <p:stCondLst>
                                                <p:cond delay="0"/>
                                              </p:stCondLst>
                                            </p:cTn>
                                            <p:tgtEl>
                                              <p:spTgt spid="63"/>
                                            </p:tgtEl>
                                            <p:attrNameLst>
                                              <p:attrName>style.visibility</p:attrName>
                                            </p:attrNameLst>
                                          </p:cBhvr>
                                          <p:to>
                                            <p:strVal val="visible"/>
                                          </p:to>
                                        </p:set>
                                        <p:anim calcmode="lin" valueType="num" p14:bounceEnd="50000">
                                          <p:cBhvr additive="base">
                                            <p:cTn id="71"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6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50000">
                                      <p:stCondLst>
                                        <p:cond delay="0"/>
                                      </p:stCondLst>
                                      <p:childTnLst>
                                        <p:set>
                                          <p:cBhvr>
                                            <p:cTn id="74" dur="1" fill="hold">
                                              <p:stCondLst>
                                                <p:cond delay="0"/>
                                              </p:stCondLst>
                                            </p:cTn>
                                            <p:tgtEl>
                                              <p:spTgt spid="73"/>
                                            </p:tgtEl>
                                            <p:attrNameLst>
                                              <p:attrName>style.visibility</p:attrName>
                                            </p:attrNameLst>
                                          </p:cBhvr>
                                          <p:to>
                                            <p:strVal val="visible"/>
                                          </p:to>
                                        </p:set>
                                        <p:anim calcmode="lin" valueType="num" p14:bounceEnd="50000">
                                          <p:cBhvr additive="base">
                                            <p:cTn id="75"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73"/>
                                            </p:tgtEl>
                                            <p:attrNameLst>
                                              <p:attrName>ppt_y</p:attrName>
                                            </p:attrNameLst>
                                          </p:cBhvr>
                                          <p:tavLst>
                                            <p:tav tm="0">
                                              <p:val>
                                                <p:strVal val="1+#ppt_h/2"/>
                                              </p:val>
                                            </p:tav>
                                            <p:tav tm="100000">
                                              <p:val>
                                                <p:strVal val="#ppt_y"/>
                                              </p:val>
                                            </p:tav>
                                          </p:tavLst>
                                        </p:anim>
                                      </p:childTnLst>
                                    </p:cTn>
                                  </p:par>
                                </p:childTnLst>
                              </p:cTn>
                            </p:par>
                            <p:par>
                              <p:cTn id="77" fill="hold">
                                <p:stCondLst>
                                  <p:cond delay="3900"/>
                                </p:stCondLst>
                                <p:childTnLst>
                                  <p:par>
                                    <p:cTn id="78" presetID="2" presetClass="entr" presetSubtype="2" fill="hold" grpId="0" nodeType="afterEffect">
                                      <p:stCondLst>
                                        <p:cond delay="0"/>
                                      </p:stCondLst>
                                      <p:childTnLst>
                                        <p:set>
                                          <p:cBhvr>
                                            <p:cTn id="79" dur="1" fill="hold">
                                              <p:stCondLst>
                                                <p:cond delay="0"/>
                                              </p:stCondLst>
                                            </p:cTn>
                                            <p:tgtEl>
                                              <p:spTgt spid="71"/>
                                            </p:tgtEl>
                                            <p:attrNameLst>
                                              <p:attrName>style.visibility</p:attrName>
                                            </p:attrNameLst>
                                          </p:cBhvr>
                                          <p:to>
                                            <p:strVal val="visible"/>
                                          </p:to>
                                        </p:set>
                                        <p:anim calcmode="lin" valueType="num">
                                          <p:cBhvr additive="base">
                                            <p:cTn id="80" dur="500" fill="hold"/>
                                            <p:tgtEl>
                                              <p:spTgt spid="71"/>
                                            </p:tgtEl>
                                            <p:attrNameLst>
                                              <p:attrName>ppt_x</p:attrName>
                                            </p:attrNameLst>
                                          </p:cBhvr>
                                          <p:tavLst>
                                            <p:tav tm="0">
                                              <p:val>
                                                <p:strVal val="1+#ppt_w/2"/>
                                              </p:val>
                                            </p:tav>
                                            <p:tav tm="100000">
                                              <p:val>
                                                <p:strVal val="#ppt_x"/>
                                              </p:val>
                                            </p:tav>
                                          </p:tavLst>
                                        </p:anim>
                                        <p:anim calcmode="lin" valueType="num">
                                          <p:cBhvr additive="base">
                                            <p:cTn id="81" dur="500" fill="hold"/>
                                            <p:tgtEl>
                                              <p:spTgt spid="7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 calcmode="lin" valueType="num">
                                          <p:cBhvr additive="base">
                                            <p:cTn id="84" dur="500" fill="hold"/>
                                            <p:tgtEl>
                                              <p:spTgt spid="72"/>
                                            </p:tgtEl>
                                            <p:attrNameLst>
                                              <p:attrName>ppt_x</p:attrName>
                                            </p:attrNameLst>
                                          </p:cBhvr>
                                          <p:tavLst>
                                            <p:tav tm="0">
                                              <p:val>
                                                <p:strVal val="0-#ppt_w/2"/>
                                              </p:val>
                                            </p:tav>
                                            <p:tav tm="100000">
                                              <p:val>
                                                <p:strVal val="#ppt_x"/>
                                              </p:val>
                                            </p:tav>
                                          </p:tavLst>
                                        </p:anim>
                                        <p:anim calcmode="lin" valueType="num">
                                          <p:cBhvr additive="base">
                                            <p:cTn id="85" dur="500" fill="hold"/>
                                            <p:tgtEl>
                                              <p:spTgt spid="72"/>
                                            </p:tgtEl>
                                            <p:attrNameLst>
                                              <p:attrName>ppt_y</p:attrName>
                                            </p:attrNameLst>
                                          </p:cBhvr>
                                          <p:tavLst>
                                            <p:tav tm="0">
                                              <p:val>
                                                <p:strVal val="#ppt_y"/>
                                              </p:val>
                                            </p:tav>
                                            <p:tav tm="100000">
                                              <p:val>
                                                <p:strVal val="#ppt_y"/>
                                              </p:val>
                                            </p:tav>
                                          </p:tavLst>
                                        </p:anim>
                                      </p:childTnLst>
                                    </p:cTn>
                                  </p:par>
                                </p:childTnLst>
                              </p:cTn>
                            </p:par>
                            <p:par>
                              <p:cTn id="86" fill="hold">
                                <p:stCondLst>
                                  <p:cond delay="4400"/>
                                </p:stCondLst>
                                <p:childTnLst>
                                  <p:par>
                                    <p:cTn id="87" presetID="2" presetClass="entr" presetSubtype="2" fill="hold" grpId="0" nodeType="afterEffect">
                                      <p:stCondLst>
                                        <p:cond delay="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500" fill="hold"/>
                                            <p:tgtEl>
                                              <p:spTgt spid="74"/>
                                            </p:tgtEl>
                                            <p:attrNameLst>
                                              <p:attrName>ppt_x</p:attrName>
                                            </p:attrNameLst>
                                          </p:cBhvr>
                                          <p:tavLst>
                                            <p:tav tm="0">
                                              <p:val>
                                                <p:strVal val="1+#ppt_w/2"/>
                                              </p:val>
                                            </p:tav>
                                            <p:tav tm="100000">
                                              <p:val>
                                                <p:strVal val="#ppt_x"/>
                                              </p:val>
                                            </p:tav>
                                          </p:tavLst>
                                        </p:anim>
                                        <p:anim calcmode="lin" valueType="num">
                                          <p:cBhvr additive="base">
                                            <p:cTn id="9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p:bldP spid="15" grpId="0"/>
          <p:bldP spid="58" grpId="0"/>
          <p:bldP spid="59" grpId="0"/>
          <p:bldP spid="62" grpId="0"/>
          <p:bldP spid="63" grpId="0"/>
          <p:bldP spid="65" grpId="0"/>
          <p:bldP spid="66" grpId="0" animBg="1"/>
          <p:bldP spid="73" grpId="0"/>
          <p:bldP spid="71" grpId="0"/>
          <p:bldP spid="72" grpId="0" animBg="1"/>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up)">
                                          <p:cBhvr>
                                            <p:cTn id="16" dur="1200"/>
                                            <p:tgtEl>
                                              <p:spTgt spid="65"/>
                                            </p:tgtEl>
                                          </p:cBhvr>
                                        </p:animEffect>
                                      </p:childTnLst>
                                    </p:cTn>
                                  </p:par>
                                </p:childTnLst>
                              </p:cTn>
                            </p:par>
                            <p:par>
                              <p:cTn id="17" fill="hold">
                                <p:stCondLst>
                                  <p:cond delay="1700"/>
                                </p:stCondLst>
                                <p:childTnLst>
                                  <p:par>
                                    <p:cTn id="18" presetID="53" presetClass="entr" presetSubtype="16"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ppt_w</p:attrName>
                                            </p:attrNameLst>
                                          </p:cBhvr>
                                          <p:tavLst>
                                            <p:tav tm="0">
                                              <p:val>
                                                <p:fltVal val="0"/>
                                              </p:val>
                                            </p:tav>
                                            <p:tav tm="100000">
                                              <p:val>
                                                <p:strVal val="#ppt_w"/>
                                              </p:val>
                                            </p:tav>
                                          </p:tavLst>
                                        </p:anim>
                                        <p:anim calcmode="lin" valueType="num">
                                          <p:cBhvr>
                                            <p:cTn id="21" dur="500" fill="hold"/>
                                            <p:tgtEl>
                                              <p:spTgt spid="67"/>
                                            </p:tgtEl>
                                            <p:attrNameLst>
                                              <p:attrName>ppt_h</p:attrName>
                                            </p:attrNameLst>
                                          </p:cBhvr>
                                          <p:tavLst>
                                            <p:tav tm="0">
                                              <p:val>
                                                <p:fltVal val="0"/>
                                              </p:val>
                                            </p:tav>
                                            <p:tav tm="100000">
                                              <p:val>
                                                <p:strVal val="#ppt_h"/>
                                              </p:val>
                                            </p:tav>
                                          </p:tavLst>
                                        </p:anim>
                                        <p:animEffect transition="in" filter="fade">
                                          <p:cBhvr>
                                            <p:cTn id="22" dur="500"/>
                                            <p:tgtEl>
                                              <p:spTgt spid="67"/>
                                            </p:tgtEl>
                                          </p:cBhvr>
                                        </p:animEffect>
                                      </p:childTnLst>
                                    </p:cTn>
                                  </p:par>
                                  <p:par>
                                    <p:cTn id="23" presetID="53" presetClass="entr" presetSubtype="16"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par>
                                    <p:cTn id="28" presetID="53" presetClass="entr" presetSubtype="16" fill="hold" nodeType="withEffect">
                                      <p:stCondLst>
                                        <p:cond delay="20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par>
                                    <p:cTn id="33" presetID="53" presetClass="entr" presetSubtype="16" fill="hold" nodeType="withEffect">
                                      <p:stCondLst>
                                        <p:cond delay="20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animEffect transition="in" filter="fade">
                                          <p:cBhvr>
                                            <p:cTn id="37" dur="500"/>
                                            <p:tgtEl>
                                              <p:spTgt spid="46"/>
                                            </p:tgtEl>
                                          </p:cBhvr>
                                        </p:animEffect>
                                      </p:childTnLst>
                                    </p:cTn>
                                  </p:par>
                                  <p:par>
                                    <p:cTn id="38" presetID="53" presetClass="entr" presetSubtype="16" fill="hold" nodeType="withEffect">
                                      <p:stCondLst>
                                        <p:cond delay="400"/>
                                      </p:stCondLst>
                                      <p:childTnLst>
                                        <p:set>
                                          <p:cBhvr>
                                            <p:cTn id="39" dur="1" fill="hold">
                                              <p:stCondLst>
                                                <p:cond delay="0"/>
                                              </p:stCondLst>
                                            </p:cTn>
                                            <p:tgtEl>
                                              <p:spTgt spid="69"/>
                                            </p:tgtEl>
                                            <p:attrNameLst>
                                              <p:attrName>style.visibility</p:attrName>
                                            </p:attrNameLst>
                                          </p:cBhvr>
                                          <p:to>
                                            <p:strVal val="visible"/>
                                          </p:to>
                                        </p:set>
                                        <p:anim calcmode="lin" valueType="num">
                                          <p:cBhvr>
                                            <p:cTn id="40" dur="500" fill="hold"/>
                                            <p:tgtEl>
                                              <p:spTgt spid="69"/>
                                            </p:tgtEl>
                                            <p:attrNameLst>
                                              <p:attrName>ppt_w</p:attrName>
                                            </p:attrNameLst>
                                          </p:cBhvr>
                                          <p:tavLst>
                                            <p:tav tm="0">
                                              <p:val>
                                                <p:fltVal val="0"/>
                                              </p:val>
                                            </p:tav>
                                            <p:tav tm="100000">
                                              <p:val>
                                                <p:strVal val="#ppt_w"/>
                                              </p:val>
                                            </p:tav>
                                          </p:tavLst>
                                        </p:anim>
                                        <p:anim calcmode="lin" valueType="num">
                                          <p:cBhvr>
                                            <p:cTn id="41" dur="500" fill="hold"/>
                                            <p:tgtEl>
                                              <p:spTgt spid="69"/>
                                            </p:tgtEl>
                                            <p:attrNameLst>
                                              <p:attrName>ppt_h</p:attrName>
                                            </p:attrNameLst>
                                          </p:cBhvr>
                                          <p:tavLst>
                                            <p:tav tm="0">
                                              <p:val>
                                                <p:fltVal val="0"/>
                                              </p:val>
                                            </p:tav>
                                            <p:tav tm="100000">
                                              <p:val>
                                                <p:strVal val="#ppt_h"/>
                                              </p:val>
                                            </p:tav>
                                          </p:tavLst>
                                        </p:anim>
                                        <p:animEffect transition="in" filter="fade">
                                          <p:cBhvr>
                                            <p:cTn id="42" dur="500"/>
                                            <p:tgtEl>
                                              <p:spTgt spid="69"/>
                                            </p:tgtEl>
                                          </p:cBhvr>
                                        </p:animEffect>
                                      </p:childTnLst>
                                    </p:cTn>
                                  </p:par>
                                  <p:par>
                                    <p:cTn id="43" presetID="53" presetClass="entr" presetSubtype="16" fill="hold" nodeType="withEffect">
                                      <p:stCondLst>
                                        <p:cond delay="40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2600"/>
                                </p:stCondLst>
                                <p:childTnLst>
                                  <p:par>
                                    <p:cTn id="49" presetID="2" presetClass="entr" presetSubtype="4"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ppt_x"/>
                                              </p:val>
                                            </p:tav>
                                            <p:tav tm="100000">
                                              <p:val>
                                                <p:strVal val="#ppt_x"/>
                                              </p:val>
                                            </p:tav>
                                          </p:tavLst>
                                        </p:anim>
                                        <p:anim calcmode="lin" valueType="num">
                                          <p:cBhvr additive="base">
                                            <p:cTn id="52" dur="10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ppt_x"/>
                                              </p:val>
                                            </p:tav>
                                            <p:tav tm="100000">
                                              <p:val>
                                                <p:strVal val="#ppt_x"/>
                                              </p:val>
                                            </p:tav>
                                          </p:tavLst>
                                        </p:anim>
                                        <p:anim calcmode="lin" valueType="num">
                                          <p:cBhvr additive="base">
                                            <p:cTn id="56" dur="10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5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1000" fill="hold"/>
                                            <p:tgtEl>
                                              <p:spTgt spid="58"/>
                                            </p:tgtEl>
                                            <p:attrNameLst>
                                              <p:attrName>ppt_x</p:attrName>
                                            </p:attrNameLst>
                                          </p:cBhvr>
                                          <p:tavLst>
                                            <p:tav tm="0">
                                              <p:val>
                                                <p:strVal val="#ppt_x"/>
                                              </p:val>
                                            </p:tav>
                                            <p:tav tm="100000">
                                              <p:val>
                                                <p:strVal val="#ppt_x"/>
                                              </p:val>
                                            </p:tav>
                                          </p:tavLst>
                                        </p:anim>
                                        <p:anim calcmode="lin" valueType="num">
                                          <p:cBhvr additive="base">
                                            <p:cTn id="60" dur="1000" fill="hold"/>
                                            <p:tgtEl>
                                              <p:spTgt spid="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50"/>
                                      </p:stCondLst>
                                      <p:childTnLst>
                                        <p:set>
                                          <p:cBhvr>
                                            <p:cTn id="62" dur="1" fill="hold">
                                              <p:stCondLst>
                                                <p:cond delay="0"/>
                                              </p:stCondLst>
                                            </p:cTn>
                                            <p:tgtEl>
                                              <p:spTgt spid="59"/>
                                            </p:tgtEl>
                                            <p:attrNameLst>
                                              <p:attrName>style.visibility</p:attrName>
                                            </p:attrNameLst>
                                          </p:cBhvr>
                                          <p:to>
                                            <p:strVal val="visible"/>
                                          </p:to>
                                        </p:set>
                                        <p:anim calcmode="lin" valueType="num">
                                          <p:cBhvr additive="base">
                                            <p:cTn id="63" dur="1000" fill="hold"/>
                                            <p:tgtEl>
                                              <p:spTgt spid="59"/>
                                            </p:tgtEl>
                                            <p:attrNameLst>
                                              <p:attrName>ppt_x</p:attrName>
                                            </p:attrNameLst>
                                          </p:cBhvr>
                                          <p:tavLst>
                                            <p:tav tm="0">
                                              <p:val>
                                                <p:strVal val="#ppt_x"/>
                                              </p:val>
                                            </p:tav>
                                            <p:tav tm="100000">
                                              <p:val>
                                                <p:strVal val="#ppt_x"/>
                                              </p:val>
                                            </p:tav>
                                          </p:tavLst>
                                        </p:anim>
                                        <p:anim calcmode="lin" valueType="num">
                                          <p:cBhvr additive="base">
                                            <p:cTn id="64" dur="1000" fill="hold"/>
                                            <p:tgtEl>
                                              <p:spTgt spid="5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300"/>
                                      </p:stCondLst>
                                      <p:childTnLst>
                                        <p:set>
                                          <p:cBhvr>
                                            <p:cTn id="66" dur="1" fill="hold">
                                              <p:stCondLst>
                                                <p:cond delay="0"/>
                                              </p:stCondLst>
                                            </p:cTn>
                                            <p:tgtEl>
                                              <p:spTgt spid="62"/>
                                            </p:tgtEl>
                                            <p:attrNameLst>
                                              <p:attrName>style.visibility</p:attrName>
                                            </p:attrNameLst>
                                          </p:cBhvr>
                                          <p:to>
                                            <p:strVal val="visible"/>
                                          </p:to>
                                        </p:set>
                                        <p:anim calcmode="lin" valueType="num">
                                          <p:cBhvr additive="base">
                                            <p:cTn id="67" dur="1000" fill="hold"/>
                                            <p:tgtEl>
                                              <p:spTgt spid="62"/>
                                            </p:tgtEl>
                                            <p:attrNameLst>
                                              <p:attrName>ppt_x</p:attrName>
                                            </p:attrNameLst>
                                          </p:cBhvr>
                                          <p:tavLst>
                                            <p:tav tm="0">
                                              <p:val>
                                                <p:strVal val="#ppt_x"/>
                                              </p:val>
                                            </p:tav>
                                            <p:tav tm="100000">
                                              <p:val>
                                                <p:strVal val="#ppt_x"/>
                                              </p:val>
                                            </p:tav>
                                          </p:tavLst>
                                        </p:anim>
                                        <p:anim calcmode="lin" valueType="num">
                                          <p:cBhvr additive="base">
                                            <p:cTn id="68" dur="1000" fill="hold"/>
                                            <p:tgtEl>
                                              <p:spTgt spid="6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30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1000" fill="hold"/>
                                            <p:tgtEl>
                                              <p:spTgt spid="63"/>
                                            </p:tgtEl>
                                            <p:attrNameLst>
                                              <p:attrName>ppt_x</p:attrName>
                                            </p:attrNameLst>
                                          </p:cBhvr>
                                          <p:tavLst>
                                            <p:tav tm="0">
                                              <p:val>
                                                <p:strVal val="#ppt_x"/>
                                              </p:val>
                                            </p:tav>
                                            <p:tav tm="100000">
                                              <p:val>
                                                <p:strVal val="#ppt_x"/>
                                              </p:val>
                                            </p:tav>
                                          </p:tavLst>
                                        </p:anim>
                                        <p:anim calcmode="lin" valueType="num">
                                          <p:cBhvr additive="base">
                                            <p:cTn id="72" dur="1000" fill="hold"/>
                                            <p:tgtEl>
                                              <p:spTgt spid="6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 calcmode="lin" valueType="num">
                                          <p:cBhvr additive="base">
                                            <p:cTn id="75" dur="1000" fill="hold"/>
                                            <p:tgtEl>
                                              <p:spTgt spid="73"/>
                                            </p:tgtEl>
                                            <p:attrNameLst>
                                              <p:attrName>ppt_x</p:attrName>
                                            </p:attrNameLst>
                                          </p:cBhvr>
                                          <p:tavLst>
                                            <p:tav tm="0">
                                              <p:val>
                                                <p:strVal val="#ppt_x"/>
                                              </p:val>
                                            </p:tav>
                                            <p:tav tm="100000">
                                              <p:val>
                                                <p:strVal val="#ppt_x"/>
                                              </p:val>
                                            </p:tav>
                                          </p:tavLst>
                                        </p:anim>
                                        <p:anim calcmode="lin" valueType="num">
                                          <p:cBhvr additive="base">
                                            <p:cTn id="76" dur="1000" fill="hold"/>
                                            <p:tgtEl>
                                              <p:spTgt spid="73"/>
                                            </p:tgtEl>
                                            <p:attrNameLst>
                                              <p:attrName>ppt_y</p:attrName>
                                            </p:attrNameLst>
                                          </p:cBhvr>
                                          <p:tavLst>
                                            <p:tav tm="0">
                                              <p:val>
                                                <p:strVal val="1+#ppt_h/2"/>
                                              </p:val>
                                            </p:tav>
                                            <p:tav tm="100000">
                                              <p:val>
                                                <p:strVal val="#ppt_y"/>
                                              </p:val>
                                            </p:tav>
                                          </p:tavLst>
                                        </p:anim>
                                      </p:childTnLst>
                                    </p:cTn>
                                  </p:par>
                                </p:childTnLst>
                              </p:cTn>
                            </p:par>
                            <p:par>
                              <p:cTn id="77" fill="hold">
                                <p:stCondLst>
                                  <p:cond delay="3900"/>
                                </p:stCondLst>
                                <p:childTnLst>
                                  <p:par>
                                    <p:cTn id="78" presetID="2" presetClass="entr" presetSubtype="2" fill="hold" grpId="0" nodeType="afterEffect">
                                      <p:stCondLst>
                                        <p:cond delay="0"/>
                                      </p:stCondLst>
                                      <p:childTnLst>
                                        <p:set>
                                          <p:cBhvr>
                                            <p:cTn id="79" dur="1" fill="hold">
                                              <p:stCondLst>
                                                <p:cond delay="0"/>
                                              </p:stCondLst>
                                            </p:cTn>
                                            <p:tgtEl>
                                              <p:spTgt spid="71"/>
                                            </p:tgtEl>
                                            <p:attrNameLst>
                                              <p:attrName>style.visibility</p:attrName>
                                            </p:attrNameLst>
                                          </p:cBhvr>
                                          <p:to>
                                            <p:strVal val="visible"/>
                                          </p:to>
                                        </p:set>
                                        <p:anim calcmode="lin" valueType="num">
                                          <p:cBhvr additive="base">
                                            <p:cTn id="80" dur="500" fill="hold"/>
                                            <p:tgtEl>
                                              <p:spTgt spid="71"/>
                                            </p:tgtEl>
                                            <p:attrNameLst>
                                              <p:attrName>ppt_x</p:attrName>
                                            </p:attrNameLst>
                                          </p:cBhvr>
                                          <p:tavLst>
                                            <p:tav tm="0">
                                              <p:val>
                                                <p:strVal val="1+#ppt_w/2"/>
                                              </p:val>
                                            </p:tav>
                                            <p:tav tm="100000">
                                              <p:val>
                                                <p:strVal val="#ppt_x"/>
                                              </p:val>
                                            </p:tav>
                                          </p:tavLst>
                                        </p:anim>
                                        <p:anim calcmode="lin" valueType="num">
                                          <p:cBhvr additive="base">
                                            <p:cTn id="81" dur="500" fill="hold"/>
                                            <p:tgtEl>
                                              <p:spTgt spid="7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 calcmode="lin" valueType="num">
                                          <p:cBhvr additive="base">
                                            <p:cTn id="84" dur="500" fill="hold"/>
                                            <p:tgtEl>
                                              <p:spTgt spid="72"/>
                                            </p:tgtEl>
                                            <p:attrNameLst>
                                              <p:attrName>ppt_x</p:attrName>
                                            </p:attrNameLst>
                                          </p:cBhvr>
                                          <p:tavLst>
                                            <p:tav tm="0">
                                              <p:val>
                                                <p:strVal val="0-#ppt_w/2"/>
                                              </p:val>
                                            </p:tav>
                                            <p:tav tm="100000">
                                              <p:val>
                                                <p:strVal val="#ppt_x"/>
                                              </p:val>
                                            </p:tav>
                                          </p:tavLst>
                                        </p:anim>
                                        <p:anim calcmode="lin" valueType="num">
                                          <p:cBhvr additive="base">
                                            <p:cTn id="85" dur="500" fill="hold"/>
                                            <p:tgtEl>
                                              <p:spTgt spid="72"/>
                                            </p:tgtEl>
                                            <p:attrNameLst>
                                              <p:attrName>ppt_y</p:attrName>
                                            </p:attrNameLst>
                                          </p:cBhvr>
                                          <p:tavLst>
                                            <p:tav tm="0">
                                              <p:val>
                                                <p:strVal val="#ppt_y"/>
                                              </p:val>
                                            </p:tav>
                                            <p:tav tm="100000">
                                              <p:val>
                                                <p:strVal val="#ppt_y"/>
                                              </p:val>
                                            </p:tav>
                                          </p:tavLst>
                                        </p:anim>
                                      </p:childTnLst>
                                    </p:cTn>
                                  </p:par>
                                </p:childTnLst>
                              </p:cTn>
                            </p:par>
                            <p:par>
                              <p:cTn id="86" fill="hold">
                                <p:stCondLst>
                                  <p:cond delay="4400"/>
                                </p:stCondLst>
                                <p:childTnLst>
                                  <p:par>
                                    <p:cTn id="87" presetID="2" presetClass="entr" presetSubtype="2" fill="hold" grpId="0" nodeType="afterEffect">
                                      <p:stCondLst>
                                        <p:cond delay="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500" fill="hold"/>
                                            <p:tgtEl>
                                              <p:spTgt spid="74"/>
                                            </p:tgtEl>
                                            <p:attrNameLst>
                                              <p:attrName>ppt_x</p:attrName>
                                            </p:attrNameLst>
                                          </p:cBhvr>
                                          <p:tavLst>
                                            <p:tav tm="0">
                                              <p:val>
                                                <p:strVal val="1+#ppt_w/2"/>
                                              </p:val>
                                            </p:tav>
                                            <p:tav tm="100000">
                                              <p:val>
                                                <p:strVal val="#ppt_x"/>
                                              </p:val>
                                            </p:tav>
                                          </p:tavLst>
                                        </p:anim>
                                        <p:anim calcmode="lin" valueType="num">
                                          <p:cBhvr additive="base">
                                            <p:cTn id="9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p:bldP spid="15" grpId="0"/>
          <p:bldP spid="58" grpId="0"/>
          <p:bldP spid="59" grpId="0"/>
          <p:bldP spid="62" grpId="0"/>
          <p:bldP spid="63" grpId="0"/>
          <p:bldP spid="65" grpId="0"/>
          <p:bldP spid="66" grpId="0" animBg="1"/>
          <p:bldP spid="73" grpId="0"/>
          <p:bldP spid="71" grpId="0"/>
          <p:bldP spid="72" grpId="0" animBg="1"/>
          <p:bldP spid="7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8">
            <a:extLst>
              <a:ext uri="{FF2B5EF4-FFF2-40B4-BE49-F238E27FC236}">
                <a16:creationId xmlns:a16="http://schemas.microsoft.com/office/drawing/2014/main" id="{A083A036-32A3-47C7-9C67-FEA4DE96EEF6}"/>
              </a:ext>
            </a:extLst>
          </p:cNvPr>
          <p:cNvSpPr txBox="1"/>
          <p:nvPr/>
        </p:nvSpPr>
        <p:spPr>
          <a:xfrm>
            <a:off x="1114833" y="1587527"/>
            <a:ext cx="3074612"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更多应用</a:t>
            </a:r>
          </a:p>
        </p:txBody>
      </p:sp>
      <p:sp>
        <p:nvSpPr>
          <p:cNvPr id="6" name="矩形 5">
            <a:extLst>
              <a:ext uri="{FF2B5EF4-FFF2-40B4-BE49-F238E27FC236}">
                <a16:creationId xmlns:a16="http://schemas.microsoft.com/office/drawing/2014/main" id="{C2FB3D9A-724E-4A12-9D13-9CD1B90598D5}"/>
              </a:ext>
            </a:extLst>
          </p:cNvPr>
          <p:cNvSpPr/>
          <p:nvPr/>
        </p:nvSpPr>
        <p:spPr>
          <a:xfrm>
            <a:off x="1114833" y="198395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7" name="矩形 6">
            <a:extLst>
              <a:ext uri="{FF2B5EF4-FFF2-40B4-BE49-F238E27FC236}">
                <a16:creationId xmlns:a16="http://schemas.microsoft.com/office/drawing/2014/main" id="{50B8110D-0A11-4094-B424-4D987E9CF239}"/>
              </a:ext>
            </a:extLst>
          </p:cNvPr>
          <p:cNvSpPr/>
          <p:nvPr/>
        </p:nvSpPr>
        <p:spPr>
          <a:xfrm>
            <a:off x="1114833" y="2161093"/>
            <a:ext cx="10212530" cy="662361"/>
          </a:xfrm>
          <a:prstGeom prst="rect">
            <a:avLst/>
          </a:prstGeom>
        </p:spPr>
        <p:txBody>
          <a:bodyPr wrap="square">
            <a:spAutoFit/>
          </a:bodyPr>
          <a:lstStyle/>
          <a:p>
            <a:pPr>
              <a:lnSpc>
                <a:spcPct val="120000"/>
              </a:lnSpc>
              <a:spcBef>
                <a:spcPct val="0"/>
              </a:spcBef>
            </a:pPr>
            <a:r>
              <a:rPr lang="zh-CN" altLang="en-US" sz="1600" dirty="0">
                <a:solidFill>
                  <a:schemeClr val="tx1">
                    <a:lumMod val="65000"/>
                    <a:lumOff val="35000"/>
                  </a:schemeClr>
                </a:solidFill>
                <a:ea typeface="思源黑体" panose="020B0500000000000000" pitchFamily="34" charset="-122"/>
              </a:rPr>
              <a:t>在掌握了窗口控件的基本对象具有一定的编程能力之后，实际开发中，软件界面往往是通过</a:t>
            </a:r>
            <a:r>
              <a:rPr lang="en-US" altLang="zh-CN" sz="1600" b="1" u="sng" dirty="0">
                <a:solidFill>
                  <a:srgbClr val="234B87"/>
                </a:solidFill>
                <a:ea typeface="思源黑体" panose="020B0500000000000000" pitchFamily="34" charset="-122"/>
              </a:rPr>
              <a:t>Qt designer</a:t>
            </a:r>
            <a:r>
              <a:rPr lang="zh-CN" altLang="en-US" sz="1600" dirty="0">
                <a:solidFill>
                  <a:schemeClr val="tx1">
                    <a:lumMod val="65000"/>
                    <a:lumOff val="35000"/>
                  </a:schemeClr>
                </a:solidFill>
                <a:ea typeface="思源黑体" panose="020B0500000000000000" pitchFamily="34" charset="-122"/>
              </a:rPr>
              <a:t>进行设计而不是自行编写的。</a:t>
            </a:r>
          </a:p>
        </p:txBody>
      </p:sp>
      <p:grpSp>
        <p:nvGrpSpPr>
          <p:cNvPr id="21" name="组合 20">
            <a:extLst>
              <a:ext uri="{FF2B5EF4-FFF2-40B4-BE49-F238E27FC236}">
                <a16:creationId xmlns:a16="http://schemas.microsoft.com/office/drawing/2014/main" id="{4A245059-61F0-4C18-AC1C-2DCD9301B345}"/>
              </a:ext>
            </a:extLst>
          </p:cNvPr>
          <p:cNvGrpSpPr/>
          <p:nvPr/>
        </p:nvGrpSpPr>
        <p:grpSpPr>
          <a:xfrm>
            <a:off x="1251546" y="3090449"/>
            <a:ext cx="2546014" cy="2691434"/>
            <a:chOff x="1474030" y="1802903"/>
            <a:chExt cx="2935782" cy="4310749"/>
          </a:xfrm>
        </p:grpSpPr>
        <p:sp>
          <p:nvSpPr>
            <p:cNvPr id="22" name="Rectangle 24">
              <a:extLst>
                <a:ext uri="{FF2B5EF4-FFF2-40B4-BE49-F238E27FC236}">
                  <a16:creationId xmlns:a16="http://schemas.microsoft.com/office/drawing/2014/main" id="{BBD9AC30-D34D-4EC6-BB82-D82812551AE1}"/>
                </a:ext>
              </a:extLst>
            </p:cNvPr>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23" name="Freeform 25">
              <a:extLst>
                <a:ext uri="{FF2B5EF4-FFF2-40B4-BE49-F238E27FC236}">
                  <a16:creationId xmlns:a16="http://schemas.microsoft.com/office/drawing/2014/main" id="{76396E2A-C0C5-4C90-A7DF-97F0F4A45EFE}"/>
                </a:ext>
              </a:extLst>
            </p:cNvPr>
            <p:cNvSpPr/>
            <p:nvPr/>
          </p:nvSpPr>
          <p:spPr bwMode="auto">
            <a:xfrm>
              <a:off x="1474030" y="1802903"/>
              <a:ext cx="958490" cy="1276373"/>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24" name="TextBox 18">
              <a:extLst>
                <a:ext uri="{FF2B5EF4-FFF2-40B4-BE49-F238E27FC236}">
                  <a16:creationId xmlns:a16="http://schemas.microsoft.com/office/drawing/2014/main" id="{3356E22D-E748-4475-B149-D2505DD460FB}"/>
                </a:ext>
              </a:extLst>
            </p:cNvPr>
            <p:cNvSpPr txBox="1"/>
            <p:nvPr/>
          </p:nvSpPr>
          <p:spPr>
            <a:xfrm>
              <a:off x="1571342" y="1898557"/>
              <a:ext cx="945313" cy="79755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2400" dirty="0">
                  <a:solidFill>
                    <a:schemeClr val="bg1"/>
                  </a:solidFill>
                  <a:latin typeface="思源黑体" panose="020B0500000000000000" pitchFamily="34" charset="-122"/>
                  <a:ea typeface="思源黑体" panose="020B0500000000000000" pitchFamily="34" charset="-122"/>
                </a:rPr>
                <a:t>01</a:t>
              </a:r>
            </a:p>
          </p:txBody>
        </p:sp>
        <p:sp>
          <p:nvSpPr>
            <p:cNvPr id="25" name="文本框 24">
              <a:extLst>
                <a:ext uri="{FF2B5EF4-FFF2-40B4-BE49-F238E27FC236}">
                  <a16:creationId xmlns:a16="http://schemas.microsoft.com/office/drawing/2014/main" id="{D9E2FFCD-F9D5-43A6-A976-A7821E4C417E}"/>
                </a:ext>
              </a:extLst>
            </p:cNvPr>
            <p:cNvSpPr txBox="1"/>
            <p:nvPr/>
          </p:nvSpPr>
          <p:spPr>
            <a:xfrm>
              <a:off x="1696251" y="3742320"/>
              <a:ext cx="2491339" cy="1774935"/>
            </a:xfrm>
            <a:prstGeom prst="rect">
              <a:avLst/>
            </a:prstGeom>
            <a:noFill/>
          </p:spPr>
          <p:txBody>
            <a:bodyPr wrap="square" rtlCol="0">
              <a:spAutoFit/>
            </a:bodyPr>
            <a:lstStyle/>
            <a:p>
              <a:pPr>
                <a:lnSpc>
                  <a:spcPct val="120000"/>
                </a:lnSpc>
                <a:spcBef>
                  <a:spcPct val="0"/>
                </a:spcBef>
              </a:pPr>
              <a:r>
                <a:rPr lang="zh-CN" altLang="en-US" sz="1400" dirty="0">
                  <a:solidFill>
                    <a:schemeClr val="tx1">
                      <a:lumMod val="65000"/>
                      <a:lumOff val="35000"/>
                    </a:schemeClr>
                  </a:solidFill>
                  <a:ea typeface="思源黑体" panose="020B0500000000000000" pitchFamily="34" charset="-122"/>
                </a:rPr>
                <a:t>完成软件的基本功能实现后，可以通过</a:t>
              </a:r>
              <a:r>
                <a:rPr lang="en-US" altLang="zh-CN" sz="1400" dirty="0" err="1">
                  <a:solidFill>
                    <a:schemeClr val="tx1">
                      <a:lumMod val="65000"/>
                      <a:lumOff val="35000"/>
                    </a:schemeClr>
                  </a:solidFill>
                  <a:ea typeface="思源黑体" panose="020B0500000000000000" pitchFamily="34" charset="-122"/>
                </a:rPr>
                <a:t>Qcss</a:t>
              </a:r>
              <a:r>
                <a:rPr lang="zh-CN" altLang="en-US" sz="1400" dirty="0">
                  <a:solidFill>
                    <a:schemeClr val="tx1">
                      <a:lumMod val="65000"/>
                      <a:lumOff val="35000"/>
                    </a:schemeClr>
                  </a:solidFill>
                  <a:ea typeface="思源黑体" panose="020B0500000000000000" pitchFamily="34" charset="-122"/>
                </a:rPr>
                <a:t>样式表，对软件的界面进行美化设计。</a:t>
              </a:r>
              <a:endParaRPr lang="en-US" altLang="zh-CN" sz="1400" dirty="0">
                <a:solidFill>
                  <a:schemeClr val="tx1">
                    <a:lumMod val="65000"/>
                    <a:lumOff val="35000"/>
                  </a:schemeClr>
                </a:solidFill>
                <a:ea typeface="思源黑体" panose="020B0500000000000000" pitchFamily="34" charset="-122"/>
              </a:endParaRPr>
            </a:p>
          </p:txBody>
        </p:sp>
        <p:grpSp>
          <p:nvGrpSpPr>
            <p:cNvPr id="26" name="组合 216">
              <a:extLst>
                <a:ext uri="{FF2B5EF4-FFF2-40B4-BE49-F238E27FC236}">
                  <a16:creationId xmlns:a16="http://schemas.microsoft.com/office/drawing/2014/main" id="{57ECFEA5-AA0A-4A2F-8410-F501E44D8AEC}"/>
                </a:ext>
              </a:extLst>
            </p:cNvPr>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29" name="Freeform 74">
                <a:extLst>
                  <a:ext uri="{FF2B5EF4-FFF2-40B4-BE49-F238E27FC236}">
                    <a16:creationId xmlns:a16="http://schemas.microsoft.com/office/drawing/2014/main" id="{D226DCB8-A157-42E5-B9FF-CBA9B13C9B9A}"/>
                  </a:ext>
                </a:extLst>
              </p:cNvPr>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0" name="Freeform 75">
                <a:extLst>
                  <a:ext uri="{FF2B5EF4-FFF2-40B4-BE49-F238E27FC236}">
                    <a16:creationId xmlns:a16="http://schemas.microsoft.com/office/drawing/2014/main" id="{3E90D507-48E8-417E-B641-3040C177D49E}"/>
                  </a:ext>
                </a:extLst>
              </p:cNvPr>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1" name="Freeform 76">
                <a:extLst>
                  <a:ext uri="{FF2B5EF4-FFF2-40B4-BE49-F238E27FC236}">
                    <a16:creationId xmlns:a16="http://schemas.microsoft.com/office/drawing/2014/main" id="{3773FDAD-9036-47D5-B8FB-CFE4FCACA293}"/>
                  </a:ext>
                </a:extLst>
              </p:cNvPr>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2" name="Rectangle 77">
                <a:extLst>
                  <a:ext uri="{FF2B5EF4-FFF2-40B4-BE49-F238E27FC236}">
                    <a16:creationId xmlns:a16="http://schemas.microsoft.com/office/drawing/2014/main" id="{DB641A39-3144-44DB-9179-6E35D5F2FBB8}"/>
                  </a:ext>
                </a:extLst>
              </p:cNvPr>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3" name="Freeform 78">
                <a:extLst>
                  <a:ext uri="{FF2B5EF4-FFF2-40B4-BE49-F238E27FC236}">
                    <a16:creationId xmlns:a16="http://schemas.microsoft.com/office/drawing/2014/main" id="{CE1A1BA1-2E51-4268-AC8A-022F87C4CF44}"/>
                  </a:ext>
                </a:extLst>
              </p:cNvPr>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4" name="Rectangle 79">
                <a:extLst>
                  <a:ext uri="{FF2B5EF4-FFF2-40B4-BE49-F238E27FC236}">
                    <a16:creationId xmlns:a16="http://schemas.microsoft.com/office/drawing/2014/main" id="{CDBE406F-C337-4279-BC65-54E91FBC15FC}"/>
                  </a:ext>
                </a:extLst>
              </p:cNvPr>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27" name="矩形 26">
              <a:extLst>
                <a:ext uri="{FF2B5EF4-FFF2-40B4-BE49-F238E27FC236}">
                  <a16:creationId xmlns:a16="http://schemas.microsoft.com/office/drawing/2014/main" id="{71E30B91-9E55-49E5-9D91-CF95955A32F9}"/>
                </a:ext>
              </a:extLst>
            </p:cNvPr>
            <p:cNvSpPr/>
            <p:nvPr/>
          </p:nvSpPr>
          <p:spPr>
            <a:xfrm>
              <a:off x="2419874" y="2898751"/>
              <a:ext cx="1011447" cy="635189"/>
            </a:xfrm>
            <a:prstGeom prst="rect">
              <a:avLst/>
            </a:prstGeom>
          </p:spPr>
          <p:txBody>
            <a:bodyPr wrap="none">
              <a:spAutoFit/>
            </a:bodyPr>
            <a:lstStyle/>
            <a:p>
              <a:pPr algn="ctr">
                <a:lnSpc>
                  <a:spcPct val="120000"/>
                </a:lnSpc>
              </a:pPr>
              <a:r>
                <a:rPr lang="zh-CN" altLang="en-US" b="1" dirty="0">
                  <a:solidFill>
                    <a:srgbClr val="244C89"/>
                  </a:solidFill>
                  <a:latin typeface="思源黑体" panose="020B0500000000000000" pitchFamily="34" charset="-122"/>
                  <a:ea typeface="思源黑体" panose="020B0500000000000000" pitchFamily="34" charset="-122"/>
                </a:rPr>
                <a:t>样式表</a:t>
              </a:r>
            </a:p>
          </p:txBody>
        </p:sp>
        <p:cxnSp>
          <p:nvCxnSpPr>
            <p:cNvPr id="28" name="直接连接符 27">
              <a:extLst>
                <a:ext uri="{FF2B5EF4-FFF2-40B4-BE49-F238E27FC236}">
                  <a16:creationId xmlns:a16="http://schemas.microsoft.com/office/drawing/2014/main" id="{1501386B-501D-4D58-BBFE-F16BD73EE562}"/>
                </a:ext>
              </a:extLst>
            </p:cNvPr>
            <p:cNvCxnSpPr>
              <a:cxnSpLocks/>
            </p:cNvCxnSpPr>
            <p:nvPr/>
          </p:nvCxnSpPr>
          <p:spPr>
            <a:xfrm>
              <a:off x="2435045" y="3535580"/>
              <a:ext cx="981104"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F96614D7-2D19-4110-87D4-ECD0E6466951}"/>
              </a:ext>
            </a:extLst>
          </p:cNvPr>
          <p:cNvGrpSpPr/>
          <p:nvPr/>
        </p:nvGrpSpPr>
        <p:grpSpPr>
          <a:xfrm>
            <a:off x="4713675" y="3090449"/>
            <a:ext cx="2546014" cy="2691434"/>
            <a:chOff x="1474030" y="1802903"/>
            <a:chExt cx="2935782" cy="4310749"/>
          </a:xfrm>
        </p:grpSpPr>
        <p:sp>
          <p:nvSpPr>
            <p:cNvPr id="36" name="Rectangle 24">
              <a:extLst>
                <a:ext uri="{FF2B5EF4-FFF2-40B4-BE49-F238E27FC236}">
                  <a16:creationId xmlns:a16="http://schemas.microsoft.com/office/drawing/2014/main" id="{1F3EA3F4-7CF4-4569-8D40-4F61F81B5441}"/>
                </a:ext>
              </a:extLst>
            </p:cNvPr>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37" name="Freeform 25">
              <a:extLst>
                <a:ext uri="{FF2B5EF4-FFF2-40B4-BE49-F238E27FC236}">
                  <a16:creationId xmlns:a16="http://schemas.microsoft.com/office/drawing/2014/main" id="{F0DBAC08-A265-4264-BB78-0343DD32A367}"/>
                </a:ext>
              </a:extLst>
            </p:cNvPr>
            <p:cNvSpPr/>
            <p:nvPr/>
          </p:nvSpPr>
          <p:spPr bwMode="auto">
            <a:xfrm>
              <a:off x="1474030" y="1802903"/>
              <a:ext cx="958490" cy="1276373"/>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8" name="TextBox 18">
              <a:extLst>
                <a:ext uri="{FF2B5EF4-FFF2-40B4-BE49-F238E27FC236}">
                  <a16:creationId xmlns:a16="http://schemas.microsoft.com/office/drawing/2014/main" id="{40437E55-DC0A-44AB-B374-ADD9B6863AF6}"/>
                </a:ext>
              </a:extLst>
            </p:cNvPr>
            <p:cNvSpPr txBox="1"/>
            <p:nvPr/>
          </p:nvSpPr>
          <p:spPr>
            <a:xfrm>
              <a:off x="1571342" y="1898557"/>
              <a:ext cx="945313" cy="79755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2400" dirty="0">
                  <a:solidFill>
                    <a:schemeClr val="bg1"/>
                  </a:solidFill>
                  <a:latin typeface="思源黑体" panose="020B0500000000000000" pitchFamily="34" charset="-122"/>
                  <a:ea typeface="思源黑体" panose="020B0500000000000000" pitchFamily="34" charset="-122"/>
                </a:rPr>
                <a:t>02</a:t>
              </a:r>
            </a:p>
          </p:txBody>
        </p:sp>
        <p:sp>
          <p:nvSpPr>
            <p:cNvPr id="39" name="文本框 38">
              <a:extLst>
                <a:ext uri="{FF2B5EF4-FFF2-40B4-BE49-F238E27FC236}">
                  <a16:creationId xmlns:a16="http://schemas.microsoft.com/office/drawing/2014/main" id="{2DC2164C-E878-4B57-9EE4-1399EC96F87C}"/>
                </a:ext>
              </a:extLst>
            </p:cNvPr>
            <p:cNvSpPr txBox="1"/>
            <p:nvPr/>
          </p:nvSpPr>
          <p:spPr>
            <a:xfrm>
              <a:off x="1696251" y="3742320"/>
              <a:ext cx="2491339" cy="1360856"/>
            </a:xfrm>
            <a:prstGeom prst="rect">
              <a:avLst/>
            </a:prstGeom>
            <a:noFill/>
          </p:spPr>
          <p:txBody>
            <a:bodyPr wrap="square" rtlCol="0">
              <a:spAutoFit/>
            </a:bodyPr>
            <a:lstStyle/>
            <a:p>
              <a:pPr>
                <a:lnSpc>
                  <a:spcPct val="120000"/>
                </a:lnSpc>
                <a:spcBef>
                  <a:spcPct val="0"/>
                </a:spcBef>
              </a:pPr>
              <a:r>
                <a:rPr lang="zh-CN" altLang="en-US" sz="1400" dirty="0">
                  <a:solidFill>
                    <a:schemeClr val="tx1">
                      <a:lumMod val="65000"/>
                      <a:lumOff val="35000"/>
                    </a:schemeClr>
                  </a:solidFill>
                  <a:ea typeface="思源黑体" panose="020B0500000000000000" pitchFamily="34" charset="-122"/>
                </a:rPr>
                <a:t>结合数据库，完善数据的同步更新，进一步提高数据的存储管理与处理能力</a:t>
              </a:r>
              <a:endParaRPr lang="en-US" altLang="zh-CN" sz="1400" dirty="0">
                <a:solidFill>
                  <a:schemeClr val="tx1">
                    <a:lumMod val="65000"/>
                    <a:lumOff val="35000"/>
                  </a:schemeClr>
                </a:solidFill>
                <a:ea typeface="思源黑体" panose="020B0500000000000000" pitchFamily="34" charset="-122"/>
              </a:endParaRPr>
            </a:p>
          </p:txBody>
        </p:sp>
        <p:grpSp>
          <p:nvGrpSpPr>
            <p:cNvPr id="40" name="组合 216">
              <a:extLst>
                <a:ext uri="{FF2B5EF4-FFF2-40B4-BE49-F238E27FC236}">
                  <a16:creationId xmlns:a16="http://schemas.microsoft.com/office/drawing/2014/main" id="{06657441-0AAF-453A-A92C-C719F1F7D861}"/>
                </a:ext>
              </a:extLst>
            </p:cNvPr>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43" name="Freeform 74">
                <a:extLst>
                  <a:ext uri="{FF2B5EF4-FFF2-40B4-BE49-F238E27FC236}">
                    <a16:creationId xmlns:a16="http://schemas.microsoft.com/office/drawing/2014/main" id="{164BF4CE-7D00-45C3-BB4B-280A03FF24E4}"/>
                  </a:ext>
                </a:extLst>
              </p:cNvPr>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4" name="Freeform 75">
                <a:extLst>
                  <a:ext uri="{FF2B5EF4-FFF2-40B4-BE49-F238E27FC236}">
                    <a16:creationId xmlns:a16="http://schemas.microsoft.com/office/drawing/2014/main" id="{43E5B286-A3F8-4701-B6C8-F8D450CA19D4}"/>
                  </a:ext>
                </a:extLst>
              </p:cNvPr>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5" name="Freeform 76">
                <a:extLst>
                  <a:ext uri="{FF2B5EF4-FFF2-40B4-BE49-F238E27FC236}">
                    <a16:creationId xmlns:a16="http://schemas.microsoft.com/office/drawing/2014/main" id="{A6DF93E1-5011-4377-97B9-C6F458060078}"/>
                  </a:ext>
                </a:extLst>
              </p:cNvPr>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6" name="Rectangle 77">
                <a:extLst>
                  <a:ext uri="{FF2B5EF4-FFF2-40B4-BE49-F238E27FC236}">
                    <a16:creationId xmlns:a16="http://schemas.microsoft.com/office/drawing/2014/main" id="{E4BB81F9-CE8B-4134-94BE-B911F6C040A0}"/>
                  </a:ext>
                </a:extLst>
              </p:cNvPr>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7" name="Freeform 78">
                <a:extLst>
                  <a:ext uri="{FF2B5EF4-FFF2-40B4-BE49-F238E27FC236}">
                    <a16:creationId xmlns:a16="http://schemas.microsoft.com/office/drawing/2014/main" id="{8AFBB4EA-D777-4F75-AE17-70A41CF19C3E}"/>
                  </a:ext>
                </a:extLst>
              </p:cNvPr>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8" name="Rectangle 79">
                <a:extLst>
                  <a:ext uri="{FF2B5EF4-FFF2-40B4-BE49-F238E27FC236}">
                    <a16:creationId xmlns:a16="http://schemas.microsoft.com/office/drawing/2014/main" id="{C04AB4E0-1F50-42D4-825F-5A246CDFBB38}"/>
                  </a:ext>
                </a:extLst>
              </p:cNvPr>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41" name="矩形 40">
              <a:extLst>
                <a:ext uri="{FF2B5EF4-FFF2-40B4-BE49-F238E27FC236}">
                  <a16:creationId xmlns:a16="http://schemas.microsoft.com/office/drawing/2014/main" id="{630117EF-0C00-4751-8132-2159D4D63B97}"/>
                </a:ext>
              </a:extLst>
            </p:cNvPr>
            <p:cNvSpPr/>
            <p:nvPr/>
          </p:nvSpPr>
          <p:spPr>
            <a:xfrm>
              <a:off x="2419875" y="2898751"/>
              <a:ext cx="1011447" cy="635189"/>
            </a:xfrm>
            <a:prstGeom prst="rect">
              <a:avLst/>
            </a:prstGeom>
          </p:spPr>
          <p:txBody>
            <a:bodyPr wrap="none">
              <a:spAutoFit/>
            </a:bodyPr>
            <a:lstStyle/>
            <a:p>
              <a:pPr algn="ctr">
                <a:lnSpc>
                  <a:spcPct val="120000"/>
                </a:lnSpc>
              </a:pPr>
              <a:r>
                <a:rPr lang="zh-CN" altLang="en-US" b="1" dirty="0">
                  <a:solidFill>
                    <a:srgbClr val="244C89"/>
                  </a:solidFill>
                  <a:latin typeface="思源黑体" panose="020B0500000000000000" pitchFamily="34" charset="-122"/>
                  <a:ea typeface="思源黑体" panose="020B0500000000000000" pitchFamily="34" charset="-122"/>
                </a:rPr>
                <a:t>数据库</a:t>
              </a:r>
            </a:p>
          </p:txBody>
        </p:sp>
        <p:cxnSp>
          <p:nvCxnSpPr>
            <p:cNvPr id="42" name="直接连接符 41">
              <a:extLst>
                <a:ext uri="{FF2B5EF4-FFF2-40B4-BE49-F238E27FC236}">
                  <a16:creationId xmlns:a16="http://schemas.microsoft.com/office/drawing/2014/main" id="{69BE39CF-16AB-45A7-86A1-42042510ADF5}"/>
                </a:ext>
              </a:extLst>
            </p:cNvPr>
            <p:cNvCxnSpPr>
              <a:cxnSpLocks/>
            </p:cNvCxnSpPr>
            <p:nvPr/>
          </p:nvCxnSpPr>
          <p:spPr>
            <a:xfrm>
              <a:off x="2435045" y="3535580"/>
              <a:ext cx="981104"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27DC779B-C933-44F2-B833-B6FA35B608E2}"/>
              </a:ext>
            </a:extLst>
          </p:cNvPr>
          <p:cNvGrpSpPr/>
          <p:nvPr/>
        </p:nvGrpSpPr>
        <p:grpSpPr>
          <a:xfrm>
            <a:off x="8351479" y="3085509"/>
            <a:ext cx="2546014" cy="2691434"/>
            <a:chOff x="1474030" y="1802903"/>
            <a:chExt cx="2935782" cy="4310749"/>
          </a:xfrm>
        </p:grpSpPr>
        <p:sp>
          <p:nvSpPr>
            <p:cNvPr id="50" name="Rectangle 24">
              <a:extLst>
                <a:ext uri="{FF2B5EF4-FFF2-40B4-BE49-F238E27FC236}">
                  <a16:creationId xmlns:a16="http://schemas.microsoft.com/office/drawing/2014/main" id="{38CE2A2E-139F-4EB2-A86E-20A1D7D5F03D}"/>
                </a:ext>
              </a:extLst>
            </p:cNvPr>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1" name="Freeform 25">
              <a:extLst>
                <a:ext uri="{FF2B5EF4-FFF2-40B4-BE49-F238E27FC236}">
                  <a16:creationId xmlns:a16="http://schemas.microsoft.com/office/drawing/2014/main" id="{F4ECB3A8-54C2-4D79-8DD2-E35614FCBECA}"/>
                </a:ext>
              </a:extLst>
            </p:cNvPr>
            <p:cNvSpPr/>
            <p:nvPr/>
          </p:nvSpPr>
          <p:spPr bwMode="auto">
            <a:xfrm>
              <a:off x="1474030" y="1802903"/>
              <a:ext cx="958490" cy="1276373"/>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2" name="TextBox 18">
              <a:extLst>
                <a:ext uri="{FF2B5EF4-FFF2-40B4-BE49-F238E27FC236}">
                  <a16:creationId xmlns:a16="http://schemas.microsoft.com/office/drawing/2014/main" id="{06FB261C-CCE1-47E2-8BA1-C870504CCE79}"/>
                </a:ext>
              </a:extLst>
            </p:cNvPr>
            <p:cNvSpPr txBox="1"/>
            <p:nvPr/>
          </p:nvSpPr>
          <p:spPr>
            <a:xfrm>
              <a:off x="1571342" y="1898557"/>
              <a:ext cx="945313" cy="79755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2400" dirty="0">
                  <a:solidFill>
                    <a:schemeClr val="bg1"/>
                  </a:solidFill>
                  <a:latin typeface="思源黑体" panose="020B0500000000000000" pitchFamily="34" charset="-122"/>
                  <a:ea typeface="思源黑体" panose="020B0500000000000000" pitchFamily="34" charset="-122"/>
                </a:rPr>
                <a:t>03</a:t>
              </a:r>
            </a:p>
          </p:txBody>
        </p:sp>
        <p:sp>
          <p:nvSpPr>
            <p:cNvPr id="53" name="文本框 52">
              <a:extLst>
                <a:ext uri="{FF2B5EF4-FFF2-40B4-BE49-F238E27FC236}">
                  <a16:creationId xmlns:a16="http://schemas.microsoft.com/office/drawing/2014/main" id="{28F19708-D454-42EE-8FFF-D083C2F4D337}"/>
                </a:ext>
              </a:extLst>
            </p:cNvPr>
            <p:cNvSpPr txBox="1"/>
            <p:nvPr/>
          </p:nvSpPr>
          <p:spPr>
            <a:xfrm>
              <a:off x="1696251" y="3742320"/>
              <a:ext cx="2491339" cy="1774935"/>
            </a:xfrm>
            <a:prstGeom prst="rect">
              <a:avLst/>
            </a:prstGeom>
            <a:noFill/>
          </p:spPr>
          <p:txBody>
            <a:bodyPr wrap="square" rtlCol="0">
              <a:spAutoFit/>
            </a:bodyPr>
            <a:lstStyle/>
            <a:p>
              <a:pPr>
                <a:lnSpc>
                  <a:spcPct val="120000"/>
                </a:lnSpc>
                <a:spcBef>
                  <a:spcPct val="0"/>
                </a:spcBef>
              </a:pPr>
              <a:r>
                <a:rPr lang="zh-CN" altLang="en-US" sz="1400" dirty="0">
                  <a:solidFill>
                    <a:schemeClr val="tx1">
                      <a:lumMod val="65000"/>
                      <a:lumOff val="35000"/>
                    </a:schemeClr>
                  </a:solidFill>
                  <a:ea typeface="思源黑体" panose="020B0500000000000000" pitchFamily="34" charset="-122"/>
                </a:rPr>
                <a:t>可以结合</a:t>
              </a:r>
              <a:r>
                <a:rPr lang="en-US" altLang="zh-CN" sz="1400" dirty="0">
                  <a:solidFill>
                    <a:schemeClr val="tx1">
                      <a:lumMod val="65000"/>
                      <a:lumOff val="35000"/>
                    </a:schemeClr>
                  </a:solidFill>
                  <a:ea typeface="思源黑体" panose="020B0500000000000000" pitchFamily="34" charset="-122"/>
                </a:rPr>
                <a:t>Pandas</a:t>
              </a:r>
              <a:r>
                <a:rPr lang="zh-CN" altLang="en-US" sz="1400" dirty="0">
                  <a:solidFill>
                    <a:schemeClr val="tx1">
                      <a:lumMod val="65000"/>
                      <a:lumOff val="35000"/>
                    </a:schemeClr>
                  </a:solidFill>
                  <a:ea typeface="思源黑体" panose="020B0500000000000000" pitchFamily="34" charset="-122"/>
                </a:rPr>
                <a:t>处理与展示表格、使用</a:t>
              </a:r>
              <a:r>
                <a:rPr lang="en-US" altLang="zh-CN" sz="1400" dirty="0">
                  <a:solidFill>
                    <a:schemeClr val="tx1">
                      <a:lumMod val="65000"/>
                      <a:lumOff val="35000"/>
                    </a:schemeClr>
                  </a:solidFill>
                  <a:ea typeface="思源黑体" panose="020B0500000000000000" pitchFamily="34" charset="-122"/>
                </a:rPr>
                <a:t>Matplotlib</a:t>
              </a:r>
              <a:r>
                <a:rPr lang="zh-CN" altLang="en-US" sz="1400" dirty="0">
                  <a:solidFill>
                    <a:schemeClr val="tx1">
                      <a:lumMod val="65000"/>
                      <a:lumOff val="35000"/>
                    </a:schemeClr>
                  </a:solidFill>
                  <a:ea typeface="思源黑体" panose="020B0500000000000000" pitchFamily="34" charset="-122"/>
                </a:rPr>
                <a:t>作为渲染后端，改善界面的数据可视化效等等。</a:t>
              </a:r>
              <a:endParaRPr lang="en-US" altLang="zh-CN" sz="1400" dirty="0">
                <a:solidFill>
                  <a:schemeClr val="tx1">
                    <a:lumMod val="65000"/>
                    <a:lumOff val="35000"/>
                  </a:schemeClr>
                </a:solidFill>
                <a:ea typeface="思源黑体" panose="020B0500000000000000" pitchFamily="34" charset="-122"/>
              </a:endParaRPr>
            </a:p>
          </p:txBody>
        </p:sp>
        <p:grpSp>
          <p:nvGrpSpPr>
            <p:cNvPr id="54" name="组合 216">
              <a:extLst>
                <a:ext uri="{FF2B5EF4-FFF2-40B4-BE49-F238E27FC236}">
                  <a16:creationId xmlns:a16="http://schemas.microsoft.com/office/drawing/2014/main" id="{AE8DB2D9-ED7C-460C-89D6-576751C087BB}"/>
                </a:ext>
              </a:extLst>
            </p:cNvPr>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57" name="Freeform 74">
                <a:extLst>
                  <a:ext uri="{FF2B5EF4-FFF2-40B4-BE49-F238E27FC236}">
                    <a16:creationId xmlns:a16="http://schemas.microsoft.com/office/drawing/2014/main" id="{00F58AD7-6909-4CDD-A6B4-AD3CD14B33C8}"/>
                  </a:ext>
                </a:extLst>
              </p:cNvPr>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58" name="Freeform 75">
                <a:extLst>
                  <a:ext uri="{FF2B5EF4-FFF2-40B4-BE49-F238E27FC236}">
                    <a16:creationId xmlns:a16="http://schemas.microsoft.com/office/drawing/2014/main" id="{CCB5AAE8-8299-4685-85CE-0F4322502F63}"/>
                  </a:ext>
                </a:extLst>
              </p:cNvPr>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59" name="Freeform 76">
                <a:extLst>
                  <a:ext uri="{FF2B5EF4-FFF2-40B4-BE49-F238E27FC236}">
                    <a16:creationId xmlns:a16="http://schemas.microsoft.com/office/drawing/2014/main" id="{6CC8418C-AA54-45F3-919D-50B2BAF92E22}"/>
                  </a:ext>
                </a:extLst>
              </p:cNvPr>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60" name="Rectangle 77">
                <a:extLst>
                  <a:ext uri="{FF2B5EF4-FFF2-40B4-BE49-F238E27FC236}">
                    <a16:creationId xmlns:a16="http://schemas.microsoft.com/office/drawing/2014/main" id="{8EAE482B-0708-4527-9E67-21033362111D}"/>
                  </a:ext>
                </a:extLst>
              </p:cNvPr>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61" name="Freeform 78">
                <a:extLst>
                  <a:ext uri="{FF2B5EF4-FFF2-40B4-BE49-F238E27FC236}">
                    <a16:creationId xmlns:a16="http://schemas.microsoft.com/office/drawing/2014/main" id="{808B7DFB-A82E-4C1E-9B81-394F98401536}"/>
                  </a:ext>
                </a:extLst>
              </p:cNvPr>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62" name="Rectangle 79">
                <a:extLst>
                  <a:ext uri="{FF2B5EF4-FFF2-40B4-BE49-F238E27FC236}">
                    <a16:creationId xmlns:a16="http://schemas.microsoft.com/office/drawing/2014/main" id="{5D4D5ABA-BB7D-40FC-AC9D-8FB8DCB5BBA3}"/>
                  </a:ext>
                </a:extLst>
              </p:cNvPr>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55" name="矩形 54">
              <a:extLst>
                <a:ext uri="{FF2B5EF4-FFF2-40B4-BE49-F238E27FC236}">
                  <a16:creationId xmlns:a16="http://schemas.microsoft.com/office/drawing/2014/main" id="{2CE25949-0F20-43A0-B0D7-4F6937808CE3}"/>
                </a:ext>
              </a:extLst>
            </p:cNvPr>
            <p:cNvSpPr/>
            <p:nvPr/>
          </p:nvSpPr>
          <p:spPr>
            <a:xfrm>
              <a:off x="2419876" y="2898751"/>
              <a:ext cx="1011447" cy="635189"/>
            </a:xfrm>
            <a:prstGeom prst="rect">
              <a:avLst/>
            </a:prstGeom>
          </p:spPr>
          <p:txBody>
            <a:bodyPr wrap="none">
              <a:spAutoFit/>
            </a:bodyPr>
            <a:lstStyle/>
            <a:p>
              <a:pPr algn="ctr">
                <a:lnSpc>
                  <a:spcPct val="120000"/>
                </a:lnSpc>
              </a:pPr>
              <a:r>
                <a:rPr lang="zh-CN" altLang="en-US" b="1" dirty="0">
                  <a:solidFill>
                    <a:srgbClr val="244C89"/>
                  </a:solidFill>
                  <a:latin typeface="思源黑体" panose="020B0500000000000000" pitchFamily="34" charset="-122"/>
                  <a:ea typeface="思源黑体" panose="020B0500000000000000" pitchFamily="34" charset="-122"/>
                </a:rPr>
                <a:t>其他库</a:t>
              </a:r>
            </a:p>
          </p:txBody>
        </p:sp>
        <p:cxnSp>
          <p:nvCxnSpPr>
            <p:cNvPr id="56" name="直接连接符 55">
              <a:extLst>
                <a:ext uri="{FF2B5EF4-FFF2-40B4-BE49-F238E27FC236}">
                  <a16:creationId xmlns:a16="http://schemas.microsoft.com/office/drawing/2014/main" id="{118A7EA3-77A3-4800-B514-7306A324DFAC}"/>
                </a:ext>
              </a:extLst>
            </p:cNvPr>
            <p:cNvCxnSpPr>
              <a:cxnSpLocks/>
            </p:cNvCxnSpPr>
            <p:nvPr/>
          </p:nvCxnSpPr>
          <p:spPr>
            <a:xfrm>
              <a:off x="2435045" y="3535580"/>
              <a:ext cx="981104"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sp>
        <p:nvSpPr>
          <p:cNvPr id="63" name="标题 2">
            <a:extLst>
              <a:ext uri="{FF2B5EF4-FFF2-40B4-BE49-F238E27FC236}">
                <a16:creationId xmlns:a16="http://schemas.microsoft.com/office/drawing/2014/main" id="{C4FAC69E-88E7-4FD1-9DCE-F875C458D460}"/>
              </a:ext>
            </a:extLst>
          </p:cNvPr>
          <p:cNvSpPr txBox="1">
            <a:spLocks/>
          </p:cNvSpPr>
          <p:nvPr/>
        </p:nvSpPr>
        <p:spPr>
          <a:xfrm>
            <a:off x="1395890" y="848186"/>
            <a:ext cx="3629564" cy="605911"/>
          </a:xfrm>
          <a:prstGeom prst="rect">
            <a:avLst/>
          </a:prstGeom>
          <a:solidFill>
            <a:schemeClr val="bg1"/>
          </a:solidFill>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r>
              <a:rPr lang="zh-CN" altLang="en-US" dirty="0"/>
              <a:t>常用开发方法</a:t>
            </a:r>
          </a:p>
        </p:txBody>
      </p:sp>
    </p:spTree>
    <p:extLst>
      <p:ext uri="{BB962C8B-B14F-4D97-AF65-F5344CB8AC3E}">
        <p14:creationId xmlns:p14="http://schemas.microsoft.com/office/powerpoint/2010/main" val="235481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TextBox 2250"/>
          <p:cNvSpPr txBox="1"/>
          <p:nvPr/>
        </p:nvSpPr>
        <p:spPr>
          <a:xfrm>
            <a:off x="2345094" y="2266277"/>
            <a:ext cx="7315200" cy="1487330"/>
          </a:xfrm>
          <a:prstGeom prst="rect">
            <a:avLst/>
          </a:prstGeom>
          <a:noFill/>
        </p:spPr>
        <p:txBody>
          <a:bodyPr wrap="square" lIns="0" tIns="0" rIns="0" bIns="0" rtlCol="0">
            <a:spAutoFit/>
          </a:bodyPr>
          <a:lstStyle/>
          <a:p>
            <a:pPr algn="ctr">
              <a:lnSpc>
                <a:spcPct val="120000"/>
              </a:lnSpc>
            </a:pPr>
            <a:r>
              <a:rPr lang="zh-CN" altLang="en-US" sz="8800" dirty="0">
                <a:solidFill>
                  <a:srgbClr val="234B87"/>
                </a:solidFill>
                <a:latin typeface="思源黑体" panose="020B0500000000000000" pitchFamily="34" charset="-122"/>
                <a:ea typeface="思源黑体" panose="020B0500000000000000" pitchFamily="34" charset="-122"/>
              </a:rPr>
              <a:t>谢谢</a:t>
            </a:r>
            <a:endParaRPr lang="en-US" altLang="zh-CN" sz="8800" dirty="0">
              <a:solidFill>
                <a:srgbClr val="234B87"/>
              </a:solidFill>
              <a:latin typeface="思源黑体" panose="020B0500000000000000" pitchFamily="34" charset="-122"/>
              <a:ea typeface="思源黑体" panose="020B0500000000000000" pitchFamily="34" charset="-122"/>
            </a:endParaRPr>
          </a:p>
        </p:txBody>
      </p:sp>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p>
        </p:txBody>
      </p:sp>
    </p:spTree>
    <p:extLst>
      <p:ext uri="{BB962C8B-B14F-4D97-AF65-F5344CB8AC3E}">
        <p14:creationId xmlns:p14="http://schemas.microsoft.com/office/powerpoint/2010/main" val="344159394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1000" fill="hold"/>
                                        <p:tgtEl>
                                          <p:spTgt spid="28"/>
                                        </p:tgtEl>
                                        <p:attrNameLst>
                                          <p:attrName>ppt_w</p:attrName>
                                        </p:attrNameLst>
                                      </p:cBhvr>
                                      <p:tavLst>
                                        <p:tav tm="0">
                                          <p:val>
                                            <p:fltVal val="0"/>
                                          </p:val>
                                        </p:tav>
                                        <p:tav tm="100000">
                                          <p:val>
                                            <p:strVal val="#ppt_w"/>
                                          </p:val>
                                        </p:tav>
                                      </p:tavLst>
                                    </p:anim>
                                    <p:anim calcmode="lin" valueType="num">
                                      <p:cBhvr>
                                        <p:cTn id="12" dur="1000" fill="hold"/>
                                        <p:tgtEl>
                                          <p:spTgt spid="28"/>
                                        </p:tgtEl>
                                        <p:attrNameLst>
                                          <p:attrName>ppt_h</p:attrName>
                                        </p:attrNameLst>
                                      </p:cBhvr>
                                      <p:tavLst>
                                        <p:tav tm="0">
                                          <p:val>
                                            <p:fltVal val="0"/>
                                          </p:val>
                                        </p:tav>
                                        <p:tav tm="100000">
                                          <p:val>
                                            <p:strVal val="#ppt_h"/>
                                          </p:val>
                                        </p:tav>
                                      </p:tavLst>
                                    </p:anim>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fltVal val="0.5"/>
                                          </p:val>
                                        </p:tav>
                                        <p:tav tm="100000">
                                          <p:val>
                                            <p:strVal val="#ppt_x"/>
                                          </p:val>
                                        </p:tav>
                                      </p:tavLst>
                                    </p:anim>
                                    <p:anim calcmode="lin" valueType="num">
                                      <p:cBhvr>
                                        <p:cTn id="15" dur="1000" fill="hold"/>
                                        <p:tgtEl>
                                          <p:spTgt spid="2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研究意义</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5385" y="2288471"/>
            <a:ext cx="4554828"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6015358" y="3806209"/>
            <a:ext cx="3917390"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38882" y="5171683"/>
            <a:ext cx="4179382"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extLst>
      <p:ext uri="{BB962C8B-B14F-4D97-AF65-F5344CB8AC3E}">
        <p14:creationId xmlns:p14="http://schemas.microsoft.com/office/powerpoint/2010/main" val="101358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2"/>
                                        </p:tgtEl>
                                        <p:attrNameLst>
                                          <p:attrName>style.visibility</p:attrName>
                                        </p:attrNameLst>
                                      </p:cBhvr>
                                      <p:to>
                                        <p:strVal val="visible"/>
                                      </p:to>
                                    </p:set>
                                    <p:anim calcmode="lin" valueType="num">
                                      <p:cBhvr>
                                        <p:cTn id="26" dur="250" fill="hold"/>
                                        <p:tgtEl>
                                          <p:spTgt spid="32"/>
                                        </p:tgtEl>
                                        <p:attrNameLst>
                                          <p:attrName>ppt_w</p:attrName>
                                        </p:attrNameLst>
                                      </p:cBhvr>
                                      <p:tavLst>
                                        <p:tav tm="0">
                                          <p:val>
                                            <p:fltVal val="0"/>
                                          </p:val>
                                        </p:tav>
                                        <p:tav tm="100000">
                                          <p:val>
                                            <p:strVal val="#ppt_w"/>
                                          </p:val>
                                        </p:tav>
                                      </p:tavLst>
                                    </p:anim>
                                    <p:anim calcmode="lin" valueType="num">
                                      <p:cBhvr>
                                        <p:cTn id="27" dur="250" fill="hold"/>
                                        <p:tgtEl>
                                          <p:spTgt spid="32"/>
                                        </p:tgtEl>
                                        <p:attrNameLst>
                                          <p:attrName>ppt_h</p:attrName>
                                        </p:attrNameLst>
                                      </p:cBhvr>
                                      <p:tavLst>
                                        <p:tav tm="0">
                                          <p:val>
                                            <p:fltVal val="0"/>
                                          </p:val>
                                        </p:tav>
                                        <p:tav tm="100000">
                                          <p:val>
                                            <p:strVal val="#ppt_h"/>
                                          </p:val>
                                        </p:tav>
                                      </p:tavLst>
                                    </p:anim>
                                    <p:animEffect transition="in" filter="fade">
                                      <p:cBhvr>
                                        <p:cTn id="28" dur="25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1+#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100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54"/>
                                        </p:tgtEl>
                                        <p:attrNameLst>
                                          <p:attrName>style.visibility</p:attrName>
                                        </p:attrNameLst>
                                      </p:cBhvr>
                                      <p:to>
                                        <p:strVal val="visible"/>
                                      </p:to>
                                    </p:set>
                                    <p:anim calcmode="lin" valueType="num">
                                      <p:cBhvr>
                                        <p:cTn id="66" dur="250" fill="hold"/>
                                        <p:tgtEl>
                                          <p:spTgt spid="54"/>
                                        </p:tgtEl>
                                        <p:attrNameLst>
                                          <p:attrName>ppt_w</p:attrName>
                                        </p:attrNameLst>
                                      </p:cBhvr>
                                      <p:tavLst>
                                        <p:tav tm="0">
                                          <p:val>
                                            <p:fltVal val="0"/>
                                          </p:val>
                                        </p:tav>
                                        <p:tav tm="100000">
                                          <p:val>
                                            <p:strVal val="#ppt_w"/>
                                          </p:val>
                                        </p:tav>
                                      </p:tavLst>
                                    </p:anim>
                                    <p:anim calcmode="lin" valueType="num">
                                      <p:cBhvr>
                                        <p:cTn id="67" dur="250" fill="hold"/>
                                        <p:tgtEl>
                                          <p:spTgt spid="54"/>
                                        </p:tgtEl>
                                        <p:attrNameLst>
                                          <p:attrName>ppt_h</p:attrName>
                                        </p:attrNameLst>
                                      </p:cBhvr>
                                      <p:tavLst>
                                        <p:tav tm="0">
                                          <p:val>
                                            <p:fltVal val="0"/>
                                          </p:val>
                                        </p:tav>
                                        <p:tav tm="100000">
                                          <p:val>
                                            <p:strVal val="#ppt_h"/>
                                          </p:val>
                                        </p:tav>
                                      </p:tavLst>
                                    </p:anim>
                                    <p:animEffect transition="in" filter="fade">
                                      <p:cBhvr>
                                        <p:cTn id="6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41105" y="753491"/>
            <a:ext cx="3629564" cy="456129"/>
          </a:xfrm>
        </p:spPr>
        <p:txBody>
          <a:bodyPr/>
          <a:lstStyle/>
          <a:p>
            <a:pPr>
              <a:lnSpc>
                <a:spcPct val="120000"/>
              </a:lnSpc>
            </a:pPr>
            <a:r>
              <a:rPr lang="zh-CN" altLang="en-US" dirty="0"/>
              <a:t>国外研究综述</a:t>
            </a:r>
          </a:p>
        </p:txBody>
      </p:sp>
      <p:grpSp>
        <p:nvGrpSpPr>
          <p:cNvPr id="11" name="组合 10"/>
          <p:cNvGrpSpPr/>
          <p:nvPr/>
        </p:nvGrpSpPr>
        <p:grpSpPr>
          <a:xfrm>
            <a:off x="1621523" y="2007927"/>
            <a:ext cx="2619669" cy="3846585"/>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p>
          </p:txBody>
        </p:sp>
        <p:sp>
          <p:nvSpPr>
            <p:cNvPr id="34" name="文本框 33"/>
            <p:cNvSpPr txBox="1"/>
            <p:nvPr/>
          </p:nvSpPr>
          <p:spPr>
            <a:xfrm>
              <a:off x="160747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grpSp>
          <p:nvGrpSpPr>
            <p:cNvPr id="35" name="组合 216"/>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7" name="矩形 6"/>
            <p:cNvSpPr/>
            <p:nvPr/>
          </p:nvSpPr>
          <p:spPr>
            <a:xfrm>
              <a:off x="1966730"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9" name="直接连接符 8"/>
            <p:cNvCxnSpPr/>
            <p:nvPr/>
          </p:nvCxnSpPr>
          <p:spPr>
            <a:xfrm>
              <a:off x="261396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p>
            </p:txBody>
          </p:sp>
          <p:sp>
            <p:nvSpPr>
              <p:cNvPr id="56" name="文本框 55"/>
              <p:cNvSpPr txBox="1"/>
              <p:nvPr/>
            </p:nvSpPr>
            <p:spPr>
              <a:xfrm>
                <a:off x="484514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58" name="矩形 57"/>
              <p:cNvSpPr/>
              <p:nvPr/>
            </p:nvSpPr>
            <p:spPr>
              <a:xfrm>
                <a:off x="5204400"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59" name="直接连接符 58"/>
              <p:cNvCxnSpPr/>
              <p:nvPr/>
            </p:nvCxnSpPr>
            <p:spPr>
              <a:xfrm>
                <a:off x="585163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p>
            </p:txBody>
          </p:sp>
          <p:sp>
            <p:nvSpPr>
              <p:cNvPr id="70" name="文本框 69"/>
              <p:cNvSpPr txBox="1"/>
              <p:nvPr/>
            </p:nvSpPr>
            <p:spPr>
              <a:xfrm>
                <a:off x="8284283"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设计及其应用过程存在的问题本研究重点从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72" name="矩形 71"/>
              <p:cNvSpPr/>
              <p:nvPr/>
            </p:nvSpPr>
            <p:spPr>
              <a:xfrm>
                <a:off x="8643535" y="3415737"/>
                <a:ext cx="1931528" cy="482523"/>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添加标题文本</a:t>
                </a:r>
              </a:p>
            </p:txBody>
          </p:sp>
          <p:cxnSp>
            <p:nvCxnSpPr>
              <p:cNvPr id="73" name="直接连接符 72"/>
              <p:cNvCxnSpPr/>
              <p:nvPr/>
            </p:nvCxnSpPr>
            <p:spPr>
              <a:xfrm>
                <a:off x="9290773"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Tree>
    <p:extLst>
      <p:ext uri="{BB962C8B-B14F-4D97-AF65-F5344CB8AC3E}">
        <p14:creationId xmlns:p14="http://schemas.microsoft.com/office/powerpoint/2010/main" val="246183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4882934" y="1946590"/>
            <a:ext cx="5845249" cy="3116064"/>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346916" y="237385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可视化编程概述</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346916" y="323176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u="sng" dirty="0">
                    <a:solidFill>
                      <a:srgbClr val="313D51"/>
                    </a:solidFill>
                    <a:latin typeface="思源黑体" panose="020B0500000000000000" pitchFamily="34" charset="-122"/>
                    <a:ea typeface="思源黑体" panose="020B0500000000000000" pitchFamily="34" charset="-122"/>
                  </a:rPr>
                  <a:t>面向对象开发</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346916" y="409145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模块化开发</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026" name="Picture 2" descr="PyQt - 维基百科，自由的百科全书">
            <a:extLst>
              <a:ext uri="{FF2B5EF4-FFF2-40B4-BE49-F238E27FC236}">
                <a16:creationId xmlns:a16="http://schemas.microsoft.com/office/drawing/2014/main" id="{6957716C-C2B4-467F-9308-31810CEE5B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2914" y="3153122"/>
            <a:ext cx="2237512" cy="2332541"/>
          </a:xfrm>
          <a:prstGeom prst="rect">
            <a:avLst/>
          </a:prstGeom>
          <a:noFill/>
          <a:extLst>
            <a:ext uri="{909E8E84-426E-40DD-AFC4-6F175D3DCCD1}">
              <a14:hiddenFill xmlns:a14="http://schemas.microsoft.com/office/drawing/2010/main">
                <a:solidFill>
                  <a:srgbClr val="FFFFFF"/>
                </a:solidFill>
              </a14:hiddenFill>
            </a:ext>
          </a:extLst>
        </p:spPr>
      </p:pic>
      <p:sp>
        <p:nvSpPr>
          <p:cNvPr id="102" name="矩形 101">
            <a:extLst>
              <a:ext uri="{FF2B5EF4-FFF2-40B4-BE49-F238E27FC236}">
                <a16:creationId xmlns:a16="http://schemas.microsoft.com/office/drawing/2014/main" id="{F4573181-C048-455F-B8A1-592E48B53C57}"/>
              </a:ext>
            </a:extLst>
          </p:cNvPr>
          <p:cNvSpPr/>
          <p:nvPr/>
        </p:nvSpPr>
        <p:spPr>
          <a:xfrm>
            <a:off x="10773417" y="334043"/>
            <a:ext cx="989588" cy="63750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这里挂个校徽</a:t>
            </a:r>
          </a:p>
        </p:txBody>
      </p:sp>
      <p:sp>
        <p:nvSpPr>
          <p:cNvPr id="3" name="矩形 2">
            <a:extLst>
              <a:ext uri="{FF2B5EF4-FFF2-40B4-BE49-F238E27FC236}">
                <a16:creationId xmlns:a16="http://schemas.microsoft.com/office/drawing/2014/main" id="{D04AC401-28E8-475C-9126-1829ABC399CF}"/>
              </a:ext>
            </a:extLst>
          </p:cNvPr>
          <p:cNvSpPr/>
          <p:nvPr/>
        </p:nvSpPr>
        <p:spPr>
          <a:xfrm>
            <a:off x="7791061" y="401216"/>
            <a:ext cx="2575249" cy="51319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ea typeface="思源黑体" panose="020B0500000000000000"/>
              </a:rPr>
              <a:t>土木与交通学院（自己设计）后面每一张都可以加上</a:t>
            </a: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00"/>
                                            </p:tgtEl>
                                            <p:attrNameLst>
                                              <p:attrName>style.visibility</p:attrName>
                                            </p:attrNameLst>
                                          </p:cBhvr>
                                          <p:to>
                                            <p:strVal val="visible"/>
                                          </p:to>
                                        </p:set>
                                        <p:anim by="(-#ppt_w*2)" calcmode="lin" valueType="num">
                                          <p:cBhvr rctx="PPT">
                                            <p:cTn id="17" dur="500" autoRev="1" fill="hold">
                                              <p:stCondLst>
                                                <p:cond delay="0"/>
                                              </p:stCondLst>
                                            </p:cTn>
                                            <p:tgtEl>
                                              <p:spTgt spid="100"/>
                                            </p:tgtEl>
                                            <p:attrNameLst>
                                              <p:attrName>ppt_w</p:attrName>
                                            </p:attrNameLst>
                                          </p:cBhvr>
                                        </p:anim>
                                        <p:anim by="(#ppt_w*0.50)" calcmode="lin" valueType="num">
                                          <p:cBhvr>
                                            <p:cTn id="18" dur="500" decel="50000" autoRev="1" fill="hold">
                                              <p:stCondLst>
                                                <p:cond delay="0"/>
                                              </p:stCondLst>
                                            </p:cTn>
                                            <p:tgtEl>
                                              <p:spTgt spid="100"/>
                                            </p:tgtEl>
                                            <p:attrNameLst>
                                              <p:attrName>ppt_x</p:attrName>
                                            </p:attrNameLst>
                                          </p:cBhvr>
                                        </p:anim>
                                        <p:anim from="(-#ppt_h/2)" to="(#ppt_y)" calcmode="lin" valueType="num">
                                          <p:cBhvr>
                                            <p:cTn id="19" dur="1000" fill="hold">
                                              <p:stCondLst>
                                                <p:cond delay="0"/>
                                              </p:stCondLst>
                                            </p:cTn>
                                            <p:tgtEl>
                                              <p:spTgt spid="100"/>
                                            </p:tgtEl>
                                            <p:attrNameLst>
                                              <p:attrName>ppt_y</p:attrName>
                                            </p:attrNameLst>
                                          </p:cBhvr>
                                        </p:anim>
                                        <p:animRot by="21600000">
                                          <p:cBhvr>
                                            <p:cTn id="20" dur="1000" fill="hold">
                                              <p:stCondLst>
                                                <p:cond delay="0"/>
                                              </p:stCondLst>
                                            </p:cTn>
                                            <p:tgtEl>
                                              <p:spTgt spid="100"/>
                                            </p:tgtEl>
                                            <p:attrNameLst>
                                              <p:attrName>r</p:attrName>
                                            </p:attrNameLst>
                                          </p:cBhvr>
                                        </p:animRot>
                                      </p:childTnLst>
                                    </p:cTn>
                                  </p:par>
                                  <p:par>
                                    <p:cTn id="21" presetID="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ppt_x"/>
                                              </p:val>
                                            </p:tav>
                                            <p:tav tm="100000">
                                              <p:val>
                                                <p:strVal val="#ppt_x"/>
                                              </p:val>
                                            </p:tav>
                                          </p:tavLst>
                                        </p:anim>
                                        <p:anim calcmode="lin" valueType="num">
                                          <p:cBhvr additive="base">
                                            <p:cTn id="24" dur="1000" fill="hold"/>
                                            <p:tgtEl>
                                              <p:spTgt spid="26"/>
                                            </p:tgtEl>
                                            <p:attrNameLst>
                                              <p:attrName>ppt_y</p:attrName>
                                            </p:attrNameLst>
                                          </p:cBhvr>
                                          <p:tavLst>
                                            <p:tav tm="0">
                                              <p:val>
                                                <p:strVal val="0-#ppt_h/2"/>
                                              </p:val>
                                            </p:tav>
                                            <p:tav tm="100000">
                                              <p:val>
                                                <p:strVal val="#ppt_y"/>
                                              </p:val>
                                            </p:tav>
                                          </p:tavLst>
                                        </p:anim>
                                      </p:childTnLst>
                                    </p:cTn>
                                  </p:par>
                                </p:childTnLst>
                              </p:cTn>
                            </p:par>
                            <p:par>
                              <p:cTn id="25" fill="hold">
                                <p:stCondLst>
                                  <p:cond delay="4200"/>
                                </p:stCondLst>
                                <p:childTnLst>
                                  <p:par>
                                    <p:cTn id="26" presetID="2" presetClass="entr" presetSubtype="2"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4700"/>
                                </p:stCondLst>
                                <p:childTnLst>
                                  <p:par>
                                    <p:cTn id="31" presetID="2" presetClass="entr" presetSubtype="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5200"/>
                                </p:stCondLst>
                                <p:childTnLst>
                                  <p:par>
                                    <p:cTn id="36" presetID="2" presetClass="entr" presetSubtype="2"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700"/>
                                </p:stCondLst>
                                <p:childTnLst>
                                  <p:par>
                                    <p:cTn id="41" presetID="2" presetClass="entr" presetSubtype="2"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6200"/>
                                </p:stCondLst>
                                <p:childTnLst>
                                  <p:par>
                                    <p:cTn id="46" presetID="2" presetClass="entr" presetSubtype="2"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1+#ppt_w/2"/>
                                              </p:val>
                                            </p:tav>
                                            <p:tav tm="100000">
                                              <p:val>
                                                <p:strVal val="#ppt_x"/>
                                              </p:val>
                                            </p:tav>
                                          </p:tavLst>
                                        </p:anim>
                                        <p:anim calcmode="lin" valueType="num">
                                          <p:cBhvr additive="base">
                                            <p:cTn id="4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P spid="100" grpId="0" autoUpdateAnimBg="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国内研究现状</a:t>
            </a:r>
          </a:p>
        </p:txBody>
      </p:sp>
      <p:sp>
        <p:nvSpPr>
          <p:cNvPr id="3" name="TextBox 41"/>
          <p:cNvSpPr txBox="1"/>
          <p:nvPr/>
        </p:nvSpPr>
        <p:spPr>
          <a:xfrm>
            <a:off x="1457698" y="1951703"/>
            <a:ext cx="9285183"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毕业论文应反映出作者能够准确地掌握所学的专业基础知识，基本学会综合运用所学知识进行科学研究的方法，对所研究的题目有一定的心得体会，论文题目的范围不宜过宽，一般选择本学科某一重要问题的一个侧面。</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1457698" y="3166854"/>
            <a:ext cx="6515529" cy="271604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TextBox 87"/>
          <p:cNvSpPr txBox="1"/>
          <p:nvPr/>
        </p:nvSpPr>
        <p:spPr>
          <a:xfrm>
            <a:off x="7973227" y="3166854"/>
            <a:ext cx="2769654" cy="2716040"/>
          </a:xfrm>
          <a:prstGeom prst="rect">
            <a:avLst/>
          </a:prstGeom>
          <a:solidFill>
            <a:srgbClr val="244C89"/>
          </a:solidFill>
        </p:spPr>
        <p:txBody>
          <a:bodyPr wrap="square" lIns="0" tIns="0" rIns="0" bIns="0" rtlCol="0" anchor="ctr">
            <a:noAutofit/>
          </a:bodyPr>
          <a:lstStyle/>
          <a:p>
            <a:pPr algn="ctr">
              <a:lnSpc>
                <a:spcPct val="120000"/>
              </a:lnSpc>
            </a:pPr>
            <a:r>
              <a:rPr lang="zh-CN" altLang="en-US" sz="2200" b="1" spc="300" dirty="0">
                <a:solidFill>
                  <a:schemeClr val="bg1"/>
                </a:solidFill>
                <a:latin typeface="思源黑体" panose="020B0500000000000000" pitchFamily="34" charset="-122"/>
                <a:ea typeface="思源黑体" panose="020B0500000000000000" pitchFamily="34" charset="-122"/>
              </a:rPr>
              <a:t>国内</a:t>
            </a:r>
            <a:endParaRPr lang="en-US" altLang="zh-CN" sz="2200" b="1" spc="300" dirty="0">
              <a:solidFill>
                <a:schemeClr val="bg1"/>
              </a:solidFill>
              <a:latin typeface="思源黑体" panose="020B0500000000000000" pitchFamily="34" charset="-122"/>
              <a:ea typeface="思源黑体" panose="020B0500000000000000" pitchFamily="34" charset="-122"/>
            </a:endParaRPr>
          </a:p>
          <a:p>
            <a:pPr algn="ctr">
              <a:lnSpc>
                <a:spcPct val="120000"/>
              </a:lnSpc>
            </a:pPr>
            <a:r>
              <a:rPr lang="zh-CN" altLang="en-US" sz="2200" b="1" spc="300" dirty="0">
                <a:solidFill>
                  <a:schemeClr val="bg1"/>
                </a:solidFill>
                <a:latin typeface="思源黑体" panose="020B0500000000000000" pitchFamily="34" charset="-122"/>
                <a:ea typeface="思源黑体" panose="020B0500000000000000" pitchFamily="34" charset="-122"/>
              </a:rPr>
              <a:t>研究现状</a:t>
            </a:r>
            <a:endParaRPr lang="en-US" altLang="zh-CN" sz="2200" b="1" spc="3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608472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10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Effect transition="in" filter="wipe(up)">
                                      <p:cBhvr>
                                        <p:cTn id="17" dur="3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82966"/>
            <a:ext cx="4344540" cy="456129"/>
          </a:xfrm>
        </p:spPr>
        <p:txBody>
          <a:bodyPr/>
          <a:lstStyle/>
          <a:p>
            <a:pPr>
              <a:lnSpc>
                <a:spcPct val="120000"/>
              </a:lnSpc>
            </a:pPr>
            <a:r>
              <a:rPr lang="zh-CN" altLang="en-US" dirty="0"/>
              <a:t>理论基础与文献综述</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01</a:t>
              </a:r>
              <a:endParaRPr lang="zh-CN" altLang="en-US" sz="2400" dirty="0">
                <a:solidFill>
                  <a:schemeClr val="tx1">
                    <a:lumMod val="95000"/>
                    <a:lumOff val="5000"/>
                  </a:schemeClr>
                </a:solidFill>
                <a:latin typeface="思源黑体" panose="020B0500000000000000" pitchFamily="34" charset="-122"/>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02</a:t>
              </a:r>
              <a:endParaRPr lang="zh-CN" altLang="en-US" sz="2400" dirty="0">
                <a:solidFill>
                  <a:schemeClr val="tx1">
                    <a:lumMod val="95000"/>
                    <a:lumOff val="5000"/>
                  </a:schemeClr>
                </a:solidFill>
                <a:latin typeface="思源黑体" panose="020B0500000000000000" pitchFamily="34" charset="-122"/>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03</a:t>
              </a:r>
              <a:endParaRPr lang="zh-CN" altLang="en-US" sz="2400" dirty="0">
                <a:solidFill>
                  <a:schemeClr val="tx1">
                    <a:lumMod val="95000"/>
                    <a:lumOff val="5000"/>
                  </a:schemeClr>
                </a:solidFill>
                <a:latin typeface="思源黑体" panose="020B0500000000000000" pitchFamily="34" charset="-122"/>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04</a:t>
              </a:r>
              <a:endParaRPr lang="zh-CN" altLang="en-US" sz="2400" dirty="0">
                <a:solidFill>
                  <a:schemeClr val="tx1">
                    <a:lumMod val="95000"/>
                    <a:lumOff val="5000"/>
                  </a:schemeClr>
                </a:solidFill>
                <a:latin typeface="思源黑体" panose="020B0500000000000000" pitchFamily="34" charset="-122"/>
              </a:endParaRPr>
            </a:p>
          </p:txBody>
        </p:sp>
      </p:grpSp>
      <p:grpSp>
        <p:nvGrpSpPr>
          <p:cNvPr id="100" name="组合 99"/>
          <p:cNvGrpSpPr/>
          <p:nvPr/>
        </p:nvGrpSpPr>
        <p:grpSpPr>
          <a:xfrm>
            <a:off x="1042946" y="2362366"/>
            <a:ext cx="3019553" cy="909577"/>
            <a:chOff x="914599" y="1378199"/>
            <a:chExt cx="3000483" cy="909577"/>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2" name="TextBox 53"/>
            <p:cNvSpPr txBox="1"/>
            <p:nvPr/>
          </p:nvSpPr>
          <p:spPr>
            <a:xfrm>
              <a:off x="914599"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a:t>
              </a:r>
            </a:p>
          </p:txBody>
        </p:sp>
      </p:grpSp>
      <p:grpSp>
        <p:nvGrpSpPr>
          <p:cNvPr id="103" name="组合 102"/>
          <p:cNvGrpSpPr/>
          <p:nvPr/>
        </p:nvGrpSpPr>
        <p:grpSpPr>
          <a:xfrm>
            <a:off x="7784878" y="2362366"/>
            <a:ext cx="3346441" cy="909577"/>
            <a:chOff x="7879058" y="1378199"/>
            <a:chExt cx="3013581" cy="909577"/>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5" name="TextBox 53"/>
            <p:cNvSpPr txBox="1"/>
            <p:nvPr/>
          </p:nvSpPr>
          <p:spPr>
            <a:xfrm>
              <a:off x="7892156"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grpSp>
        <p:nvGrpSpPr>
          <p:cNvPr id="106" name="组合 105"/>
          <p:cNvGrpSpPr/>
          <p:nvPr/>
        </p:nvGrpSpPr>
        <p:grpSpPr>
          <a:xfrm>
            <a:off x="1042947" y="4338929"/>
            <a:ext cx="3019552" cy="909577"/>
            <a:chOff x="914599" y="4025146"/>
            <a:chExt cx="3000483" cy="909577"/>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8" name="TextBox 53"/>
            <p:cNvSpPr txBox="1"/>
            <p:nvPr/>
          </p:nvSpPr>
          <p:spPr>
            <a:xfrm>
              <a:off x="914599"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a:t>
              </a:r>
            </a:p>
          </p:txBody>
        </p:sp>
      </p:grpSp>
      <p:grpSp>
        <p:nvGrpSpPr>
          <p:cNvPr id="109" name="组合 108"/>
          <p:cNvGrpSpPr/>
          <p:nvPr/>
        </p:nvGrpSpPr>
        <p:grpSpPr>
          <a:xfrm>
            <a:off x="7838668" y="4338929"/>
            <a:ext cx="3346443" cy="909577"/>
            <a:chOff x="7879058" y="4025146"/>
            <a:chExt cx="3013583" cy="909577"/>
          </a:xfrm>
        </p:grpSpPr>
        <p:sp>
          <p:nvSpPr>
            <p:cNvPr id="110" name="TextBox 52"/>
            <p:cNvSpPr txBox="1"/>
            <p:nvPr/>
          </p:nvSpPr>
          <p:spPr>
            <a:xfrm>
              <a:off x="7879058" y="4025146"/>
              <a:ext cx="197477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11" name="TextBox 53"/>
            <p:cNvSpPr txBox="1"/>
            <p:nvPr/>
          </p:nvSpPr>
          <p:spPr>
            <a:xfrm>
              <a:off x="7892158"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spTree>
    <p:extLst>
      <p:ext uri="{BB962C8B-B14F-4D97-AF65-F5344CB8AC3E}">
        <p14:creationId xmlns:p14="http://schemas.microsoft.com/office/powerpoint/2010/main" val="1185230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主要创新点</a:t>
            </a:r>
          </a:p>
        </p:txBody>
      </p:sp>
      <p:grpSp>
        <p:nvGrpSpPr>
          <p:cNvPr id="10" name="组合 9"/>
          <p:cNvGrpSpPr/>
          <p:nvPr/>
        </p:nvGrpSpPr>
        <p:grpSpPr>
          <a:xfrm>
            <a:off x="1357176" y="2283954"/>
            <a:ext cx="8805728" cy="3529359"/>
            <a:chOff x="677906" y="1810277"/>
            <a:chExt cx="10639383" cy="4264293"/>
          </a:xfrm>
        </p:grpSpPr>
        <p:sp>
          <p:nvSpPr>
            <p:cNvPr id="12" name="Line 10"/>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3" name="Line 11"/>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nvGrpSpPr>
            <p:cNvPr id="4" name="组合 3"/>
            <p:cNvGrpSpPr/>
            <p:nvPr/>
          </p:nvGrpSpPr>
          <p:grpSpPr>
            <a:xfrm>
              <a:off x="4597400" y="1873250"/>
              <a:ext cx="2997200" cy="4201320"/>
              <a:chOff x="4597400" y="1873250"/>
              <a:chExt cx="2997200" cy="4201320"/>
            </a:xfrm>
          </p:grpSpPr>
          <p:sp>
            <p:nvSpPr>
              <p:cNvPr id="22" name="任意多边形 21"/>
              <p:cNvSpPr/>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p>
            </p:txBody>
          </p:sp>
          <p:sp>
            <p:nvSpPr>
              <p:cNvPr id="14" name="Freeform 12"/>
              <p:cNvSpPr>
                <a:spLocks noEditPoints="1"/>
              </p:cNvSpPr>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5" name="Freeform 13"/>
              <p:cNvSpPr>
                <a:spLocks/>
              </p:cNvSpPr>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6" name="Freeform 14"/>
              <p:cNvSpPr>
                <a:spLocks/>
              </p:cNvSpPr>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7" name="Freeform 15"/>
              <p:cNvSpPr>
                <a:spLocks/>
              </p:cNvSpPr>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8" name="Freeform 16"/>
              <p:cNvSpPr>
                <a:spLocks/>
              </p:cNvSpPr>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sp>
          <p:nvSpPr>
            <p:cNvPr id="23" name="椭圆 22"/>
            <p:cNvSpPr/>
            <p:nvPr/>
          </p:nvSpPr>
          <p:spPr>
            <a:xfrm>
              <a:off x="48059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1</a:t>
              </a:r>
              <a:endParaRPr lang="zh-CN" altLang="en-US" sz="2000" b="1" dirty="0">
                <a:solidFill>
                  <a:srgbClr val="313D51"/>
                </a:solidFill>
                <a:latin typeface="Agency FB" panose="020B0503020202020204" pitchFamily="34" charset="0"/>
              </a:endParaRPr>
            </a:p>
          </p:txBody>
        </p:sp>
        <p:sp>
          <p:nvSpPr>
            <p:cNvPr id="24" name="椭圆 23"/>
            <p:cNvSpPr/>
            <p:nvPr/>
          </p:nvSpPr>
          <p:spPr>
            <a:xfrm>
              <a:off x="69014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2</a:t>
              </a:r>
              <a:endParaRPr lang="zh-CN" altLang="en-US" sz="2000" b="1" dirty="0">
                <a:solidFill>
                  <a:srgbClr val="313D51"/>
                </a:solidFill>
                <a:latin typeface="Agency FB" panose="020B0503020202020204" pitchFamily="34" charset="0"/>
              </a:endParaRPr>
            </a:p>
          </p:txBody>
        </p:sp>
        <p:sp>
          <p:nvSpPr>
            <p:cNvPr id="25" name="椭圆 24"/>
            <p:cNvSpPr/>
            <p:nvPr/>
          </p:nvSpPr>
          <p:spPr>
            <a:xfrm>
              <a:off x="4972686"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3</a:t>
              </a:r>
              <a:endParaRPr lang="zh-CN" altLang="en-US" sz="2000" b="1" dirty="0">
                <a:solidFill>
                  <a:srgbClr val="313D51"/>
                </a:solidFill>
                <a:latin typeface="Agency FB" panose="020B0503020202020204" pitchFamily="34" charset="0"/>
              </a:endParaRPr>
            </a:p>
          </p:txBody>
        </p:sp>
        <p:sp>
          <p:nvSpPr>
            <p:cNvPr id="26" name="椭圆 25"/>
            <p:cNvSpPr/>
            <p:nvPr/>
          </p:nvSpPr>
          <p:spPr>
            <a:xfrm>
              <a:off x="6749098"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4</a:t>
              </a:r>
              <a:endParaRPr lang="zh-CN" altLang="en-US" sz="2000" b="1" dirty="0">
                <a:solidFill>
                  <a:srgbClr val="313D51"/>
                </a:solidFill>
                <a:latin typeface="Agency FB" panose="020B0503020202020204" pitchFamily="34" charset="0"/>
              </a:endParaRPr>
            </a:p>
          </p:txBody>
        </p:sp>
        <p:sp>
          <p:nvSpPr>
            <p:cNvPr id="27" name="TextBox 28"/>
            <p:cNvSpPr txBox="1"/>
            <p:nvPr/>
          </p:nvSpPr>
          <p:spPr>
            <a:xfrm>
              <a:off x="677906"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28" name="TextBox 29"/>
            <p:cNvSpPr txBox="1"/>
            <p:nvPr/>
          </p:nvSpPr>
          <p:spPr>
            <a:xfrm>
              <a:off x="949777" y="242600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TextBox 28"/>
            <p:cNvSpPr txBox="1"/>
            <p:nvPr/>
          </p:nvSpPr>
          <p:spPr>
            <a:xfrm>
              <a:off x="9063957"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2" name="TextBox 29"/>
            <p:cNvSpPr txBox="1"/>
            <p:nvPr/>
          </p:nvSpPr>
          <p:spPr>
            <a:xfrm>
              <a:off x="7817616" y="2426005"/>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3" name="TextBox 28"/>
            <p:cNvSpPr txBox="1"/>
            <p:nvPr/>
          </p:nvSpPr>
          <p:spPr>
            <a:xfrm>
              <a:off x="677906" y="4256551"/>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4" name="TextBox 29"/>
            <p:cNvSpPr txBox="1"/>
            <p:nvPr/>
          </p:nvSpPr>
          <p:spPr>
            <a:xfrm>
              <a:off x="949777" y="487227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TextBox 28"/>
            <p:cNvSpPr txBox="1"/>
            <p:nvPr/>
          </p:nvSpPr>
          <p:spPr>
            <a:xfrm>
              <a:off x="9063957" y="4256548"/>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6" name="TextBox 29"/>
            <p:cNvSpPr txBox="1"/>
            <p:nvPr/>
          </p:nvSpPr>
          <p:spPr>
            <a:xfrm>
              <a:off x="7817616" y="4872276"/>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40" name="直接连接符 39"/>
            <p:cNvCxnSpPr/>
            <p:nvPr/>
          </p:nvCxnSpPr>
          <p:spPr>
            <a:xfrm flipV="1">
              <a:off x="504332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10548"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10548"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47559"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23760"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4755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12364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研究思路及方法</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研究思路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研究方法</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实施步骤</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可行性说明</a:t>
            </a: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研究思路</a:t>
            </a:r>
          </a:p>
        </p:txBody>
      </p:sp>
      <p:sp>
        <p:nvSpPr>
          <p:cNvPr id="88" name="TextBox 28"/>
          <p:cNvSpPr txBox="1"/>
          <p:nvPr/>
        </p:nvSpPr>
        <p:spPr>
          <a:xfrm>
            <a:off x="1815678"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95" name="TextBox 29"/>
          <p:cNvSpPr txBox="1"/>
          <p:nvPr/>
        </p:nvSpPr>
        <p:spPr>
          <a:xfrm>
            <a:off x="1594021" y="2664060"/>
            <a:ext cx="2500715"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3" name="TextBox 28"/>
          <p:cNvSpPr txBox="1"/>
          <p:nvPr/>
        </p:nvSpPr>
        <p:spPr>
          <a:xfrm>
            <a:off x="1099038" y="455949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4" name="TextBox 29"/>
          <p:cNvSpPr txBox="1"/>
          <p:nvPr/>
        </p:nvSpPr>
        <p:spPr>
          <a:xfrm>
            <a:off x="840257" y="4896753"/>
            <a:ext cx="2537840"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7" name="TextBox 28"/>
          <p:cNvSpPr txBox="1"/>
          <p:nvPr/>
        </p:nvSpPr>
        <p:spPr>
          <a:xfrm>
            <a:off x="7679395"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8" name="TextBox 29"/>
          <p:cNvSpPr txBox="1"/>
          <p:nvPr/>
        </p:nvSpPr>
        <p:spPr>
          <a:xfrm>
            <a:off x="7679395" y="2664060"/>
            <a:ext cx="2502573"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1" name="TextBox 28"/>
          <p:cNvSpPr txBox="1"/>
          <p:nvPr/>
        </p:nvSpPr>
        <p:spPr>
          <a:xfrm>
            <a:off x="8405951" y="4622051"/>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12" name="TextBox 29"/>
          <p:cNvSpPr txBox="1"/>
          <p:nvPr/>
        </p:nvSpPr>
        <p:spPr>
          <a:xfrm>
            <a:off x="8405951" y="4959309"/>
            <a:ext cx="2436707"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rPr>
                <a:t>四个创新点</a:t>
              </a: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right)">
                                      <p:cBhvr>
                                        <p:cTn id="10" dur="500"/>
                                        <p:tgtEl>
                                          <p:spTgt spid="9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right)">
                                      <p:cBhvr>
                                        <p:cTn id="13" dur="500"/>
                                        <p:tgtEl>
                                          <p:spTgt spid="10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right)">
                                      <p:cBhvr>
                                        <p:cTn id="16" dur="500"/>
                                        <p:tgtEl>
                                          <p:spTgt spid="10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wipe(left)">
                                      <p:cBhvr>
                                        <p:cTn id="28" dur="500"/>
                                        <p:tgtEl>
                                          <p:spTgt spid="112"/>
                                        </p:tgtEl>
                                      </p:cBhvr>
                                    </p:animEffect>
                                  </p:childTnLst>
                                </p:cTn>
                              </p:par>
                              <p:par>
                                <p:cTn id="29" presetID="42"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5" grpId="0"/>
      <p:bldP spid="103" grpId="0"/>
      <p:bldP spid="104" grpId="0"/>
      <p:bldP spid="107" grpId="0"/>
      <p:bldP spid="108" grpId="0"/>
      <p:bldP spid="111" grpId="0"/>
      <p:bldP spid="1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研究方法</a:t>
            </a:r>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7" name="上箭头 45"/>
          <p:cNvSpPr/>
          <p:nvPr/>
        </p:nvSpPr>
        <p:spPr>
          <a:xfrm>
            <a:off x="5814767" y="2949251"/>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grpSp>
        <p:nvGrpSpPr>
          <p:cNvPr id="28" name="组合 27"/>
          <p:cNvGrpSpPr/>
          <p:nvPr/>
        </p:nvGrpSpPr>
        <p:grpSpPr>
          <a:xfrm>
            <a:off x="1233318" y="4443525"/>
            <a:ext cx="2454823" cy="946962"/>
            <a:chOff x="1546824" y="3774437"/>
            <a:chExt cx="2161186" cy="1092569"/>
          </a:xfrm>
        </p:grpSpPr>
        <p:sp>
          <p:nvSpPr>
            <p:cNvPr id="29" name="TextBox 9"/>
            <p:cNvSpPr txBox="1"/>
            <p:nvPr/>
          </p:nvSpPr>
          <p:spPr>
            <a:xfrm>
              <a:off x="2103631" y="3774437"/>
              <a:ext cx="975462" cy="45756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0" name="TextBox 10"/>
            <p:cNvSpPr txBox="1"/>
            <p:nvPr/>
          </p:nvSpPr>
          <p:spPr>
            <a:xfrm>
              <a:off x="1546824" y="4249130"/>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1" name="组合 30"/>
          <p:cNvGrpSpPr/>
          <p:nvPr/>
        </p:nvGrpSpPr>
        <p:grpSpPr>
          <a:xfrm>
            <a:off x="1743794" y="2851762"/>
            <a:ext cx="2454823" cy="974695"/>
            <a:chOff x="2192654" y="2110914"/>
            <a:chExt cx="2161186" cy="1124568"/>
          </a:xfrm>
        </p:grpSpPr>
        <p:sp>
          <p:nvSpPr>
            <p:cNvPr id="32" name="TextBox 9"/>
            <p:cNvSpPr txBox="1"/>
            <p:nvPr/>
          </p:nvSpPr>
          <p:spPr>
            <a:xfrm>
              <a:off x="275839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3" name="TextBox 10"/>
            <p:cNvSpPr txBox="1"/>
            <p:nvPr/>
          </p:nvSpPr>
          <p:spPr>
            <a:xfrm>
              <a:off x="2192654" y="2617606"/>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4" name="组合 33"/>
          <p:cNvGrpSpPr/>
          <p:nvPr/>
        </p:nvGrpSpPr>
        <p:grpSpPr>
          <a:xfrm>
            <a:off x="4883635" y="1754818"/>
            <a:ext cx="2454823" cy="951623"/>
            <a:chOff x="4973597" y="926834"/>
            <a:chExt cx="2161186" cy="1097947"/>
          </a:xfrm>
        </p:grpSpPr>
        <p:sp>
          <p:nvSpPr>
            <p:cNvPr id="35" name="TextBox 9"/>
            <p:cNvSpPr txBox="1"/>
            <p:nvPr/>
          </p:nvSpPr>
          <p:spPr>
            <a:xfrm>
              <a:off x="5504741" y="92683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6" name="TextBox 10"/>
            <p:cNvSpPr txBox="1"/>
            <p:nvPr/>
          </p:nvSpPr>
          <p:spPr>
            <a:xfrm>
              <a:off x="4973597" y="1406905"/>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7" name="组合 36"/>
          <p:cNvGrpSpPr/>
          <p:nvPr/>
        </p:nvGrpSpPr>
        <p:grpSpPr>
          <a:xfrm>
            <a:off x="7707303" y="2851760"/>
            <a:ext cx="2454823" cy="963390"/>
            <a:chOff x="7702299" y="2110914"/>
            <a:chExt cx="2161186" cy="1111525"/>
          </a:xfrm>
        </p:grpSpPr>
        <p:sp>
          <p:nvSpPr>
            <p:cNvPr id="38" name="TextBox 9"/>
            <p:cNvSpPr txBox="1"/>
            <p:nvPr/>
          </p:nvSpPr>
          <p:spPr>
            <a:xfrm>
              <a:off x="825020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9" name="TextBox 10"/>
            <p:cNvSpPr txBox="1"/>
            <p:nvPr/>
          </p:nvSpPr>
          <p:spPr>
            <a:xfrm>
              <a:off x="7702299" y="2604562"/>
              <a:ext cx="2161186" cy="617877"/>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0" name="组合 39"/>
          <p:cNvGrpSpPr/>
          <p:nvPr/>
        </p:nvGrpSpPr>
        <p:grpSpPr>
          <a:xfrm>
            <a:off x="8175769" y="4420915"/>
            <a:ext cx="2454823" cy="969574"/>
            <a:chOff x="8376589" y="3748349"/>
            <a:chExt cx="2161186" cy="1118658"/>
          </a:xfrm>
        </p:grpSpPr>
        <p:sp>
          <p:nvSpPr>
            <p:cNvPr id="41" name="TextBox 9"/>
            <p:cNvSpPr txBox="1"/>
            <p:nvPr/>
          </p:nvSpPr>
          <p:spPr>
            <a:xfrm>
              <a:off x="8887015" y="3748349"/>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42" name="TextBox 10"/>
            <p:cNvSpPr txBox="1"/>
            <p:nvPr/>
          </p:nvSpPr>
          <p:spPr>
            <a:xfrm>
              <a:off x="8376589" y="4249131"/>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extLst>
      <p:ext uri="{BB962C8B-B14F-4D97-AF65-F5344CB8AC3E}">
        <p14:creationId xmlns:p14="http://schemas.microsoft.com/office/powerpoint/2010/main" val="169601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实验步骤</a:t>
            </a:r>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39" name="TextBox 29"/>
          <p:cNvSpPr txBox="1"/>
          <p:nvPr/>
        </p:nvSpPr>
        <p:spPr>
          <a:xfrm>
            <a:off x="3387166"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1" name="TextBox 29"/>
          <p:cNvSpPr txBox="1"/>
          <p:nvPr/>
        </p:nvSpPr>
        <p:spPr>
          <a:xfrm>
            <a:off x="8100567"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TextBox 28"/>
          <p:cNvSpPr txBox="1"/>
          <p:nvPr/>
        </p:nvSpPr>
        <p:spPr>
          <a:xfrm>
            <a:off x="1730650"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3" name="TextBox 29"/>
          <p:cNvSpPr txBox="1"/>
          <p:nvPr/>
        </p:nvSpPr>
        <p:spPr>
          <a:xfrm>
            <a:off x="1524272"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4" name="TextBox 28"/>
          <p:cNvSpPr txBox="1"/>
          <p:nvPr/>
        </p:nvSpPr>
        <p:spPr>
          <a:xfrm>
            <a:off x="6528893"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5" name="TextBox 29"/>
          <p:cNvSpPr txBox="1"/>
          <p:nvPr/>
        </p:nvSpPr>
        <p:spPr>
          <a:xfrm>
            <a:off x="6322515"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26756638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6667">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667">
                                          <p:cBhvr additive="base">
                                            <p:cTn id="7" dur="1200" fill="hold"/>
                                            <p:tgtEl>
                                              <p:spTgt spid="5"/>
                                            </p:tgtEl>
                                            <p:attrNameLst>
                                              <p:attrName>ppt_x</p:attrName>
                                            </p:attrNameLst>
                                          </p:cBhvr>
                                          <p:tavLst>
                                            <p:tav tm="0">
                                              <p:val>
                                                <p:strVal val="#ppt_x"/>
                                              </p:val>
                                            </p:tav>
                                            <p:tav tm="100000">
                                              <p:val>
                                                <p:strVal val="#ppt_x"/>
                                              </p:val>
                                            </p:tav>
                                          </p:tavLst>
                                        </p:anim>
                                        <p:anim calcmode="lin" valueType="num" p14:bounceEnd="46667">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46667">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6667">
                                          <p:cBhvr additive="base">
                                            <p:cTn id="11" dur="1200" fill="hold"/>
                                            <p:tgtEl>
                                              <p:spTgt spid="28"/>
                                            </p:tgtEl>
                                            <p:attrNameLst>
                                              <p:attrName>ppt_x</p:attrName>
                                            </p:attrNameLst>
                                          </p:cBhvr>
                                          <p:tavLst>
                                            <p:tav tm="0">
                                              <p:val>
                                                <p:strVal val="#ppt_x"/>
                                              </p:val>
                                            </p:tav>
                                            <p:tav tm="100000">
                                              <p:val>
                                                <p:strVal val="#ppt_x"/>
                                              </p:val>
                                            </p:tav>
                                          </p:tavLst>
                                        </p:anim>
                                        <p:anim calcmode="lin" valueType="num" p14:bounceEnd="46667">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6667">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14:bounceEnd="46667">
                                          <p:cBhvr additive="base">
                                            <p:cTn id="15" dur="1200" fill="hold"/>
                                            <p:tgtEl>
                                              <p:spTgt spid="26"/>
                                            </p:tgtEl>
                                            <p:attrNameLst>
                                              <p:attrName>ppt_x</p:attrName>
                                            </p:attrNameLst>
                                          </p:cBhvr>
                                          <p:tavLst>
                                            <p:tav tm="0">
                                              <p:val>
                                                <p:strVal val="#ppt_x"/>
                                              </p:val>
                                            </p:tav>
                                            <p:tav tm="100000">
                                              <p:val>
                                                <p:strVal val="#ppt_x"/>
                                              </p:val>
                                            </p:tav>
                                          </p:tavLst>
                                        </p:anim>
                                        <p:anim calcmode="lin" valueType="num" p14:bounceEnd="46667">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46667">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46667">
                                          <p:cBhvr additive="base">
                                            <p:cTn id="19" dur="1200" fill="hold"/>
                                            <p:tgtEl>
                                              <p:spTgt spid="30"/>
                                            </p:tgtEl>
                                            <p:attrNameLst>
                                              <p:attrName>ppt_x</p:attrName>
                                            </p:attrNameLst>
                                          </p:cBhvr>
                                          <p:tavLst>
                                            <p:tav tm="0">
                                              <p:val>
                                                <p:strVal val="#ppt_x"/>
                                              </p:val>
                                            </p:tav>
                                            <p:tav tm="100000">
                                              <p:val>
                                                <p:strVal val="#ppt_x"/>
                                              </p:val>
                                            </p:tav>
                                          </p:tavLst>
                                        </p:anim>
                                        <p:anim calcmode="lin" valueType="num" p14:bounceEnd="46667">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可行性说明</a:t>
            </a:r>
          </a:p>
        </p:txBody>
      </p:sp>
      <p:grpSp>
        <p:nvGrpSpPr>
          <p:cNvPr id="21" name="组合 20"/>
          <p:cNvGrpSpPr/>
          <p:nvPr/>
        </p:nvGrpSpPr>
        <p:grpSpPr>
          <a:xfrm>
            <a:off x="2039845" y="1893215"/>
            <a:ext cx="7730818" cy="4119258"/>
            <a:chOff x="1138238" y="995645"/>
            <a:chExt cx="9732202" cy="5185669"/>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734186"/>
              <a:chOff x="3751263" y="995645"/>
              <a:chExt cx="7119177" cy="1734186"/>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可行性一</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953138"/>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本课题具有较高的学术研究价值，可以某某某研究提供相应的理论基础。本课题具有较高的学术研究价值，可以某某某研究提供相应的理论基础。</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1" name="组合 30"/>
            <p:cNvGrpSpPr/>
            <p:nvPr/>
          </p:nvGrpSpPr>
          <p:grpSpPr>
            <a:xfrm>
              <a:off x="3751263" y="2741895"/>
              <a:ext cx="7119177" cy="1721201"/>
              <a:chOff x="3751263" y="2741895"/>
              <a:chExt cx="7119177" cy="1721201"/>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可行性二</a:t>
                </a:r>
                <a:endParaRPr lang="en-US" altLang="zh-CN" sz="2000" b="1" dirty="0">
                  <a:solidFill>
                    <a:schemeClr val="bg1"/>
                  </a:solidFill>
                  <a:latin typeface="+mn-ea"/>
                </a:endParaRPr>
              </a:p>
            </p:txBody>
          </p:sp>
          <p:sp>
            <p:nvSpPr>
              <p:cNvPr id="43" name="TextBox 19"/>
              <p:cNvSpPr txBox="1"/>
              <p:nvPr/>
            </p:nvSpPr>
            <p:spPr>
              <a:xfrm>
                <a:off x="3938139" y="3509957"/>
                <a:ext cx="6807854" cy="95313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本课题能有效地提高工作效率，降低成本，经济效益比较明显。本课题能有效地提高工作效率，降低成本本课题具有较高的学术研究价值</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86819"/>
              <a:chOff x="3751263" y="4494495"/>
              <a:chExt cx="7119177" cy="1686819"/>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600071"/>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可行性三</a:t>
                </a:r>
                <a:endParaRPr lang="en-US" altLang="zh-CN" sz="2400" b="1" dirty="0">
                  <a:solidFill>
                    <a:schemeClr val="bg1"/>
                  </a:solidFill>
                  <a:latin typeface="+mn-ea"/>
                </a:endParaRPr>
              </a:p>
            </p:txBody>
          </p:sp>
          <p:sp>
            <p:nvSpPr>
              <p:cNvPr id="37" name="TextBox 21"/>
              <p:cNvSpPr txBox="1"/>
              <p:nvPr/>
            </p:nvSpPr>
            <p:spPr>
              <a:xfrm>
                <a:off x="3938139" y="5256871"/>
                <a:ext cx="6807854" cy="67417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请在这里输入您的文字请在这里输入您的文字请在这里输入您的文字请在这里输入您的文字本课题具有较高的学术研究价值</a:t>
                </a:r>
              </a:p>
            </p:txBody>
          </p:sp>
        </p:grpSp>
        <p:sp>
          <p:nvSpPr>
            <p:cNvPr id="33" name="TextBox 22"/>
            <p:cNvSpPr txBox="1"/>
            <p:nvPr/>
          </p:nvSpPr>
          <p:spPr>
            <a:xfrm>
              <a:off x="1438197" y="3072904"/>
              <a:ext cx="1499007" cy="1158006"/>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可行性说明</a:t>
              </a:r>
              <a:endParaRPr lang="en-US" altLang="zh-CN" sz="2400" b="1" dirty="0">
                <a:solidFill>
                  <a:schemeClr val="bg1"/>
                </a:solidFill>
                <a:latin typeface="+mn-ea"/>
              </a:endParaRP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关键技术与难点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关键技术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实践难点</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市场调研</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案例分析</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数据对比</a:t>
            </a:r>
          </a:p>
        </p:txBody>
      </p: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关键技术</a:t>
            </a:r>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937645" y="2364662"/>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676030" y="3013501"/>
            <a:ext cx="4633615"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bg1"/>
                </a:solidFill>
                <a:latin typeface="思源黑体" panose="020B0500000000000000" pitchFamily="34" charset="-122"/>
                <a:ea typeface="思源黑体" panose="020B0500000000000000" pitchFamily="34" charset="-122"/>
              </a:rPr>
              <a:t>可视化编程概述</a:t>
            </a:r>
          </a:p>
        </p:txBody>
      </p:sp>
      <p:cxnSp>
        <p:nvCxnSpPr>
          <p:cNvPr id="27" name="直接连接符 26"/>
          <p:cNvCxnSpPr/>
          <p:nvPr/>
        </p:nvCxnSpPr>
        <p:spPr>
          <a:xfrm>
            <a:off x="4543115" y="2723028"/>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实践难点</a:t>
            </a:r>
          </a:p>
        </p:txBody>
      </p:sp>
      <p:grpSp>
        <p:nvGrpSpPr>
          <p:cNvPr id="57" name="组合 56"/>
          <p:cNvGrpSpPr/>
          <p:nvPr/>
        </p:nvGrpSpPr>
        <p:grpSpPr>
          <a:xfrm>
            <a:off x="1836005" y="2037198"/>
            <a:ext cx="3835748" cy="3993613"/>
            <a:chOff x="1823648" y="2061912"/>
            <a:chExt cx="3835748" cy="3993613"/>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p>
          </p:txBody>
        </p:sp>
        <p:sp>
          <p:nvSpPr>
            <p:cNvPr id="97"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993613"/>
            <a:chOff x="1823648" y="2061912"/>
            <a:chExt cx="3835748" cy="3993613"/>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p>
          </p:txBody>
        </p:sp>
        <p:sp>
          <p:nvSpPr>
            <p:cNvPr id="103"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5297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a:t>市场调研</a:t>
            </a:r>
          </a:p>
        </p:txBody>
      </p:sp>
      <p:grpSp>
        <p:nvGrpSpPr>
          <p:cNvPr id="36" name="组合 35"/>
          <p:cNvGrpSpPr/>
          <p:nvPr/>
        </p:nvGrpSpPr>
        <p:grpSpPr>
          <a:xfrm>
            <a:off x="906853" y="2657962"/>
            <a:ext cx="6934123" cy="3476228"/>
            <a:chOff x="1041323" y="2479142"/>
            <a:chExt cx="6934123" cy="3476228"/>
          </a:xfrm>
        </p:grpSpPr>
        <p:sp>
          <p:nvSpPr>
            <p:cNvPr id="2860" name="MH_Other_1"/>
            <p:cNvSpPr/>
            <p:nvPr>
              <p:custDataLst>
                <p:tags r:id="rId1"/>
              </p:custDataLst>
            </p:nvPr>
          </p:nvSpPr>
          <p:spPr>
            <a:xfrm>
              <a:off x="7504414" y="3943768"/>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grpSp>
          <p:nvGrpSpPr>
            <p:cNvPr id="2861" name="组合 2860"/>
            <p:cNvGrpSpPr/>
            <p:nvPr/>
          </p:nvGrpSpPr>
          <p:grpSpPr>
            <a:xfrm>
              <a:off x="2058310" y="2479142"/>
              <a:ext cx="4679011" cy="3473797"/>
              <a:chOff x="2210121" y="1707654"/>
              <a:chExt cx="4373063" cy="3246655"/>
            </a:xfrm>
          </p:grpSpPr>
          <p:sp>
            <p:nvSpPr>
              <p:cNvPr id="2862" name="MH_Other_2"/>
              <p:cNvSpPr>
                <a:spLocks/>
              </p:cNvSpPr>
              <p:nvPr>
                <p:custDataLst>
                  <p:tags r:id="rId17"/>
                </p:custDataLst>
              </p:nvPr>
            </p:nvSpPr>
            <p:spPr bwMode="auto">
              <a:xfrm>
                <a:off x="4045965" y="1744309"/>
                <a:ext cx="1917427" cy="1468966"/>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3" name="MH_Other_3"/>
              <p:cNvSpPr>
                <a:spLocks/>
              </p:cNvSpPr>
              <p:nvPr>
                <p:custDataLst>
                  <p:tags r:id="rId18"/>
                </p:custDataLst>
              </p:nvPr>
            </p:nvSpPr>
            <p:spPr bwMode="auto">
              <a:xfrm>
                <a:off x="3678788" y="2738185"/>
                <a:ext cx="1223889" cy="93044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4" name="MH_Other_4"/>
              <p:cNvSpPr>
                <a:spLocks/>
              </p:cNvSpPr>
              <p:nvPr>
                <p:custDataLst>
                  <p:tags r:id="rId19"/>
                </p:custDataLst>
              </p:nvPr>
            </p:nvSpPr>
            <p:spPr bwMode="auto">
              <a:xfrm>
                <a:off x="4548075" y="3061020"/>
                <a:ext cx="247916" cy="366537"/>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5" name="MH_Other_5"/>
              <p:cNvSpPr>
                <a:spLocks/>
              </p:cNvSpPr>
              <p:nvPr>
                <p:custDataLst>
                  <p:tags r:id="rId20"/>
                </p:custDataLst>
              </p:nvPr>
            </p:nvSpPr>
            <p:spPr bwMode="auto">
              <a:xfrm>
                <a:off x="2210121" y="2096743"/>
                <a:ext cx="1751103" cy="1188425"/>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244C89"/>
              </a:solidFill>
              <a:ln>
                <a:noFill/>
              </a:ln>
              <a:extLst/>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6" name="MH_Other_6"/>
              <p:cNvSpPr>
                <a:spLocks/>
              </p:cNvSpPr>
              <p:nvPr>
                <p:custDataLst>
                  <p:tags r:id="rId21"/>
                </p:custDataLst>
              </p:nvPr>
            </p:nvSpPr>
            <p:spPr bwMode="auto">
              <a:xfrm>
                <a:off x="3346170" y="3029991"/>
                <a:ext cx="1088948" cy="700648"/>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7" name="MH_Other_7"/>
              <p:cNvSpPr>
                <a:spLocks/>
              </p:cNvSpPr>
              <p:nvPr>
                <p:custDataLst>
                  <p:tags r:id="rId22"/>
                </p:custDataLst>
              </p:nvPr>
            </p:nvSpPr>
            <p:spPr bwMode="auto">
              <a:xfrm>
                <a:off x="3970639" y="3521994"/>
                <a:ext cx="943023" cy="742942"/>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8" name="MH_Other_8"/>
              <p:cNvSpPr>
                <a:spLocks/>
              </p:cNvSpPr>
              <p:nvPr>
                <p:custDataLst>
                  <p:tags r:id="rId23"/>
                </p:custDataLst>
              </p:nvPr>
            </p:nvSpPr>
            <p:spPr bwMode="auto">
              <a:xfrm>
                <a:off x="2406266" y="3220322"/>
                <a:ext cx="1685202" cy="920572"/>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9" name="MH_Other_9"/>
              <p:cNvSpPr>
                <a:spLocks/>
              </p:cNvSpPr>
              <p:nvPr>
                <p:custDataLst>
                  <p:tags r:id="rId24"/>
                </p:custDataLst>
              </p:nvPr>
            </p:nvSpPr>
            <p:spPr bwMode="auto">
              <a:xfrm>
                <a:off x="3942410" y="3987215"/>
                <a:ext cx="762577" cy="713337"/>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0" name="MH_Other_10"/>
              <p:cNvSpPr>
                <a:spLocks/>
              </p:cNvSpPr>
              <p:nvPr>
                <p:custDataLst>
                  <p:tags r:id="rId25"/>
                </p:custDataLst>
              </p:nvPr>
            </p:nvSpPr>
            <p:spPr bwMode="auto">
              <a:xfrm>
                <a:off x="4490008" y="3977348"/>
                <a:ext cx="514661" cy="400371"/>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1" name="MH_Other_11"/>
              <p:cNvSpPr>
                <a:spLocks/>
              </p:cNvSpPr>
              <p:nvPr>
                <p:custDataLst>
                  <p:tags r:id="rId26"/>
                </p:custDataLst>
              </p:nvPr>
            </p:nvSpPr>
            <p:spPr bwMode="auto">
              <a:xfrm>
                <a:off x="4573169" y="4222643"/>
                <a:ext cx="673140" cy="460990"/>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2" name="MH_Other_12"/>
              <p:cNvSpPr>
                <a:spLocks/>
              </p:cNvSpPr>
              <p:nvPr>
                <p:custDataLst>
                  <p:tags r:id="rId27"/>
                </p:custDataLst>
              </p:nvPr>
            </p:nvSpPr>
            <p:spPr bwMode="auto">
              <a:xfrm>
                <a:off x="4667337" y="3716558"/>
                <a:ext cx="381289" cy="348211"/>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3" name="MH_Other_13"/>
              <p:cNvSpPr>
                <a:spLocks/>
              </p:cNvSpPr>
              <p:nvPr>
                <p:custDataLst>
                  <p:tags r:id="rId28"/>
                </p:custDataLst>
              </p:nvPr>
            </p:nvSpPr>
            <p:spPr bwMode="auto">
              <a:xfrm>
                <a:off x="4667314" y="3041267"/>
                <a:ext cx="434638" cy="697829"/>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4" name="MH_Other_14"/>
              <p:cNvSpPr>
                <a:spLocks/>
              </p:cNvSpPr>
              <p:nvPr>
                <p:custDataLst>
                  <p:tags r:id="rId29"/>
                </p:custDataLst>
              </p:nvPr>
            </p:nvSpPr>
            <p:spPr bwMode="auto">
              <a:xfrm>
                <a:off x="5042328" y="2911586"/>
                <a:ext cx="290281" cy="570951"/>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5" name="MH_Other_15"/>
              <p:cNvSpPr>
                <a:spLocks/>
              </p:cNvSpPr>
              <p:nvPr>
                <p:custDataLst>
                  <p:tags r:id="rId30"/>
                </p:custDataLst>
              </p:nvPr>
            </p:nvSpPr>
            <p:spPr bwMode="auto">
              <a:xfrm>
                <a:off x="4967031" y="3885711"/>
                <a:ext cx="461312" cy="482137"/>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6" name="MH_Other_16"/>
              <p:cNvSpPr>
                <a:spLocks/>
              </p:cNvSpPr>
              <p:nvPr>
                <p:custDataLst>
                  <p:tags r:id="rId31"/>
                </p:custDataLst>
              </p:nvPr>
            </p:nvSpPr>
            <p:spPr bwMode="auto">
              <a:xfrm>
                <a:off x="4913667" y="3607991"/>
                <a:ext cx="654310" cy="369357"/>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7" name="MH_Other_17"/>
              <p:cNvSpPr>
                <a:spLocks/>
              </p:cNvSpPr>
              <p:nvPr>
                <p:custDataLst>
                  <p:tags r:id="rId32"/>
                </p:custDataLst>
              </p:nvPr>
            </p:nvSpPr>
            <p:spPr bwMode="auto">
              <a:xfrm>
                <a:off x="5058018" y="4286083"/>
                <a:ext cx="682553" cy="484956"/>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78" name="MH_Other_18"/>
              <p:cNvSpPr>
                <a:spLocks/>
              </p:cNvSpPr>
              <p:nvPr>
                <p:custDataLst>
                  <p:tags r:id="rId33"/>
                </p:custDataLst>
              </p:nvPr>
            </p:nvSpPr>
            <p:spPr bwMode="auto">
              <a:xfrm>
                <a:off x="5381250" y="3865991"/>
                <a:ext cx="407963" cy="499054"/>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9" name="MH_Other_19"/>
              <p:cNvSpPr>
                <a:spLocks/>
              </p:cNvSpPr>
              <p:nvPr>
                <p:custDataLst>
                  <p:tags r:id="rId34"/>
                </p:custDataLst>
              </p:nvPr>
            </p:nvSpPr>
            <p:spPr bwMode="auto">
              <a:xfrm>
                <a:off x="5593077" y="3998509"/>
                <a:ext cx="378151" cy="415879"/>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0" name="MH_Other_20"/>
              <p:cNvSpPr>
                <a:spLocks/>
              </p:cNvSpPr>
              <p:nvPr>
                <p:custDataLst>
                  <p:tags r:id="rId35"/>
                </p:custDataLst>
              </p:nvPr>
            </p:nvSpPr>
            <p:spPr bwMode="auto">
              <a:xfrm>
                <a:off x="5762544" y="3736277"/>
                <a:ext cx="324802" cy="33693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1" name="MH_Other_21"/>
              <p:cNvSpPr>
                <a:spLocks/>
              </p:cNvSpPr>
              <p:nvPr>
                <p:custDataLst>
                  <p:tags r:id="rId36"/>
                </p:custDataLst>
              </p:nvPr>
            </p:nvSpPr>
            <p:spPr bwMode="auto">
              <a:xfrm>
                <a:off x="5445582" y="3444457"/>
                <a:ext cx="409533" cy="451122"/>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2" name="MH_Other_22"/>
              <p:cNvSpPr>
                <a:spLocks/>
              </p:cNvSpPr>
              <p:nvPr>
                <p:custDataLst>
                  <p:tags r:id="rId37"/>
                </p:custDataLst>
              </p:nvPr>
            </p:nvSpPr>
            <p:spPr bwMode="auto">
              <a:xfrm>
                <a:off x="5525606" y="2922864"/>
                <a:ext cx="106698" cy="140976"/>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3" name="MH_Other_23"/>
              <p:cNvSpPr>
                <a:spLocks/>
              </p:cNvSpPr>
              <p:nvPr>
                <p:custDataLst>
                  <p:tags r:id="rId38"/>
                </p:custDataLst>
              </p:nvPr>
            </p:nvSpPr>
            <p:spPr bwMode="auto">
              <a:xfrm>
                <a:off x="5418934" y="2860820"/>
                <a:ext cx="141218" cy="136746"/>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4" name="MH_Other_24"/>
              <p:cNvSpPr>
                <a:spLocks/>
              </p:cNvSpPr>
              <p:nvPr>
                <p:custDataLst>
                  <p:tags r:id="rId39"/>
                </p:custDataLst>
              </p:nvPr>
            </p:nvSpPr>
            <p:spPr bwMode="auto">
              <a:xfrm>
                <a:off x="5660568" y="2588752"/>
                <a:ext cx="503677" cy="43138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5" name="MH_Other_25"/>
              <p:cNvSpPr>
                <a:spLocks/>
              </p:cNvSpPr>
              <p:nvPr>
                <p:custDataLst>
                  <p:tags r:id="rId40"/>
                </p:custDataLst>
              </p:nvPr>
            </p:nvSpPr>
            <p:spPr bwMode="auto">
              <a:xfrm>
                <a:off x="5771956" y="2327930"/>
                <a:ext cx="720212" cy="438434"/>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6" name="MH_Other_26"/>
              <p:cNvSpPr>
                <a:spLocks/>
              </p:cNvSpPr>
              <p:nvPr>
                <p:custDataLst>
                  <p:tags r:id="rId41"/>
                </p:custDataLst>
              </p:nvPr>
            </p:nvSpPr>
            <p:spPr bwMode="auto">
              <a:xfrm>
                <a:off x="5619763" y="1707654"/>
                <a:ext cx="963421" cy="786644"/>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7" name="MH_Other_27"/>
              <p:cNvSpPr>
                <a:spLocks/>
              </p:cNvSpPr>
              <p:nvPr>
                <p:custDataLst>
                  <p:tags r:id="rId42"/>
                </p:custDataLst>
              </p:nvPr>
            </p:nvSpPr>
            <p:spPr bwMode="auto">
              <a:xfrm>
                <a:off x="5428323" y="3118803"/>
                <a:ext cx="583701" cy="328474"/>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88" name="MH_Other_28"/>
              <p:cNvSpPr>
                <a:spLocks/>
              </p:cNvSpPr>
              <p:nvPr>
                <p:custDataLst>
                  <p:tags r:id="rId43"/>
                </p:custDataLst>
              </p:nvPr>
            </p:nvSpPr>
            <p:spPr bwMode="auto">
              <a:xfrm>
                <a:off x="5974374" y="3639006"/>
                <a:ext cx="91007" cy="71898"/>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9" name="MH_Other_29"/>
              <p:cNvSpPr>
                <a:spLocks/>
              </p:cNvSpPr>
              <p:nvPr>
                <p:custDataLst>
                  <p:tags r:id="rId44"/>
                </p:custDataLst>
              </p:nvPr>
            </p:nvSpPr>
            <p:spPr bwMode="auto">
              <a:xfrm>
                <a:off x="5547574" y="3386658"/>
                <a:ext cx="506815" cy="352439"/>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0" name="MH_Other_30"/>
              <p:cNvSpPr>
                <a:spLocks/>
              </p:cNvSpPr>
              <p:nvPr>
                <p:custDataLst>
                  <p:tags r:id="rId45"/>
                </p:custDataLst>
              </p:nvPr>
            </p:nvSpPr>
            <p:spPr bwMode="auto">
              <a:xfrm>
                <a:off x="5280840" y="2712811"/>
                <a:ext cx="472295" cy="606196"/>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1" name="MH_Other_31"/>
              <p:cNvSpPr>
                <a:spLocks/>
              </p:cNvSpPr>
              <p:nvPr>
                <p:custDataLst>
                  <p:tags r:id="rId46"/>
                </p:custDataLst>
              </p:nvPr>
            </p:nvSpPr>
            <p:spPr bwMode="auto">
              <a:xfrm>
                <a:off x="5065863" y="3295040"/>
                <a:ext cx="497402" cy="441253"/>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2" name="MH_Other_32"/>
              <p:cNvSpPr>
                <a:spLocks/>
              </p:cNvSpPr>
              <p:nvPr>
                <p:custDataLst>
                  <p:tags r:id="rId47"/>
                </p:custDataLst>
              </p:nvPr>
            </p:nvSpPr>
            <p:spPr bwMode="auto">
              <a:xfrm>
                <a:off x="6001046" y="4238167"/>
                <a:ext cx="142788" cy="308737"/>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3" name="MH_Other_33"/>
              <p:cNvSpPr>
                <a:spLocks/>
              </p:cNvSpPr>
              <p:nvPr>
                <p:custDataLst>
                  <p:tags r:id="rId48"/>
                </p:custDataLst>
              </p:nvPr>
            </p:nvSpPr>
            <p:spPr bwMode="auto">
              <a:xfrm>
                <a:off x="4954465" y="4785138"/>
                <a:ext cx="214965" cy="169171"/>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grpSp>
        <p:cxnSp>
          <p:nvCxnSpPr>
            <p:cNvPr id="2894" name="MH_Other_34"/>
            <p:cNvCxnSpPr>
              <a:endCxn id="2860" idx="8"/>
            </p:cNvCxnSpPr>
            <p:nvPr>
              <p:custDataLst>
                <p:tags r:id="rId2"/>
              </p:custDataLst>
            </p:nvPr>
          </p:nvCxnSpPr>
          <p:spPr>
            <a:xfrm flipV="1">
              <a:off x="5894518" y="4121759"/>
              <a:ext cx="1691321" cy="15082"/>
            </a:xfrm>
            <a:prstGeom prst="line">
              <a:avLst/>
            </a:prstGeom>
            <a:noFill/>
            <a:ln w="9525" cap="flat" cmpd="sng" algn="ctr">
              <a:solidFill>
                <a:srgbClr val="B6B6B6"/>
              </a:solidFill>
              <a:prstDash val="sysDash"/>
            </a:ln>
            <a:effectLst/>
          </p:spPr>
        </p:cxnSp>
        <p:sp>
          <p:nvSpPr>
            <p:cNvPr id="2895" name="MH_Text_2"/>
            <p:cNvSpPr txBox="1"/>
            <p:nvPr>
              <p:custDataLst>
                <p:tags r:id="rId3"/>
              </p:custDataLst>
            </p:nvPr>
          </p:nvSpPr>
          <p:spPr>
            <a:xfrm>
              <a:off x="5862619" y="4167008"/>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2865</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6" name="MH_Other_35"/>
            <p:cNvSpPr/>
            <p:nvPr>
              <p:custDataLst>
                <p:tags r:id="rId4"/>
              </p:custDataLst>
            </p:nvPr>
          </p:nvSpPr>
          <p:spPr>
            <a:xfrm>
              <a:off x="7812596" y="5369194"/>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897" name="MH_Other_36"/>
            <p:cNvCxnSpPr/>
            <p:nvPr>
              <p:custDataLst>
                <p:tags r:id="rId5"/>
              </p:custDataLst>
            </p:nvPr>
          </p:nvCxnSpPr>
          <p:spPr>
            <a:xfrm flipV="1">
              <a:off x="5345552" y="5547184"/>
              <a:ext cx="2467045" cy="16588"/>
            </a:xfrm>
            <a:prstGeom prst="line">
              <a:avLst/>
            </a:prstGeom>
            <a:noFill/>
            <a:ln w="9525" cap="flat" cmpd="sng" algn="ctr">
              <a:solidFill>
                <a:srgbClr val="B6B6B6"/>
              </a:solidFill>
              <a:prstDash val="sysDash"/>
            </a:ln>
            <a:effectLst/>
          </p:spPr>
        </p:cxnSp>
        <p:sp>
          <p:nvSpPr>
            <p:cNvPr id="2898" name="MH_Text_4"/>
            <p:cNvSpPr txBox="1">
              <a:spLocks noChangeArrowheads="1"/>
            </p:cNvSpPr>
            <p:nvPr>
              <p:custDataLst>
                <p:tags r:id="rId6"/>
              </p:custDataLst>
            </p:nvPr>
          </p:nvSpPr>
          <p:spPr bwMode="auto">
            <a:xfrm>
              <a:off x="5919701" y="5592450"/>
              <a:ext cx="1472366" cy="3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13289</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9" name="MH_Other_37"/>
            <p:cNvSpPr/>
            <p:nvPr>
              <p:custDataLst>
                <p:tags r:id="rId7"/>
              </p:custDataLst>
            </p:nvPr>
          </p:nvSpPr>
          <p:spPr>
            <a:xfrm>
              <a:off x="1356537" y="2834895"/>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0" name="MH_Other_38"/>
            <p:cNvCxnSpPr/>
            <p:nvPr>
              <p:custDataLst>
                <p:tags r:id="rId8"/>
              </p:custDataLst>
            </p:nvPr>
          </p:nvCxnSpPr>
          <p:spPr>
            <a:xfrm>
              <a:off x="1356534" y="3029477"/>
              <a:ext cx="1692297" cy="0"/>
            </a:xfrm>
            <a:prstGeom prst="line">
              <a:avLst/>
            </a:prstGeom>
            <a:noFill/>
            <a:ln w="9525" cap="flat" cmpd="sng" algn="ctr">
              <a:solidFill>
                <a:srgbClr val="B6B6B6"/>
              </a:solidFill>
              <a:prstDash val="sysDash"/>
            </a:ln>
            <a:effectLst/>
          </p:spPr>
        </p:cxnSp>
        <p:sp>
          <p:nvSpPr>
            <p:cNvPr id="2901" name="MH_SubTitle_1"/>
            <p:cNvSpPr txBox="1"/>
            <p:nvPr>
              <p:custDataLst>
                <p:tags r:id="rId9"/>
              </p:custDataLst>
            </p:nvPr>
          </p:nvSpPr>
          <p:spPr>
            <a:xfrm>
              <a:off x="1648670" y="266147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2" name="MH_Text_1"/>
            <p:cNvSpPr txBox="1"/>
            <p:nvPr>
              <p:custDataLst>
                <p:tags r:id="rId10"/>
              </p:custDataLst>
            </p:nvPr>
          </p:nvSpPr>
          <p:spPr>
            <a:xfrm>
              <a:off x="1423699" y="3059643"/>
              <a:ext cx="1472365"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3896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3" name="MH_Other_39"/>
            <p:cNvSpPr/>
            <p:nvPr>
              <p:custDataLst>
                <p:tags r:id="rId11"/>
              </p:custDataLst>
            </p:nvPr>
          </p:nvSpPr>
          <p:spPr>
            <a:xfrm>
              <a:off x="1041323" y="4729638"/>
              <a:ext cx="164529"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4" name="MH_Other_40"/>
            <p:cNvCxnSpPr>
              <a:stCxn id="2903" idx="8"/>
            </p:cNvCxnSpPr>
            <p:nvPr>
              <p:custDataLst>
                <p:tags r:id="rId12"/>
              </p:custDataLst>
            </p:nvPr>
          </p:nvCxnSpPr>
          <p:spPr>
            <a:xfrm>
              <a:off x="1123588" y="4907628"/>
              <a:ext cx="3201194" cy="15082"/>
            </a:xfrm>
            <a:prstGeom prst="line">
              <a:avLst/>
            </a:prstGeom>
            <a:noFill/>
            <a:ln w="9525" cap="flat" cmpd="sng" algn="ctr">
              <a:solidFill>
                <a:srgbClr val="B6B6B6"/>
              </a:solidFill>
              <a:prstDash val="sysDash"/>
            </a:ln>
            <a:effectLst/>
          </p:spPr>
        </p:cxnSp>
        <p:sp>
          <p:nvSpPr>
            <p:cNvPr id="2905" name="MH_Text_3"/>
            <p:cNvSpPr txBox="1"/>
            <p:nvPr>
              <p:custDataLst>
                <p:tags r:id="rId13"/>
              </p:custDataLst>
            </p:nvPr>
          </p:nvSpPr>
          <p:spPr>
            <a:xfrm>
              <a:off x="1423698" y="4952877"/>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2106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7" name="MH_SubTitle_1"/>
            <p:cNvSpPr txBox="1"/>
            <p:nvPr>
              <p:custDataLst>
                <p:tags r:id="rId14"/>
              </p:custDataLst>
            </p:nvPr>
          </p:nvSpPr>
          <p:spPr>
            <a:xfrm>
              <a:off x="1270830" y="4528909"/>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8" name="MH_SubTitle_1"/>
            <p:cNvSpPr txBox="1"/>
            <p:nvPr>
              <p:custDataLst>
                <p:tags r:id="rId15"/>
              </p:custDataLst>
            </p:nvPr>
          </p:nvSpPr>
          <p:spPr>
            <a:xfrm>
              <a:off x="6166464" y="3778568"/>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9" name="MH_SubTitle_1"/>
            <p:cNvSpPr txBox="1"/>
            <p:nvPr>
              <p:custDataLst>
                <p:tags r:id="rId16"/>
              </p:custDataLst>
            </p:nvPr>
          </p:nvSpPr>
          <p:spPr>
            <a:xfrm>
              <a:off x="6372860" y="517960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grpSp>
      <p:grpSp>
        <p:nvGrpSpPr>
          <p:cNvPr id="33" name="组合 32"/>
          <p:cNvGrpSpPr/>
          <p:nvPr/>
        </p:nvGrpSpPr>
        <p:grpSpPr>
          <a:xfrm>
            <a:off x="8270408" y="2734036"/>
            <a:ext cx="2639580" cy="667519"/>
            <a:chOff x="896866" y="1496892"/>
            <a:chExt cx="2639580" cy="667519"/>
          </a:xfrm>
        </p:grpSpPr>
        <p:sp>
          <p:nvSpPr>
            <p:cNvPr id="2797" name="Rectangle 43"/>
            <p:cNvSpPr>
              <a:spLocks noChangeArrowheads="1"/>
            </p:cNvSpPr>
            <p:nvPr/>
          </p:nvSpPr>
          <p:spPr bwMode="auto">
            <a:xfrm>
              <a:off x="1564308"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3" name="矩形 2"/>
            <p:cNvSpPr/>
            <p:nvPr/>
          </p:nvSpPr>
          <p:spPr>
            <a:xfrm>
              <a:off x="89686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一级市场</a:t>
              </a:r>
            </a:p>
          </p:txBody>
        </p:sp>
      </p:grpSp>
      <p:grpSp>
        <p:nvGrpSpPr>
          <p:cNvPr id="34" name="组合 33"/>
          <p:cNvGrpSpPr/>
          <p:nvPr/>
        </p:nvGrpSpPr>
        <p:grpSpPr>
          <a:xfrm>
            <a:off x="8270408" y="4010604"/>
            <a:ext cx="2702508" cy="667519"/>
            <a:chOff x="4546345" y="1496892"/>
            <a:chExt cx="2702508" cy="667519"/>
          </a:xfrm>
        </p:grpSpPr>
        <p:sp>
          <p:nvSpPr>
            <p:cNvPr id="2798" name="Rectangle 43"/>
            <p:cNvSpPr>
              <a:spLocks noChangeArrowheads="1"/>
            </p:cNvSpPr>
            <p:nvPr/>
          </p:nvSpPr>
          <p:spPr bwMode="auto">
            <a:xfrm>
              <a:off x="5276715"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0" name="矩形 2909"/>
            <p:cNvSpPr/>
            <p:nvPr/>
          </p:nvSpPr>
          <p:spPr>
            <a:xfrm>
              <a:off x="4546345"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二级市场</a:t>
              </a:r>
            </a:p>
          </p:txBody>
        </p:sp>
      </p:grpSp>
      <p:grpSp>
        <p:nvGrpSpPr>
          <p:cNvPr id="35" name="组合 34"/>
          <p:cNvGrpSpPr/>
          <p:nvPr/>
        </p:nvGrpSpPr>
        <p:grpSpPr>
          <a:xfrm>
            <a:off x="8270408" y="5287171"/>
            <a:ext cx="2603824" cy="667519"/>
            <a:chOff x="8357436" y="1496892"/>
            <a:chExt cx="2603824" cy="667519"/>
          </a:xfrm>
        </p:grpSpPr>
        <p:sp>
          <p:nvSpPr>
            <p:cNvPr id="2799" name="Rectangle 43"/>
            <p:cNvSpPr>
              <a:spLocks noChangeArrowheads="1"/>
            </p:cNvSpPr>
            <p:nvPr/>
          </p:nvSpPr>
          <p:spPr bwMode="auto">
            <a:xfrm>
              <a:off x="8989122"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1" name="矩形 2910"/>
            <p:cNvSpPr/>
            <p:nvPr/>
          </p:nvSpPr>
          <p:spPr>
            <a:xfrm>
              <a:off x="835743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三级市场</a:t>
              </a:r>
            </a:p>
          </p:txBody>
        </p:sp>
      </p:grpSp>
      <p:sp>
        <p:nvSpPr>
          <p:cNvPr id="2912" name="矩形 47"/>
          <p:cNvSpPr>
            <a:spLocks noChangeArrowheads="1"/>
          </p:cNvSpPr>
          <p:nvPr/>
        </p:nvSpPr>
        <p:spPr bwMode="auto">
          <a:xfrm>
            <a:off x="1191521" y="1789130"/>
            <a:ext cx="966081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实力加自信就是一个坚韧不可摧的团队。站在每一个人都想挑战自我的立场上，我们以实力为盾、自信为矛、团结为勇气，组成了激情无畏的团体。我们会用实力证明，我们是最棒的，让我们勇敢地去做吧。</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4560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zh-CN" altLang="en-US" dirty="0"/>
              <a:t>案例分析</a:t>
            </a:r>
          </a:p>
        </p:txBody>
      </p:sp>
      <p:grpSp>
        <p:nvGrpSpPr>
          <p:cNvPr id="4" name="组合 3"/>
          <p:cNvGrpSpPr/>
          <p:nvPr/>
        </p:nvGrpSpPr>
        <p:grpSpPr>
          <a:xfrm>
            <a:off x="1214302" y="1802674"/>
            <a:ext cx="4347098" cy="1910657"/>
            <a:chOff x="1135924" y="1541597"/>
            <a:chExt cx="4347098" cy="2173282"/>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3" name="文本框 22"/>
            <p:cNvSpPr txBox="1"/>
            <p:nvPr/>
          </p:nvSpPr>
          <p:spPr>
            <a:xfrm>
              <a:off x="1351143"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solidFill>
                  <a:latin typeface="思源黑体" panose="020B0500000000000000" pitchFamily="34" charset="-122"/>
                  <a:ea typeface="思源黑体" panose="020B0500000000000000" pitchFamily="34" charset="-122"/>
                </a:rPr>
                <a:t>案例一</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14244" r="14244"/>
            <a:stretch/>
          </p:blipFill>
          <p:spPr>
            <a:xfrm>
              <a:off x="3908148" y="1714335"/>
              <a:ext cx="1574874" cy="157487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1" name="矩形 30"/>
            <p:cNvSpPr>
              <a:spLocks noChangeArrowheads="1"/>
            </p:cNvSpPr>
            <p:nvPr/>
          </p:nvSpPr>
          <p:spPr bwMode="auto">
            <a:xfrm>
              <a:off x="1351143" y="1802938"/>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6707809" y="1802674"/>
            <a:ext cx="4205389" cy="1910657"/>
            <a:chOff x="6629431" y="1541597"/>
            <a:chExt cx="4205389" cy="2173282"/>
          </a:xfrm>
        </p:grpSpPr>
        <p:sp>
          <p:nvSpPr>
            <p:cNvPr id="20" name="圆角矩形 19"/>
            <p:cNvSpPr/>
            <p:nvPr/>
          </p:nvSpPr>
          <p:spPr>
            <a:xfrm>
              <a:off x="6629431"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4" name="文本框 23"/>
            <p:cNvSpPr txBox="1"/>
            <p:nvPr/>
          </p:nvSpPr>
          <p:spPr>
            <a:xfrm>
              <a:off x="6799498"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案例二</a:t>
              </a:r>
            </a:p>
          </p:txBody>
        </p:sp>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9093" r="9093"/>
            <a:stretch/>
          </p:blipFill>
          <p:spPr>
            <a:xfrm>
              <a:off x="9232055" y="1802939"/>
              <a:ext cx="1602765" cy="1486271"/>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2" name="矩形 30"/>
            <p:cNvSpPr>
              <a:spLocks noChangeArrowheads="1"/>
            </p:cNvSpPr>
            <p:nvPr/>
          </p:nvSpPr>
          <p:spPr bwMode="auto">
            <a:xfrm>
              <a:off x="6812741" y="1789491"/>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6707809" y="3938070"/>
            <a:ext cx="4268523" cy="1916489"/>
            <a:chOff x="6629431" y="3994993"/>
            <a:chExt cx="4268523" cy="2179916"/>
          </a:xfrm>
        </p:grpSpPr>
        <p:sp>
          <p:nvSpPr>
            <p:cNvPr id="22" name="圆角矩形 21"/>
            <p:cNvSpPr/>
            <p:nvPr/>
          </p:nvSpPr>
          <p:spPr>
            <a:xfrm>
              <a:off x="6629431" y="3994993"/>
              <a:ext cx="3521825" cy="1963747"/>
            </a:xfrm>
            <a:prstGeom prst="roundRect">
              <a:avLst>
                <a:gd name="adj" fmla="val 2782"/>
              </a:avLst>
            </a:prstGeom>
            <a:solidFill>
              <a:schemeClr val="bg1">
                <a:lumMod val="9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6" name="文本框 25"/>
            <p:cNvSpPr txBox="1"/>
            <p:nvPr/>
          </p:nvSpPr>
          <p:spPr>
            <a:xfrm>
              <a:off x="6838867" y="5789301"/>
              <a:ext cx="1270608" cy="385608"/>
            </a:xfrm>
            <a:prstGeom prst="rect">
              <a:avLst/>
            </a:prstGeom>
            <a:solidFill>
              <a:srgbClr val="244C89"/>
            </a:solidFill>
            <a:effectLst>
              <a:outerShdw blurRad="114300" dist="38100" dir="5400000" algn="t" rotWithShape="0">
                <a:prstClr val="black">
                  <a:alpha val="31000"/>
                </a:prstClr>
              </a:outerShdw>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案例四</a:t>
              </a:r>
            </a:p>
          </p:txBody>
        </p: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564" r="8564"/>
            <a:stretch/>
          </p:blipFill>
          <p:spPr>
            <a:xfrm>
              <a:off x="9225468" y="4215848"/>
              <a:ext cx="1672486"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3" name="矩形 30"/>
            <p:cNvSpPr>
              <a:spLocks noChangeArrowheads="1"/>
            </p:cNvSpPr>
            <p:nvPr/>
          </p:nvSpPr>
          <p:spPr bwMode="auto">
            <a:xfrm>
              <a:off x="6812741"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1214302" y="3938070"/>
            <a:ext cx="4330606" cy="1916489"/>
            <a:chOff x="1135924" y="3994993"/>
            <a:chExt cx="4330606" cy="2179916"/>
          </a:xfrm>
        </p:grpSpPr>
        <p:sp>
          <p:nvSpPr>
            <p:cNvPr id="21" name="圆角矩形 20"/>
            <p:cNvSpPr/>
            <p:nvPr/>
          </p:nvSpPr>
          <p:spPr>
            <a:xfrm>
              <a:off x="1135924" y="3994993"/>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5" name="文本框 24"/>
            <p:cNvSpPr txBox="1"/>
            <p:nvPr/>
          </p:nvSpPr>
          <p:spPr>
            <a:xfrm>
              <a:off x="1373237" y="578930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案例三</a:t>
              </a:r>
            </a:p>
          </p:txBody>
        </p:sp>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l="11967" r="11967"/>
            <a:stretch/>
          </p:blipFill>
          <p:spPr>
            <a:xfrm>
              <a:off x="3932147" y="4215849"/>
              <a:ext cx="1534383"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4" name="矩形 30"/>
            <p:cNvSpPr>
              <a:spLocks noChangeArrowheads="1"/>
            </p:cNvSpPr>
            <p:nvPr/>
          </p:nvSpPr>
          <p:spPr bwMode="auto">
            <a:xfrm>
              <a:off x="1351143"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94301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数据对比</a:t>
            </a:r>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6" name="文本框 146"/>
          <p:cNvSpPr txBox="1"/>
          <p:nvPr/>
        </p:nvSpPr>
        <p:spPr>
          <a:xfrm>
            <a:off x="37409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8" name="文本框 146"/>
          <p:cNvSpPr txBox="1"/>
          <p:nvPr/>
        </p:nvSpPr>
        <p:spPr>
          <a:xfrm>
            <a:off x="6328712"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60" name="文本框 146"/>
          <p:cNvSpPr txBox="1"/>
          <p:nvPr/>
        </p:nvSpPr>
        <p:spPr>
          <a:xfrm>
            <a:off x="8916516"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7"/>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64"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61</a:t>
              </a:r>
              <a:r>
                <a:rPr lang="en-US" altLang="zh-CN" sz="1500" dirty="0">
                  <a:solidFill>
                    <a:srgbClr val="313D51"/>
                  </a:solidFill>
                  <a:latin typeface="Impact" panose="020B0806030902050204" pitchFamily="34" charset="0"/>
                </a:rPr>
                <a:t>%</a:t>
              </a: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5"/>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1"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35</a:t>
              </a:r>
              <a:r>
                <a:rPr lang="en-US" altLang="zh-CN" sz="1500" dirty="0">
                  <a:solidFill>
                    <a:srgbClr val="313D51"/>
                  </a:solidFill>
                  <a:latin typeface="Impact" panose="020B0806030902050204" pitchFamily="34" charset="0"/>
                </a:rPr>
                <a:t>%</a:t>
              </a: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3"/>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4"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90</a:t>
              </a:r>
              <a:r>
                <a:rPr lang="en-US" altLang="zh-CN" sz="1500" dirty="0">
                  <a:solidFill>
                    <a:srgbClr val="313D51"/>
                  </a:solidFill>
                  <a:latin typeface="Impact" panose="020B0806030902050204" pitchFamily="34" charset="0"/>
                </a:rPr>
                <a:t>%</a:t>
              </a: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1"/>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7"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25</a:t>
              </a:r>
              <a:r>
                <a:rPr lang="en-US" altLang="zh-CN" sz="1500" dirty="0">
                  <a:solidFill>
                    <a:srgbClr val="313D51"/>
                  </a:solidFill>
                  <a:latin typeface="Impact" panose="020B0806030902050204" pitchFamily="34" charset="0"/>
                </a:rPr>
                <a:t>%</a:t>
              </a:r>
            </a:p>
          </p:txBody>
        </p:sp>
      </p:grpSp>
    </p:spTree>
    <p:extLst>
      <p:ext uri="{BB962C8B-B14F-4D97-AF65-F5344CB8AC3E}">
        <p14:creationId xmlns:p14="http://schemas.microsoft.com/office/powerpoint/2010/main" val="196271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ppt_x"/>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研究成果与应用</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研究目标</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成果形式</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应用领域</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应用前景</a:t>
            </a:r>
          </a:p>
        </p:txBody>
      </p: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a:t>研究目标</a:t>
            </a:r>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14" name="TextBox 30"/>
          <p:cNvSpPr txBox="1"/>
          <p:nvPr/>
        </p:nvSpPr>
        <p:spPr>
          <a:xfrm>
            <a:off x="7155663" y="243200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15" name="TextBox 29"/>
          <p:cNvSpPr txBox="1"/>
          <p:nvPr/>
        </p:nvSpPr>
        <p:spPr>
          <a:xfrm>
            <a:off x="7155663" y="283355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点击输入本栏的具体文字，简明扼要的具体文字的说明分项内容</a:t>
            </a:r>
          </a:p>
        </p:txBody>
      </p:sp>
      <p:grpSp>
        <p:nvGrpSpPr>
          <p:cNvPr id="67" name="组合 66"/>
          <p:cNvGrpSpPr/>
          <p:nvPr/>
        </p:nvGrpSpPr>
        <p:grpSpPr>
          <a:xfrm>
            <a:off x="5974686" y="2502273"/>
            <a:ext cx="750628" cy="750628"/>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52515" y="2692803"/>
            <a:ext cx="394970" cy="369568"/>
            <a:chOff x="6012173" y="3182972"/>
            <a:chExt cx="517169" cy="483911"/>
          </a:xfrm>
          <a:solidFill>
            <a:schemeClr val="bg1"/>
          </a:solidFill>
        </p:grpSpPr>
        <p:sp>
          <p:nvSpPr>
            <p:cNvPr id="50" name="Freeform 250"/>
            <p:cNvSpPr>
              <a:spLocks/>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1" name="Freeform 251"/>
            <p:cNvSpPr>
              <a:spLocks/>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2" name="Freeform 252"/>
            <p:cNvSpPr>
              <a:spLocks/>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3" name="Freeform 253"/>
            <p:cNvSpPr>
              <a:spLocks/>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58" name="TextBox 30"/>
          <p:cNvSpPr txBox="1"/>
          <p:nvPr/>
        </p:nvSpPr>
        <p:spPr>
          <a:xfrm>
            <a:off x="7155663" y="3632327"/>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59" name="TextBox 29"/>
          <p:cNvSpPr txBox="1"/>
          <p:nvPr/>
        </p:nvSpPr>
        <p:spPr>
          <a:xfrm>
            <a:off x="7155663" y="4033879"/>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点击输入本栏的具体文字的具体文字，简明扼要的说明分项内容</a:t>
            </a:r>
          </a:p>
        </p:txBody>
      </p:sp>
      <p:grpSp>
        <p:nvGrpSpPr>
          <p:cNvPr id="68" name="组合 67"/>
          <p:cNvGrpSpPr/>
          <p:nvPr/>
        </p:nvGrpSpPr>
        <p:grpSpPr>
          <a:xfrm>
            <a:off x="5974686" y="3702600"/>
            <a:ext cx="750628" cy="750628"/>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55663" y="478911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63" name="TextBox 29"/>
          <p:cNvSpPr txBox="1"/>
          <p:nvPr/>
        </p:nvSpPr>
        <p:spPr>
          <a:xfrm>
            <a:off x="7155663" y="519066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点击输入本的具体文字栏的具体文字，简明扼要的说明分项内容</a:t>
            </a:r>
          </a:p>
        </p:txBody>
      </p:sp>
      <p:grpSp>
        <p:nvGrpSpPr>
          <p:cNvPr id="69" name="组合 68"/>
          <p:cNvGrpSpPr/>
          <p:nvPr/>
        </p:nvGrpSpPr>
        <p:grpSpPr>
          <a:xfrm>
            <a:off x="5974686" y="4859383"/>
            <a:ext cx="750628" cy="750628"/>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186805" y="5048007"/>
            <a:ext cx="326390" cy="373380"/>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1" name="Freeform 196"/>
            <p:cNvSpPr>
              <a:spLocks/>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2" name="Freeform 197"/>
            <p:cNvSpPr>
              <a:spLocks/>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3" name="Freeform 198"/>
            <p:cNvSpPr>
              <a:spLocks/>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4" name="Freeform 199"/>
            <p:cNvSpPr>
              <a:spLocks/>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5" name="Freeform 200"/>
            <p:cNvSpPr>
              <a:spLocks/>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6" name="Freeform 201"/>
            <p:cNvSpPr>
              <a:spLocks/>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7" name="Freeform 202"/>
            <p:cNvSpPr>
              <a:spLocks/>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8" name="Freeform 203"/>
            <p:cNvSpPr>
              <a:spLocks/>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9" name="Freeform 204"/>
            <p:cNvSpPr>
              <a:spLocks/>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0" name="Freeform 206"/>
            <p:cNvSpPr>
              <a:spLocks/>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1" name="Freeform 207"/>
            <p:cNvSpPr>
              <a:spLocks/>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2" name="Freeform 208"/>
            <p:cNvSpPr>
              <a:spLocks/>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3" name="Freeform 209"/>
            <p:cNvSpPr>
              <a:spLocks/>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4" name="Freeform 210"/>
            <p:cNvSpPr>
              <a:spLocks/>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nvGrpSpPr>
          <p:cNvPr id="46" name="组合 45"/>
          <p:cNvGrpSpPr/>
          <p:nvPr/>
        </p:nvGrpSpPr>
        <p:grpSpPr>
          <a:xfrm>
            <a:off x="6134100" y="3919799"/>
            <a:ext cx="431800" cy="316230"/>
            <a:chOff x="7147950" y="1910835"/>
            <a:chExt cx="565394" cy="414069"/>
          </a:xfrm>
          <a:solidFill>
            <a:schemeClr val="bg1"/>
          </a:solidFill>
        </p:grpSpPr>
        <p:sp>
          <p:nvSpPr>
            <p:cNvPr id="47" name="Freeform 248"/>
            <p:cNvSpPr>
              <a:spLocks/>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251269" y="2286399"/>
            <a:ext cx="5695405" cy="3519745"/>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5185796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50000">
                                          <p:cBhvr additive="base">
                                            <p:cTn id="60"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14:bounceEnd="50000">
                                          <p:cBhvr additive="base">
                                            <p:cTn id="64"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14:bounceEnd="50000">
                                          <p:cBhvr additive="base">
                                            <p:cTn id="68"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14:bounceEnd="50000">
                                          <p:cBhvr additive="base">
                                            <p:cTn id="72"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14:bounceEnd="50000">
                                          <p:cBhvr additive="base">
                                            <p:cTn id="76"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zh-CN" altLang="en-US" dirty="0"/>
              <a:t>成果形式</a:t>
            </a:r>
          </a:p>
        </p:txBody>
      </p:sp>
      <p:grpSp>
        <p:nvGrpSpPr>
          <p:cNvPr id="22" name="组合 21"/>
          <p:cNvGrpSpPr/>
          <p:nvPr/>
        </p:nvGrpSpPr>
        <p:grpSpPr>
          <a:xfrm>
            <a:off x="7532429" y="4737763"/>
            <a:ext cx="2852541" cy="1142877"/>
            <a:chOff x="7630669" y="4778746"/>
            <a:chExt cx="3343469" cy="1350450"/>
          </a:xfrm>
        </p:grpSpPr>
        <p:sp>
          <p:nvSpPr>
            <p:cNvPr id="24" name="TextBox 76"/>
            <p:cNvSpPr txBox="1"/>
            <p:nvPr/>
          </p:nvSpPr>
          <p:spPr>
            <a:xfrm>
              <a:off x="7630669" y="4778746"/>
              <a:ext cx="1924446" cy="428835"/>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成果形式四</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7630670" y="5234554"/>
              <a:ext cx="3343468" cy="894642"/>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6" name="组合 25"/>
          <p:cNvGrpSpPr/>
          <p:nvPr/>
        </p:nvGrpSpPr>
        <p:grpSpPr>
          <a:xfrm>
            <a:off x="1541417" y="2024600"/>
            <a:ext cx="2994273" cy="1142880"/>
            <a:chOff x="1334203" y="1233230"/>
            <a:chExt cx="3715966" cy="1350452"/>
          </a:xfrm>
        </p:grpSpPr>
        <p:sp>
          <p:nvSpPr>
            <p:cNvPr id="27" name="TextBox 76"/>
            <p:cNvSpPr txBox="1"/>
            <p:nvPr/>
          </p:nvSpPr>
          <p:spPr>
            <a:xfrm>
              <a:off x="2826474" y="1233230"/>
              <a:ext cx="2223695" cy="42550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rgbClr val="313D51"/>
                  </a:solidFill>
                  <a:latin typeface="+mn-ea"/>
                  <a:ea typeface="思源黑体" panose="020B0500000000000000" pitchFamily="34" charset="-122"/>
                </a:rPr>
                <a:t>成果形式一</a:t>
              </a:r>
              <a:endParaRPr lang="en-US" altLang="zh-CN" sz="1600" dirty="0">
                <a:solidFill>
                  <a:srgbClr val="313D51"/>
                </a:solidFill>
                <a:latin typeface="+mn-ea"/>
                <a:ea typeface="思源黑体" panose="020B0500000000000000" pitchFamily="34" charset="-122"/>
              </a:endParaRPr>
            </a:p>
          </p:txBody>
        </p:sp>
        <p:sp>
          <p:nvSpPr>
            <p:cNvPr id="28" name="文本框 27"/>
            <p:cNvSpPr txBox="1"/>
            <p:nvPr/>
          </p:nvSpPr>
          <p:spPr>
            <a:xfrm>
              <a:off x="1334203" y="1689040"/>
              <a:ext cx="3715965" cy="89464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9" name="组合 28"/>
          <p:cNvGrpSpPr/>
          <p:nvPr/>
        </p:nvGrpSpPr>
        <p:grpSpPr>
          <a:xfrm>
            <a:off x="7532430" y="2024600"/>
            <a:ext cx="2852541" cy="1142877"/>
            <a:chOff x="7630668" y="1233230"/>
            <a:chExt cx="3343470" cy="1350447"/>
          </a:xfrm>
        </p:grpSpPr>
        <p:sp>
          <p:nvSpPr>
            <p:cNvPr id="30" name="TextBox 76"/>
            <p:cNvSpPr txBox="1"/>
            <p:nvPr/>
          </p:nvSpPr>
          <p:spPr>
            <a:xfrm>
              <a:off x="7630668" y="1233230"/>
              <a:ext cx="2096021" cy="428834"/>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成果形式二</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7630669" y="1689036"/>
              <a:ext cx="3343469"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36" name="组合 35"/>
          <p:cNvGrpSpPr/>
          <p:nvPr/>
        </p:nvGrpSpPr>
        <p:grpSpPr>
          <a:xfrm>
            <a:off x="1569759" y="4737773"/>
            <a:ext cx="2965932" cy="1142879"/>
            <a:chOff x="1369374" y="4778746"/>
            <a:chExt cx="3680794" cy="1350449"/>
          </a:xfrm>
        </p:grpSpPr>
        <p:sp>
          <p:nvSpPr>
            <p:cNvPr id="40" name="TextBox 76"/>
            <p:cNvSpPr txBox="1"/>
            <p:nvPr/>
          </p:nvSpPr>
          <p:spPr>
            <a:xfrm>
              <a:off x="2570782" y="4778746"/>
              <a:ext cx="2479386" cy="428834"/>
            </a:xfrm>
            <a:prstGeom prst="rect">
              <a:avLst/>
            </a:prstGeom>
            <a:noFill/>
          </p:spPr>
          <p:txBody>
            <a:bodyPr wrap="square" rtlCol="0">
              <a:spAutoFit/>
            </a:bodyPr>
            <a:lstStyle/>
            <a:p>
              <a:pPr algn="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成果形式三</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41" name="文本框 40"/>
            <p:cNvSpPr txBox="1"/>
            <p:nvPr/>
          </p:nvSpPr>
          <p:spPr>
            <a:xfrm>
              <a:off x="1369374" y="5234554"/>
              <a:ext cx="3680794"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42" name="组合 41"/>
          <p:cNvGrpSpPr/>
          <p:nvPr/>
        </p:nvGrpSpPr>
        <p:grpSpPr>
          <a:xfrm>
            <a:off x="4479494" y="2560345"/>
            <a:ext cx="3031650" cy="3041200"/>
            <a:chOff x="4294766" y="2006319"/>
            <a:chExt cx="3643450" cy="3654930"/>
          </a:xfrm>
        </p:grpSpPr>
        <p:sp>
          <p:nvSpPr>
            <p:cNvPr id="47"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8"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9"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0"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1" name="TextBox 83"/>
            <p:cNvSpPr txBox="1"/>
            <p:nvPr/>
          </p:nvSpPr>
          <p:spPr>
            <a:xfrm>
              <a:off x="5660603" y="3385552"/>
              <a:ext cx="880609" cy="909923"/>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a:solidFill>
                    <a:srgbClr val="313D51"/>
                  </a:solidFill>
                  <a:latin typeface="思源黑体" panose="020B0500000000000000" pitchFamily="34" charset="-122"/>
                  <a:ea typeface="思源黑体" panose="020B0500000000000000" pitchFamily="34" charset="-122"/>
                </a:rPr>
                <a:t>研究成果</a:t>
              </a:r>
            </a:p>
          </p:txBody>
        </p:sp>
        <p:sp>
          <p:nvSpPr>
            <p:cNvPr id="52" name="Oval 10"/>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1</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3" name="Oval 10"/>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2</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4" name="Oval 10"/>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3</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5" name="Oval 10"/>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4</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117405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a:t>应用领域</a:t>
            </a:r>
          </a:p>
        </p:txBody>
      </p:sp>
      <p:pic>
        <p:nvPicPr>
          <p:cNvPr id="15"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346" y="2366683"/>
            <a:ext cx="3989720" cy="316188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527975" y="2213539"/>
            <a:ext cx="4496308" cy="867930"/>
            <a:chOff x="1007084" y="1225382"/>
            <a:chExt cx="5440787" cy="105024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225382"/>
              <a:ext cx="4639508" cy="1050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grpSp>
      <p:grpSp>
        <p:nvGrpSpPr>
          <p:cNvPr id="19" name="组合 18"/>
          <p:cNvGrpSpPr/>
          <p:nvPr/>
        </p:nvGrpSpPr>
        <p:grpSpPr>
          <a:xfrm>
            <a:off x="1527975" y="3533877"/>
            <a:ext cx="4496308" cy="867930"/>
            <a:chOff x="1007084" y="2748997"/>
            <a:chExt cx="5440787" cy="1050245"/>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3" y="2748997"/>
              <a:ext cx="4639508" cy="10502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在某某市场方面继续发力，在未来三年培养成公司主要收入来源。</a:t>
              </a:r>
            </a:p>
          </p:txBody>
        </p:sp>
      </p:grpSp>
      <p:grpSp>
        <p:nvGrpSpPr>
          <p:cNvPr id="22" name="组合 21"/>
          <p:cNvGrpSpPr/>
          <p:nvPr/>
        </p:nvGrpSpPr>
        <p:grpSpPr>
          <a:xfrm>
            <a:off x="1527975" y="4854215"/>
            <a:ext cx="4361838" cy="867930"/>
            <a:chOff x="1007084" y="4355902"/>
            <a:chExt cx="5278071" cy="1050246"/>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355902"/>
              <a:ext cx="4476791" cy="105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加大到网络渠道的投入，天猫和京东旗舰店销售额力争上升到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30%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a:t>
              </a:r>
            </a:p>
          </p:txBody>
        </p:sp>
      </p:grpSp>
      <p:sp>
        <p:nvSpPr>
          <p:cNvPr id="34" name="文本框 33"/>
          <p:cNvSpPr txBox="1"/>
          <p:nvPr/>
        </p:nvSpPr>
        <p:spPr>
          <a:xfrm>
            <a:off x="8043029" y="5315154"/>
            <a:ext cx="1826141" cy="362792"/>
          </a:xfrm>
          <a:prstGeom prst="rect">
            <a:avLst/>
          </a:prstGeom>
          <a:noFill/>
        </p:spPr>
        <p:txBody>
          <a:bodyPr wrap="none" rtlCol="0">
            <a:spAutoFit/>
          </a:bodyPr>
          <a:lstStyle/>
          <a:p>
            <a:pPr>
              <a:lnSpc>
                <a:spcPct val="120000"/>
              </a:lnSpc>
            </a:pPr>
            <a:r>
              <a:rPr lang="zh-CN" altLang="en-US" sz="1600" dirty="0">
                <a:solidFill>
                  <a:srgbClr val="313D51"/>
                </a:solidFill>
                <a:latin typeface="思源黑体" panose="020B0500000000000000" pitchFamily="34" charset="-122"/>
                <a:ea typeface="思源黑体" panose="020B0500000000000000" pitchFamily="34" charset="-122"/>
              </a:rPr>
              <a:t>研究成果应用领域</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397" y="2598822"/>
            <a:ext cx="3568372" cy="2279457"/>
          </a:xfrm>
          <a:prstGeom prst="rect">
            <a:avLst/>
          </a:prstGeom>
        </p:spPr>
      </p:pic>
    </p:spTree>
    <p:extLst>
      <p:ext uri="{BB962C8B-B14F-4D97-AF65-F5344CB8AC3E}">
        <p14:creationId xmlns:p14="http://schemas.microsoft.com/office/powerpoint/2010/main" val="2070851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5187" y="738478"/>
            <a:ext cx="4137564" cy="456129"/>
          </a:xfrm>
        </p:spPr>
        <p:txBody>
          <a:bodyPr/>
          <a:lstStyle/>
          <a:p>
            <a:pPr>
              <a:lnSpc>
                <a:spcPct val="120000"/>
              </a:lnSpc>
            </a:pPr>
            <a:r>
              <a:rPr lang="zh-CN" altLang="en-US" dirty="0"/>
              <a:t>应用前景</a:t>
            </a:r>
          </a:p>
        </p:txBody>
      </p:sp>
      <p:grpSp>
        <p:nvGrpSpPr>
          <p:cNvPr id="29" name="组合 28"/>
          <p:cNvGrpSpPr/>
          <p:nvPr/>
        </p:nvGrpSpPr>
        <p:grpSpPr>
          <a:xfrm>
            <a:off x="1220936" y="2109864"/>
            <a:ext cx="4299992" cy="380853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9" name="文本框 20"/>
            <p:cNvSpPr txBox="1"/>
            <p:nvPr/>
          </p:nvSpPr>
          <p:spPr>
            <a:xfrm flipH="1">
              <a:off x="3245210" y="3047343"/>
              <a:ext cx="1214342"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前景一</a:t>
              </a:r>
            </a:p>
          </p:txBody>
        </p:sp>
        <p:sp>
          <p:nvSpPr>
            <p:cNvPr id="50" name="文本框 20"/>
            <p:cNvSpPr txBox="1"/>
            <p:nvPr/>
          </p:nvSpPr>
          <p:spPr>
            <a:xfrm flipH="1">
              <a:off x="3100465" y="4067731"/>
              <a:ext cx="1532924" cy="396583"/>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前景二</a:t>
              </a:r>
            </a:p>
          </p:txBody>
        </p:sp>
        <p:sp>
          <p:nvSpPr>
            <p:cNvPr id="51" name="文本框 20"/>
            <p:cNvSpPr txBox="1"/>
            <p:nvPr/>
          </p:nvSpPr>
          <p:spPr>
            <a:xfrm flipH="1">
              <a:off x="3091547" y="4716509"/>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前景三</a:t>
              </a:r>
            </a:p>
          </p:txBody>
        </p:sp>
        <p:sp>
          <p:nvSpPr>
            <p:cNvPr id="52" name="文本框 20"/>
            <p:cNvSpPr txBox="1"/>
            <p:nvPr/>
          </p:nvSpPr>
          <p:spPr>
            <a:xfrm flipH="1">
              <a:off x="3080571" y="5373825"/>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前景四</a:t>
              </a:r>
            </a:p>
          </p:txBody>
        </p:sp>
      </p:grpSp>
      <p:cxnSp>
        <p:nvCxnSpPr>
          <p:cNvPr id="53" name="直接连接符 52"/>
          <p:cNvCxnSpPr/>
          <p:nvPr/>
        </p:nvCxnSpPr>
        <p:spPr bwMode="auto">
          <a:xfrm>
            <a:off x="5525015" y="5683638"/>
            <a:ext cx="1051008"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4994100" y="4981200"/>
            <a:ext cx="158192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57190" y="4334217"/>
            <a:ext cx="201883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280609" y="3289804"/>
            <a:ext cx="2295414"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6627252" y="5441060"/>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8" name="文本框 57"/>
          <p:cNvSpPr txBox="1"/>
          <p:nvPr/>
        </p:nvSpPr>
        <p:spPr>
          <a:xfrm>
            <a:off x="6627252" y="4737787"/>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9" name="文本框 58"/>
          <p:cNvSpPr txBox="1"/>
          <p:nvPr/>
        </p:nvSpPr>
        <p:spPr>
          <a:xfrm>
            <a:off x="6627252" y="4100049"/>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a:t>
            </a:r>
          </a:p>
        </p:txBody>
      </p:sp>
      <p:sp>
        <p:nvSpPr>
          <p:cNvPr id="60" name="文本框 59"/>
          <p:cNvSpPr txBox="1"/>
          <p:nvPr/>
        </p:nvSpPr>
        <p:spPr>
          <a:xfrm>
            <a:off x="6627252" y="3041354"/>
            <a:ext cx="3692405" cy="75713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添加您的关键性描述文字说明添加您的关键性描述文字说明添加您的关键性描述文字说明关键性关键性描述文字说明描述</a:t>
            </a:r>
          </a:p>
        </p:txBody>
      </p:sp>
      <p:sp>
        <p:nvSpPr>
          <p:cNvPr id="61" name="矩形 60"/>
          <p:cNvSpPr/>
          <p:nvPr/>
        </p:nvSpPr>
        <p:spPr>
          <a:xfrm>
            <a:off x="6627252" y="1924111"/>
            <a:ext cx="3834125" cy="867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应用前景描述</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spTree>
    <p:extLst>
      <p:ext uri="{BB962C8B-B14F-4D97-AF65-F5344CB8AC3E}">
        <p14:creationId xmlns:p14="http://schemas.microsoft.com/office/powerpoint/2010/main" val="425803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1+#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1+#ppt_w/2"/>
                                          </p:val>
                                        </p:tav>
                                        <p:tav tm="100000">
                                          <p:val>
                                            <p:strVal val="#ppt_x"/>
                                          </p:val>
                                        </p:tav>
                                      </p:tavLst>
                                    </p:anim>
                                    <p:anim calcmode="lin" valueType="num">
                                      <p:cBhvr additive="base">
                                        <p:cTn id="42" dur="500" fill="hold"/>
                                        <p:tgtEl>
                                          <p:spTgt spid="5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相关建议与总结</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问题评估</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相关对策</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研究总结</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亮点与不足</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成绩与思考</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参考文献</a:t>
            </a:r>
          </a:p>
        </p:txBody>
      </p: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zh-CN" altLang="en-US" dirty="0"/>
              <a:t>可视化编程概述</a:t>
            </a:r>
          </a:p>
        </p:txBody>
      </p:sp>
      <p:sp>
        <p:nvSpPr>
          <p:cNvPr id="10" name="TextBox 28"/>
          <p:cNvSpPr txBox="1"/>
          <p:nvPr/>
        </p:nvSpPr>
        <p:spPr>
          <a:xfrm>
            <a:off x="4193913" y="1610464"/>
            <a:ext cx="2253331"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可视化编程</a:t>
            </a:r>
          </a:p>
        </p:txBody>
      </p:sp>
      <p:sp>
        <p:nvSpPr>
          <p:cNvPr id="11" name="矩形 10"/>
          <p:cNvSpPr/>
          <p:nvPr/>
        </p:nvSpPr>
        <p:spPr>
          <a:xfrm>
            <a:off x="4193913" y="2229821"/>
            <a:ext cx="6279850" cy="1156855"/>
          </a:xfrm>
          <a:prstGeom prst="rect">
            <a:avLst/>
          </a:prstGeom>
        </p:spPr>
        <p:txBody>
          <a:bodyPr wrap="square" lIns="0" tIns="0" rIns="0" bIns="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可视化编程，亦即可视化程序设计：以</a:t>
            </a:r>
            <a:r>
              <a:rPr lang="zh-CN" altLang="en-US" sz="1600" b="1" u="sng" dirty="0">
                <a:solidFill>
                  <a:srgbClr val="234B87"/>
                </a:solidFill>
                <a:latin typeface="思源黑体" panose="020B0500000000000000" pitchFamily="34" charset="-122"/>
                <a:ea typeface="思源黑体" panose="020B0500000000000000" pitchFamily="34" charset="-122"/>
              </a:rPr>
              <a:t>“所见即所得”</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的编程思想为原则，力图实现编程工作的可视化，即随时可以看到结果，程序与结果的调整同步，包括我们平时接触到的</a:t>
            </a:r>
            <a:r>
              <a:rPr lang="zh-CN" altLang="en-US" sz="1600" b="1" dirty="0">
                <a:solidFill>
                  <a:srgbClr val="234B87"/>
                </a:solidFill>
                <a:latin typeface="思源黑体" panose="020B0500000000000000" pitchFamily="34" charset="-122"/>
                <a:ea typeface="思源黑体" panose="020B0500000000000000" pitchFamily="34" charset="-122"/>
              </a:rPr>
              <a:t>数据可视化</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和接下来所要涉及的</a:t>
            </a:r>
            <a:r>
              <a:rPr lang="zh-CN" altLang="en-US" sz="1600" b="1" dirty="0">
                <a:solidFill>
                  <a:srgbClr val="234B87"/>
                </a:solidFill>
                <a:latin typeface="思源黑体" panose="020B0500000000000000" pitchFamily="34" charset="-122"/>
                <a:ea typeface="思源黑体" panose="020B0500000000000000" pitchFamily="34" charset="-122"/>
              </a:rPr>
              <a:t>图形界面编程</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193913" y="201285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395890" y="1639387"/>
            <a:ext cx="2429666" cy="1782256"/>
          </a:xfrm>
          <a:prstGeom prst="rect">
            <a:avLst/>
          </a:prstGeom>
          <a:no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395891" y="3972464"/>
            <a:ext cx="3064375"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图形界面编程</a:t>
            </a:r>
            <a:r>
              <a:rPr lang="en-US" altLang="zh-CN" sz="2000" b="1" dirty="0">
                <a:solidFill>
                  <a:srgbClr val="234B87"/>
                </a:solidFill>
                <a:latin typeface="思源黑体" panose="020B0500000000000000" pitchFamily="34" charset="-122"/>
                <a:ea typeface="思源黑体" panose="020B0500000000000000" pitchFamily="34" charset="-122"/>
              </a:rPr>
              <a:t>(GUI)</a:t>
            </a:r>
            <a:endParaRPr lang="zh-CN" altLang="en-US" sz="2000" b="1" dirty="0">
              <a:solidFill>
                <a:srgbClr val="234B87"/>
              </a:solidFill>
              <a:latin typeface="思源黑体" panose="020B0500000000000000" pitchFamily="34" charset="-122"/>
              <a:ea typeface="思源黑体" panose="020B0500000000000000" pitchFamily="34" charset="-122"/>
            </a:endParaRPr>
          </a:p>
        </p:txBody>
      </p:sp>
      <p:sp>
        <p:nvSpPr>
          <p:cNvPr id="17" name="矩形 16"/>
          <p:cNvSpPr/>
          <p:nvPr/>
        </p:nvSpPr>
        <p:spPr>
          <a:xfrm>
            <a:off x="1378773" y="4584212"/>
            <a:ext cx="6572452" cy="861390"/>
          </a:xfrm>
          <a:prstGeom prst="rect">
            <a:avLst/>
          </a:prstGeom>
        </p:spPr>
        <p:txBody>
          <a:bodyPr wrap="square" lIns="0" tIns="0" rIns="0" bIns="0">
            <a:spAutoFit/>
          </a:bodyPr>
          <a:lstStyle/>
          <a:p>
            <a:pPr algn="just">
              <a:lnSpc>
                <a:spcPct val="120000"/>
              </a:lnSpc>
            </a:pPr>
            <a:r>
              <a:rPr lang="zh-CN" altLang="en-US" sz="1600" b="1" dirty="0">
                <a:solidFill>
                  <a:srgbClr val="234B87"/>
                </a:solidFill>
                <a:latin typeface="思源黑体" panose="020B0500000000000000" pitchFamily="34" charset="-122"/>
                <a:ea typeface="思源黑体" panose="020B0500000000000000" pitchFamily="34" charset="-122"/>
              </a:rPr>
              <a:t>图形用户界面</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Graphical User Interface</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，简称 </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GUI</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，又称图形用户接口）是指采用图形方式显示的计算机操作用户界面。也即是我们平时看到的应用界面，最常见的</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GUI</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即是我们的桌面（操作系统界面）。</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8" name="直接连接符 7"/>
          <p:cNvCxnSpPr>
            <a:cxnSpLocks/>
          </p:cNvCxnSpPr>
          <p:nvPr/>
        </p:nvCxnSpPr>
        <p:spPr>
          <a:xfrm>
            <a:off x="1378773" y="3697053"/>
            <a:ext cx="9384251" cy="0"/>
          </a:xfrm>
          <a:prstGeom prst="line">
            <a:avLst/>
          </a:prstGeom>
          <a:ln w="28575">
            <a:solidFill>
              <a:srgbClr val="234B87"/>
            </a:solidFill>
            <a:prstDash val="lgDash"/>
          </a:ln>
        </p:spPr>
        <p:style>
          <a:lnRef idx="1">
            <a:schemeClr val="accent1"/>
          </a:lnRef>
          <a:fillRef idx="0">
            <a:schemeClr val="accent1"/>
          </a:fillRef>
          <a:effectRef idx="0">
            <a:schemeClr val="accent1"/>
          </a:effectRef>
          <a:fontRef idx="minor">
            <a:schemeClr val="tx1"/>
          </a:fontRef>
        </p:style>
      </p:cxnSp>
      <p:pic>
        <p:nvPicPr>
          <p:cNvPr id="1038" name="Picture 14" descr="Python数据可视化：如何使用Seaborn绘制漂亮的图表？">
            <a:extLst>
              <a:ext uri="{FF2B5EF4-FFF2-40B4-BE49-F238E27FC236}">
                <a16:creationId xmlns:a16="http://schemas.microsoft.com/office/drawing/2014/main" id="{FB8373BA-6BF5-4B48-A977-90CAEE56B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11" y="1708780"/>
            <a:ext cx="2306693" cy="16678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UI Full Form - javatpoint">
            <a:extLst>
              <a:ext uri="{FF2B5EF4-FFF2-40B4-BE49-F238E27FC236}">
                <a16:creationId xmlns:a16="http://schemas.microsoft.com/office/drawing/2014/main" id="{61C9F759-CBFB-4792-B1CB-506C859C9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8893" y="4100136"/>
            <a:ext cx="2356138" cy="1674075"/>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a:extLst>
              <a:ext uri="{FF2B5EF4-FFF2-40B4-BE49-F238E27FC236}">
                <a16:creationId xmlns:a16="http://schemas.microsoft.com/office/drawing/2014/main" id="{D5322745-2115-42AA-A4BA-57A55A52BDC2}"/>
              </a:ext>
            </a:extLst>
          </p:cNvPr>
          <p:cNvSpPr/>
          <p:nvPr/>
        </p:nvSpPr>
        <p:spPr>
          <a:xfrm>
            <a:off x="8333358" y="4041849"/>
            <a:ext cx="2429666" cy="1782256"/>
          </a:xfrm>
          <a:prstGeom prst="rect">
            <a:avLst/>
          </a:prstGeom>
          <a:no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2" name="矩形 31">
            <a:extLst>
              <a:ext uri="{FF2B5EF4-FFF2-40B4-BE49-F238E27FC236}">
                <a16:creationId xmlns:a16="http://schemas.microsoft.com/office/drawing/2014/main" id="{80768C72-008E-4A21-AB2D-95B8D0B9174C}"/>
              </a:ext>
            </a:extLst>
          </p:cNvPr>
          <p:cNvSpPr/>
          <p:nvPr/>
        </p:nvSpPr>
        <p:spPr>
          <a:xfrm>
            <a:off x="1378773" y="436853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3675"/>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4175"/>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250" fill="hold"/>
                                        <p:tgtEl>
                                          <p:spTgt spid="17"/>
                                        </p:tgtEl>
                                        <p:attrNameLst>
                                          <p:attrName>ppt_w</p:attrName>
                                        </p:attrNameLst>
                                      </p:cBhvr>
                                      <p:tavLst>
                                        <p:tav tm="0">
                                          <p:val>
                                            <p:fltVal val="0"/>
                                          </p:val>
                                        </p:tav>
                                        <p:tav tm="100000">
                                          <p:val>
                                            <p:strVal val="#ppt_w"/>
                                          </p:val>
                                        </p:tav>
                                      </p:tavLst>
                                    </p:anim>
                                    <p:anim calcmode="lin" valueType="num">
                                      <p:cBhvr>
                                        <p:cTn id="32" dur="250" fill="hold"/>
                                        <p:tgtEl>
                                          <p:spTgt spid="17"/>
                                        </p:tgtEl>
                                        <p:attrNameLst>
                                          <p:attrName>ppt_h</p:attrName>
                                        </p:attrNameLst>
                                      </p:cBhvr>
                                      <p:tavLst>
                                        <p:tav tm="0">
                                          <p:val>
                                            <p:fltVal val="0"/>
                                          </p:val>
                                        </p:tav>
                                        <p:tav tm="100000">
                                          <p:val>
                                            <p:strVal val="#ppt_h"/>
                                          </p:val>
                                        </p:tav>
                                      </p:tavLst>
                                    </p:anim>
                                    <p:animEffect transition="in" filter="fade">
                                      <p:cBhvr>
                                        <p:cTn id="33" dur="250"/>
                                        <p:tgtEl>
                                          <p:spTgt spid="17"/>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问题评估</a:t>
            </a:r>
          </a:p>
        </p:txBody>
      </p:sp>
      <p:grpSp>
        <p:nvGrpSpPr>
          <p:cNvPr id="3" name="组合 2"/>
          <p:cNvGrpSpPr/>
          <p:nvPr/>
        </p:nvGrpSpPr>
        <p:grpSpPr>
          <a:xfrm>
            <a:off x="470263" y="2141101"/>
            <a:ext cx="11286308" cy="3772041"/>
            <a:chOff x="0" y="1828800"/>
            <a:chExt cx="12192000" cy="4074735"/>
          </a:xfrm>
        </p:grpSpPr>
        <p:sp>
          <p:nvSpPr>
            <p:cNvPr id="63" name="矩形 62"/>
            <p:cNvSpPr/>
            <p:nvPr/>
          </p:nvSpPr>
          <p:spPr>
            <a:xfrm>
              <a:off x="0" y="5692662"/>
              <a:ext cx="1461756"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prstTxWarp prst="textNoShape">
                <a:avLst/>
              </a:prstTxWarp>
            </a:bodyPr>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74" name="TextBox 73"/>
            <p:cNvSpPr txBox="1"/>
            <p:nvPr/>
          </p:nvSpPr>
          <p:spPr>
            <a:xfrm>
              <a:off x="3881976"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0" name="TextBox 118"/>
            <p:cNvSpPr txBox="1"/>
            <p:nvPr/>
          </p:nvSpPr>
          <p:spPr>
            <a:xfrm>
              <a:off x="5850027"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6" name="TextBox 124"/>
            <p:cNvSpPr txBox="1"/>
            <p:nvPr/>
          </p:nvSpPr>
          <p:spPr>
            <a:xfrm>
              <a:off x="7818079"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92" name="TextBox 130"/>
            <p:cNvSpPr txBox="1"/>
            <p:nvPr/>
          </p:nvSpPr>
          <p:spPr>
            <a:xfrm>
              <a:off x="9786131"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74813751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研究总结</a:t>
            </a:r>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4718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4718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结论一</a:t>
            </a:r>
          </a:p>
        </p:txBody>
      </p:sp>
      <p:sp>
        <p:nvSpPr>
          <p:cNvPr id="145" name="TextBox 42"/>
          <p:cNvSpPr txBox="1"/>
          <p:nvPr/>
        </p:nvSpPr>
        <p:spPr>
          <a:xfrm>
            <a:off x="304718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4718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结论二</a:t>
            </a:r>
          </a:p>
        </p:txBody>
      </p:sp>
      <p:sp>
        <p:nvSpPr>
          <p:cNvPr id="155" name="TextBox 42"/>
          <p:cNvSpPr txBox="1"/>
          <p:nvPr/>
        </p:nvSpPr>
        <p:spPr>
          <a:xfrm>
            <a:off x="796046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6046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结论四</a:t>
            </a: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96046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结论五</a:t>
            </a:r>
          </a:p>
        </p:txBody>
      </p:sp>
      <p:sp>
        <p:nvSpPr>
          <p:cNvPr id="57" name="TextBox 42"/>
          <p:cNvSpPr txBox="1"/>
          <p:nvPr/>
        </p:nvSpPr>
        <p:spPr>
          <a:xfrm>
            <a:off x="304718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43"/>
          <p:cNvSpPr txBox="1"/>
          <p:nvPr/>
        </p:nvSpPr>
        <p:spPr>
          <a:xfrm>
            <a:off x="304718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结论三</a:t>
            </a:r>
          </a:p>
        </p:txBody>
      </p:sp>
      <p:sp>
        <p:nvSpPr>
          <p:cNvPr id="83" name="TextBox 42"/>
          <p:cNvSpPr txBox="1"/>
          <p:nvPr/>
        </p:nvSpPr>
        <p:spPr>
          <a:xfrm>
            <a:off x="796046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96046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结论六</a:t>
            </a: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1"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03</a:t>
                </a:r>
              </a:p>
            </p:txBody>
          </p:sp>
        </p:grpSp>
        <p:sp>
          <p:nvSpPr>
            <p:cNvPr id="49"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04</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05</a:t>
                </a: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06</a:t>
                </a: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9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par>
                                <p:cTn id="62" presetID="2" presetClass="entr" presetSubtype="2" fill="hold" grpId="0" nodeType="withEffect">
                                  <p:stCondLst>
                                    <p:cond delay="200"/>
                                  </p:stCondLst>
                                  <p:childTnLst>
                                    <p:set>
                                      <p:cBhvr>
                                        <p:cTn id="63" dur="1" fill="hold">
                                          <p:stCondLst>
                                            <p:cond delay="0"/>
                                          </p:stCondLst>
                                        </p:cTn>
                                        <p:tgtEl>
                                          <p:spTgt spid="160"/>
                                        </p:tgtEl>
                                        <p:attrNameLst>
                                          <p:attrName>style.visibility</p:attrName>
                                        </p:attrNameLst>
                                      </p:cBhvr>
                                      <p:to>
                                        <p:strVal val="visible"/>
                                      </p:to>
                                    </p:set>
                                    <p:anim calcmode="lin" valueType="num">
                                      <p:cBhvr additive="base">
                                        <p:cTn id="64" dur="500" fill="hold"/>
                                        <p:tgtEl>
                                          <p:spTgt spid="160"/>
                                        </p:tgtEl>
                                        <p:attrNameLst>
                                          <p:attrName>ppt_x</p:attrName>
                                        </p:attrNameLst>
                                      </p:cBhvr>
                                      <p:tavLst>
                                        <p:tav tm="0">
                                          <p:val>
                                            <p:strVal val="1+#ppt_w/2"/>
                                          </p:val>
                                        </p:tav>
                                        <p:tav tm="100000">
                                          <p:val>
                                            <p:strVal val="#ppt_x"/>
                                          </p:val>
                                        </p:tav>
                                      </p:tavLst>
                                    </p:anim>
                                    <p:anim calcmode="lin" valueType="num">
                                      <p:cBhvr additive="base">
                                        <p:cTn id="65" dur="500" fill="hold"/>
                                        <p:tgtEl>
                                          <p:spTgt spid="160"/>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00"/>
                                  </p:stCondLst>
                                  <p:childTnLst>
                                    <p:set>
                                      <p:cBhvr>
                                        <p:cTn id="67" dur="1" fill="hold">
                                          <p:stCondLst>
                                            <p:cond delay="0"/>
                                          </p:stCondLst>
                                        </p:cTn>
                                        <p:tgtEl>
                                          <p:spTgt spid="161"/>
                                        </p:tgtEl>
                                        <p:attrNameLst>
                                          <p:attrName>style.visibility</p:attrName>
                                        </p:attrNameLst>
                                      </p:cBhvr>
                                      <p:to>
                                        <p:strVal val="visible"/>
                                      </p:to>
                                    </p:set>
                                    <p:anim calcmode="lin" valueType="num">
                                      <p:cBhvr additive="base">
                                        <p:cTn id="68" dur="500" fill="hold"/>
                                        <p:tgtEl>
                                          <p:spTgt spid="161"/>
                                        </p:tgtEl>
                                        <p:attrNameLst>
                                          <p:attrName>ppt_x</p:attrName>
                                        </p:attrNameLst>
                                      </p:cBhvr>
                                      <p:tavLst>
                                        <p:tav tm="0">
                                          <p:val>
                                            <p:strVal val="1+#ppt_w/2"/>
                                          </p:val>
                                        </p:tav>
                                        <p:tav tm="100000">
                                          <p:val>
                                            <p:strVal val="#ppt_x"/>
                                          </p:val>
                                        </p:tav>
                                      </p:tavLst>
                                    </p:anim>
                                    <p:anim calcmode="lin" valueType="num">
                                      <p:cBhvr additive="base">
                                        <p:cTn id="69" dur="500" fill="hold"/>
                                        <p:tgtEl>
                                          <p:spTgt spid="161"/>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20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0-#ppt_w/2"/>
                                          </p:val>
                                        </p:tav>
                                        <p:tav tm="100000">
                                          <p:val>
                                            <p:strVal val="#ppt_x"/>
                                          </p:val>
                                        </p:tav>
                                      </p:tavLst>
                                    </p:anim>
                                    <p:anim calcmode="lin" valueType="num">
                                      <p:cBhvr additive="base">
                                        <p:cTn id="73" dur="500" fill="hold"/>
                                        <p:tgtEl>
                                          <p:spTgt spid="60"/>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200"/>
                                  </p:stCondLst>
                                  <p:childTnLst>
                                    <p:animRot by="21600000">
                                      <p:cBhvr>
                                        <p:cTn id="75" dur="500" fill="hold"/>
                                        <p:tgtEl>
                                          <p:spTgt spid="60"/>
                                        </p:tgtEl>
                                        <p:attrNameLst>
                                          <p:attrName>r</p:attrName>
                                        </p:attrNameLst>
                                      </p:cBhvr>
                                    </p:animRot>
                                  </p:childTnLst>
                                </p:cTn>
                              </p:par>
                              <p:par>
                                <p:cTn id="76" presetID="2" presetClass="entr" presetSubtype="2" fill="hold" grpId="0" nodeType="withEffect">
                                  <p:stCondLst>
                                    <p:cond delay="40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fill="hold"/>
                                        <p:tgtEl>
                                          <p:spTgt spid="83"/>
                                        </p:tgtEl>
                                        <p:attrNameLst>
                                          <p:attrName>ppt_x</p:attrName>
                                        </p:attrNameLst>
                                      </p:cBhvr>
                                      <p:tavLst>
                                        <p:tav tm="0">
                                          <p:val>
                                            <p:strVal val="1+#ppt_w/2"/>
                                          </p:val>
                                        </p:tav>
                                        <p:tav tm="100000">
                                          <p:val>
                                            <p:strVal val="#ppt_x"/>
                                          </p:val>
                                        </p:tav>
                                      </p:tavLst>
                                    </p:anim>
                                    <p:anim calcmode="lin" valueType="num">
                                      <p:cBhvr additive="base">
                                        <p:cTn id="79" dur="500" fill="hold"/>
                                        <p:tgtEl>
                                          <p:spTgt spid="8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0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1+#ppt_w/2"/>
                                          </p:val>
                                        </p:tav>
                                        <p:tav tm="100000">
                                          <p:val>
                                            <p:strVal val="#ppt_x"/>
                                          </p:val>
                                        </p:tav>
                                      </p:tavLst>
                                    </p:anim>
                                    <p:anim calcmode="lin" valueType="num">
                                      <p:cBhvr additive="base">
                                        <p:cTn id="83" dur="500" fill="hold"/>
                                        <p:tgtEl>
                                          <p:spTgt spid="84"/>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0-#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par>
                                <p:cTn id="88" presetID="8" presetClass="emph" presetSubtype="0" fill="hold" nodeType="withEffect">
                                  <p:stCondLst>
                                    <p:cond delay="400"/>
                                  </p:stCondLst>
                                  <p:childTnLst>
                                    <p:animRot by="21600000">
                                      <p:cBhvr>
                                        <p:cTn id="89" dur="5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亮点与不足</a:t>
            </a:r>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a:spLocks/>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8" name="Freeform 56"/>
              <p:cNvSpPr>
                <a:spLocks/>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9" name="Freeform 57"/>
              <p:cNvSpPr>
                <a:spLocks/>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sp>
        <p:nvSpPr>
          <p:cNvPr id="28" name="Freeform 3"/>
          <p:cNvSpPr>
            <a:spLocks/>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endParaRPr lang="zh-CN" altLang="en-US" sz="1600"/>
          </a:p>
        </p:txBody>
      </p:sp>
      <p:sp>
        <p:nvSpPr>
          <p:cNvPr id="32" name="Freeform 4"/>
          <p:cNvSpPr>
            <a:spLocks/>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亮点</a:t>
            </a:r>
          </a:p>
        </p:txBody>
      </p:sp>
      <p:sp>
        <p:nvSpPr>
          <p:cNvPr id="39" name="Oval 6"/>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不足</a:t>
            </a:r>
          </a:p>
        </p:txBody>
      </p:sp>
      <p:sp>
        <p:nvSpPr>
          <p:cNvPr id="42" name="TextBox 7"/>
          <p:cNvSpPr txBox="1"/>
          <p:nvPr/>
        </p:nvSpPr>
        <p:spPr>
          <a:xfrm>
            <a:off x="1237944" y="3148379"/>
            <a:ext cx="2673645"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1663456" cy="407779"/>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779867" y="3014244"/>
            <a:ext cx="2916984"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5" y="4698643"/>
            <a:ext cx="4203563" cy="566770"/>
            <a:chOff x="5257195" y="3064392"/>
            <a:chExt cx="3442305" cy="464127"/>
          </a:xfrm>
        </p:grpSpPr>
        <p:sp>
          <p:nvSpPr>
            <p:cNvPr id="48" name="TextBox 9"/>
            <p:cNvSpPr txBox="1"/>
            <p:nvPr/>
          </p:nvSpPr>
          <p:spPr>
            <a:xfrm>
              <a:off x="6725566" y="3064392"/>
              <a:ext cx="1663456" cy="407776"/>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15885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P spid="42"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成绩与思考</a:t>
            </a:r>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2" name="TextBox 1"/>
          <p:cNvSpPr txBox="1"/>
          <p:nvPr/>
        </p:nvSpPr>
        <p:spPr>
          <a:xfrm>
            <a:off x="769857"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02</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03</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04</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05</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06</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01</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5" name="TextBox 34"/>
          <p:cNvSpPr txBox="1"/>
          <p:nvPr/>
        </p:nvSpPr>
        <p:spPr>
          <a:xfrm>
            <a:off x="704236" y="2751492"/>
            <a:ext cx="2198819"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6" name="TextBox 35"/>
          <p:cNvSpPr txBox="1"/>
          <p:nvPr/>
        </p:nvSpPr>
        <p:spPr>
          <a:xfrm>
            <a:off x="1410688"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7" name="TextBox 36"/>
          <p:cNvSpPr txBox="1"/>
          <p:nvPr/>
        </p:nvSpPr>
        <p:spPr>
          <a:xfrm>
            <a:off x="1236664" y="4241625"/>
            <a:ext cx="2402821"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8" name="TextBox 37"/>
          <p:cNvSpPr txBox="1"/>
          <p:nvPr/>
        </p:nvSpPr>
        <p:spPr>
          <a:xfrm>
            <a:off x="2431539"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9" name="TextBox 38"/>
          <p:cNvSpPr txBox="1"/>
          <p:nvPr/>
        </p:nvSpPr>
        <p:spPr>
          <a:xfrm>
            <a:off x="2219029" y="5490189"/>
            <a:ext cx="2346643"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50" name="TextBox 39"/>
          <p:cNvSpPr txBox="1"/>
          <p:nvPr/>
        </p:nvSpPr>
        <p:spPr>
          <a:xfrm>
            <a:off x="7455550"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1" name="TextBox 40"/>
          <p:cNvSpPr txBox="1"/>
          <p:nvPr/>
        </p:nvSpPr>
        <p:spPr>
          <a:xfrm>
            <a:off x="7480447" y="5490189"/>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点击输入简要文字内容，文字内容需概括精炼，不用多余的文字</a:t>
            </a:r>
          </a:p>
        </p:txBody>
      </p:sp>
      <p:sp>
        <p:nvSpPr>
          <p:cNvPr id="52" name="TextBox 41"/>
          <p:cNvSpPr txBox="1"/>
          <p:nvPr/>
        </p:nvSpPr>
        <p:spPr>
          <a:xfrm>
            <a:off x="8487706"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3" name="TextBox 42"/>
          <p:cNvSpPr txBox="1"/>
          <p:nvPr/>
        </p:nvSpPr>
        <p:spPr>
          <a:xfrm>
            <a:off x="8485710" y="4241625"/>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点击输入简要文字内文字内容需概括精炼，不用多余的文字修饰。</a:t>
            </a:r>
          </a:p>
        </p:txBody>
      </p:sp>
      <p:sp>
        <p:nvSpPr>
          <p:cNvPr id="54" name="TextBox 43"/>
          <p:cNvSpPr txBox="1"/>
          <p:nvPr/>
        </p:nvSpPr>
        <p:spPr>
          <a:xfrm>
            <a:off x="9095654"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5" name="TextBox 44"/>
          <p:cNvSpPr txBox="1"/>
          <p:nvPr/>
        </p:nvSpPr>
        <p:spPr>
          <a:xfrm>
            <a:off x="9093658" y="2752322"/>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点击输入简要文字内容，文字内容需概括精炼多余的文字修饰。</a:t>
            </a: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pPr>
              <a:endParaRPr lang="zh-CN" altLang="en-US" sz="1400">
                <a:latin typeface="Impact" panose="020B0806030902050204" pitchFamily="34" charset="0"/>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20000"/>
                </a:lnSpc>
              </a:pPr>
              <a:r>
                <a:rPr lang="zh-CN" altLang="en-US" sz="2800" b="1" dirty="0">
                  <a:latin typeface="思源黑体" panose="020B0500000000000000" pitchFamily="34" charset="-122"/>
                  <a:ea typeface="思源黑体" panose="020B0500000000000000" pitchFamily="34" charset="-122"/>
                </a:rPr>
                <a:t>成绩</a:t>
              </a:r>
              <a:endParaRPr lang="en-US" altLang="zh-CN" sz="2800" b="1" dirty="0">
                <a:latin typeface="思源黑体" panose="020B0500000000000000" pitchFamily="34" charset="-122"/>
                <a:ea typeface="思源黑体" panose="020B0500000000000000" pitchFamily="34" charset="-122"/>
              </a:endParaRPr>
            </a:p>
            <a:p>
              <a:pPr>
                <a:lnSpc>
                  <a:spcPct val="120000"/>
                </a:lnSpc>
              </a:pPr>
              <a:r>
                <a:rPr lang="zh-CN" altLang="en-US" sz="2800" b="1" dirty="0">
                  <a:latin typeface="思源黑体" panose="020B0500000000000000" pitchFamily="34" charset="-122"/>
                  <a:ea typeface="思源黑体" panose="020B0500000000000000" pitchFamily="34" charset="-122"/>
                </a:rPr>
                <a:t>思考</a:t>
              </a:r>
            </a:p>
          </p:txBody>
        </p:sp>
      </p:grpSp>
    </p:spTree>
    <p:extLst>
      <p:ext uri="{BB962C8B-B14F-4D97-AF65-F5344CB8AC3E}">
        <p14:creationId xmlns:p14="http://schemas.microsoft.com/office/powerpoint/2010/main" val="1638688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p>
        </p:txBody>
      </p:sp>
      <p:sp>
        <p:nvSpPr>
          <p:cNvPr id="18" name="Oval 34"/>
          <p:cNvSpPr/>
          <p:nvPr/>
        </p:nvSpPr>
        <p:spPr>
          <a:xfrm>
            <a:off x="4033647"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p>
        </p:txBody>
      </p:sp>
      <p:grpSp>
        <p:nvGrpSpPr>
          <p:cNvPr id="19" name="Group 7"/>
          <p:cNvGrpSpPr/>
          <p:nvPr/>
        </p:nvGrpSpPr>
        <p:grpSpPr>
          <a:xfrm>
            <a:off x="5953030" y="2159461"/>
            <a:ext cx="5501465" cy="236731"/>
            <a:chOff x="-1375411" y="1708939"/>
            <a:chExt cx="5580357" cy="236731"/>
          </a:xfrm>
        </p:grpSpPr>
        <p:sp>
          <p:nvSpPr>
            <p:cNvPr id="20" name="TextBox 53"/>
            <p:cNvSpPr txBox="1"/>
            <p:nvPr/>
          </p:nvSpPr>
          <p:spPr>
            <a:xfrm>
              <a:off x="-1375411" y="1708939"/>
              <a:ext cx="2367442"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2"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28" name="Oval 34"/>
          <p:cNvSpPr/>
          <p:nvPr/>
        </p:nvSpPr>
        <p:spPr>
          <a:xfrm>
            <a:off x="4419410"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p>
        </p:txBody>
      </p:sp>
      <p:grpSp>
        <p:nvGrpSpPr>
          <p:cNvPr id="29" name="Group 7"/>
          <p:cNvGrpSpPr/>
          <p:nvPr/>
        </p:nvGrpSpPr>
        <p:grpSpPr>
          <a:xfrm>
            <a:off x="5953029" y="2759536"/>
            <a:ext cx="5501466" cy="236731"/>
            <a:chOff x="-1375410" y="1708939"/>
            <a:chExt cx="5580357" cy="236731"/>
          </a:xfrm>
        </p:grpSpPr>
        <p:sp>
          <p:nvSpPr>
            <p:cNvPr id="3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Rectangle 54"/>
            <p:cNvSpPr/>
            <p:nvPr/>
          </p:nvSpPr>
          <p:spPr>
            <a:xfrm>
              <a:off x="1293321"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2" name="Oval 34"/>
          <p:cNvSpPr/>
          <p:nvPr/>
        </p:nvSpPr>
        <p:spPr>
          <a:xfrm>
            <a:off x="4581335"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p>
        </p:txBody>
      </p:sp>
      <p:grpSp>
        <p:nvGrpSpPr>
          <p:cNvPr id="33" name="Group 7"/>
          <p:cNvGrpSpPr/>
          <p:nvPr/>
        </p:nvGrpSpPr>
        <p:grpSpPr>
          <a:xfrm>
            <a:off x="5953029" y="3464386"/>
            <a:ext cx="5501466" cy="236731"/>
            <a:chOff x="-1375410" y="1708939"/>
            <a:chExt cx="5580356" cy="236731"/>
          </a:xfrm>
        </p:grpSpPr>
        <p:sp>
          <p:nvSpPr>
            <p:cNvPr id="3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7"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8" name="Oval 34"/>
          <p:cNvSpPr/>
          <p:nvPr/>
        </p:nvSpPr>
        <p:spPr>
          <a:xfrm>
            <a:off x="4581335"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p>
        </p:txBody>
      </p:sp>
      <p:grpSp>
        <p:nvGrpSpPr>
          <p:cNvPr id="39" name="Group 7"/>
          <p:cNvGrpSpPr/>
          <p:nvPr/>
        </p:nvGrpSpPr>
        <p:grpSpPr>
          <a:xfrm>
            <a:off x="5953029" y="4178761"/>
            <a:ext cx="5501465" cy="236731"/>
            <a:chOff x="-1375410" y="1708939"/>
            <a:chExt cx="5580356" cy="236731"/>
          </a:xfrm>
        </p:grpSpPr>
        <p:sp>
          <p:nvSpPr>
            <p:cNvPr id="4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1" name="Rectangle 54"/>
            <p:cNvSpPr/>
            <p:nvPr/>
          </p:nvSpPr>
          <p:spPr>
            <a:xfrm>
              <a:off x="1293321"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2" name="Oval 34"/>
          <p:cNvSpPr/>
          <p:nvPr/>
        </p:nvSpPr>
        <p:spPr>
          <a:xfrm>
            <a:off x="4419410"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p>
        </p:txBody>
      </p:sp>
      <p:grpSp>
        <p:nvGrpSpPr>
          <p:cNvPr id="43" name="Group 7"/>
          <p:cNvGrpSpPr/>
          <p:nvPr/>
        </p:nvGrpSpPr>
        <p:grpSpPr>
          <a:xfrm>
            <a:off x="5953029" y="4883611"/>
            <a:ext cx="5501465" cy="236731"/>
            <a:chOff x="-1375410" y="1708939"/>
            <a:chExt cx="5580356" cy="236731"/>
          </a:xfrm>
        </p:grpSpPr>
        <p:sp>
          <p:nvSpPr>
            <p:cNvPr id="4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5"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6" name="Oval 34"/>
          <p:cNvSpPr/>
          <p:nvPr/>
        </p:nvSpPr>
        <p:spPr>
          <a:xfrm>
            <a:off x="4033647"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06</a:t>
            </a:r>
          </a:p>
        </p:txBody>
      </p:sp>
      <p:grpSp>
        <p:nvGrpSpPr>
          <p:cNvPr id="47" name="Group 7"/>
          <p:cNvGrpSpPr/>
          <p:nvPr/>
        </p:nvGrpSpPr>
        <p:grpSpPr>
          <a:xfrm>
            <a:off x="5953029" y="5474161"/>
            <a:ext cx="5501464" cy="236731"/>
            <a:chOff x="-1375410" y="1708939"/>
            <a:chExt cx="5580354" cy="236731"/>
          </a:xfrm>
        </p:grpSpPr>
        <p:sp>
          <p:nvSpPr>
            <p:cNvPr id="48"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9" name="Rectangle 54"/>
            <p:cNvSpPr/>
            <p:nvPr/>
          </p:nvSpPr>
          <p:spPr>
            <a:xfrm>
              <a:off x="1293319"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6" name="Oval 34"/>
          <p:cNvSpPr/>
          <p:nvPr/>
        </p:nvSpPr>
        <p:spPr>
          <a:xfrm>
            <a:off x="1702573" y="279545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latin typeface="思源黑体" panose="020B0500000000000000" pitchFamily="34" charset="-122"/>
              <a:ea typeface="思源黑体" panose="020B0500000000000000" pitchFamily="34" charset="-122"/>
            </a:endParaRPr>
          </a:p>
        </p:txBody>
      </p:sp>
      <p:sp>
        <p:nvSpPr>
          <p:cNvPr id="57" name="Freeform 12"/>
          <p:cNvSpPr>
            <a:spLocks/>
          </p:cNvSpPr>
          <p:nvPr/>
        </p:nvSpPr>
        <p:spPr bwMode="auto">
          <a:xfrm>
            <a:off x="2322370" y="3620137"/>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cxnSp>
        <p:nvCxnSpPr>
          <p:cNvPr id="58" name="直接连接符 57"/>
          <p:cNvCxnSpPr>
            <a:stCxn id="18" idx="6"/>
          </p:cNvCxnSpPr>
          <p:nvPr/>
        </p:nvCxnSpPr>
        <p:spPr>
          <a:xfrm>
            <a:off x="4551681"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937444"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5099369"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99369"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37444"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51681"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650"/>
                                        <p:tgtEl>
                                          <p:spTgt spid="58"/>
                                        </p:tgtEl>
                                      </p:cBhvr>
                                    </p:animEffect>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2150"/>
                            </p:stCondLst>
                            <p:childTnLst>
                              <p:par>
                                <p:cTn id="36" presetID="1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650"/>
                                        <p:tgtEl>
                                          <p:spTgt spid="59"/>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300"/>
                            </p:stCondLst>
                            <p:childTnLst>
                              <p:par>
                                <p:cTn id="50" presetID="1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ppt_x</p:attrName>
                                        </p:attrNameLst>
                                      </p:cBhvr>
                                      <p:tavLst>
                                        <p:tav tm="0">
                                          <p:val>
                                            <p:strVal val="#ppt_x+#ppt_w*1.125000"/>
                                          </p:val>
                                        </p:tav>
                                        <p:tav tm="100000">
                                          <p:val>
                                            <p:strVal val="#ppt_x"/>
                                          </p:val>
                                        </p:tav>
                                      </p:tavLst>
                                    </p:anim>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650"/>
                                        <p:tgtEl>
                                          <p:spTgt spid="60"/>
                                        </p:tgtEl>
                                      </p:cBhvr>
                                    </p:animEffect>
                                  </p:childTnLst>
                                </p:cTn>
                              </p:par>
                            </p:childTnLst>
                          </p:cTn>
                        </p:par>
                        <p:par>
                          <p:cTn id="57" fill="hold">
                            <p:stCondLst>
                              <p:cond delay="3950"/>
                            </p:stCondLst>
                            <p:childTnLst>
                              <p:par>
                                <p:cTn id="58" presetID="53" presetClass="entr" presetSubtype="1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childTnLst>
                          </p:cTn>
                        </p:par>
                        <p:par>
                          <p:cTn id="63" fill="hold">
                            <p:stCondLst>
                              <p:cond delay="4450"/>
                            </p:stCondLst>
                            <p:childTnLst>
                              <p:par>
                                <p:cTn id="64" presetID="12" presetClass="entr" presetSubtype="2"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p:tgtEl>
                                          <p:spTgt spid="39"/>
                                        </p:tgtEl>
                                        <p:attrNameLst>
                                          <p:attrName>ppt_x</p:attrName>
                                        </p:attrNameLst>
                                      </p:cBhvr>
                                      <p:tavLst>
                                        <p:tav tm="0">
                                          <p:val>
                                            <p:strVal val="#ppt_x+#ppt_w*1.125000"/>
                                          </p:val>
                                        </p:tav>
                                        <p:tav tm="100000">
                                          <p:val>
                                            <p:strVal val="#ppt_x"/>
                                          </p:val>
                                        </p:tav>
                                      </p:tavLst>
                                    </p:anim>
                                    <p:animEffect transition="in" filter="wipe(left)">
                                      <p:cBhvr>
                                        <p:cTn id="67" dur="500"/>
                                        <p:tgtEl>
                                          <p:spTgt spid="39"/>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650"/>
                                        <p:tgtEl>
                                          <p:spTgt spid="61"/>
                                        </p:tgtEl>
                                      </p:cBhvr>
                                    </p:animEffect>
                                  </p:childTnLst>
                                </p:cTn>
                              </p:par>
                            </p:childTnLst>
                          </p:cTn>
                        </p:par>
                        <p:par>
                          <p:cTn id="71" fill="hold">
                            <p:stCondLst>
                              <p:cond delay="5100"/>
                            </p:stCondLst>
                            <p:childTnLst>
                              <p:par>
                                <p:cTn id="72" presetID="53" presetClass="entr" presetSubtype="16"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par>
                          <p:cTn id="77" fill="hold">
                            <p:stCondLst>
                              <p:cond delay="5600"/>
                            </p:stCondLst>
                            <p:childTnLst>
                              <p:par>
                                <p:cTn id="78" presetID="12" presetClass="entr" presetSubtype="2"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ppt_x</p:attrName>
                                        </p:attrNameLst>
                                      </p:cBhvr>
                                      <p:tavLst>
                                        <p:tav tm="0">
                                          <p:val>
                                            <p:strVal val="#ppt_x+#ppt_w*1.125000"/>
                                          </p:val>
                                        </p:tav>
                                        <p:tav tm="100000">
                                          <p:val>
                                            <p:strVal val="#ppt_x"/>
                                          </p:val>
                                        </p:tav>
                                      </p:tavLst>
                                    </p:anim>
                                    <p:animEffect transition="in" filter="wipe(left)">
                                      <p:cBhvr>
                                        <p:cTn id="81" dur="500"/>
                                        <p:tgtEl>
                                          <p:spTgt spid="43"/>
                                        </p:tgtEl>
                                      </p:cBhvr>
                                    </p:animEffect>
                                  </p:childTnLst>
                                </p:cTn>
                              </p:par>
                              <p:par>
                                <p:cTn id="82" presetID="22" presetClass="entr" presetSubtype="8"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wipe(left)">
                                      <p:cBhvr>
                                        <p:cTn id="84" dur="650"/>
                                        <p:tgtEl>
                                          <p:spTgt spid="62"/>
                                        </p:tgtEl>
                                      </p:cBhvr>
                                    </p:animEffect>
                                  </p:childTnLst>
                                </p:cTn>
                              </p:par>
                            </p:childTnLst>
                          </p:cTn>
                        </p:par>
                        <p:par>
                          <p:cTn id="85" fill="hold">
                            <p:stCondLst>
                              <p:cond delay="6250"/>
                            </p:stCondLst>
                            <p:childTnLst>
                              <p:par>
                                <p:cTn id="86" presetID="53"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childTnLst>
                          </p:cTn>
                        </p:par>
                        <p:par>
                          <p:cTn id="91" fill="hold">
                            <p:stCondLst>
                              <p:cond delay="6750"/>
                            </p:stCondLst>
                            <p:childTnLst>
                              <p:par>
                                <p:cTn id="92" presetID="12" presetClass="entr" presetSubtype="2"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additive="base">
                                        <p:cTn id="94" dur="500"/>
                                        <p:tgtEl>
                                          <p:spTgt spid="47"/>
                                        </p:tgtEl>
                                        <p:attrNameLst>
                                          <p:attrName>ppt_x</p:attrName>
                                        </p:attrNameLst>
                                      </p:cBhvr>
                                      <p:tavLst>
                                        <p:tav tm="0">
                                          <p:val>
                                            <p:strVal val="#ppt_x+#ppt_w*1.125000"/>
                                          </p:val>
                                        </p:tav>
                                        <p:tav tm="100000">
                                          <p:val>
                                            <p:strVal val="#ppt_x"/>
                                          </p:val>
                                        </p:tav>
                                      </p:tavLst>
                                    </p:anim>
                                    <p:animEffect transition="in" filter="wipe(left)">
                                      <p:cBhvr>
                                        <p:cTn id="95" dur="500"/>
                                        <p:tgtEl>
                                          <p:spTgt spid="47"/>
                                        </p:tgtEl>
                                      </p:cBhvr>
                                    </p:animEffect>
                                  </p:childTnLst>
                                </p:cTn>
                              </p:par>
                              <p:par>
                                <p:cTn id="96" presetID="22" presetClass="entr" presetSubtype="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P spid="56" grpId="0" animBg="1"/>
      <p:bldP spid="5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形标注 4"/>
          <p:cNvSpPr/>
          <p:nvPr/>
        </p:nvSpPr>
        <p:spPr>
          <a:xfrm>
            <a:off x="6540140" y="1502228"/>
            <a:ext cx="3824696" cy="3824696"/>
          </a:xfrm>
          <a:prstGeom prst="wedgeEllipseCallout">
            <a:avLst>
              <a:gd name="adj1" fmla="val -59289"/>
              <a:gd name="adj2" fmla="val 42591"/>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圆角矩形 5"/>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a:solidFill>
                  <a:schemeClr val="bg1"/>
                </a:solidFill>
                <a:latin typeface="思源黑体" panose="020B0500000000000000" pitchFamily="34" charset="-122"/>
                <a:ea typeface="思源黑体" panose="020B0500000000000000" pitchFamily="34" charset="-122"/>
              </a:rPr>
              <a:t>答疑时间</a:t>
            </a:r>
          </a:p>
        </p:txBody>
      </p:sp>
      <p:sp>
        <p:nvSpPr>
          <p:cNvPr id="7" name="文本框 6"/>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请老师们对我的课题提出宝贵意见</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5577" y="2557193"/>
            <a:ext cx="2786181" cy="3507105"/>
          </a:xfrm>
          <a:prstGeom prst="rect">
            <a:avLst/>
          </a:prstGeom>
        </p:spPr>
      </p:pic>
      <p:grpSp>
        <p:nvGrpSpPr>
          <p:cNvPr id="2" name="组合 1"/>
          <p:cNvGrpSpPr/>
          <p:nvPr/>
        </p:nvGrpSpPr>
        <p:grpSpPr>
          <a:xfrm>
            <a:off x="1630399" y="976794"/>
            <a:ext cx="1569268" cy="1569268"/>
            <a:chOff x="874713" y="650242"/>
            <a:chExt cx="1569268" cy="1569268"/>
          </a:xfrm>
        </p:grpSpPr>
        <p:sp>
          <p:nvSpPr>
            <p:cNvPr id="9" name="椭圆形标注 8"/>
            <p:cNvSpPr/>
            <p:nvPr/>
          </p:nvSpPr>
          <p:spPr>
            <a:xfrm>
              <a:off x="874713" y="650242"/>
              <a:ext cx="1569268" cy="1569268"/>
            </a:xfrm>
            <a:prstGeom prst="wedgeEllipseCallout">
              <a:avLst>
                <a:gd name="adj1" fmla="val 46541"/>
                <a:gd name="adj2" fmla="val 46719"/>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p>
          </p:txBody>
        </p:sp>
        <p:grpSp>
          <p:nvGrpSpPr>
            <p:cNvPr id="19" name="组合 18"/>
            <p:cNvGrpSpPr/>
            <p:nvPr/>
          </p:nvGrpSpPr>
          <p:grpSpPr>
            <a:xfrm>
              <a:off x="1061934" y="819098"/>
              <a:ext cx="1382047" cy="1231556"/>
              <a:chOff x="5136356" y="493335"/>
              <a:chExt cx="2111099" cy="1881221"/>
            </a:xfrm>
          </p:grpSpPr>
          <p:grpSp>
            <p:nvGrpSpPr>
              <p:cNvPr id="20" name="组合 19"/>
              <p:cNvGrpSpPr/>
              <p:nvPr/>
            </p:nvGrpSpPr>
            <p:grpSpPr>
              <a:xfrm>
                <a:off x="5136356" y="493335"/>
                <a:ext cx="2111099" cy="1881221"/>
                <a:chOff x="5151346" y="433375"/>
                <a:chExt cx="2111099" cy="1881221"/>
              </a:xfrm>
            </p:grpSpPr>
            <p:sp>
              <p:nvSpPr>
                <p:cNvPr id="23" name="椭圆 2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24" name="图片 23"/>
                <p:cNvPicPr>
                  <a:picLocks noChangeAspect="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a:xfrm>
                  <a:off x="5151346" y="433375"/>
                  <a:ext cx="2111099" cy="1881221"/>
                </a:xfrm>
                <a:prstGeom prst="rect">
                  <a:avLst/>
                </a:prstGeom>
              </p:spPr>
            </p:pic>
          </p:grpSp>
          <p:sp>
            <p:nvSpPr>
              <p:cNvPr id="21" name="椭圆 20"/>
              <p:cNvSpPr/>
              <p:nvPr/>
            </p:nvSpPr>
            <p:spPr>
              <a:xfrm>
                <a:off x="5468604" y="835582"/>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22" name="文本框 21"/>
              <p:cNvSpPr txBox="1"/>
              <p:nvPr/>
            </p:nvSpPr>
            <p:spPr>
              <a:xfrm>
                <a:off x="5453062" y="1186253"/>
                <a:ext cx="1251731" cy="612644"/>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Tree>
    <p:extLst>
      <p:ext uri="{BB962C8B-B14F-4D97-AF65-F5344CB8AC3E}">
        <p14:creationId xmlns:p14="http://schemas.microsoft.com/office/powerpoint/2010/main" val="4111798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500" fill="hold"/>
                                        <p:tgtEl>
                                          <p:spTgt spid="6"/>
                                        </p:tgtEl>
                                        <p:attrNameLst>
                                          <p:attrName>ppt_w</p:attrName>
                                        </p:attrNameLst>
                                      </p:cBhvr>
                                      <p:tavLst>
                                        <p:tav tm="0">
                                          <p:val>
                                            <p:fltVal val="0"/>
                                          </p:val>
                                        </p:tav>
                                        <p:tav tm="100000">
                                          <p:val>
                                            <p:strVal val="#ppt_w"/>
                                          </p:val>
                                        </p:tav>
                                      </p:tavLst>
                                    </p:anim>
                                    <p:anim calcmode="lin" valueType="num">
                                      <p:cBhvr>
                                        <p:cTn id="13" dur="1500" fill="hold"/>
                                        <p:tgtEl>
                                          <p:spTgt spid="6"/>
                                        </p:tgtEl>
                                        <p:attrNameLst>
                                          <p:attrName>ppt_h</p:attrName>
                                        </p:attrNameLst>
                                      </p:cBhvr>
                                      <p:tavLst>
                                        <p:tav tm="0">
                                          <p:val>
                                            <p:fltVal val="0"/>
                                          </p:val>
                                        </p:tav>
                                        <p:tav tm="100000">
                                          <p:val>
                                            <p:strVal val="#ppt_h"/>
                                          </p:val>
                                        </p:tav>
                                      </p:tavLst>
                                    </p:anim>
                                    <p:animEffect transition="in" filter="fade">
                                      <p:cBhvr>
                                        <p:cTn id="14" dur="1500"/>
                                        <p:tgtEl>
                                          <p:spTgt spid="6"/>
                                        </p:tgtEl>
                                      </p:cBhvr>
                                    </p:animEffect>
                                    <p:anim calcmode="lin" valueType="num">
                                      <p:cBhvr>
                                        <p:cTn id="15" dur="1500" fill="hold"/>
                                        <p:tgtEl>
                                          <p:spTgt spid="6"/>
                                        </p:tgtEl>
                                        <p:attrNameLst>
                                          <p:attrName>ppt_x</p:attrName>
                                        </p:attrNameLst>
                                      </p:cBhvr>
                                      <p:tavLst>
                                        <p:tav tm="0">
                                          <p:val>
                                            <p:fltVal val="0.5"/>
                                          </p:val>
                                        </p:tav>
                                        <p:tav tm="100000">
                                          <p:val>
                                            <p:strVal val="#ppt_x"/>
                                          </p:val>
                                        </p:tav>
                                      </p:tavLst>
                                    </p:anim>
                                    <p:anim calcmode="lin" valueType="num">
                                      <p:cBhvr>
                                        <p:cTn id="16" dur="1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感谢聆听   批评指正</a:t>
            </a:r>
          </a:p>
        </p:txBody>
      </p:sp>
      <p:sp>
        <p:nvSpPr>
          <p:cNvPr id="7"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答辩人：优品</a:t>
            </a:r>
            <a:r>
              <a:rPr lang="en-US" altLang="zh-CN" sz="1067" dirty="0">
                <a:solidFill>
                  <a:srgbClr val="223762"/>
                </a:solidFill>
                <a:latin typeface="思源黑体" panose="020B0500000000000000" pitchFamily="34" charset="-122"/>
                <a:ea typeface="思源黑体" panose="020B0500000000000000" pitchFamily="34" charset="-122"/>
              </a:rPr>
              <a:t>PPT</a:t>
            </a:r>
            <a:endParaRPr lang="zh-CN" altLang="en-US" sz="1067" dirty="0">
              <a:solidFill>
                <a:srgbClr val="223762"/>
              </a:solidFill>
              <a:latin typeface="思源黑体" panose="020B0500000000000000" pitchFamily="34" charset="-122"/>
              <a:ea typeface="思源黑体" panose="020B0500000000000000" pitchFamily="34" charset="-122"/>
            </a:endParaRPr>
          </a:p>
        </p:txBody>
      </p:sp>
      <p:grpSp>
        <p:nvGrpSpPr>
          <p:cNvPr id="25" name="组合 24"/>
          <p:cNvGrpSpPr/>
          <p:nvPr/>
        </p:nvGrpSpPr>
        <p:grpSpPr>
          <a:xfrm>
            <a:off x="5387350" y="978500"/>
            <a:ext cx="1471399" cy="1390482"/>
            <a:chOff x="5387350" y="978500"/>
            <a:chExt cx="1471399"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5467041" y="1057257"/>
              <a:ext cx="1391708" cy="1240164"/>
              <a:chOff x="5136357" y="497958"/>
              <a:chExt cx="2111099" cy="1881221"/>
            </a:xfrm>
          </p:grpSpPr>
          <p:grpSp>
            <p:nvGrpSpPr>
              <p:cNvPr id="13" name="组合 12"/>
              <p:cNvGrpSpPr/>
              <p:nvPr/>
            </p:nvGrpSpPr>
            <p:grpSpPr>
              <a:xfrm>
                <a:off x="5136357" y="497958"/>
                <a:ext cx="2111099" cy="1881221"/>
                <a:chOff x="5151347" y="437998"/>
                <a:chExt cx="2111099" cy="1881221"/>
              </a:xfrm>
            </p:grpSpPr>
            <p:sp>
              <p:nvSpPr>
                <p:cNvPr id="16" name="椭圆 15"/>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151347" y="437998"/>
                  <a:ext cx="2111099" cy="1881221"/>
                </a:xfrm>
                <a:prstGeom prst="rect">
                  <a:avLst/>
                </a:prstGeom>
              </p:spPr>
            </p:pic>
          </p:grpSp>
          <p:sp>
            <p:nvSpPr>
              <p:cNvPr id="14" name="椭圆 13"/>
              <p:cNvSpPr/>
              <p:nvPr/>
            </p:nvSpPr>
            <p:spPr>
              <a:xfrm>
                <a:off x="5472591" y="827607"/>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5" name="文本框 14"/>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8"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院系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专业：电子信息科学与技术</a:t>
            </a:r>
            <a:r>
              <a:rPr lang="en-US" altLang="zh-CN" sz="1800" dirty="0">
                <a:solidFill>
                  <a:schemeClr val="bg1"/>
                </a:solidFill>
                <a:latin typeface="思源黑体" panose="020B0500000000000000" pitchFamily="34" charset="-122"/>
                <a:ea typeface="思源黑体" panose="020B0500000000000000" pitchFamily="34" charset="-122"/>
              </a:rPr>
              <a:t>xxx</a:t>
            </a:r>
            <a:r>
              <a:rPr lang="zh-CN" altLang="en-US" sz="1800" dirty="0">
                <a:solidFill>
                  <a:schemeClr val="bg1"/>
                </a:solidFill>
                <a:latin typeface="思源黑体" panose="020B0500000000000000" pitchFamily="34" charset="-122"/>
                <a:ea typeface="思源黑体" panose="020B0500000000000000" pitchFamily="34" charset="-122"/>
              </a:rPr>
              <a:t>班</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9"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POWERPOINT</a:t>
            </a:r>
          </a:p>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 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0"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指导老师：张教授</a:t>
            </a: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750"/>
                                        <p:tgtEl>
                                          <p:spTgt spid="9"/>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7" grpId="0" animBg="1"/>
      <p:bldP spid="18" grpId="0"/>
      <p:bldP spid="1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5563818" y="1973043"/>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29" name="椭圆 28"/>
          <p:cNvSpPr/>
          <p:nvPr/>
        </p:nvSpPr>
        <p:spPr>
          <a:xfrm>
            <a:off x="5563818" y="2851092"/>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0" name="椭圆 29"/>
          <p:cNvSpPr/>
          <p:nvPr/>
        </p:nvSpPr>
        <p:spPr>
          <a:xfrm>
            <a:off x="5563818" y="3858731"/>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1" name="椭圆 30"/>
          <p:cNvSpPr/>
          <p:nvPr/>
        </p:nvSpPr>
        <p:spPr>
          <a:xfrm>
            <a:off x="5563818" y="4852540"/>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2" name="椭圆 18"/>
          <p:cNvSpPr/>
          <p:nvPr/>
        </p:nvSpPr>
        <p:spPr>
          <a:xfrm flipH="1">
            <a:off x="5025454" y="224492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3" name="椭圆 18"/>
          <p:cNvSpPr/>
          <p:nvPr/>
        </p:nvSpPr>
        <p:spPr>
          <a:xfrm flipH="1">
            <a:off x="5025454" y="3122976"/>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4" name="椭圆 18"/>
          <p:cNvSpPr/>
          <p:nvPr/>
        </p:nvSpPr>
        <p:spPr>
          <a:xfrm flipH="1">
            <a:off x="5025454" y="413061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5" name="椭圆 18"/>
          <p:cNvSpPr/>
          <p:nvPr/>
        </p:nvSpPr>
        <p:spPr>
          <a:xfrm flipH="1">
            <a:off x="5025454" y="5124424"/>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6" name="椭圆 20"/>
          <p:cNvSpPr/>
          <p:nvPr/>
        </p:nvSpPr>
        <p:spPr>
          <a:xfrm>
            <a:off x="5777098" y="2186323"/>
            <a:ext cx="340591" cy="340591"/>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7" name="椭圆 21"/>
          <p:cNvSpPr/>
          <p:nvPr/>
        </p:nvSpPr>
        <p:spPr>
          <a:xfrm>
            <a:off x="5777098" y="3091264"/>
            <a:ext cx="340591" cy="286810"/>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8" name="椭圆 22"/>
          <p:cNvSpPr/>
          <p:nvPr/>
        </p:nvSpPr>
        <p:spPr>
          <a:xfrm>
            <a:off x="5793089" y="4072011"/>
            <a:ext cx="308611" cy="340591"/>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9" name="椭圆 23"/>
          <p:cNvSpPr/>
          <p:nvPr/>
        </p:nvSpPr>
        <p:spPr>
          <a:xfrm>
            <a:off x="5777098" y="5076699"/>
            <a:ext cx="340591" cy="31883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grpSp>
        <p:nvGrpSpPr>
          <p:cNvPr id="40" name="组合 39"/>
          <p:cNvGrpSpPr/>
          <p:nvPr/>
        </p:nvGrpSpPr>
        <p:grpSpPr>
          <a:xfrm>
            <a:off x="6779382" y="1902329"/>
            <a:ext cx="4072877" cy="661974"/>
            <a:chOff x="6798184" y="1678126"/>
            <a:chExt cx="5149474" cy="700906"/>
          </a:xfrm>
        </p:grpSpPr>
        <p:sp>
          <p:nvSpPr>
            <p:cNvPr id="41" name="矩形 40"/>
            <p:cNvSpPr/>
            <p:nvPr/>
          </p:nvSpPr>
          <p:spPr>
            <a:xfrm>
              <a:off x="6798184" y="2030750"/>
              <a:ext cx="5149474" cy="348282"/>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根据情景需求，设计需要实现的的功能等。</a:t>
              </a:r>
            </a:p>
          </p:txBody>
        </p:sp>
        <p:sp>
          <p:nvSpPr>
            <p:cNvPr id="42" name="矩形 41"/>
            <p:cNvSpPr/>
            <p:nvPr/>
          </p:nvSpPr>
          <p:spPr>
            <a:xfrm>
              <a:off x="6798184" y="1678126"/>
              <a:ext cx="266738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313D51"/>
                  </a:solidFill>
                  <a:latin typeface="思源黑体" panose="020B0500000000000000" pitchFamily="34" charset="-122"/>
                  <a:ea typeface="思源黑体" panose="020B0500000000000000" pitchFamily="34" charset="-122"/>
                  <a:cs typeface="+mn-ea"/>
                  <a:sym typeface="+mn-lt"/>
                </a:rPr>
                <a:t>1. </a:t>
              </a: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业务分析</a:t>
              </a:r>
            </a:p>
          </p:txBody>
        </p:sp>
      </p:grpSp>
      <p:grpSp>
        <p:nvGrpSpPr>
          <p:cNvPr id="43" name="组合 42"/>
          <p:cNvGrpSpPr/>
          <p:nvPr/>
        </p:nvGrpSpPr>
        <p:grpSpPr>
          <a:xfrm>
            <a:off x="6779381" y="2780377"/>
            <a:ext cx="4072878" cy="920506"/>
            <a:chOff x="6798183" y="1678126"/>
            <a:chExt cx="5149475" cy="974644"/>
          </a:xfrm>
        </p:grpSpPr>
        <p:sp>
          <p:nvSpPr>
            <p:cNvPr id="44" name="矩形 43"/>
            <p:cNvSpPr/>
            <p:nvPr/>
          </p:nvSpPr>
          <p:spPr>
            <a:xfrm>
              <a:off x="6798184" y="2030750"/>
              <a:ext cx="5149474" cy="622020"/>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采用</a:t>
              </a:r>
              <a:r>
                <a:rPr lang="zh-CN" altLang="en-US" sz="1400" dirty="0">
                  <a:solidFill>
                    <a:srgbClr val="FF0000"/>
                  </a:solidFill>
                  <a:latin typeface="思源黑体" panose="020B0500000000000000" pitchFamily="34" charset="-122"/>
                  <a:ea typeface="思源黑体" panose="020B0500000000000000" pitchFamily="34" charset="-122"/>
                  <a:sym typeface="微软雅黑" panose="020B0503020204020204" pitchFamily="34" charset="-122"/>
                </a:rPr>
                <a:t>面向对象</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的思维设计程序，分析功能实现需要的对象以及对象间的关系。</a:t>
              </a:r>
            </a:p>
          </p:txBody>
        </p:sp>
        <p:sp>
          <p:nvSpPr>
            <p:cNvPr id="45" name="矩形 44"/>
            <p:cNvSpPr/>
            <p:nvPr/>
          </p:nvSpPr>
          <p:spPr>
            <a:xfrm>
              <a:off x="6798183" y="1678126"/>
              <a:ext cx="2667383"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2. </a:t>
              </a:r>
              <a:r>
                <a:rPr lang="zh-CN" altLang="en-US" b="1" kern="0" dirty="0">
                  <a:solidFill>
                    <a:srgbClr val="234B87"/>
                  </a:solidFill>
                  <a:latin typeface="思源黑体" panose="020B0500000000000000" pitchFamily="34" charset="-122"/>
                  <a:ea typeface="思源黑体" panose="020B0500000000000000" pitchFamily="34" charset="-122"/>
                  <a:cs typeface="+mn-ea"/>
                  <a:sym typeface="+mn-lt"/>
                </a:rPr>
                <a:t>程序设计</a:t>
              </a:r>
            </a:p>
          </p:txBody>
        </p:sp>
      </p:grpSp>
      <p:grpSp>
        <p:nvGrpSpPr>
          <p:cNvPr id="46" name="组合 45"/>
          <p:cNvGrpSpPr/>
          <p:nvPr/>
        </p:nvGrpSpPr>
        <p:grpSpPr>
          <a:xfrm>
            <a:off x="6779382" y="3788015"/>
            <a:ext cx="4072877" cy="920506"/>
            <a:chOff x="6798184" y="1678126"/>
            <a:chExt cx="5149474" cy="974644"/>
          </a:xfrm>
        </p:grpSpPr>
        <p:sp>
          <p:nvSpPr>
            <p:cNvPr id="47" name="矩形 46"/>
            <p:cNvSpPr/>
            <p:nvPr/>
          </p:nvSpPr>
          <p:spPr>
            <a:xfrm>
              <a:off x="6798184" y="2030750"/>
              <a:ext cx="5149474" cy="622020"/>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选择合适的开发框架、设计模式等组织代码，采用</a:t>
              </a:r>
              <a:r>
                <a:rPr lang="zh-CN" altLang="en-US" sz="1400" dirty="0">
                  <a:solidFill>
                    <a:srgbClr val="FF0000"/>
                  </a:solidFill>
                  <a:latin typeface="思源黑体" panose="020B0500000000000000" pitchFamily="34" charset="-122"/>
                  <a:ea typeface="思源黑体" panose="020B0500000000000000" pitchFamily="34" charset="-122"/>
                  <a:sym typeface="微软雅黑" panose="020B0503020204020204" pitchFamily="34" charset="-122"/>
                </a:rPr>
                <a:t>模块化开发</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的方法组织代码文件。</a:t>
              </a:r>
            </a:p>
          </p:txBody>
        </p:sp>
        <p:sp>
          <p:nvSpPr>
            <p:cNvPr id="48" name="矩形 47"/>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3. </a:t>
              </a:r>
              <a:r>
                <a:rPr lang="zh-CN" altLang="en-US" b="1" kern="0" dirty="0">
                  <a:solidFill>
                    <a:srgbClr val="234B87"/>
                  </a:solidFill>
                  <a:latin typeface="思源黑体" panose="020B0500000000000000" pitchFamily="34" charset="-122"/>
                  <a:ea typeface="思源黑体" panose="020B0500000000000000" pitchFamily="34" charset="-122"/>
                  <a:cs typeface="+mn-ea"/>
                  <a:sym typeface="+mn-lt"/>
                </a:rPr>
                <a:t>代码实现</a:t>
              </a:r>
            </a:p>
          </p:txBody>
        </p:sp>
      </p:grpSp>
      <p:grpSp>
        <p:nvGrpSpPr>
          <p:cNvPr id="49" name="组合 48"/>
          <p:cNvGrpSpPr/>
          <p:nvPr/>
        </p:nvGrpSpPr>
        <p:grpSpPr>
          <a:xfrm>
            <a:off x="6779382" y="4781824"/>
            <a:ext cx="4072877" cy="920506"/>
            <a:chOff x="6798184" y="1678126"/>
            <a:chExt cx="5149474" cy="974644"/>
          </a:xfrm>
        </p:grpSpPr>
        <p:sp>
          <p:nvSpPr>
            <p:cNvPr id="50" name="矩形 49"/>
            <p:cNvSpPr/>
            <p:nvPr/>
          </p:nvSpPr>
          <p:spPr>
            <a:xfrm>
              <a:off x="6798184" y="2030750"/>
              <a:ext cx="5149474" cy="622020"/>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代码设计实现后，进行程序的测试与调试，调试无误后，需要长期的维护以及更新。</a:t>
              </a:r>
            </a:p>
          </p:txBody>
        </p:sp>
        <p:sp>
          <p:nvSpPr>
            <p:cNvPr id="51" name="矩形 50"/>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313D51"/>
                  </a:solidFill>
                  <a:latin typeface="思源黑体" panose="020B0500000000000000" pitchFamily="34" charset="-122"/>
                  <a:ea typeface="思源黑体" panose="020B0500000000000000" pitchFamily="34" charset="-122"/>
                  <a:cs typeface="+mn-ea"/>
                  <a:sym typeface="+mn-lt"/>
                </a:rPr>
                <a:t>4. </a:t>
              </a: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调试维护</a:t>
              </a:r>
            </a:p>
          </p:txBody>
        </p:sp>
      </p:grpSp>
      <p:sp>
        <p:nvSpPr>
          <p:cNvPr id="54" name="标题 2">
            <a:extLst>
              <a:ext uri="{FF2B5EF4-FFF2-40B4-BE49-F238E27FC236}">
                <a16:creationId xmlns:a16="http://schemas.microsoft.com/office/drawing/2014/main" id="{D8ECAFF2-0D5E-4E18-B6E2-D556DFBAD325}"/>
              </a:ext>
            </a:extLst>
          </p:cNvPr>
          <p:cNvSpPr>
            <a:spLocks noGrp="1"/>
          </p:cNvSpPr>
          <p:nvPr>
            <p:ph type="title"/>
          </p:nvPr>
        </p:nvSpPr>
        <p:spPr>
          <a:xfrm>
            <a:off x="1395890" y="848186"/>
            <a:ext cx="3629564" cy="605911"/>
          </a:xfrm>
          <a:solidFill>
            <a:schemeClr val="bg1"/>
          </a:solidFill>
        </p:spPr>
        <p:txBody>
          <a:bodyPr/>
          <a:lstStyle/>
          <a:p>
            <a:pPr>
              <a:lnSpc>
                <a:spcPct val="120000"/>
              </a:lnSpc>
            </a:pPr>
            <a:r>
              <a:rPr lang="zh-CN" altLang="en-US" dirty="0"/>
              <a:t>可视化编程概述</a:t>
            </a:r>
          </a:p>
        </p:txBody>
      </p:sp>
      <p:pic>
        <p:nvPicPr>
          <p:cNvPr id="3074" name="Picture 2" descr="如何看待软件开发？">
            <a:extLst>
              <a:ext uri="{FF2B5EF4-FFF2-40B4-BE49-F238E27FC236}">
                <a16:creationId xmlns:a16="http://schemas.microsoft.com/office/drawing/2014/main" id="{6165629C-7E53-4F61-A022-D4D580857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50" y="2618255"/>
            <a:ext cx="3773239" cy="2113014"/>
          </a:xfrm>
          <a:prstGeom prst="rect">
            <a:avLst/>
          </a:prstGeom>
          <a:noFill/>
          <a:extLst>
            <a:ext uri="{909E8E84-426E-40DD-AFC4-6F175D3DCCD1}">
              <a14:hiddenFill xmlns:a14="http://schemas.microsoft.com/office/drawing/2010/main">
                <a:solidFill>
                  <a:srgbClr val="FFFFFF"/>
                </a:solidFill>
              </a14:hiddenFill>
            </a:ext>
          </a:extLst>
        </p:spPr>
      </p:pic>
      <p:sp>
        <p:nvSpPr>
          <p:cNvPr id="55" name="矩形 54">
            <a:extLst>
              <a:ext uri="{FF2B5EF4-FFF2-40B4-BE49-F238E27FC236}">
                <a16:creationId xmlns:a16="http://schemas.microsoft.com/office/drawing/2014/main" id="{D3096554-45E7-41B1-AC1D-0822CCE29EC4}"/>
              </a:ext>
            </a:extLst>
          </p:cNvPr>
          <p:cNvSpPr/>
          <p:nvPr/>
        </p:nvSpPr>
        <p:spPr>
          <a:xfrm>
            <a:off x="1119524" y="1969975"/>
            <a:ext cx="3692650" cy="328936"/>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56" name="TextBox 28">
            <a:extLst>
              <a:ext uri="{FF2B5EF4-FFF2-40B4-BE49-F238E27FC236}">
                <a16:creationId xmlns:a16="http://schemas.microsoft.com/office/drawing/2014/main" id="{679A6ECF-DCAA-4521-A4EE-5C71997EE569}"/>
              </a:ext>
            </a:extLst>
          </p:cNvPr>
          <p:cNvSpPr txBox="1"/>
          <p:nvPr/>
        </p:nvSpPr>
        <p:spPr>
          <a:xfrm>
            <a:off x="1099750" y="1915151"/>
            <a:ext cx="2253331"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软件开发基本流程</a:t>
            </a:r>
          </a:p>
        </p:txBody>
      </p:sp>
      <p:sp>
        <p:nvSpPr>
          <p:cNvPr id="57" name="矩形 56">
            <a:extLst>
              <a:ext uri="{FF2B5EF4-FFF2-40B4-BE49-F238E27FC236}">
                <a16:creationId xmlns:a16="http://schemas.microsoft.com/office/drawing/2014/main" id="{1EA513F9-8766-4619-901B-1B2932247BD5}"/>
              </a:ext>
            </a:extLst>
          </p:cNvPr>
          <p:cNvSpPr/>
          <p:nvPr/>
        </p:nvSpPr>
        <p:spPr>
          <a:xfrm>
            <a:off x="1117190" y="4980115"/>
            <a:ext cx="3697318" cy="295145"/>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通常情况下，我们认为软件和程序是一样的</a:t>
            </a:r>
          </a:p>
        </p:txBody>
      </p:sp>
      <p:sp>
        <p:nvSpPr>
          <p:cNvPr id="58" name="矩形 57">
            <a:extLst>
              <a:ext uri="{FF2B5EF4-FFF2-40B4-BE49-F238E27FC236}">
                <a16:creationId xmlns:a16="http://schemas.microsoft.com/office/drawing/2014/main" id="{B0D2C3F9-851B-4CBE-B60D-67389ED78CF1}"/>
              </a:ext>
            </a:extLst>
          </p:cNvPr>
          <p:cNvSpPr/>
          <p:nvPr/>
        </p:nvSpPr>
        <p:spPr>
          <a:xfrm>
            <a:off x="1099750" y="2272285"/>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135024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500" fill="hold"/>
                                        <p:tgtEl>
                                          <p:spTgt spid="49"/>
                                        </p:tgtEl>
                                        <p:attrNameLst>
                                          <p:attrName>ppt_x</p:attrName>
                                        </p:attrNameLst>
                                      </p:cBhvr>
                                      <p:tavLst>
                                        <p:tav tm="0">
                                          <p:val>
                                            <p:strVal val="#ppt_x"/>
                                          </p:val>
                                        </p:tav>
                                        <p:tav tm="100000">
                                          <p:val>
                                            <p:strVal val="#ppt_x"/>
                                          </p:val>
                                        </p:tav>
                                      </p:tavLst>
                                    </p:anim>
                                    <p:anim calcmode="lin" valueType="num">
                                      <p:cBhvr additive="base">
                                        <p:cTn id="68" dur="500" fill="hold"/>
                                        <p:tgtEl>
                                          <p:spTgt spid="49"/>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2"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 calcmode="lin" valueType="num">
                                      <p:cBhvr additive="base">
                                        <p:cTn id="72" dur="500" fill="hold"/>
                                        <p:tgtEl>
                                          <p:spTgt spid="56"/>
                                        </p:tgtEl>
                                        <p:attrNameLst>
                                          <p:attrName>ppt_x</p:attrName>
                                        </p:attrNameLst>
                                      </p:cBhvr>
                                      <p:tavLst>
                                        <p:tav tm="0">
                                          <p:val>
                                            <p:strVal val="1+#ppt_w/2"/>
                                          </p:val>
                                        </p:tav>
                                        <p:tav tm="100000">
                                          <p:val>
                                            <p:strVal val="#ppt_x"/>
                                          </p:val>
                                        </p:tav>
                                      </p:tavLst>
                                    </p:anim>
                                    <p:anim calcmode="lin" valueType="num">
                                      <p:cBhvr additive="base">
                                        <p:cTn id="73" dur="500" fill="hold"/>
                                        <p:tgtEl>
                                          <p:spTgt spid="56"/>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fill="hold"/>
                                        <p:tgtEl>
                                          <p:spTgt spid="58"/>
                                        </p:tgtEl>
                                        <p:attrNameLst>
                                          <p:attrName>ppt_x</p:attrName>
                                        </p:attrNameLst>
                                      </p:cBhvr>
                                      <p:tavLst>
                                        <p:tav tm="0">
                                          <p:val>
                                            <p:strVal val="0-#ppt_w/2"/>
                                          </p:val>
                                        </p:tav>
                                        <p:tav tm="100000">
                                          <p:val>
                                            <p:strVal val="#ppt_x"/>
                                          </p:val>
                                        </p:tav>
                                      </p:tavLst>
                                    </p:anim>
                                    <p:anim calcmode="lin" valueType="num">
                                      <p:cBhvr additive="base">
                                        <p:cTn id="77"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56" grpId="0"/>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a:extLst>
              <a:ext uri="{FF2B5EF4-FFF2-40B4-BE49-F238E27FC236}">
                <a16:creationId xmlns:a16="http://schemas.microsoft.com/office/drawing/2014/main" id="{D8ECAFF2-0D5E-4E18-B6E2-D556DFBAD325}"/>
              </a:ext>
            </a:extLst>
          </p:cNvPr>
          <p:cNvSpPr>
            <a:spLocks noGrp="1"/>
          </p:cNvSpPr>
          <p:nvPr>
            <p:ph type="title"/>
          </p:nvPr>
        </p:nvSpPr>
        <p:spPr>
          <a:xfrm>
            <a:off x="1395890" y="848186"/>
            <a:ext cx="3629564" cy="605911"/>
          </a:xfrm>
          <a:solidFill>
            <a:schemeClr val="bg1"/>
          </a:solidFill>
        </p:spPr>
        <p:txBody>
          <a:bodyPr/>
          <a:lstStyle/>
          <a:p>
            <a:pPr>
              <a:lnSpc>
                <a:spcPct val="120000"/>
              </a:lnSpc>
            </a:pPr>
            <a:r>
              <a:rPr lang="zh-CN" altLang="en-US" dirty="0"/>
              <a:t>可视化编程概述</a:t>
            </a:r>
          </a:p>
        </p:txBody>
      </p:sp>
      <p:sp>
        <p:nvSpPr>
          <p:cNvPr id="55" name="矩形 54">
            <a:extLst>
              <a:ext uri="{FF2B5EF4-FFF2-40B4-BE49-F238E27FC236}">
                <a16:creationId xmlns:a16="http://schemas.microsoft.com/office/drawing/2014/main" id="{D3096554-45E7-41B1-AC1D-0822CCE29EC4}"/>
              </a:ext>
            </a:extLst>
          </p:cNvPr>
          <p:cNvSpPr/>
          <p:nvPr/>
        </p:nvSpPr>
        <p:spPr>
          <a:xfrm>
            <a:off x="1119524" y="1969975"/>
            <a:ext cx="3692650" cy="328936"/>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56" name="TextBox 28">
            <a:extLst>
              <a:ext uri="{FF2B5EF4-FFF2-40B4-BE49-F238E27FC236}">
                <a16:creationId xmlns:a16="http://schemas.microsoft.com/office/drawing/2014/main" id="{679A6ECF-DCAA-4521-A4EE-5C71997EE569}"/>
              </a:ext>
            </a:extLst>
          </p:cNvPr>
          <p:cNvSpPr txBox="1"/>
          <p:nvPr/>
        </p:nvSpPr>
        <p:spPr>
          <a:xfrm>
            <a:off x="1114833" y="1576919"/>
            <a:ext cx="2253331"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常用开发框架</a:t>
            </a:r>
          </a:p>
        </p:txBody>
      </p:sp>
      <p:pic>
        <p:nvPicPr>
          <p:cNvPr id="4098" name="Picture 2" descr="PyQt5 How to Make GUI Calculator Codeloop">
            <a:extLst>
              <a:ext uri="{FF2B5EF4-FFF2-40B4-BE49-F238E27FC236}">
                <a16:creationId xmlns:a16="http://schemas.microsoft.com/office/drawing/2014/main" id="{3D89544F-4044-494A-89EA-AE1534AB2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9" y="3710088"/>
            <a:ext cx="3238625" cy="18136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ython Tkinter | Reasons Why do we Use Python Tkinter">
            <a:extLst>
              <a:ext uri="{FF2B5EF4-FFF2-40B4-BE49-F238E27FC236}">
                <a16:creationId xmlns:a16="http://schemas.microsoft.com/office/drawing/2014/main" id="{9C1458C8-A756-45BD-A8E3-D13E19132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524" y="3710088"/>
            <a:ext cx="3268880" cy="18136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xPython - 维基百科，自由的百科全书">
            <a:extLst>
              <a:ext uri="{FF2B5EF4-FFF2-40B4-BE49-F238E27FC236}">
                <a16:creationId xmlns:a16="http://schemas.microsoft.com/office/drawing/2014/main" id="{E3883C67-810A-4D0E-8826-0F18C37F8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9476" y="3710087"/>
            <a:ext cx="2705100" cy="1813629"/>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a:extLst>
              <a:ext uri="{FF2B5EF4-FFF2-40B4-BE49-F238E27FC236}">
                <a16:creationId xmlns:a16="http://schemas.microsoft.com/office/drawing/2014/main" id="{35FD99D3-87A2-461B-9C10-D41FA30828BD}"/>
              </a:ext>
            </a:extLst>
          </p:cNvPr>
          <p:cNvGrpSpPr/>
          <p:nvPr/>
        </p:nvGrpSpPr>
        <p:grpSpPr>
          <a:xfrm>
            <a:off x="1114833" y="2263592"/>
            <a:ext cx="2918607" cy="1099428"/>
            <a:chOff x="6798184" y="1678126"/>
            <a:chExt cx="5242121" cy="462767"/>
          </a:xfrm>
        </p:grpSpPr>
        <p:sp>
          <p:nvSpPr>
            <p:cNvPr id="53" name="矩形 52">
              <a:extLst>
                <a:ext uri="{FF2B5EF4-FFF2-40B4-BE49-F238E27FC236}">
                  <a16:creationId xmlns:a16="http://schemas.microsoft.com/office/drawing/2014/main" id="{942ABD26-E11B-4105-B1A1-A480B4E74C4D}"/>
                </a:ext>
              </a:extLst>
            </p:cNvPr>
            <p:cNvSpPr/>
            <p:nvPr/>
          </p:nvSpPr>
          <p:spPr>
            <a:xfrm>
              <a:off x="6890831" y="1863822"/>
              <a:ext cx="5149474" cy="277071"/>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使用方便，功能简单、跨平台的</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Python</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标准</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GUI</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库。</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58" name="矩形 57">
              <a:extLst>
                <a:ext uri="{FF2B5EF4-FFF2-40B4-BE49-F238E27FC236}">
                  <a16:creationId xmlns:a16="http://schemas.microsoft.com/office/drawing/2014/main" id="{558E7A38-2173-4B73-A16E-DD84BB136F17}"/>
                </a:ext>
              </a:extLst>
            </p:cNvPr>
            <p:cNvSpPr/>
            <p:nvPr/>
          </p:nvSpPr>
          <p:spPr>
            <a:xfrm>
              <a:off x="6798184" y="1678126"/>
              <a:ext cx="2667385" cy="166928"/>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1. </a:t>
              </a:r>
              <a:r>
                <a:rPr lang="en-US" altLang="zh-CN" b="1" kern="0" dirty="0" err="1">
                  <a:solidFill>
                    <a:srgbClr val="234B87"/>
                  </a:solidFill>
                  <a:latin typeface="思源黑体" panose="020B0500000000000000" pitchFamily="34" charset="-122"/>
                  <a:ea typeface="思源黑体" panose="020B0500000000000000" pitchFamily="34" charset="-122"/>
                  <a:cs typeface="+mn-ea"/>
                  <a:sym typeface="+mn-lt"/>
                </a:rPr>
                <a:t>Tkinter</a:t>
              </a:r>
              <a:endParaRPr lang="zh-CN" altLang="en-US" b="1" kern="0" dirty="0">
                <a:solidFill>
                  <a:srgbClr val="234B87"/>
                </a:solidFill>
                <a:latin typeface="思源黑体" panose="020B0500000000000000" pitchFamily="34" charset="-122"/>
                <a:ea typeface="思源黑体" panose="020B0500000000000000" pitchFamily="34" charset="-122"/>
                <a:cs typeface="+mn-ea"/>
                <a:sym typeface="+mn-lt"/>
              </a:endParaRPr>
            </a:p>
          </p:txBody>
        </p:sp>
      </p:grpSp>
      <p:grpSp>
        <p:nvGrpSpPr>
          <p:cNvPr id="59" name="组合 58">
            <a:extLst>
              <a:ext uri="{FF2B5EF4-FFF2-40B4-BE49-F238E27FC236}">
                <a16:creationId xmlns:a16="http://schemas.microsoft.com/office/drawing/2014/main" id="{A6880419-2CA2-477A-B2D7-9B00674AD6BA}"/>
              </a:ext>
            </a:extLst>
          </p:cNvPr>
          <p:cNvGrpSpPr/>
          <p:nvPr/>
        </p:nvGrpSpPr>
        <p:grpSpPr>
          <a:xfrm>
            <a:off x="4667249" y="2263592"/>
            <a:ext cx="2918607" cy="1097523"/>
            <a:chOff x="6798184" y="1678126"/>
            <a:chExt cx="5242121" cy="461965"/>
          </a:xfrm>
        </p:grpSpPr>
        <p:sp>
          <p:nvSpPr>
            <p:cNvPr id="60" name="矩形 59">
              <a:extLst>
                <a:ext uri="{FF2B5EF4-FFF2-40B4-BE49-F238E27FC236}">
                  <a16:creationId xmlns:a16="http://schemas.microsoft.com/office/drawing/2014/main" id="{A098C014-5324-4F3A-90BE-29CA497FA02A}"/>
                </a:ext>
              </a:extLst>
            </p:cNvPr>
            <p:cNvSpPr/>
            <p:nvPr/>
          </p:nvSpPr>
          <p:spPr>
            <a:xfrm>
              <a:off x="6890831" y="1863020"/>
              <a:ext cx="5149474" cy="277071"/>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基于</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Qt5</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开发的功能强大、跨平台的开发框架。</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61" name="矩形 60">
              <a:extLst>
                <a:ext uri="{FF2B5EF4-FFF2-40B4-BE49-F238E27FC236}">
                  <a16:creationId xmlns:a16="http://schemas.microsoft.com/office/drawing/2014/main" id="{B029137E-4873-4ED6-8D98-FD80A817F2A7}"/>
                </a:ext>
              </a:extLst>
            </p:cNvPr>
            <p:cNvSpPr/>
            <p:nvPr/>
          </p:nvSpPr>
          <p:spPr>
            <a:xfrm>
              <a:off x="6798184" y="1678126"/>
              <a:ext cx="2667385" cy="166928"/>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2. PyQt5</a:t>
              </a:r>
              <a:endParaRPr lang="zh-CN" altLang="en-US" b="1" kern="0" dirty="0">
                <a:solidFill>
                  <a:srgbClr val="234B87"/>
                </a:solidFill>
                <a:latin typeface="思源黑体" panose="020B0500000000000000" pitchFamily="34" charset="-122"/>
                <a:ea typeface="思源黑体" panose="020B0500000000000000" pitchFamily="34" charset="-122"/>
                <a:cs typeface="+mn-ea"/>
                <a:sym typeface="+mn-lt"/>
              </a:endParaRPr>
            </a:p>
          </p:txBody>
        </p:sp>
      </p:grpSp>
      <p:sp>
        <p:nvSpPr>
          <p:cNvPr id="62" name="矩形 61">
            <a:extLst>
              <a:ext uri="{FF2B5EF4-FFF2-40B4-BE49-F238E27FC236}">
                <a16:creationId xmlns:a16="http://schemas.microsoft.com/office/drawing/2014/main" id="{0AF3D092-304D-494B-96CB-C0C5CA3B5C52}"/>
              </a:ext>
            </a:extLst>
          </p:cNvPr>
          <p:cNvSpPr/>
          <p:nvPr/>
        </p:nvSpPr>
        <p:spPr>
          <a:xfrm>
            <a:off x="5089919" y="5799622"/>
            <a:ext cx="6298163" cy="328936"/>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跨平台是指可以运行在不同的平台上，如</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Windows</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MacOS</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或者</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Linux</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等等。</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63" name="组合 62">
            <a:extLst>
              <a:ext uri="{FF2B5EF4-FFF2-40B4-BE49-F238E27FC236}">
                <a16:creationId xmlns:a16="http://schemas.microsoft.com/office/drawing/2014/main" id="{F65B55AA-880C-43D0-9721-ABB32D89634F}"/>
              </a:ext>
            </a:extLst>
          </p:cNvPr>
          <p:cNvGrpSpPr/>
          <p:nvPr/>
        </p:nvGrpSpPr>
        <p:grpSpPr>
          <a:xfrm>
            <a:off x="8469475" y="2263592"/>
            <a:ext cx="2918607" cy="1097523"/>
            <a:chOff x="6798184" y="1678126"/>
            <a:chExt cx="5242121" cy="461965"/>
          </a:xfrm>
        </p:grpSpPr>
        <p:sp>
          <p:nvSpPr>
            <p:cNvPr id="64" name="矩形 63">
              <a:extLst>
                <a:ext uri="{FF2B5EF4-FFF2-40B4-BE49-F238E27FC236}">
                  <a16:creationId xmlns:a16="http://schemas.microsoft.com/office/drawing/2014/main" id="{88F3CEFD-3FF1-4412-B2F1-F3D8A0BEBB6F}"/>
                </a:ext>
              </a:extLst>
            </p:cNvPr>
            <p:cNvSpPr/>
            <p:nvPr/>
          </p:nvSpPr>
          <p:spPr>
            <a:xfrm>
              <a:off x="6890831" y="1863020"/>
              <a:ext cx="5149474" cy="277071"/>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开源免费、功能完善、跨平台的</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GUI</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第三方库。</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65" name="矩形 64">
              <a:extLst>
                <a:ext uri="{FF2B5EF4-FFF2-40B4-BE49-F238E27FC236}">
                  <a16:creationId xmlns:a16="http://schemas.microsoft.com/office/drawing/2014/main" id="{F4571727-111E-4C6A-A4BF-31575635B2AB}"/>
                </a:ext>
              </a:extLst>
            </p:cNvPr>
            <p:cNvSpPr/>
            <p:nvPr/>
          </p:nvSpPr>
          <p:spPr>
            <a:xfrm>
              <a:off x="6798184" y="1678126"/>
              <a:ext cx="3775606" cy="166928"/>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a:solidFill>
                    <a:srgbClr val="234B87"/>
                  </a:solidFill>
                  <a:latin typeface="思源黑体" panose="020B0500000000000000" pitchFamily="34" charset="-122"/>
                  <a:ea typeface="思源黑体" panose="020B0500000000000000" pitchFamily="34" charset="-122"/>
                  <a:cs typeface="+mn-ea"/>
                  <a:sym typeface="+mn-lt"/>
                </a:rPr>
                <a:t>3. </a:t>
              </a:r>
              <a:r>
                <a:rPr lang="en-US" altLang="zh-CN" b="1" kern="0" dirty="0" err="1">
                  <a:solidFill>
                    <a:srgbClr val="234B87"/>
                  </a:solidFill>
                  <a:latin typeface="思源黑体" panose="020B0500000000000000" pitchFamily="34" charset="-122"/>
                  <a:ea typeface="思源黑体" panose="020B0500000000000000" pitchFamily="34" charset="-122"/>
                  <a:cs typeface="+mn-ea"/>
                  <a:sym typeface="+mn-lt"/>
                </a:rPr>
                <a:t>wxpython</a:t>
              </a:r>
              <a:endParaRPr lang="zh-CN" altLang="en-US" b="1" kern="0" dirty="0">
                <a:solidFill>
                  <a:srgbClr val="234B87"/>
                </a:solidFill>
                <a:latin typeface="思源黑体" panose="020B0500000000000000" pitchFamily="34" charset="-122"/>
                <a:ea typeface="思源黑体" panose="020B0500000000000000" pitchFamily="34" charset="-122"/>
                <a:cs typeface="+mn-ea"/>
                <a:sym typeface="+mn-lt"/>
              </a:endParaRPr>
            </a:p>
          </p:txBody>
        </p:sp>
      </p:grpSp>
      <p:sp>
        <p:nvSpPr>
          <p:cNvPr id="66" name="矩形 65">
            <a:extLst>
              <a:ext uri="{FF2B5EF4-FFF2-40B4-BE49-F238E27FC236}">
                <a16:creationId xmlns:a16="http://schemas.microsoft.com/office/drawing/2014/main" id="{1360439C-F9EA-40A2-8070-C79791EEC2FD}"/>
              </a:ext>
            </a:extLst>
          </p:cNvPr>
          <p:cNvSpPr/>
          <p:nvPr/>
        </p:nvSpPr>
        <p:spPr>
          <a:xfrm>
            <a:off x="1114833" y="1973346"/>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1185576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771735" y="2364662"/>
            <a:ext cx="1643399"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676030" y="3013501"/>
            <a:ext cx="4633615" cy="830997"/>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bg1"/>
                </a:solidFill>
                <a:latin typeface="思源黑体" panose="020B0500000000000000" pitchFamily="34" charset="-122"/>
                <a:ea typeface="思源黑体" panose="020B0500000000000000" pitchFamily="34" charset="-122"/>
              </a:rPr>
              <a:t>PyQt</a:t>
            </a:r>
            <a:r>
              <a:rPr lang="zh-CN" altLang="en-US" sz="4800" b="1" dirty="0">
                <a:solidFill>
                  <a:schemeClr val="bg1"/>
                </a:solidFill>
                <a:latin typeface="思源黑体" panose="020B0500000000000000" pitchFamily="34" charset="-122"/>
                <a:ea typeface="思源黑体" panose="020B0500000000000000" pitchFamily="34" charset="-122"/>
              </a:rPr>
              <a:t>基本用法</a:t>
            </a:r>
          </a:p>
        </p:txBody>
      </p:sp>
      <p:cxnSp>
        <p:nvCxnSpPr>
          <p:cNvPr id="27" name="直接连接符 26"/>
          <p:cNvCxnSpPr/>
          <p:nvPr/>
        </p:nvCxnSpPr>
        <p:spPr>
          <a:xfrm>
            <a:off x="4543115" y="2723028"/>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33052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en-US" altLang="zh-CN" dirty="0" err="1"/>
              <a:t>PyQt</a:t>
            </a:r>
            <a:r>
              <a:rPr lang="zh-CN" altLang="en-US" dirty="0"/>
              <a:t>基本用法</a:t>
            </a:r>
          </a:p>
        </p:txBody>
      </p:sp>
      <p:pic>
        <p:nvPicPr>
          <p:cNvPr id="5122" name="Picture 2" descr="https://pic3.zhimg.com/80/v2-268a2e95d5bd67ca4e9dbdef7270f062_720w.png">
            <a:extLst>
              <a:ext uri="{FF2B5EF4-FFF2-40B4-BE49-F238E27FC236}">
                <a16:creationId xmlns:a16="http://schemas.microsoft.com/office/drawing/2014/main" id="{ABA6052B-B6D7-411A-99D7-C5352474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833" y="2163104"/>
            <a:ext cx="3830391" cy="357672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28">
            <a:extLst>
              <a:ext uri="{FF2B5EF4-FFF2-40B4-BE49-F238E27FC236}">
                <a16:creationId xmlns:a16="http://schemas.microsoft.com/office/drawing/2014/main" id="{A083A036-32A3-47C7-9C67-FEA4DE96EEF6}"/>
              </a:ext>
            </a:extLst>
          </p:cNvPr>
          <p:cNvSpPr txBox="1"/>
          <p:nvPr/>
        </p:nvSpPr>
        <p:spPr>
          <a:xfrm>
            <a:off x="1114833" y="1587527"/>
            <a:ext cx="2888000"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234B87"/>
                </a:solidFill>
                <a:latin typeface="思源黑体" panose="020B0500000000000000" pitchFamily="34" charset="-122"/>
                <a:ea typeface="思源黑体" panose="020B0500000000000000" pitchFamily="34" charset="-122"/>
              </a:rPr>
              <a:t>基本窗体对象</a:t>
            </a:r>
            <a:r>
              <a:rPr lang="en-US" altLang="zh-CN" sz="2000" b="1" dirty="0">
                <a:solidFill>
                  <a:srgbClr val="234B87"/>
                </a:solidFill>
                <a:latin typeface="思源黑体" panose="020B0500000000000000" pitchFamily="34" charset="-122"/>
                <a:ea typeface="思源黑体" panose="020B0500000000000000" pitchFamily="34" charset="-122"/>
              </a:rPr>
              <a:t>(Widget)</a:t>
            </a:r>
            <a:endParaRPr lang="zh-CN" altLang="en-US" sz="2000" b="1" dirty="0">
              <a:solidFill>
                <a:srgbClr val="234B87"/>
              </a:solidFill>
              <a:latin typeface="思源黑体" panose="020B0500000000000000" pitchFamily="34" charset="-122"/>
              <a:ea typeface="思源黑体" panose="020B0500000000000000" pitchFamily="34" charset="-122"/>
            </a:endParaRPr>
          </a:p>
        </p:txBody>
      </p:sp>
      <p:sp>
        <p:nvSpPr>
          <p:cNvPr id="19" name="矩形 18">
            <a:extLst>
              <a:ext uri="{FF2B5EF4-FFF2-40B4-BE49-F238E27FC236}">
                <a16:creationId xmlns:a16="http://schemas.microsoft.com/office/drawing/2014/main" id="{EDD7FEA9-FA3E-4B1E-A2AE-61D3B26896C1}"/>
              </a:ext>
            </a:extLst>
          </p:cNvPr>
          <p:cNvSpPr/>
          <p:nvPr/>
        </p:nvSpPr>
        <p:spPr>
          <a:xfrm>
            <a:off x="1114833" y="198395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箭头连接符 12">
            <a:extLst>
              <a:ext uri="{FF2B5EF4-FFF2-40B4-BE49-F238E27FC236}">
                <a16:creationId xmlns:a16="http://schemas.microsoft.com/office/drawing/2014/main" id="{A1BF9551-2A7A-4993-BF2A-768C867A9351}"/>
              </a:ext>
            </a:extLst>
          </p:cNvPr>
          <p:cNvCxnSpPr>
            <a:cxnSpLocks/>
          </p:cNvCxnSpPr>
          <p:nvPr/>
        </p:nvCxnSpPr>
        <p:spPr>
          <a:xfrm>
            <a:off x="1651518" y="2649894"/>
            <a:ext cx="4086809" cy="0"/>
          </a:xfrm>
          <a:prstGeom prst="straightConnector1">
            <a:avLst/>
          </a:prstGeom>
          <a:ln w="28575">
            <a:solidFill>
              <a:srgbClr val="234B87"/>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1B85FE7-FF2B-4F85-87AF-813258B9FD50}"/>
              </a:ext>
            </a:extLst>
          </p:cNvPr>
          <p:cNvCxnSpPr>
            <a:cxnSpLocks/>
          </p:cNvCxnSpPr>
          <p:nvPr/>
        </p:nvCxnSpPr>
        <p:spPr>
          <a:xfrm>
            <a:off x="4945224" y="3007567"/>
            <a:ext cx="793103" cy="0"/>
          </a:xfrm>
          <a:prstGeom prst="straightConnector1">
            <a:avLst/>
          </a:prstGeom>
          <a:ln w="28575">
            <a:solidFill>
              <a:srgbClr val="234B87"/>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803138E-C623-4C5B-A35B-FAB5DC17D714}"/>
              </a:ext>
            </a:extLst>
          </p:cNvPr>
          <p:cNvCxnSpPr>
            <a:cxnSpLocks/>
          </p:cNvCxnSpPr>
          <p:nvPr/>
        </p:nvCxnSpPr>
        <p:spPr>
          <a:xfrm>
            <a:off x="4945224" y="3502090"/>
            <a:ext cx="793103" cy="0"/>
          </a:xfrm>
          <a:prstGeom prst="straightConnector1">
            <a:avLst/>
          </a:prstGeom>
          <a:ln w="28575">
            <a:solidFill>
              <a:srgbClr val="234B87"/>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7741A4F-3644-4B59-805C-DFE61A2761D8}"/>
              </a:ext>
            </a:extLst>
          </p:cNvPr>
          <p:cNvSpPr txBox="1"/>
          <p:nvPr/>
        </p:nvSpPr>
        <p:spPr>
          <a:xfrm>
            <a:off x="5663684" y="2490281"/>
            <a:ext cx="933062" cy="338554"/>
          </a:xfrm>
          <a:prstGeom prst="rect">
            <a:avLst/>
          </a:prstGeom>
          <a:noFill/>
        </p:spPr>
        <p:txBody>
          <a:bodyPr wrap="square" rtlCol="0">
            <a:spAutoFit/>
          </a:bodyPr>
          <a:lstStyle/>
          <a:p>
            <a:pPr algn="ctr"/>
            <a:r>
              <a:rPr lang="zh-CN" altLang="en-US" sz="1600" dirty="0">
                <a:solidFill>
                  <a:srgbClr val="234B87"/>
                </a:solidFill>
                <a:ea typeface="思源黑体" panose="020B0500000000000000"/>
              </a:rPr>
              <a:t>菜单栏</a:t>
            </a:r>
          </a:p>
        </p:txBody>
      </p:sp>
      <p:sp>
        <p:nvSpPr>
          <p:cNvPr id="30" name="文本框 29">
            <a:extLst>
              <a:ext uri="{FF2B5EF4-FFF2-40B4-BE49-F238E27FC236}">
                <a16:creationId xmlns:a16="http://schemas.microsoft.com/office/drawing/2014/main" id="{50BD8EE0-31E1-4B92-B39F-A907E1DC1374}"/>
              </a:ext>
            </a:extLst>
          </p:cNvPr>
          <p:cNvSpPr txBox="1"/>
          <p:nvPr/>
        </p:nvSpPr>
        <p:spPr>
          <a:xfrm>
            <a:off x="5663684" y="2828835"/>
            <a:ext cx="933062" cy="338554"/>
          </a:xfrm>
          <a:prstGeom prst="rect">
            <a:avLst/>
          </a:prstGeom>
          <a:noFill/>
        </p:spPr>
        <p:txBody>
          <a:bodyPr wrap="square" rtlCol="0">
            <a:spAutoFit/>
          </a:bodyPr>
          <a:lstStyle/>
          <a:p>
            <a:pPr algn="ctr"/>
            <a:r>
              <a:rPr lang="zh-CN" altLang="en-US" sz="1600" dirty="0">
                <a:solidFill>
                  <a:srgbClr val="234B87"/>
                </a:solidFill>
                <a:ea typeface="思源黑体" panose="020B0500000000000000"/>
              </a:rPr>
              <a:t>文本框</a:t>
            </a:r>
          </a:p>
        </p:txBody>
      </p:sp>
      <p:sp>
        <p:nvSpPr>
          <p:cNvPr id="33" name="文本框 32">
            <a:extLst>
              <a:ext uri="{FF2B5EF4-FFF2-40B4-BE49-F238E27FC236}">
                <a16:creationId xmlns:a16="http://schemas.microsoft.com/office/drawing/2014/main" id="{DB4AF3E4-87D6-4187-9B63-440B1CF066ED}"/>
              </a:ext>
            </a:extLst>
          </p:cNvPr>
          <p:cNvSpPr txBox="1"/>
          <p:nvPr/>
        </p:nvSpPr>
        <p:spPr>
          <a:xfrm>
            <a:off x="5663684" y="3343394"/>
            <a:ext cx="933062" cy="338554"/>
          </a:xfrm>
          <a:prstGeom prst="rect">
            <a:avLst/>
          </a:prstGeom>
          <a:noFill/>
        </p:spPr>
        <p:txBody>
          <a:bodyPr wrap="square" rtlCol="0">
            <a:spAutoFit/>
          </a:bodyPr>
          <a:lstStyle/>
          <a:p>
            <a:pPr algn="ctr"/>
            <a:r>
              <a:rPr lang="zh-CN" altLang="en-US" sz="1600" dirty="0">
                <a:solidFill>
                  <a:srgbClr val="234B87"/>
                </a:solidFill>
                <a:ea typeface="思源黑体" panose="020B0500000000000000"/>
              </a:rPr>
              <a:t>按钮</a:t>
            </a:r>
          </a:p>
        </p:txBody>
      </p:sp>
      <p:cxnSp>
        <p:nvCxnSpPr>
          <p:cNvPr id="34" name="直接箭头连接符 33">
            <a:extLst>
              <a:ext uri="{FF2B5EF4-FFF2-40B4-BE49-F238E27FC236}">
                <a16:creationId xmlns:a16="http://schemas.microsoft.com/office/drawing/2014/main" id="{C62D8A13-1EBC-4B90-B3F9-470C09658C00}"/>
              </a:ext>
            </a:extLst>
          </p:cNvPr>
          <p:cNvCxnSpPr>
            <a:cxnSpLocks/>
          </p:cNvCxnSpPr>
          <p:nvPr/>
        </p:nvCxnSpPr>
        <p:spPr>
          <a:xfrm>
            <a:off x="1548144" y="2335763"/>
            <a:ext cx="4190183" cy="0"/>
          </a:xfrm>
          <a:prstGeom prst="straightConnector1">
            <a:avLst/>
          </a:prstGeom>
          <a:ln w="28575">
            <a:solidFill>
              <a:srgbClr val="234B87"/>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A151C67-57FB-4DF0-9556-545BB71D5BF1}"/>
              </a:ext>
            </a:extLst>
          </p:cNvPr>
          <p:cNvSpPr txBox="1"/>
          <p:nvPr/>
        </p:nvSpPr>
        <p:spPr>
          <a:xfrm>
            <a:off x="5663684" y="2144999"/>
            <a:ext cx="933062" cy="338554"/>
          </a:xfrm>
          <a:prstGeom prst="rect">
            <a:avLst/>
          </a:prstGeom>
          <a:noFill/>
        </p:spPr>
        <p:txBody>
          <a:bodyPr wrap="square" rtlCol="0">
            <a:spAutoFit/>
          </a:bodyPr>
          <a:lstStyle/>
          <a:p>
            <a:pPr algn="ctr"/>
            <a:r>
              <a:rPr lang="zh-CN" altLang="en-US" sz="1600" dirty="0">
                <a:solidFill>
                  <a:srgbClr val="234B87"/>
                </a:solidFill>
                <a:ea typeface="思源黑体" panose="020B0500000000000000"/>
              </a:rPr>
              <a:t>图标</a:t>
            </a:r>
          </a:p>
        </p:txBody>
      </p:sp>
      <p:pic>
        <p:nvPicPr>
          <p:cNvPr id="28" name="图片 27">
            <a:extLst>
              <a:ext uri="{FF2B5EF4-FFF2-40B4-BE49-F238E27FC236}">
                <a16:creationId xmlns:a16="http://schemas.microsoft.com/office/drawing/2014/main" id="{8F94C786-91ED-49AB-B96D-FC53B5CECD6F}"/>
              </a:ext>
            </a:extLst>
          </p:cNvPr>
          <p:cNvPicPr>
            <a:picLocks noChangeAspect="1"/>
          </p:cNvPicPr>
          <p:nvPr/>
        </p:nvPicPr>
        <p:blipFill>
          <a:blip r:embed="rId4"/>
          <a:stretch>
            <a:fillRect/>
          </a:stretch>
        </p:blipFill>
        <p:spPr>
          <a:xfrm>
            <a:off x="7367936" y="2163103"/>
            <a:ext cx="3723401" cy="3576723"/>
          </a:xfrm>
          <a:prstGeom prst="rect">
            <a:avLst/>
          </a:prstGeom>
        </p:spPr>
      </p:pic>
      <p:sp>
        <p:nvSpPr>
          <p:cNvPr id="39" name="文本框 38">
            <a:extLst>
              <a:ext uri="{FF2B5EF4-FFF2-40B4-BE49-F238E27FC236}">
                <a16:creationId xmlns:a16="http://schemas.microsoft.com/office/drawing/2014/main" id="{8A1D4877-B215-4B34-8C77-F2C1A467EA24}"/>
              </a:ext>
            </a:extLst>
          </p:cNvPr>
          <p:cNvSpPr txBox="1"/>
          <p:nvPr/>
        </p:nvSpPr>
        <p:spPr>
          <a:xfrm>
            <a:off x="5066521" y="4841435"/>
            <a:ext cx="2180257" cy="1077218"/>
          </a:xfrm>
          <a:prstGeom prst="rect">
            <a:avLst/>
          </a:prstGeom>
          <a:noFill/>
        </p:spPr>
        <p:txBody>
          <a:bodyPr wrap="square" rtlCol="0">
            <a:spAutoFit/>
          </a:bodyPr>
          <a:lstStyle/>
          <a:p>
            <a:pPr algn="ctr"/>
            <a:r>
              <a:rPr lang="zh-CN" altLang="en-US" sz="1600" dirty="0">
                <a:ea typeface="思源黑体" panose="020B0500000000000000"/>
              </a:rPr>
              <a:t>这里以</a:t>
            </a:r>
            <a:r>
              <a:rPr lang="en-US" altLang="zh-CN" sz="1600" dirty="0" err="1">
                <a:ea typeface="思源黑体" panose="020B0500000000000000"/>
              </a:rPr>
              <a:t>tkinter</a:t>
            </a:r>
            <a:r>
              <a:rPr lang="zh-CN" altLang="en-US" sz="1600" dirty="0">
                <a:ea typeface="思源黑体" panose="020B0500000000000000"/>
              </a:rPr>
              <a:t>控件为例，实际上各个开发框架的函数用法名字大多一致</a:t>
            </a:r>
          </a:p>
        </p:txBody>
      </p:sp>
      <p:cxnSp>
        <p:nvCxnSpPr>
          <p:cNvPr id="40" name="直接箭头连接符 39">
            <a:extLst>
              <a:ext uri="{FF2B5EF4-FFF2-40B4-BE49-F238E27FC236}">
                <a16:creationId xmlns:a16="http://schemas.microsoft.com/office/drawing/2014/main" id="{5DB836D4-3D08-4639-94E2-DF9FA520B2EE}"/>
              </a:ext>
            </a:extLst>
          </p:cNvPr>
          <p:cNvCxnSpPr>
            <a:cxnSpLocks/>
          </p:cNvCxnSpPr>
          <p:nvPr/>
        </p:nvCxnSpPr>
        <p:spPr>
          <a:xfrm flipH="1">
            <a:off x="6596746" y="4111689"/>
            <a:ext cx="1300064" cy="0"/>
          </a:xfrm>
          <a:prstGeom prst="straightConnector1">
            <a:avLst/>
          </a:prstGeom>
          <a:ln w="28575">
            <a:solidFill>
              <a:srgbClr val="234B87"/>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01A314D-4B40-49EB-8D94-0E12A6A1C72A}"/>
              </a:ext>
            </a:extLst>
          </p:cNvPr>
          <p:cNvSpPr txBox="1"/>
          <p:nvPr/>
        </p:nvSpPr>
        <p:spPr>
          <a:xfrm>
            <a:off x="5346441" y="3951464"/>
            <a:ext cx="1250305" cy="338554"/>
          </a:xfrm>
          <a:prstGeom prst="rect">
            <a:avLst/>
          </a:prstGeom>
          <a:noFill/>
        </p:spPr>
        <p:txBody>
          <a:bodyPr wrap="square" rtlCol="0">
            <a:spAutoFit/>
          </a:bodyPr>
          <a:lstStyle/>
          <a:p>
            <a:pPr algn="ctr"/>
            <a:r>
              <a:rPr lang="en-US" altLang="zh-CN" sz="1600" dirty="0">
                <a:solidFill>
                  <a:srgbClr val="FF0000"/>
                </a:solidFill>
                <a:ea typeface="思源黑体" panose="020B0500000000000000"/>
              </a:rPr>
              <a:t>Tk</a:t>
            </a:r>
            <a:r>
              <a:rPr lang="zh-CN" altLang="en-US" sz="1600" dirty="0">
                <a:solidFill>
                  <a:srgbClr val="FF0000"/>
                </a:solidFill>
                <a:ea typeface="思源黑体" panose="020B0500000000000000"/>
              </a:rPr>
              <a:t>（主窗口）</a:t>
            </a:r>
          </a:p>
        </p:txBody>
      </p:sp>
    </p:spTree>
    <p:extLst>
      <p:ext uri="{BB962C8B-B14F-4D97-AF65-F5344CB8AC3E}">
        <p14:creationId xmlns:p14="http://schemas.microsoft.com/office/powerpoint/2010/main" val="2726580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5890" y="848186"/>
            <a:ext cx="3629564" cy="605911"/>
          </a:xfrm>
          <a:solidFill>
            <a:schemeClr val="bg1"/>
          </a:solidFill>
        </p:spPr>
        <p:txBody>
          <a:bodyPr/>
          <a:lstStyle/>
          <a:p>
            <a:pPr>
              <a:lnSpc>
                <a:spcPct val="120000"/>
              </a:lnSpc>
            </a:pPr>
            <a:r>
              <a:rPr lang="en-US" altLang="zh-CN" dirty="0" err="1"/>
              <a:t>PyQt</a:t>
            </a:r>
            <a:r>
              <a:rPr lang="zh-CN" altLang="en-US" dirty="0"/>
              <a:t>基本用法</a:t>
            </a:r>
          </a:p>
        </p:txBody>
      </p:sp>
      <p:sp>
        <p:nvSpPr>
          <p:cNvPr id="17" name="文本框 16">
            <a:extLst>
              <a:ext uri="{FF2B5EF4-FFF2-40B4-BE49-F238E27FC236}">
                <a16:creationId xmlns:a16="http://schemas.microsoft.com/office/drawing/2014/main" id="{2B77DEF8-E29D-44FF-8DC5-6F8AFEBEB073}"/>
              </a:ext>
            </a:extLst>
          </p:cNvPr>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a:solidFill>
                  <a:schemeClr val="bg1"/>
                </a:solidFill>
                <a:latin typeface="思源黑体" panose="020B0500000000000000" pitchFamily="34" charset="-122"/>
                <a:ea typeface="思源黑体" panose="020B0500000000000000" pitchFamily="34" charset="-122"/>
              </a:rPr>
              <a:t>请老师们对我的课题提出宝贵意见</a:t>
            </a:r>
          </a:p>
        </p:txBody>
      </p:sp>
      <p:sp>
        <p:nvSpPr>
          <p:cNvPr id="25" name="矩形 24">
            <a:extLst>
              <a:ext uri="{FF2B5EF4-FFF2-40B4-BE49-F238E27FC236}">
                <a16:creationId xmlns:a16="http://schemas.microsoft.com/office/drawing/2014/main" id="{749DE717-550A-4512-B0FE-D734EDA15F35}"/>
              </a:ext>
            </a:extLst>
          </p:cNvPr>
          <p:cNvSpPr/>
          <p:nvPr/>
        </p:nvSpPr>
        <p:spPr>
          <a:xfrm>
            <a:off x="1310775" y="1503254"/>
            <a:ext cx="2402809" cy="396583"/>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en-US" altLang="zh-CN" b="1" kern="0" dirty="0" err="1">
                <a:solidFill>
                  <a:srgbClr val="234B87"/>
                </a:solidFill>
                <a:latin typeface="思源黑体" panose="020B0500000000000000" pitchFamily="34" charset="-122"/>
                <a:ea typeface="思源黑体" panose="020B0500000000000000" pitchFamily="34" charset="-122"/>
                <a:cs typeface="+mn-ea"/>
                <a:sym typeface="+mn-lt"/>
              </a:rPr>
              <a:t>QMainWindow</a:t>
            </a:r>
            <a:endParaRPr lang="zh-CN" altLang="en-US" b="1" kern="0" dirty="0">
              <a:solidFill>
                <a:srgbClr val="234B87"/>
              </a:solidFill>
              <a:latin typeface="思源黑体" panose="020B0500000000000000" pitchFamily="34" charset="-122"/>
              <a:ea typeface="思源黑体" panose="020B0500000000000000" pitchFamily="34" charset="-122"/>
              <a:cs typeface="+mn-ea"/>
              <a:sym typeface="+mn-lt"/>
            </a:endParaRPr>
          </a:p>
        </p:txBody>
      </p:sp>
      <p:sp>
        <p:nvSpPr>
          <p:cNvPr id="4" name="矩形 3">
            <a:extLst>
              <a:ext uri="{FF2B5EF4-FFF2-40B4-BE49-F238E27FC236}">
                <a16:creationId xmlns:a16="http://schemas.microsoft.com/office/drawing/2014/main" id="{1D454F06-9679-4C3B-8F59-A1BADC59B3C4}"/>
              </a:ext>
            </a:extLst>
          </p:cNvPr>
          <p:cNvSpPr/>
          <p:nvPr/>
        </p:nvSpPr>
        <p:spPr>
          <a:xfrm>
            <a:off x="1497787" y="1966248"/>
            <a:ext cx="4294739" cy="957826"/>
          </a:xfrm>
          <a:prstGeom prst="rect">
            <a:avLst/>
          </a:prstGeom>
        </p:spPr>
        <p:txBody>
          <a:bodyPr wrap="square">
            <a:spAutoFit/>
          </a:bodyPr>
          <a:lstStyle/>
          <a:p>
            <a:pPr>
              <a:lnSpc>
                <a:spcPct val="120000"/>
              </a:lnSpc>
              <a:spcBef>
                <a:spcPct val="0"/>
              </a:spcBef>
            </a:pPr>
            <a:r>
              <a:rPr lang="en-US" altLang="zh-CN" sz="1600" dirty="0" err="1">
                <a:solidFill>
                  <a:schemeClr val="tx1">
                    <a:lumMod val="65000"/>
                    <a:lumOff val="35000"/>
                  </a:schemeClr>
                </a:solidFill>
                <a:ea typeface="思源黑体" panose="020B0500000000000000" pitchFamily="34" charset="-122"/>
              </a:rPr>
              <a:t>QMainWindow</a:t>
            </a:r>
            <a:r>
              <a:rPr lang="zh-CN" altLang="en-US" sz="1600" dirty="0">
                <a:solidFill>
                  <a:schemeClr val="tx1">
                    <a:lumMod val="65000"/>
                    <a:lumOff val="35000"/>
                  </a:schemeClr>
                </a:solidFill>
                <a:ea typeface="思源黑体" panose="020B0500000000000000" pitchFamily="34" charset="-122"/>
              </a:rPr>
              <a:t>是</a:t>
            </a:r>
            <a:r>
              <a:rPr lang="en-US" altLang="zh-CN" sz="1600" dirty="0">
                <a:solidFill>
                  <a:schemeClr val="tx1">
                    <a:lumMod val="65000"/>
                    <a:lumOff val="35000"/>
                  </a:schemeClr>
                </a:solidFill>
                <a:ea typeface="思源黑体" panose="020B0500000000000000" pitchFamily="34" charset="-122"/>
              </a:rPr>
              <a:t>PyQt5</a:t>
            </a:r>
            <a:r>
              <a:rPr lang="zh-CN" altLang="en-US" sz="1600" dirty="0">
                <a:solidFill>
                  <a:schemeClr val="tx1">
                    <a:lumMod val="65000"/>
                    <a:lumOff val="35000"/>
                  </a:schemeClr>
                </a:solidFill>
                <a:ea typeface="思源黑体" panose="020B0500000000000000" pitchFamily="34" charset="-122"/>
              </a:rPr>
              <a:t>的主窗口，它为用户提供了一个基本的应用程序框架，它有自己的布局，可以在布局中添加控件。</a:t>
            </a:r>
          </a:p>
        </p:txBody>
      </p:sp>
      <p:sp>
        <p:nvSpPr>
          <p:cNvPr id="29" name="矩形 28">
            <a:extLst>
              <a:ext uri="{FF2B5EF4-FFF2-40B4-BE49-F238E27FC236}">
                <a16:creationId xmlns:a16="http://schemas.microsoft.com/office/drawing/2014/main" id="{0807C3E2-E2B7-4356-9E15-E81201A02776}"/>
              </a:ext>
            </a:extLst>
          </p:cNvPr>
          <p:cNvSpPr/>
          <p:nvPr/>
        </p:nvSpPr>
        <p:spPr>
          <a:xfrm>
            <a:off x="1497787" y="2990486"/>
            <a:ext cx="4294739" cy="663515"/>
          </a:xfrm>
          <a:prstGeom prst="rect">
            <a:avLst/>
          </a:prstGeom>
        </p:spPr>
        <p:txBody>
          <a:bodyPr wrap="square">
            <a:spAutoFit/>
          </a:bodyPr>
          <a:lstStyle/>
          <a:p>
            <a:pPr>
              <a:lnSpc>
                <a:spcPct val="120000"/>
              </a:lnSpc>
              <a:spcBef>
                <a:spcPct val="0"/>
              </a:spcBef>
            </a:pPr>
            <a:r>
              <a:rPr lang="zh-CN" altLang="en-US" sz="1600" dirty="0">
                <a:solidFill>
                  <a:schemeClr val="tx1">
                    <a:lumMod val="65000"/>
                    <a:lumOff val="35000"/>
                  </a:schemeClr>
                </a:solidFill>
                <a:ea typeface="思源黑体" panose="020B0500000000000000" pitchFamily="34" charset="-122"/>
              </a:rPr>
              <a:t>这里加一个</a:t>
            </a:r>
            <a:r>
              <a:rPr lang="en-US" altLang="zh-CN" sz="1600" dirty="0">
                <a:solidFill>
                  <a:schemeClr val="tx1">
                    <a:lumMod val="65000"/>
                    <a:lumOff val="35000"/>
                  </a:schemeClr>
                </a:solidFill>
                <a:ea typeface="思源黑体" panose="020B0500000000000000" pitchFamily="34" charset="-122"/>
              </a:rPr>
              <a:t>flag</a:t>
            </a:r>
            <a:r>
              <a:rPr lang="zh-CN" altLang="en-US" sz="1600" dirty="0">
                <a:solidFill>
                  <a:schemeClr val="tx1">
                    <a:lumMod val="65000"/>
                    <a:lumOff val="35000"/>
                  </a:schemeClr>
                </a:solidFill>
                <a:ea typeface="思源黑体" panose="020B0500000000000000" pitchFamily="34" charset="-122"/>
              </a:rPr>
              <a:t>，就是</a:t>
            </a:r>
            <a:r>
              <a:rPr lang="en-US" altLang="zh-CN" sz="1600" dirty="0" err="1">
                <a:solidFill>
                  <a:schemeClr val="tx1">
                    <a:lumMod val="65000"/>
                    <a:lumOff val="35000"/>
                  </a:schemeClr>
                </a:solidFill>
                <a:ea typeface="思源黑体" panose="020B0500000000000000" pitchFamily="34" charset="-122"/>
              </a:rPr>
              <a:t>QMaindow</a:t>
            </a:r>
            <a:r>
              <a:rPr lang="en-US" altLang="zh-CN" sz="1600" dirty="0">
                <a:solidFill>
                  <a:schemeClr val="tx1">
                    <a:lumMod val="65000"/>
                    <a:lumOff val="35000"/>
                  </a:schemeClr>
                </a:solidFill>
                <a:ea typeface="思源黑体" panose="020B0500000000000000" pitchFamily="34" charset="-122"/>
              </a:rPr>
              <a:t>(parameters)</a:t>
            </a:r>
            <a:r>
              <a:rPr lang="zh-CN" altLang="en-US" sz="1600" dirty="0">
                <a:solidFill>
                  <a:schemeClr val="tx1">
                    <a:lumMod val="65000"/>
                    <a:lumOff val="35000"/>
                  </a:schemeClr>
                </a:solidFill>
                <a:ea typeface="思源黑体" panose="020B0500000000000000" pitchFamily="34" charset="-122"/>
              </a:rPr>
              <a:t>的函数原型说明，解释常用的参数名称</a:t>
            </a:r>
          </a:p>
        </p:txBody>
      </p:sp>
      <p:pic>
        <p:nvPicPr>
          <p:cNvPr id="10242" name="Picture 2" descr="QMainWindow">
            <a:extLst>
              <a:ext uri="{FF2B5EF4-FFF2-40B4-BE49-F238E27FC236}">
                <a16:creationId xmlns:a16="http://schemas.microsoft.com/office/drawing/2014/main" id="{A277FF2F-DD17-4B95-BDD0-77F9569CB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625" y="1503254"/>
            <a:ext cx="4162425" cy="37528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49B0A3CD-41D2-4659-9694-B4F70600ABCE}"/>
              </a:ext>
            </a:extLst>
          </p:cNvPr>
          <p:cNvSpPr/>
          <p:nvPr/>
        </p:nvSpPr>
        <p:spPr>
          <a:xfrm>
            <a:off x="6860625" y="5256104"/>
            <a:ext cx="4162425" cy="328936"/>
          </a:xfrm>
          <a:prstGeom prst="rect">
            <a:avLst/>
          </a:prstGeom>
        </p:spPr>
        <p:txBody>
          <a:bodyPr wrap="square">
            <a:spAutoFit/>
            <a:scene3d>
              <a:camera prst="orthographicFront"/>
              <a:lightRig rig="threePt" dir="t"/>
            </a:scene3d>
            <a:sp3d contourW="12700"/>
          </a:bodyPr>
          <a:lstStyle/>
          <a:p>
            <a:pPr algn="ctr">
              <a:lnSpc>
                <a:spcPct val="120000"/>
              </a:lnSpc>
              <a:spcBef>
                <a:spcPct val="0"/>
              </a:spcBef>
              <a:buNone/>
            </a:pPr>
            <a:r>
              <a:rPr lang="en-US" altLang="zh-CN" sz="1400" dirty="0" err="1">
                <a:solidFill>
                  <a:srgbClr val="234B87"/>
                </a:solidFill>
                <a:latin typeface="思源黑体" panose="020B0500000000000000" pitchFamily="34" charset="-122"/>
                <a:ea typeface="思源黑体" panose="020B0500000000000000" pitchFamily="34" charset="-122"/>
                <a:sym typeface="微软雅黑" panose="020B0503020204020204" pitchFamily="34" charset="-122"/>
              </a:rPr>
              <a:t>QMainWindow</a:t>
            </a:r>
            <a:r>
              <a:rPr lang="zh-CN" altLang="en-US" sz="1400" dirty="0">
                <a:solidFill>
                  <a:srgbClr val="234B87"/>
                </a:solidFill>
                <a:latin typeface="思源黑体" panose="020B0500000000000000" pitchFamily="34" charset="-122"/>
                <a:ea typeface="思源黑体" panose="020B0500000000000000" pitchFamily="34" charset="-122"/>
                <a:sym typeface="微软雅黑" panose="020B0503020204020204" pitchFamily="34" charset="-122"/>
              </a:rPr>
              <a:t>的基本组成部分</a:t>
            </a:r>
            <a:endParaRPr lang="en-US" altLang="zh-CN" sz="1400" dirty="0">
              <a:solidFill>
                <a:srgbClr val="234B87"/>
              </a:solidFill>
              <a:latin typeface="思源黑体" panose="020B0500000000000000" pitchFamily="34" charset="-122"/>
              <a:ea typeface="思源黑体" panose="020B0500000000000000" pitchFamily="34" charset="-122"/>
              <a:sym typeface="微软雅黑" panose="020B0503020204020204" pitchFamily="34" charset="-122"/>
            </a:endParaRPr>
          </a:p>
        </p:txBody>
      </p:sp>
    </p:spTree>
    <p:extLst>
      <p:ext uri="{BB962C8B-B14F-4D97-AF65-F5344CB8AC3E}">
        <p14:creationId xmlns:p14="http://schemas.microsoft.com/office/powerpoint/2010/main" val="30396537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7"/>
</p:tagLst>
</file>

<file path=ppt/tags/tag1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8"/>
</p:tagLst>
</file>

<file path=ppt/tags/tag1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9"/>
</p:tagLst>
</file>

<file path=ppt/tags/tag1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0"/>
</p:tagLst>
</file>

<file path=ppt/tags/tag1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4"/>
</p:tagLst>
</file>

<file path=ppt/tags/tag3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5"/>
</p:tagLst>
</file>

<file path=ppt/tags/tag3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6"/>
</p:tagLst>
</file>

<file path=ppt/tags/tag3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7"/>
</p:tagLst>
</file>

<file path=ppt/tags/tag3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8"/>
</p:tagLst>
</file>

<file path=ppt/tags/tag3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9"/>
</p:tagLst>
</file>

<file path=ppt/tags/tag3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1"/>
</p:tagLst>
</file>

<file path=ppt/tags/tag4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2"/>
</p:tagLst>
</file>

<file path=ppt/tags/tag4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3"/>
</p:tagLst>
</file>

<file path=ppt/tags/tag4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4"/>
</p:tagLst>
</file>

<file path=ppt/tags/tag4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5"/>
</p:tagLst>
</file>

<file path=ppt/tags/tag4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6"/>
</p:tagLst>
</file>

<file path=ppt/tags/tag4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7"/>
</p:tagLst>
</file>

<file path=ppt/tags/tag4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8"/>
</p:tagLst>
</file>

<file path=ppt/tags/tag4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9"/>
</p:tagLst>
</file>

<file path=ppt/tags/tag4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0"/>
</p:tagLst>
</file>

<file path=ppt/tags/tag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1"/>
</p:tagLst>
</file>

<file path=ppt/tags/tag5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2"/>
</p:tagLst>
</file>

<file path=ppt/tags/tag5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3"/>
</p:tagLst>
</file>

<file path=ppt/tags/tag5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4"/>
</p:tagLst>
</file>

<file path=ppt/tags/tag6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5"/>
</p:tagLst>
</file>

<file path=ppt/tags/tag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6"/>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3838</Words>
  <Application>Microsoft Office PowerPoint</Application>
  <PresentationFormat>宽屏</PresentationFormat>
  <Paragraphs>468</Paragraphs>
  <Slides>46</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Adobe 仿宋 Std R</vt:lpstr>
      <vt:lpstr>方正兰亭黑_GBK</vt:lpstr>
      <vt:lpstr>思源黑体</vt:lpstr>
      <vt:lpstr>宋体</vt:lpstr>
      <vt:lpstr>微软雅黑</vt:lpstr>
      <vt:lpstr>微软雅黑 Light</vt:lpstr>
      <vt:lpstr>Agency FB</vt:lpstr>
      <vt:lpstr>Arial</vt:lpstr>
      <vt:lpstr>Calibri</vt:lpstr>
      <vt:lpstr>Impact</vt:lpstr>
      <vt:lpstr>Segoe UI</vt:lpstr>
      <vt:lpstr>Times New Roman</vt:lpstr>
      <vt:lpstr>Wingdings</vt:lpstr>
      <vt:lpstr>Office 主题</vt:lpstr>
      <vt:lpstr>PowerPoint 演示文稿</vt:lpstr>
      <vt:lpstr>PowerPoint 演示文稿</vt:lpstr>
      <vt:lpstr>PowerPoint 演示文稿</vt:lpstr>
      <vt:lpstr>可视化编程概述</vt:lpstr>
      <vt:lpstr>可视化编程概述</vt:lpstr>
      <vt:lpstr>可视化编程概述</vt:lpstr>
      <vt:lpstr>PowerPoint 演示文稿</vt:lpstr>
      <vt:lpstr>PyQt基本用法</vt:lpstr>
      <vt:lpstr>PyQt基本用法</vt:lpstr>
      <vt:lpstr>PyQt基本用法</vt:lpstr>
      <vt:lpstr>PyQt基本用法</vt:lpstr>
      <vt:lpstr>PyQt基本用法</vt:lpstr>
      <vt:lpstr>PowerPoint 演示文稿</vt:lpstr>
      <vt:lpstr>研究目标</vt:lpstr>
      <vt:lpstr>研究目标</vt:lpstr>
      <vt:lpstr>PowerPoint 演示文稿</vt:lpstr>
      <vt:lpstr>PowerPoint 演示文稿</vt:lpstr>
      <vt:lpstr>研究意义</vt:lpstr>
      <vt:lpstr>国外研究综述</vt:lpstr>
      <vt:lpstr>国内研究现状</vt:lpstr>
      <vt:lpstr>理论基础与文献综述</vt:lpstr>
      <vt:lpstr>主要创新点</vt:lpstr>
      <vt:lpstr>PowerPoint 演示文稿</vt:lpstr>
      <vt:lpstr>研究思路</vt:lpstr>
      <vt:lpstr>研究方法</vt:lpstr>
      <vt:lpstr>实验步骤</vt:lpstr>
      <vt:lpstr>可行性说明</vt:lpstr>
      <vt:lpstr>PowerPoint 演示文稿</vt:lpstr>
      <vt:lpstr>关键技术</vt:lpstr>
      <vt:lpstr>实践难点</vt:lpstr>
      <vt:lpstr>市场调研</vt:lpstr>
      <vt:lpstr>案例分析</vt:lpstr>
      <vt:lpstr>数据对比</vt:lpstr>
      <vt:lpstr>PowerPoint 演示文稿</vt:lpstr>
      <vt:lpstr>研究目标</vt:lpstr>
      <vt:lpstr>成果形式</vt:lpstr>
      <vt:lpstr>应用领域</vt:lpstr>
      <vt:lpstr>应用前景</vt:lpstr>
      <vt:lpstr>PowerPoint 演示文稿</vt:lpstr>
      <vt:lpstr>问题评估</vt:lpstr>
      <vt:lpstr>研究总结</vt:lpstr>
      <vt:lpstr>亮点与不足</vt:lpstr>
      <vt:lpstr>成绩与思考</vt:lpstr>
      <vt:lpstr>参考文献</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2022-03-31T12:45:03Z</dcterms:modified>
</cp:coreProperties>
</file>