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85" r:id="rId3"/>
    <p:sldId id="286" r:id="rId4"/>
    <p:sldId id="289" r:id="rId5"/>
    <p:sldId id="291" r:id="rId6"/>
    <p:sldId id="290" r:id="rId7"/>
    <p:sldId id="299" r:id="rId8"/>
    <p:sldId id="295" r:id="rId9"/>
    <p:sldId id="300" r:id="rId10"/>
    <p:sldId id="307" r:id="rId11"/>
    <p:sldId id="287" r:id="rId12"/>
    <p:sldId id="304" r:id="rId13"/>
    <p:sldId id="301" r:id="rId14"/>
    <p:sldId id="298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B984"/>
    <a:srgbClr val="F7B011"/>
    <a:srgbClr val="EAE1C4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50" autoAdjust="0"/>
  </p:normalViewPr>
  <p:slideViewPr>
    <p:cSldViewPr snapToGrid="0" showGuides="1">
      <p:cViewPr varScale="1">
        <p:scale>
          <a:sx n="87" d="100"/>
          <a:sy n="87" d="100"/>
        </p:scale>
        <p:origin x="528" y="82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65452-0412-4CB7-BE40-782E05D03E03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2143B-AF05-4EC9-B641-335D39FC7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941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2143B-AF05-4EC9-B641-335D39FC7EA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403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2143B-AF05-4EC9-B641-335D39FC7EA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326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2143B-AF05-4EC9-B641-335D39FC7EA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172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2143B-AF05-4EC9-B641-335D39FC7E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190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2143B-AF05-4EC9-B641-335D39FC7EA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707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2143B-AF05-4EC9-B641-335D39FC7EA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966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2143B-AF05-4EC9-B641-335D39FC7E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0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2143B-AF05-4EC9-B641-335D39FC7E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31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2143B-AF05-4EC9-B641-335D39FC7E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874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2143B-AF05-4EC9-B641-335D39FC7E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611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2143B-AF05-4EC9-B641-335D39FC7E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74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2143B-AF05-4EC9-B641-335D39FC7E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269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C2143B-AF05-4EC9-B641-335D39FC7E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87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2143B-AF05-4EC9-B641-335D39FC7E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35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2E499-3577-41EC-863C-02D95C1BB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A10C4B-26B9-49CC-8176-5229F9613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EED11D-7ED0-4763-B91B-A57583E7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A69-5F49-46B6-A3F8-F9390501A43A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40277-7D0E-4A92-B80C-38C50659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975C6-5D9C-4A79-9D08-F475FB93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BA4E-7333-4AAE-83A2-A259884D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7478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E9BF8-C2CF-410C-BF72-912D9B47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B41BD8-9051-4069-A756-FAA2FAC8D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34E04-731A-4C57-B39C-FF843DF84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A69-5F49-46B6-A3F8-F9390501A43A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29083-6054-4465-895A-5F88D672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27FA6-5A00-4CF9-A1BE-1046156B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BA4E-7333-4AAE-83A2-A259884D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199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32AA3-F0D2-4CBC-AF56-20C6195D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CD953-F161-4CE9-A0A8-914F1ADD2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559295-97AF-4BD9-A650-B877A12A4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51D9F2-05C3-4490-B9B8-76CD03C7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A69-5F49-46B6-A3F8-F9390501A43A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3E7BC4-D562-4A62-BC10-71E3D1B1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7BDC67-140A-445F-B0E5-C6A62C0F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BA4E-7333-4AAE-83A2-A259884D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8807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2AE9B-E316-40C3-9CE2-160F67B5C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74CA28-7DF8-4FD8-9716-2C2BF17FE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31FAA6-1342-4502-9AEC-F2BD2618D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35F931-9C2F-4AE3-A603-3589D5BEF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1D6027-12EC-43CC-8578-CB61CA060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EB3207-B62B-40B9-ACA5-BC0D0ABF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A69-5F49-46B6-A3F8-F9390501A43A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D95A3E-EF13-4444-85CC-99D91A22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0AC6D7-D0C3-413D-BD4A-A75771FC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BA4E-7333-4AAE-83A2-A259884D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184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E26B0-EF5E-4794-924D-88225F47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2F39AC-731F-4F79-9D7B-F59DEB4B9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A69-5F49-46B6-A3F8-F9390501A43A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88C50C-3589-4144-AE42-F28DD576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54D0CD-951A-4E2B-8FB5-8640DB2D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BA4E-7333-4AAE-83A2-A259884D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069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279CF-364E-414C-B102-513467BDD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93EFE-B44C-4954-B6CA-A9EFF4E61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04F3F1-B0E8-4219-B436-DB798D0D6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30EAEC-95B6-4416-9236-00560E9A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A69-5F49-46B6-A3F8-F9390501A43A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DF9EA7-6FA7-4151-B3B1-827E4F42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C818BC-2B7C-4AA2-B333-B15352A5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BA4E-7333-4AAE-83A2-A259884D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4804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ED85F-5260-4C69-A7DC-9DAD3647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E70C48-5C6A-49E9-81CF-094AD267A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37F1A1-EF4E-4C8A-BC11-1DBC28302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ED1A3A-D92A-49D0-822D-3B7E43F5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A69-5F49-46B6-A3F8-F9390501A43A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220970-04E6-44A2-8A07-104A36F1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0A084B-45A2-4246-A8A2-3F1D4E50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BA4E-7333-4AAE-83A2-A259884D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494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2F932-91E6-49E8-856F-DC031938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96416B-DBA1-4838-AB5E-9F50627E5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380E1-CC87-4816-A1BF-A7D824823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A69-5F49-46B6-A3F8-F9390501A43A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A4B8B-F5C9-4433-BD45-87854BE7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08C2C6-A203-4074-8A4A-254DFE14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BA4E-7333-4AAE-83A2-A259884D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2872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4B2A97-ADBC-49E9-A998-3DA274755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88B553-A3BF-40C1-9778-B15379689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CB92E3-613B-436F-8154-53442E5B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A69-5F49-46B6-A3F8-F9390501A43A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76FFF-11CF-4B0B-A1B4-8853DB06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EAE579-9CB5-4433-BC03-EE60A9A03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BA4E-7333-4AAE-83A2-A259884D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024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704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2E6031-6BE3-4912-9088-819B10B8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A69-5F49-46B6-A3F8-F9390501A43A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9756F2-E756-4CBF-B0DA-BB1BFEBA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22665E-9FB0-4B34-819B-E7FD7221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BA4E-7333-4AAE-83A2-A259884D50A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D315C4-8344-4BE4-A118-7CEA1D50AB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" y="4423106"/>
            <a:ext cx="12192000" cy="243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020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2E6031-6BE3-4912-9088-819B10B8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A69-5F49-46B6-A3F8-F9390501A43A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9756F2-E756-4CBF-B0DA-BB1BFEBA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22665E-9FB0-4B34-819B-E7FD7221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BA4E-7333-4AAE-83A2-A259884D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4206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2E6031-6BE3-4912-9088-819B10B8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A69-5F49-46B6-A3F8-F9390501A43A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9756F2-E756-4CBF-B0DA-BB1BFEBA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22665E-9FB0-4B34-819B-E7FD7221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BA4E-7333-4AAE-83A2-A259884D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856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2E6031-6BE3-4912-9088-819B10B8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A69-5F49-46B6-A3F8-F9390501A43A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9756F2-E756-4CBF-B0DA-BB1BFEBA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22665E-9FB0-4B34-819B-E7FD7221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BA4E-7333-4AAE-83A2-A259884D50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C542E7-0184-45B6-AA47-A8BD26B96C6E}"/>
              </a:ext>
            </a:extLst>
          </p:cNvPr>
          <p:cNvSpPr txBox="1"/>
          <p:nvPr userDrawn="1"/>
        </p:nvSpPr>
        <p:spPr>
          <a:xfrm>
            <a:off x="401900" y="19377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添加标题</a:t>
            </a: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1447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2E6031-6BE3-4912-9088-819B10B8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A69-5F49-46B6-A3F8-F9390501A43A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9756F2-E756-4CBF-B0DA-BB1BFEBA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22665E-9FB0-4B34-819B-E7FD7221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BA4E-7333-4AAE-83A2-A259884D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877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2E6031-6BE3-4912-9088-819B10B8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A69-5F49-46B6-A3F8-F9390501A43A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9756F2-E756-4CBF-B0DA-BB1BFEBA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22665E-9FB0-4B34-819B-E7FD7221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BA4E-7333-4AAE-83A2-A259884D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491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2E6031-6BE3-4912-9088-819B10B8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A69-5F49-46B6-A3F8-F9390501A43A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9756F2-E756-4CBF-B0DA-BB1BFEBA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22665E-9FB0-4B34-819B-E7FD7221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BA4E-7333-4AAE-83A2-A259884D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870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ED113-4B42-4C4F-BEEF-D7EBBD0D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28E38-FE72-45C7-BEA2-A1F32C437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FF53F-8855-48BB-9EEF-CCD16CFD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A69-5F49-46B6-A3F8-F9390501A43A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DE1AC-F603-4A98-A59A-99EE8E59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124F62-87D7-4152-A187-2529CC88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BA4E-7333-4AAE-83A2-A259884D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222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D72446-EA37-494D-8847-BCD85C378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2C7B7F-CF67-44B4-B706-02144F0EE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2AFA57-3EC7-42FE-B6AB-ED4256D68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5FA69-5F49-46B6-A3F8-F9390501A43A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8DDE8-66EF-4A0B-B78D-8A244A64A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45E3D9-BD5A-4087-8FC9-B37E312D9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8BA4E-7333-4AAE-83A2-A259884D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37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0" r:id="rId3"/>
    <p:sldLayoutId id="2147483666" r:id="rId4"/>
    <p:sldLayoutId id="2147483661" r:id="rId5"/>
    <p:sldLayoutId id="2147483662" r:id="rId6"/>
    <p:sldLayoutId id="2147483663" r:id="rId7"/>
    <p:sldLayoutId id="2147483664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6" r:id="rId14"/>
    <p:sldLayoutId id="2147483657" r:id="rId15"/>
    <p:sldLayoutId id="2147483658" r:id="rId16"/>
    <p:sldLayoutId id="2147483659" r:id="rId17"/>
    <p:sldLayoutId id="2147483665" r:id="rId18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kdocs.com/index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python-requests.org/en/master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811D594-8DB3-411E-B495-D9DA7D592042}"/>
              </a:ext>
            </a:extLst>
          </p:cNvPr>
          <p:cNvSpPr txBox="1"/>
          <p:nvPr/>
        </p:nvSpPr>
        <p:spPr>
          <a:xfrm>
            <a:off x="5069029" y="3156384"/>
            <a:ext cx="219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Reporter : Hedge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文本框 6">
            <a:extLst>
              <a:ext uri="{FF2B5EF4-FFF2-40B4-BE49-F238E27FC236}">
                <a16:creationId xmlns:a16="http://schemas.microsoft.com/office/drawing/2014/main" id="{41FE9E7E-2A42-49F8-8B8E-99F19A662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278" y="1887629"/>
            <a:ext cx="831011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4800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字魂59号-创粗黑" panose="00000500000000000000" pitchFamily="2" charset="-122"/>
              </a:rPr>
              <a:t>Python</a:t>
            </a:r>
            <a:r>
              <a:rPr lang="zh-CN" altLang="en-US" sz="4800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字魂59号-创粗黑" panose="00000500000000000000" pitchFamily="2" charset="-122"/>
              </a:rPr>
              <a:t>网络爬虫与图形界面</a:t>
            </a:r>
            <a:endParaRPr lang="en-US" altLang="zh-CN" sz="4800" b="1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BFAD21-9459-4AD7-85C0-ACBC19BBD256}"/>
              </a:ext>
            </a:extLst>
          </p:cNvPr>
          <p:cNvSpPr txBox="1"/>
          <p:nvPr/>
        </p:nvSpPr>
        <p:spPr>
          <a:xfrm>
            <a:off x="4631479" y="3868012"/>
            <a:ext cx="306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Time : June 16</a:t>
            </a:r>
            <a:r>
              <a:rPr lang="en-US" altLang="zh-CN" baseline="30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,2021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4289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F6DD7FE-1FFA-4ED3-9B23-DE32509E250E}"/>
              </a:ext>
            </a:extLst>
          </p:cNvPr>
          <p:cNvSpPr/>
          <p:nvPr/>
        </p:nvSpPr>
        <p:spPr>
          <a:xfrm>
            <a:off x="6096000" y="2102526"/>
            <a:ext cx="5600700" cy="28384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仓耳玄三M W05" panose="02020400000000000000" pitchFamily="18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B20D223-EFE5-42F2-B2B3-784EC243DE71}"/>
              </a:ext>
            </a:extLst>
          </p:cNvPr>
          <p:cNvSpPr/>
          <p:nvPr/>
        </p:nvSpPr>
        <p:spPr>
          <a:xfrm>
            <a:off x="7277672" y="2521754"/>
            <a:ext cx="458571" cy="4585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仓耳玄三M W05" panose="02020400000000000000" pitchFamily="18" charset="-122"/>
            </a:endParaRPr>
          </a:p>
        </p:txBody>
      </p:sp>
      <p:pic>
        <p:nvPicPr>
          <p:cNvPr id="9" name="图形 8" descr="箱车">
            <a:extLst>
              <a:ext uri="{FF2B5EF4-FFF2-40B4-BE49-F238E27FC236}">
                <a16:creationId xmlns:a16="http://schemas.microsoft.com/office/drawing/2014/main" id="{314AB2D1-F307-4A61-8284-CD4DDEC754A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9540" y="2528685"/>
            <a:ext cx="434834" cy="434834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51584F90-3BCF-40ED-BB12-7B407FB61D0E}"/>
              </a:ext>
            </a:extLst>
          </p:cNvPr>
          <p:cNvSpPr/>
          <p:nvPr/>
        </p:nvSpPr>
        <p:spPr>
          <a:xfrm>
            <a:off x="8128162" y="2528685"/>
            <a:ext cx="458571" cy="4585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仓耳玄三M W05" panose="02020400000000000000" pitchFamily="18" charset="-122"/>
            </a:endParaRPr>
          </a:p>
        </p:txBody>
      </p:sp>
      <p:pic>
        <p:nvPicPr>
          <p:cNvPr id="11" name="图形 10" descr="员工识别证">
            <a:extLst>
              <a:ext uri="{FF2B5EF4-FFF2-40B4-BE49-F238E27FC236}">
                <a16:creationId xmlns:a16="http://schemas.microsoft.com/office/drawing/2014/main" id="{E44CE63E-5453-4C8E-942D-200A233E9FC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40030" y="2535616"/>
            <a:ext cx="420972" cy="420972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BAD3DA5E-24DC-4579-8DF9-1971CA5C43FC}"/>
              </a:ext>
            </a:extLst>
          </p:cNvPr>
          <p:cNvSpPr/>
          <p:nvPr/>
        </p:nvSpPr>
        <p:spPr>
          <a:xfrm>
            <a:off x="8989420" y="2528685"/>
            <a:ext cx="458571" cy="4585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仓耳玄三M W05" panose="02020400000000000000" pitchFamily="18" charset="-122"/>
            </a:endParaRPr>
          </a:p>
        </p:txBody>
      </p:sp>
      <p:pic>
        <p:nvPicPr>
          <p:cNvPr id="13" name="图形 12" descr="箱车">
            <a:extLst>
              <a:ext uri="{FF2B5EF4-FFF2-40B4-BE49-F238E27FC236}">
                <a16:creationId xmlns:a16="http://schemas.microsoft.com/office/drawing/2014/main" id="{6F4E27D6-056D-47F2-B81C-54FDAFA58C7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01288" y="2535616"/>
            <a:ext cx="434834" cy="434834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5EB4C922-23A3-463D-875C-6CF1C93317B5}"/>
              </a:ext>
            </a:extLst>
          </p:cNvPr>
          <p:cNvSpPr/>
          <p:nvPr/>
        </p:nvSpPr>
        <p:spPr>
          <a:xfrm>
            <a:off x="9839910" y="2535616"/>
            <a:ext cx="458571" cy="4585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仓耳玄三M W05" panose="02020400000000000000" pitchFamily="18" charset="-122"/>
            </a:endParaRPr>
          </a:p>
        </p:txBody>
      </p:sp>
      <p:pic>
        <p:nvPicPr>
          <p:cNvPr id="15" name="图形 14" descr="员工识别证">
            <a:extLst>
              <a:ext uri="{FF2B5EF4-FFF2-40B4-BE49-F238E27FC236}">
                <a16:creationId xmlns:a16="http://schemas.microsoft.com/office/drawing/2014/main" id="{45FB3B35-9F07-40FF-99DE-155118C889A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51778" y="2542547"/>
            <a:ext cx="420972" cy="4209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A411A2C-F334-4DD5-897D-536513860A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319" y="1270368"/>
            <a:ext cx="3901412" cy="390141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C941ECF-63A6-40B0-8AE4-16805901868E}"/>
              </a:ext>
            </a:extLst>
          </p:cNvPr>
          <p:cNvSpPr txBox="1"/>
          <p:nvPr/>
        </p:nvSpPr>
        <p:spPr>
          <a:xfrm>
            <a:off x="401900" y="19377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</a:t>
            </a:r>
            <a:r>
              <a:rPr lang="zh-CN" altLang="en-US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图形可视化</a:t>
            </a:r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50D676-18A7-4BE8-BC3E-2A6FD8706EBE}"/>
              </a:ext>
            </a:extLst>
          </p:cNvPr>
          <p:cNvSpPr txBox="1"/>
          <p:nvPr/>
        </p:nvSpPr>
        <p:spPr>
          <a:xfrm>
            <a:off x="6096000" y="1406563"/>
            <a:ext cx="544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What is GUI</a:t>
            </a:r>
            <a:r>
              <a:rPr lang="zh-CN" altLang="en-US" sz="2400" b="1" dirty="0"/>
              <a:t>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F04AFD-EF73-475D-A0E4-B11CEF387385}"/>
              </a:ext>
            </a:extLst>
          </p:cNvPr>
          <p:cNvSpPr txBox="1"/>
          <p:nvPr/>
        </p:nvSpPr>
        <p:spPr>
          <a:xfrm>
            <a:off x="6372225" y="3073075"/>
            <a:ext cx="50482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图形用户界面（</a:t>
            </a:r>
            <a:r>
              <a:rPr lang="en-US" altLang="zh-CN" sz="2000" dirty="0">
                <a:solidFill>
                  <a:schemeClr val="bg1"/>
                </a:solidFill>
              </a:rPr>
              <a:t>Graphical User Interface</a:t>
            </a:r>
            <a:r>
              <a:rPr lang="zh-CN" altLang="en-US" sz="2000" dirty="0">
                <a:solidFill>
                  <a:schemeClr val="bg1"/>
                </a:solidFill>
              </a:rPr>
              <a:t>，简称 </a:t>
            </a:r>
            <a:r>
              <a:rPr lang="en-US" altLang="zh-CN" sz="2000" dirty="0">
                <a:solidFill>
                  <a:schemeClr val="bg1"/>
                </a:solidFill>
              </a:rPr>
              <a:t>GUI</a:t>
            </a:r>
            <a:r>
              <a:rPr lang="zh-CN" altLang="en-US" sz="2000" dirty="0">
                <a:solidFill>
                  <a:schemeClr val="bg1"/>
                </a:solidFill>
              </a:rPr>
              <a:t>，又称图形用户接口）是指采用图形方式显示的计算机操作用户界面。也即是我们平时看到的应用界面。</a:t>
            </a:r>
          </a:p>
        </p:txBody>
      </p:sp>
    </p:spTree>
    <p:extLst>
      <p:ext uri="{BB962C8B-B14F-4D97-AF65-F5344CB8AC3E}">
        <p14:creationId xmlns:p14="http://schemas.microsoft.com/office/powerpoint/2010/main" val="18675697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2D5724-6D7C-4B40-829D-FB498DBDF089}"/>
              </a:ext>
            </a:extLst>
          </p:cNvPr>
          <p:cNvSpPr/>
          <p:nvPr/>
        </p:nvSpPr>
        <p:spPr>
          <a:xfrm>
            <a:off x="1744458" y="3046239"/>
            <a:ext cx="783772" cy="7837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仓耳玄三M W05" panose="02020400000000000000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3559C7-0343-460E-A348-01E5AF8FB1FF}"/>
              </a:ext>
            </a:extLst>
          </p:cNvPr>
          <p:cNvSpPr/>
          <p:nvPr/>
        </p:nvSpPr>
        <p:spPr>
          <a:xfrm>
            <a:off x="5704114" y="3037114"/>
            <a:ext cx="783772" cy="7837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仓耳玄三M W05" panose="02020400000000000000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ECD117-07FE-4020-8B12-61DDDA4DC3E3}"/>
              </a:ext>
            </a:extLst>
          </p:cNvPr>
          <p:cNvSpPr/>
          <p:nvPr/>
        </p:nvSpPr>
        <p:spPr>
          <a:xfrm>
            <a:off x="9433843" y="3066829"/>
            <a:ext cx="783772" cy="7837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仓耳玄三M W05" panose="02020400000000000000" pitchFamily="18" charset="-122"/>
            </a:endParaRPr>
          </a:p>
        </p:txBody>
      </p:sp>
      <p:pic>
        <p:nvPicPr>
          <p:cNvPr id="7" name="图形 6" descr="日历">
            <a:extLst>
              <a:ext uri="{FF2B5EF4-FFF2-40B4-BE49-F238E27FC236}">
                <a16:creationId xmlns:a16="http://schemas.microsoft.com/office/drawing/2014/main" id="{3C7881BD-2D31-4E08-A860-F9C93685F3F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92403" y="3207643"/>
            <a:ext cx="454800" cy="454800"/>
          </a:xfrm>
          <a:prstGeom prst="rect">
            <a:avLst/>
          </a:prstGeom>
        </p:spPr>
      </p:pic>
      <p:pic>
        <p:nvPicPr>
          <p:cNvPr id="9" name="图形 8" descr="放大镜">
            <a:extLst>
              <a:ext uri="{FF2B5EF4-FFF2-40B4-BE49-F238E27FC236}">
                <a16:creationId xmlns:a16="http://schemas.microsoft.com/office/drawing/2014/main" id="{15A90F6C-1700-4D85-8D79-4244F9C7533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62674" y="3171871"/>
            <a:ext cx="454800" cy="454800"/>
          </a:xfrm>
          <a:prstGeom prst="rect">
            <a:avLst/>
          </a:prstGeom>
        </p:spPr>
      </p:pic>
      <p:pic>
        <p:nvPicPr>
          <p:cNvPr id="10" name="图形 9" descr="拼图">
            <a:extLst>
              <a:ext uri="{FF2B5EF4-FFF2-40B4-BE49-F238E27FC236}">
                <a16:creationId xmlns:a16="http://schemas.microsoft.com/office/drawing/2014/main" id="{75C117EB-44CB-4261-8462-2F94CB41EF3E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78468" y="3234889"/>
            <a:ext cx="466650" cy="4666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B0B4644-8B0D-4787-9021-3677FC0CD07C}"/>
              </a:ext>
            </a:extLst>
          </p:cNvPr>
          <p:cNvSpPr txBox="1"/>
          <p:nvPr/>
        </p:nvSpPr>
        <p:spPr>
          <a:xfrm>
            <a:off x="1184795" y="4709835"/>
            <a:ext cx="2034655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原装图形可视化库，兼容性好，安全，软件小且无需额外安装依赖，但界面较简单。</a:t>
            </a:r>
            <a:endParaRPr lang="zh-CN" altLang="en-US" dirty="0">
              <a:solidFill>
                <a:srgbClr val="19218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E3D32E-CBD7-484A-9CE1-F4FCA9EE97AD}"/>
              </a:ext>
            </a:extLst>
          </p:cNvPr>
          <p:cNvSpPr txBox="1"/>
          <p:nvPr/>
        </p:nvSpPr>
        <p:spPr>
          <a:xfrm>
            <a:off x="4642032" y="4709834"/>
            <a:ext cx="3024030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QT5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python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借口，样式界面更丰富，但是兼容性和体量较大，需要额外的依赖，适合大项目开发。</a:t>
            </a:r>
            <a:endParaRPr lang="zh-CN" altLang="en-US" dirty="0">
              <a:solidFill>
                <a:srgbClr val="19218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12840CD-0FAE-418B-B0A5-F4DE50F6B70C}"/>
              </a:ext>
            </a:extLst>
          </p:cNvPr>
          <p:cNvSpPr txBox="1"/>
          <p:nvPr/>
        </p:nvSpPr>
        <p:spPr>
          <a:xfrm>
            <a:off x="8743893" y="4709834"/>
            <a:ext cx="2151817" cy="340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跨平台</a:t>
            </a:r>
            <a:r>
              <a:rPr lang="en-US" altLang="zh-CN" sz="1200" dirty="0"/>
              <a:t>GUI</a:t>
            </a:r>
            <a:r>
              <a:rPr lang="zh-CN" altLang="en-US" sz="1200" dirty="0"/>
              <a:t>工具</a:t>
            </a:r>
            <a:endParaRPr lang="zh-CN" altLang="en-US" sz="1200" dirty="0">
              <a:solidFill>
                <a:srgbClr val="19218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58F2CC1-1906-4DD6-A66A-B073B9E15F06}"/>
              </a:ext>
            </a:extLst>
          </p:cNvPr>
          <p:cNvSpPr txBox="1"/>
          <p:nvPr/>
        </p:nvSpPr>
        <p:spPr>
          <a:xfrm>
            <a:off x="401900" y="19377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</a:t>
            </a:r>
            <a:r>
              <a:rPr lang="zh-CN" altLang="en-US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图形可视化</a:t>
            </a:r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5" name="文本框 17">
            <a:extLst>
              <a:ext uri="{FF2B5EF4-FFF2-40B4-BE49-F238E27FC236}">
                <a16:creationId xmlns:a16="http://schemas.microsoft.com/office/drawing/2014/main" id="{D0ECA0DE-467B-45AA-B966-FF5BCE59FB0A}"/>
              </a:ext>
            </a:extLst>
          </p:cNvPr>
          <p:cNvSpPr txBox="1"/>
          <p:nvPr/>
        </p:nvSpPr>
        <p:spPr>
          <a:xfrm>
            <a:off x="1184796" y="4082086"/>
            <a:ext cx="1903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Tkinter	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6" name="文本框 17">
            <a:extLst>
              <a:ext uri="{FF2B5EF4-FFF2-40B4-BE49-F238E27FC236}">
                <a16:creationId xmlns:a16="http://schemas.microsoft.com/office/drawing/2014/main" id="{F92890F8-4E10-45BE-B9F0-B4C1BCEF06D8}"/>
              </a:ext>
            </a:extLst>
          </p:cNvPr>
          <p:cNvSpPr txBox="1"/>
          <p:nvPr/>
        </p:nvSpPr>
        <p:spPr>
          <a:xfrm>
            <a:off x="5138526" y="4076316"/>
            <a:ext cx="1903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Pyqt5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7" name="文本框 17">
            <a:extLst>
              <a:ext uri="{FF2B5EF4-FFF2-40B4-BE49-F238E27FC236}">
                <a16:creationId xmlns:a16="http://schemas.microsoft.com/office/drawing/2014/main" id="{162A7E3C-5730-4FB3-9383-FC0700EF8FBF}"/>
              </a:ext>
            </a:extLst>
          </p:cNvPr>
          <p:cNvSpPr txBox="1"/>
          <p:nvPr/>
        </p:nvSpPr>
        <p:spPr>
          <a:xfrm>
            <a:off x="8868253" y="4077072"/>
            <a:ext cx="1903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wxpython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35A5DA-FD4E-407E-9007-64EAA047294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145" y="-481452"/>
            <a:ext cx="9067372" cy="453574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4F68E18-78D9-463B-950D-C2B0CF84B130}"/>
              </a:ext>
            </a:extLst>
          </p:cNvPr>
          <p:cNvSpPr txBox="1"/>
          <p:nvPr/>
        </p:nvSpPr>
        <p:spPr>
          <a:xfrm>
            <a:off x="1184795" y="1351168"/>
            <a:ext cx="2034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常用工具</a:t>
            </a:r>
          </a:p>
        </p:txBody>
      </p:sp>
    </p:spTree>
    <p:extLst>
      <p:ext uri="{BB962C8B-B14F-4D97-AF65-F5344CB8AC3E}">
        <p14:creationId xmlns:p14="http://schemas.microsoft.com/office/powerpoint/2010/main" val="37643788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758F8E9-3838-4047-987D-8726D401A0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05" y="1232084"/>
            <a:ext cx="5059908" cy="505990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D295D67-0900-4259-AD7D-92BEBDE89F5D}"/>
              </a:ext>
            </a:extLst>
          </p:cNvPr>
          <p:cNvSpPr txBox="1"/>
          <p:nvPr/>
        </p:nvSpPr>
        <p:spPr>
          <a:xfrm>
            <a:off x="401900" y="19377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</a:t>
            </a:r>
            <a:r>
              <a:rPr lang="zh-CN" altLang="en-US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图形可视化</a:t>
            </a:r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23940F-618B-45AB-8906-1BAA0E5E2180}"/>
              </a:ext>
            </a:extLst>
          </p:cNvPr>
          <p:cNvSpPr txBox="1"/>
          <p:nvPr/>
        </p:nvSpPr>
        <p:spPr>
          <a:xfrm>
            <a:off x="5202500" y="1001252"/>
            <a:ext cx="5930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思源黑体 CN Medium"/>
                <a:ea typeface="思源黑体 CN Bold" panose="020B0800000000000000"/>
              </a:rPr>
              <a:t>Tk</a:t>
            </a:r>
            <a:r>
              <a:rPr lang="zh-CN" altLang="en-US" sz="2400" dirty="0">
                <a:latin typeface="思源黑体 CN Medium"/>
                <a:ea typeface="思源黑体 CN Bold" panose="020B0800000000000000"/>
              </a:rPr>
              <a:t>常用控件</a:t>
            </a:r>
            <a:r>
              <a:rPr lang="en-US" altLang="zh-CN" sz="2400" dirty="0">
                <a:latin typeface="思源黑体 CN Medium"/>
                <a:ea typeface="思源黑体 CN Bold" panose="020B0800000000000000"/>
              </a:rPr>
              <a:t>(More for ttk)</a:t>
            </a:r>
            <a:endParaRPr lang="zh-CN" altLang="en-US" sz="2400" dirty="0">
              <a:latin typeface="思源黑体 CN Medium"/>
              <a:ea typeface="思源黑体 CN Bold" panose="020B080000000000000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02C7833-3673-4396-996E-868E3B9F1E16}"/>
              </a:ext>
            </a:extLst>
          </p:cNvPr>
          <p:cNvSpPr txBox="1"/>
          <p:nvPr/>
        </p:nvSpPr>
        <p:spPr>
          <a:xfrm>
            <a:off x="5202500" y="6180425"/>
            <a:ext cx="661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For more detail,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visit document </a:t>
            </a:r>
            <a:r>
              <a:rPr lang="en-US" altLang="zh-CN" sz="2400" b="1" dirty="0">
                <a:hlinkClick r:id="rId4"/>
              </a:rPr>
              <a:t>TkDocs Home</a:t>
            </a:r>
            <a:r>
              <a:rPr lang="en-US" altLang="zh-CN" sz="2400" b="1" dirty="0"/>
              <a:t>.</a:t>
            </a:r>
            <a:endParaRPr lang="zh-CN" altLang="en-US" sz="2400" b="1" dirty="0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30E032FF-B8F3-4698-9835-2AD9BE6A4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07821"/>
              </p:ext>
            </p:extLst>
          </p:nvPr>
        </p:nvGraphicFramePr>
        <p:xfrm>
          <a:off x="5202500" y="1624068"/>
          <a:ext cx="6455034" cy="4429393"/>
        </p:xfrm>
        <a:graphic>
          <a:graphicData uri="http://schemas.openxmlformats.org/drawingml/2006/table">
            <a:tbl>
              <a:tblPr/>
              <a:tblGrid>
                <a:gridCol w="1607875">
                  <a:extLst>
                    <a:ext uri="{9D8B030D-6E8A-4147-A177-3AD203B41FA5}">
                      <a16:colId xmlns:a16="http://schemas.microsoft.com/office/drawing/2014/main" val="3292056590"/>
                    </a:ext>
                  </a:extLst>
                </a:gridCol>
                <a:gridCol w="4847159">
                  <a:extLst>
                    <a:ext uri="{9D8B030D-6E8A-4147-A177-3AD203B41FA5}">
                      <a16:colId xmlns:a16="http://schemas.microsoft.com/office/drawing/2014/main" val="3589450605"/>
                    </a:ext>
                  </a:extLst>
                </a:gridCol>
              </a:tblGrid>
              <a:tr h="267940"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rgbClr val="444444"/>
                          </a:solidFill>
                          <a:effectLst/>
                        </a:rPr>
                        <a:t>控件名称</a:t>
                      </a:r>
                    </a:p>
                  </a:txBody>
                  <a:tcPr marL="26794" marR="26794" marT="37512" marB="3751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solidFill>
                            <a:srgbClr val="444444"/>
                          </a:solidFill>
                          <a:effectLst/>
                        </a:rPr>
                        <a:t>说明</a:t>
                      </a:r>
                    </a:p>
                  </a:txBody>
                  <a:tcPr marL="26794" marR="26794" marT="37512" marB="3751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792298"/>
                  </a:ext>
                </a:extLst>
              </a:tr>
              <a:tr h="246504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Button</a:t>
                      </a:r>
                    </a:p>
                  </a:txBody>
                  <a:tcPr marL="26794" marR="26794" marT="26794" marB="2679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按钮控件，在程序中显示按钮</a:t>
                      </a:r>
                    </a:p>
                  </a:txBody>
                  <a:tcPr marL="26794" marR="26794" marT="26794" marB="2679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273217"/>
                  </a:ext>
                </a:extLst>
              </a:tr>
              <a:tr h="246504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Canvas</a:t>
                      </a:r>
                    </a:p>
                  </a:txBody>
                  <a:tcPr marL="26794" marR="26794" marT="26794" marB="2679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画布控件，用来画图形，如线条及多边形等</a:t>
                      </a:r>
                    </a:p>
                  </a:txBody>
                  <a:tcPr marL="26794" marR="26794" marT="26794" marB="2679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530849"/>
                  </a:ext>
                </a:extLst>
              </a:tr>
              <a:tr h="246504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Checkbutton</a:t>
                      </a:r>
                    </a:p>
                  </a:txBody>
                  <a:tcPr marL="26794" marR="26794" marT="26794" marB="2679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多选框控件，用于在程序中提供多项选择框</a:t>
                      </a:r>
                    </a:p>
                  </a:txBody>
                  <a:tcPr marL="26794" marR="26794" marT="26794" marB="2679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324039"/>
                  </a:ext>
                </a:extLst>
              </a:tr>
              <a:tr h="246504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Entry</a:t>
                      </a:r>
                    </a:p>
                  </a:txBody>
                  <a:tcPr marL="26794" marR="26794" marT="26794" marB="2679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输入控件，定义一个简单的文字输入字段</a:t>
                      </a:r>
                    </a:p>
                  </a:txBody>
                  <a:tcPr marL="26794" marR="26794" marT="26794" marB="2679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25763"/>
                  </a:ext>
                </a:extLst>
              </a:tr>
              <a:tr h="246504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Frame</a:t>
                      </a:r>
                    </a:p>
                  </a:txBody>
                  <a:tcPr marL="26794" marR="26794" marT="26794" marB="2679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框架控件，定义一个窗体，以作为其他控件的容器</a:t>
                      </a:r>
                    </a:p>
                  </a:txBody>
                  <a:tcPr marL="26794" marR="26794" marT="26794" marB="2679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041638"/>
                  </a:ext>
                </a:extLst>
              </a:tr>
              <a:tr h="246504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Label</a:t>
                      </a:r>
                    </a:p>
                  </a:txBody>
                  <a:tcPr marL="26794" marR="26794" marT="26794" marB="2679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标签控件，定义一个文字或图片标签</a:t>
                      </a:r>
                    </a:p>
                  </a:txBody>
                  <a:tcPr marL="26794" marR="26794" marT="26794" marB="2679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597969"/>
                  </a:ext>
                </a:extLst>
              </a:tr>
              <a:tr h="246504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Listbox</a:t>
                      </a:r>
                    </a:p>
                  </a:txBody>
                  <a:tcPr marL="26794" marR="26794" marT="26794" marB="2679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列表框控件，定义一个下拉方块</a:t>
                      </a:r>
                    </a:p>
                  </a:txBody>
                  <a:tcPr marL="26794" marR="26794" marT="26794" marB="2679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01890"/>
                  </a:ext>
                </a:extLst>
              </a:tr>
              <a:tr h="246504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Menu</a:t>
                      </a:r>
                    </a:p>
                  </a:txBody>
                  <a:tcPr marL="26794" marR="26794" marT="26794" marB="2679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菜单控件，定义一个菜单栏、下拉菜单和弹出菜单</a:t>
                      </a:r>
                    </a:p>
                  </a:txBody>
                  <a:tcPr marL="26794" marR="26794" marT="26794" marB="2679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295299"/>
                  </a:ext>
                </a:extLst>
              </a:tr>
              <a:tr h="246504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Menubutton</a:t>
                      </a:r>
                    </a:p>
                  </a:txBody>
                  <a:tcPr marL="26794" marR="26794" marT="26794" marB="2679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菜单按钮控件，用于显示菜单项</a:t>
                      </a:r>
                    </a:p>
                  </a:txBody>
                  <a:tcPr marL="26794" marR="26794" marT="26794" marB="2679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56031"/>
                  </a:ext>
                </a:extLst>
              </a:tr>
              <a:tr h="246504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Message</a:t>
                      </a:r>
                    </a:p>
                  </a:txBody>
                  <a:tcPr marL="26794" marR="26794" marT="26794" marB="2679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消息控件，定义一个对话框</a:t>
                      </a:r>
                    </a:p>
                  </a:txBody>
                  <a:tcPr marL="26794" marR="26794" marT="26794" marB="2679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089533"/>
                  </a:ext>
                </a:extLst>
              </a:tr>
              <a:tr h="246504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Radiobutton</a:t>
                      </a:r>
                    </a:p>
                  </a:txBody>
                  <a:tcPr marL="26794" marR="26794" marT="26794" marB="2679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单选按钮控件，定义一个单选按钮</a:t>
                      </a:r>
                    </a:p>
                  </a:txBody>
                  <a:tcPr marL="26794" marR="26794" marT="26794" marB="2679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018084"/>
                  </a:ext>
                </a:extLst>
              </a:tr>
              <a:tr h="246504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Scale</a:t>
                      </a:r>
                    </a:p>
                  </a:txBody>
                  <a:tcPr marL="26794" marR="26794" marT="26794" marB="2679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范围控件，定义一个滑动条，以帮助用户设置数值</a:t>
                      </a:r>
                    </a:p>
                  </a:txBody>
                  <a:tcPr marL="26794" marR="26794" marT="26794" marB="2679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859172"/>
                  </a:ext>
                </a:extLst>
              </a:tr>
              <a:tr h="246504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Scrollbar</a:t>
                      </a:r>
                    </a:p>
                  </a:txBody>
                  <a:tcPr marL="26794" marR="26794" marT="26794" marB="2679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滚动条控件，定义一个滚动条</a:t>
                      </a:r>
                    </a:p>
                  </a:txBody>
                  <a:tcPr marL="26794" marR="26794" marT="26794" marB="2679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20255"/>
                  </a:ext>
                </a:extLst>
              </a:tr>
              <a:tr h="246504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Text</a:t>
                      </a:r>
                    </a:p>
                  </a:txBody>
                  <a:tcPr marL="26794" marR="26794" marT="26794" marB="2679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Text </a:t>
                      </a:r>
                      <a:r>
                        <a:rPr lang="zh-CN" altLang="en-US" sz="1300">
                          <a:effectLst/>
                        </a:rPr>
                        <a:t>文本控件，定义一个文本框</a:t>
                      </a:r>
                    </a:p>
                  </a:txBody>
                  <a:tcPr marL="26794" marR="26794" marT="26794" marB="2679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184573"/>
                  </a:ext>
                </a:extLst>
              </a:tr>
              <a:tr h="632337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Topleve</a:t>
                      </a:r>
                    </a:p>
                  </a:txBody>
                  <a:tcPr marL="26794" marR="26794" marT="26794" marB="2679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此控件与</a:t>
                      </a:r>
                      <a:r>
                        <a:rPr lang="en-US" altLang="zh-CN" sz="1300" dirty="0">
                          <a:effectLst/>
                        </a:rPr>
                        <a:t>Frame</a:t>
                      </a:r>
                      <a:r>
                        <a:rPr lang="zh-CN" altLang="en-US" sz="1300" dirty="0">
                          <a:effectLst/>
                        </a:rPr>
                        <a:t>控件类似，可以作为其他控件的容器。但是此控件有自己的最上层窗口，可以提供窗口管理接口</a:t>
                      </a:r>
                    </a:p>
                  </a:txBody>
                  <a:tcPr marL="26794" marR="26794" marT="26794" marB="2679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269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1977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5C27E2F-F46B-4D97-A44E-69C18FC16F88}"/>
              </a:ext>
            </a:extLst>
          </p:cNvPr>
          <p:cNvSpPr txBox="1"/>
          <p:nvPr/>
        </p:nvSpPr>
        <p:spPr>
          <a:xfrm>
            <a:off x="5596269" y="2659559"/>
            <a:ext cx="36543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Python</a:t>
            </a:r>
            <a:r>
              <a:rPr lang="zh-CN" altLang="en-US" sz="44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实践</a:t>
            </a: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E22B55FE-D17C-43B8-838F-217F24904938}"/>
              </a:ext>
            </a:extLst>
          </p:cNvPr>
          <p:cNvSpPr/>
          <p:nvPr/>
        </p:nvSpPr>
        <p:spPr>
          <a:xfrm rot="10800000">
            <a:off x="1878496" y="2060714"/>
            <a:ext cx="3401172" cy="293204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D6C6EB2A-B99B-46B8-9F3F-8AE2907554CC}"/>
              </a:ext>
            </a:extLst>
          </p:cNvPr>
          <p:cNvSpPr/>
          <p:nvPr/>
        </p:nvSpPr>
        <p:spPr>
          <a:xfrm>
            <a:off x="1878496" y="1401418"/>
            <a:ext cx="3401172" cy="2932044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1ED69D-C367-40E6-80DB-2366F792AA19}"/>
              </a:ext>
            </a:extLst>
          </p:cNvPr>
          <p:cNvSpPr txBox="1"/>
          <p:nvPr/>
        </p:nvSpPr>
        <p:spPr>
          <a:xfrm>
            <a:off x="2731315" y="2356506"/>
            <a:ext cx="2012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04</a:t>
            </a:r>
            <a:endParaRPr lang="zh-CN" altLang="en-US" sz="9600" b="1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1CF82A-3AD3-49D3-AECA-51858293B68A}"/>
              </a:ext>
            </a:extLst>
          </p:cNvPr>
          <p:cNvSpPr/>
          <p:nvPr/>
        </p:nvSpPr>
        <p:spPr>
          <a:xfrm>
            <a:off x="0" y="5232400"/>
            <a:ext cx="12192000" cy="1625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1536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88">
            <a:extLst>
              <a:ext uri="{FF2B5EF4-FFF2-40B4-BE49-F238E27FC236}">
                <a16:creationId xmlns:a16="http://schemas.microsoft.com/office/drawing/2014/main" id="{5E2C7E66-0BD4-4C98-AFC7-208CF3D91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3643" y="2767280"/>
            <a:ext cx="542471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en-US" altLang="zh-CN" sz="8000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字魂59号-创粗黑" panose="00000500000000000000" pitchFamily="2" charset="-122"/>
              </a:rPr>
              <a:t>That’s all.</a:t>
            </a:r>
            <a:endParaRPr lang="zh-CN" altLang="en-US" sz="8000" b="1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50459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242">
            <a:extLst>
              <a:ext uri="{FF2B5EF4-FFF2-40B4-BE49-F238E27FC236}">
                <a16:creationId xmlns:a16="http://schemas.microsoft.com/office/drawing/2014/main" id="{88B98945-BC25-4D96-82D2-4F431B857925}"/>
              </a:ext>
            </a:extLst>
          </p:cNvPr>
          <p:cNvSpPr/>
          <p:nvPr/>
        </p:nvSpPr>
        <p:spPr>
          <a:xfrm>
            <a:off x="6230172" y="1749639"/>
            <a:ext cx="818103" cy="818102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66" hangingPunct="0">
              <a:defRPr sz="3200">
                <a:solidFill>
                  <a:srgbClr val="FFFFFF"/>
                </a:solidFill>
              </a:defRPr>
            </a:pPr>
            <a:endParaRPr sz="1400" kern="0" dirty="0">
              <a:latin typeface="仓耳玄三M W05" panose="02020400000000000000" pitchFamily="18" charset="-122"/>
              <a:sym typeface="Helvetica Light"/>
            </a:endParaRPr>
          </a:p>
        </p:txBody>
      </p:sp>
      <p:sp>
        <p:nvSpPr>
          <p:cNvPr id="20" name="Shape 1246">
            <a:extLst>
              <a:ext uri="{FF2B5EF4-FFF2-40B4-BE49-F238E27FC236}">
                <a16:creationId xmlns:a16="http://schemas.microsoft.com/office/drawing/2014/main" id="{DDA8818F-1FBB-4FB7-B1B8-777BAA02DDE3}"/>
              </a:ext>
            </a:extLst>
          </p:cNvPr>
          <p:cNvSpPr/>
          <p:nvPr/>
        </p:nvSpPr>
        <p:spPr>
          <a:xfrm>
            <a:off x="6482750" y="2062915"/>
            <a:ext cx="333292" cy="243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73" y="6327"/>
                </a:moveTo>
                <a:cubicBezTo>
                  <a:pt x="11274" y="0"/>
                  <a:pt x="11274" y="0"/>
                  <a:pt x="11274" y="0"/>
                </a:cubicBezTo>
                <a:cubicBezTo>
                  <a:pt x="10905" y="0"/>
                  <a:pt x="10747" y="0"/>
                  <a:pt x="10379" y="0"/>
                </a:cubicBezTo>
                <a:cubicBezTo>
                  <a:pt x="527" y="6327"/>
                  <a:pt x="527" y="6327"/>
                  <a:pt x="527" y="6327"/>
                </a:cubicBezTo>
                <a:cubicBezTo>
                  <a:pt x="369" y="6545"/>
                  <a:pt x="0" y="6764"/>
                  <a:pt x="0" y="7273"/>
                </a:cubicBezTo>
                <a:cubicBezTo>
                  <a:pt x="0" y="7782"/>
                  <a:pt x="369" y="8218"/>
                  <a:pt x="527" y="8509"/>
                </a:cubicBezTo>
                <a:cubicBezTo>
                  <a:pt x="1422" y="9236"/>
                  <a:pt x="1422" y="9236"/>
                  <a:pt x="1422" y="9236"/>
                </a:cubicBezTo>
                <a:cubicBezTo>
                  <a:pt x="1422" y="13600"/>
                  <a:pt x="1422" y="13600"/>
                  <a:pt x="1422" y="13600"/>
                </a:cubicBezTo>
                <a:cubicBezTo>
                  <a:pt x="1422" y="14036"/>
                  <a:pt x="1791" y="14545"/>
                  <a:pt x="2107" y="14545"/>
                </a:cubicBezTo>
                <a:cubicBezTo>
                  <a:pt x="2476" y="14545"/>
                  <a:pt x="2634" y="14036"/>
                  <a:pt x="2634" y="13600"/>
                </a:cubicBezTo>
                <a:cubicBezTo>
                  <a:pt x="2634" y="9964"/>
                  <a:pt x="2634" y="9964"/>
                  <a:pt x="2634" y="9964"/>
                </a:cubicBezTo>
                <a:cubicBezTo>
                  <a:pt x="4057" y="10909"/>
                  <a:pt x="4057" y="10909"/>
                  <a:pt x="4057" y="10909"/>
                </a:cubicBezTo>
                <a:cubicBezTo>
                  <a:pt x="4057" y="16509"/>
                  <a:pt x="4057" y="16509"/>
                  <a:pt x="4057" y="16509"/>
                </a:cubicBezTo>
                <a:cubicBezTo>
                  <a:pt x="4057" y="16727"/>
                  <a:pt x="4057" y="16945"/>
                  <a:pt x="4215" y="16945"/>
                </a:cubicBezTo>
                <a:cubicBezTo>
                  <a:pt x="4215" y="17236"/>
                  <a:pt x="6322" y="21600"/>
                  <a:pt x="10747" y="21600"/>
                </a:cubicBezTo>
                <a:cubicBezTo>
                  <a:pt x="15120" y="21600"/>
                  <a:pt x="17227" y="17236"/>
                  <a:pt x="17227" y="16945"/>
                </a:cubicBezTo>
                <a:cubicBezTo>
                  <a:pt x="17385" y="16945"/>
                  <a:pt x="17385" y="16727"/>
                  <a:pt x="17385" y="16509"/>
                </a:cubicBezTo>
                <a:cubicBezTo>
                  <a:pt x="17385" y="11127"/>
                  <a:pt x="17385" y="11127"/>
                  <a:pt x="17385" y="11127"/>
                </a:cubicBezTo>
                <a:cubicBezTo>
                  <a:pt x="21073" y="8509"/>
                  <a:pt x="21073" y="8509"/>
                  <a:pt x="21073" y="8509"/>
                </a:cubicBezTo>
                <a:cubicBezTo>
                  <a:pt x="21442" y="8218"/>
                  <a:pt x="21600" y="7782"/>
                  <a:pt x="21600" y="7273"/>
                </a:cubicBezTo>
                <a:cubicBezTo>
                  <a:pt x="21600" y="6764"/>
                  <a:pt x="21442" y="6545"/>
                  <a:pt x="21073" y="6327"/>
                </a:cubicBezTo>
                <a:close/>
                <a:moveTo>
                  <a:pt x="15805" y="16000"/>
                </a:moveTo>
                <a:cubicBezTo>
                  <a:pt x="15278" y="16945"/>
                  <a:pt x="13698" y="19418"/>
                  <a:pt x="10747" y="19418"/>
                </a:cubicBezTo>
                <a:cubicBezTo>
                  <a:pt x="7744" y="19418"/>
                  <a:pt x="6164" y="16945"/>
                  <a:pt x="5637" y="16000"/>
                </a:cubicBezTo>
                <a:cubicBezTo>
                  <a:pt x="5637" y="12145"/>
                  <a:pt x="5637" y="12145"/>
                  <a:pt x="5637" y="12145"/>
                </a:cubicBezTo>
                <a:cubicBezTo>
                  <a:pt x="10379" y="15491"/>
                  <a:pt x="10379" y="15491"/>
                  <a:pt x="10379" y="15491"/>
                </a:cubicBezTo>
                <a:cubicBezTo>
                  <a:pt x="10537" y="15491"/>
                  <a:pt x="10747" y="15491"/>
                  <a:pt x="10905" y="15491"/>
                </a:cubicBezTo>
                <a:cubicBezTo>
                  <a:pt x="11063" y="15491"/>
                  <a:pt x="11063" y="15491"/>
                  <a:pt x="11274" y="15491"/>
                </a:cubicBezTo>
                <a:cubicBezTo>
                  <a:pt x="15805" y="12364"/>
                  <a:pt x="15805" y="12364"/>
                  <a:pt x="15805" y="12364"/>
                </a:cubicBezTo>
                <a:lnTo>
                  <a:pt x="15805" y="16000"/>
                </a:lnTo>
                <a:close/>
                <a:moveTo>
                  <a:pt x="10905" y="12873"/>
                </a:moveTo>
                <a:cubicBezTo>
                  <a:pt x="3161" y="7491"/>
                  <a:pt x="3161" y="7491"/>
                  <a:pt x="3161" y="7491"/>
                </a:cubicBezTo>
                <a:cubicBezTo>
                  <a:pt x="10905" y="2691"/>
                  <a:pt x="10905" y="2691"/>
                  <a:pt x="10905" y="2691"/>
                </a:cubicBezTo>
                <a:cubicBezTo>
                  <a:pt x="18439" y="7491"/>
                  <a:pt x="18439" y="7491"/>
                  <a:pt x="18439" y="7491"/>
                </a:cubicBezTo>
                <a:lnTo>
                  <a:pt x="10905" y="12873"/>
                </a:lnTo>
                <a:close/>
                <a:moveTo>
                  <a:pt x="2634" y="15491"/>
                </a:moveTo>
                <a:cubicBezTo>
                  <a:pt x="2845" y="15782"/>
                  <a:pt x="3003" y="16000"/>
                  <a:pt x="3003" y="16509"/>
                </a:cubicBezTo>
                <a:cubicBezTo>
                  <a:pt x="3003" y="16727"/>
                  <a:pt x="2845" y="17236"/>
                  <a:pt x="2634" y="17455"/>
                </a:cubicBezTo>
                <a:cubicBezTo>
                  <a:pt x="2476" y="17455"/>
                  <a:pt x="2318" y="17673"/>
                  <a:pt x="1949" y="17673"/>
                </a:cubicBezTo>
                <a:cubicBezTo>
                  <a:pt x="1791" y="17673"/>
                  <a:pt x="1422" y="17455"/>
                  <a:pt x="1264" y="17455"/>
                </a:cubicBezTo>
                <a:cubicBezTo>
                  <a:pt x="1054" y="17236"/>
                  <a:pt x="1054" y="16727"/>
                  <a:pt x="1054" y="16509"/>
                </a:cubicBezTo>
                <a:cubicBezTo>
                  <a:pt x="1054" y="16000"/>
                  <a:pt x="1054" y="15782"/>
                  <a:pt x="1264" y="15491"/>
                </a:cubicBezTo>
                <a:cubicBezTo>
                  <a:pt x="1422" y="15273"/>
                  <a:pt x="1791" y="15055"/>
                  <a:pt x="1949" y="15055"/>
                </a:cubicBezTo>
                <a:cubicBezTo>
                  <a:pt x="2318" y="15055"/>
                  <a:pt x="2476" y="15273"/>
                  <a:pt x="2634" y="1549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2860" rIns="22860" anchor="ctr"/>
          <a:lstStyle/>
          <a:p>
            <a:pPr defTabSz="228600" hangingPunct="0">
              <a:lnSpc>
                <a:spcPct val="93000"/>
              </a:lnSpc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 sz="800" kern="0" dirty="0">
              <a:latin typeface="仓耳玄三M W05" panose="02020400000000000000" pitchFamily="18" charset="-122"/>
              <a:ea typeface="仓耳玄三M W05" panose="02020400000000000000" pitchFamily="18" charset="-122"/>
              <a:cs typeface="Helvetica"/>
              <a:sym typeface="Helvetic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2C81845-4A98-4968-B5E7-3803A65CADCD}"/>
              </a:ext>
            </a:extLst>
          </p:cNvPr>
          <p:cNvSpPr txBox="1"/>
          <p:nvPr/>
        </p:nvSpPr>
        <p:spPr>
          <a:xfrm>
            <a:off x="7254844" y="1899109"/>
            <a:ext cx="3826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1. </a:t>
            </a:r>
            <a:r>
              <a:rPr lang="zh-CN" altLang="en-US" sz="28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爬虫背景信息</a:t>
            </a:r>
          </a:p>
        </p:txBody>
      </p:sp>
      <p:sp>
        <p:nvSpPr>
          <p:cNvPr id="23" name="Shape 1242">
            <a:extLst>
              <a:ext uri="{FF2B5EF4-FFF2-40B4-BE49-F238E27FC236}">
                <a16:creationId xmlns:a16="http://schemas.microsoft.com/office/drawing/2014/main" id="{546DEA1A-54E4-499C-87E4-C7B985812B1F}"/>
              </a:ext>
            </a:extLst>
          </p:cNvPr>
          <p:cNvSpPr/>
          <p:nvPr/>
        </p:nvSpPr>
        <p:spPr>
          <a:xfrm>
            <a:off x="6230172" y="2926987"/>
            <a:ext cx="818103" cy="818102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66" hangingPunct="0">
              <a:defRPr sz="3200">
                <a:solidFill>
                  <a:srgbClr val="FFFFFF"/>
                </a:solidFill>
              </a:defRPr>
            </a:pPr>
            <a:endParaRPr sz="1400" kern="0" dirty="0">
              <a:latin typeface="仓耳玄三M W05" panose="02020400000000000000" pitchFamily="18" charset="-122"/>
              <a:sym typeface="Helvetica Light"/>
            </a:endParaRPr>
          </a:p>
        </p:txBody>
      </p:sp>
      <p:sp>
        <p:nvSpPr>
          <p:cNvPr id="24" name="Shape 1246">
            <a:extLst>
              <a:ext uri="{FF2B5EF4-FFF2-40B4-BE49-F238E27FC236}">
                <a16:creationId xmlns:a16="http://schemas.microsoft.com/office/drawing/2014/main" id="{D4D3DEA4-6510-4F83-B4DA-76C64E37F593}"/>
              </a:ext>
            </a:extLst>
          </p:cNvPr>
          <p:cNvSpPr/>
          <p:nvPr/>
        </p:nvSpPr>
        <p:spPr>
          <a:xfrm>
            <a:off x="6482750" y="3240263"/>
            <a:ext cx="333292" cy="243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73" y="6327"/>
                </a:moveTo>
                <a:cubicBezTo>
                  <a:pt x="11274" y="0"/>
                  <a:pt x="11274" y="0"/>
                  <a:pt x="11274" y="0"/>
                </a:cubicBezTo>
                <a:cubicBezTo>
                  <a:pt x="10905" y="0"/>
                  <a:pt x="10747" y="0"/>
                  <a:pt x="10379" y="0"/>
                </a:cubicBezTo>
                <a:cubicBezTo>
                  <a:pt x="527" y="6327"/>
                  <a:pt x="527" y="6327"/>
                  <a:pt x="527" y="6327"/>
                </a:cubicBezTo>
                <a:cubicBezTo>
                  <a:pt x="369" y="6545"/>
                  <a:pt x="0" y="6764"/>
                  <a:pt x="0" y="7273"/>
                </a:cubicBezTo>
                <a:cubicBezTo>
                  <a:pt x="0" y="7782"/>
                  <a:pt x="369" y="8218"/>
                  <a:pt x="527" y="8509"/>
                </a:cubicBezTo>
                <a:cubicBezTo>
                  <a:pt x="1422" y="9236"/>
                  <a:pt x="1422" y="9236"/>
                  <a:pt x="1422" y="9236"/>
                </a:cubicBezTo>
                <a:cubicBezTo>
                  <a:pt x="1422" y="13600"/>
                  <a:pt x="1422" y="13600"/>
                  <a:pt x="1422" y="13600"/>
                </a:cubicBezTo>
                <a:cubicBezTo>
                  <a:pt x="1422" y="14036"/>
                  <a:pt x="1791" y="14545"/>
                  <a:pt x="2107" y="14545"/>
                </a:cubicBezTo>
                <a:cubicBezTo>
                  <a:pt x="2476" y="14545"/>
                  <a:pt x="2634" y="14036"/>
                  <a:pt x="2634" y="13600"/>
                </a:cubicBezTo>
                <a:cubicBezTo>
                  <a:pt x="2634" y="9964"/>
                  <a:pt x="2634" y="9964"/>
                  <a:pt x="2634" y="9964"/>
                </a:cubicBezTo>
                <a:cubicBezTo>
                  <a:pt x="4057" y="10909"/>
                  <a:pt x="4057" y="10909"/>
                  <a:pt x="4057" y="10909"/>
                </a:cubicBezTo>
                <a:cubicBezTo>
                  <a:pt x="4057" y="16509"/>
                  <a:pt x="4057" y="16509"/>
                  <a:pt x="4057" y="16509"/>
                </a:cubicBezTo>
                <a:cubicBezTo>
                  <a:pt x="4057" y="16727"/>
                  <a:pt x="4057" y="16945"/>
                  <a:pt x="4215" y="16945"/>
                </a:cubicBezTo>
                <a:cubicBezTo>
                  <a:pt x="4215" y="17236"/>
                  <a:pt x="6322" y="21600"/>
                  <a:pt x="10747" y="21600"/>
                </a:cubicBezTo>
                <a:cubicBezTo>
                  <a:pt x="15120" y="21600"/>
                  <a:pt x="17227" y="17236"/>
                  <a:pt x="17227" y="16945"/>
                </a:cubicBezTo>
                <a:cubicBezTo>
                  <a:pt x="17385" y="16945"/>
                  <a:pt x="17385" y="16727"/>
                  <a:pt x="17385" y="16509"/>
                </a:cubicBezTo>
                <a:cubicBezTo>
                  <a:pt x="17385" y="11127"/>
                  <a:pt x="17385" y="11127"/>
                  <a:pt x="17385" y="11127"/>
                </a:cubicBezTo>
                <a:cubicBezTo>
                  <a:pt x="21073" y="8509"/>
                  <a:pt x="21073" y="8509"/>
                  <a:pt x="21073" y="8509"/>
                </a:cubicBezTo>
                <a:cubicBezTo>
                  <a:pt x="21442" y="8218"/>
                  <a:pt x="21600" y="7782"/>
                  <a:pt x="21600" y="7273"/>
                </a:cubicBezTo>
                <a:cubicBezTo>
                  <a:pt x="21600" y="6764"/>
                  <a:pt x="21442" y="6545"/>
                  <a:pt x="21073" y="6327"/>
                </a:cubicBezTo>
                <a:close/>
                <a:moveTo>
                  <a:pt x="15805" y="16000"/>
                </a:moveTo>
                <a:cubicBezTo>
                  <a:pt x="15278" y="16945"/>
                  <a:pt x="13698" y="19418"/>
                  <a:pt x="10747" y="19418"/>
                </a:cubicBezTo>
                <a:cubicBezTo>
                  <a:pt x="7744" y="19418"/>
                  <a:pt x="6164" y="16945"/>
                  <a:pt x="5637" y="16000"/>
                </a:cubicBezTo>
                <a:cubicBezTo>
                  <a:pt x="5637" y="12145"/>
                  <a:pt x="5637" y="12145"/>
                  <a:pt x="5637" y="12145"/>
                </a:cubicBezTo>
                <a:cubicBezTo>
                  <a:pt x="10379" y="15491"/>
                  <a:pt x="10379" y="15491"/>
                  <a:pt x="10379" y="15491"/>
                </a:cubicBezTo>
                <a:cubicBezTo>
                  <a:pt x="10537" y="15491"/>
                  <a:pt x="10747" y="15491"/>
                  <a:pt x="10905" y="15491"/>
                </a:cubicBezTo>
                <a:cubicBezTo>
                  <a:pt x="11063" y="15491"/>
                  <a:pt x="11063" y="15491"/>
                  <a:pt x="11274" y="15491"/>
                </a:cubicBezTo>
                <a:cubicBezTo>
                  <a:pt x="15805" y="12364"/>
                  <a:pt x="15805" y="12364"/>
                  <a:pt x="15805" y="12364"/>
                </a:cubicBezTo>
                <a:lnTo>
                  <a:pt x="15805" y="16000"/>
                </a:lnTo>
                <a:close/>
                <a:moveTo>
                  <a:pt x="10905" y="12873"/>
                </a:moveTo>
                <a:cubicBezTo>
                  <a:pt x="3161" y="7491"/>
                  <a:pt x="3161" y="7491"/>
                  <a:pt x="3161" y="7491"/>
                </a:cubicBezTo>
                <a:cubicBezTo>
                  <a:pt x="10905" y="2691"/>
                  <a:pt x="10905" y="2691"/>
                  <a:pt x="10905" y="2691"/>
                </a:cubicBezTo>
                <a:cubicBezTo>
                  <a:pt x="18439" y="7491"/>
                  <a:pt x="18439" y="7491"/>
                  <a:pt x="18439" y="7491"/>
                </a:cubicBezTo>
                <a:lnTo>
                  <a:pt x="10905" y="12873"/>
                </a:lnTo>
                <a:close/>
                <a:moveTo>
                  <a:pt x="2634" y="15491"/>
                </a:moveTo>
                <a:cubicBezTo>
                  <a:pt x="2845" y="15782"/>
                  <a:pt x="3003" y="16000"/>
                  <a:pt x="3003" y="16509"/>
                </a:cubicBezTo>
                <a:cubicBezTo>
                  <a:pt x="3003" y="16727"/>
                  <a:pt x="2845" y="17236"/>
                  <a:pt x="2634" y="17455"/>
                </a:cubicBezTo>
                <a:cubicBezTo>
                  <a:pt x="2476" y="17455"/>
                  <a:pt x="2318" y="17673"/>
                  <a:pt x="1949" y="17673"/>
                </a:cubicBezTo>
                <a:cubicBezTo>
                  <a:pt x="1791" y="17673"/>
                  <a:pt x="1422" y="17455"/>
                  <a:pt x="1264" y="17455"/>
                </a:cubicBezTo>
                <a:cubicBezTo>
                  <a:pt x="1054" y="17236"/>
                  <a:pt x="1054" y="16727"/>
                  <a:pt x="1054" y="16509"/>
                </a:cubicBezTo>
                <a:cubicBezTo>
                  <a:pt x="1054" y="16000"/>
                  <a:pt x="1054" y="15782"/>
                  <a:pt x="1264" y="15491"/>
                </a:cubicBezTo>
                <a:cubicBezTo>
                  <a:pt x="1422" y="15273"/>
                  <a:pt x="1791" y="15055"/>
                  <a:pt x="1949" y="15055"/>
                </a:cubicBezTo>
                <a:cubicBezTo>
                  <a:pt x="2318" y="15055"/>
                  <a:pt x="2476" y="15273"/>
                  <a:pt x="2634" y="1549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2860" rIns="22860" anchor="ctr"/>
          <a:lstStyle/>
          <a:p>
            <a:pPr defTabSz="228600" hangingPunct="0">
              <a:lnSpc>
                <a:spcPct val="93000"/>
              </a:lnSpc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 sz="800" kern="0" dirty="0">
              <a:latin typeface="仓耳玄三M W05" panose="02020400000000000000" pitchFamily="18" charset="-122"/>
              <a:ea typeface="仓耳玄三M W05" panose="02020400000000000000" pitchFamily="18" charset="-122"/>
              <a:cs typeface="Helvetica"/>
              <a:sym typeface="Helvetic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54C9648-867F-4B63-950A-D3F4FA768EE1}"/>
              </a:ext>
            </a:extLst>
          </p:cNvPr>
          <p:cNvSpPr txBox="1"/>
          <p:nvPr/>
        </p:nvSpPr>
        <p:spPr>
          <a:xfrm>
            <a:off x="7254844" y="3076457"/>
            <a:ext cx="3826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 Python</a:t>
            </a:r>
            <a:r>
              <a:rPr lang="zh-CN" altLang="en-US" sz="28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实践</a:t>
            </a:r>
          </a:p>
        </p:txBody>
      </p:sp>
      <p:sp>
        <p:nvSpPr>
          <p:cNvPr id="27" name="Shape 1242">
            <a:extLst>
              <a:ext uri="{FF2B5EF4-FFF2-40B4-BE49-F238E27FC236}">
                <a16:creationId xmlns:a16="http://schemas.microsoft.com/office/drawing/2014/main" id="{698E8508-D957-4F9D-87E5-133FA65D3E55}"/>
              </a:ext>
            </a:extLst>
          </p:cNvPr>
          <p:cNvSpPr/>
          <p:nvPr/>
        </p:nvSpPr>
        <p:spPr>
          <a:xfrm>
            <a:off x="6266009" y="4058365"/>
            <a:ext cx="818103" cy="818102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66" hangingPunct="0">
              <a:defRPr sz="3200">
                <a:solidFill>
                  <a:srgbClr val="FFFFFF"/>
                </a:solidFill>
              </a:defRPr>
            </a:pPr>
            <a:endParaRPr sz="1400" kern="0" dirty="0">
              <a:latin typeface="仓耳玄三M W05" panose="02020400000000000000" pitchFamily="18" charset="-122"/>
              <a:sym typeface="Helvetica Light"/>
            </a:endParaRPr>
          </a:p>
        </p:txBody>
      </p:sp>
      <p:sp>
        <p:nvSpPr>
          <p:cNvPr id="28" name="Shape 1246">
            <a:extLst>
              <a:ext uri="{FF2B5EF4-FFF2-40B4-BE49-F238E27FC236}">
                <a16:creationId xmlns:a16="http://schemas.microsoft.com/office/drawing/2014/main" id="{58456AF4-019B-4935-B862-154490EAAE9E}"/>
              </a:ext>
            </a:extLst>
          </p:cNvPr>
          <p:cNvSpPr/>
          <p:nvPr/>
        </p:nvSpPr>
        <p:spPr>
          <a:xfrm>
            <a:off x="6518587" y="4371641"/>
            <a:ext cx="333292" cy="243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73" y="6327"/>
                </a:moveTo>
                <a:cubicBezTo>
                  <a:pt x="11274" y="0"/>
                  <a:pt x="11274" y="0"/>
                  <a:pt x="11274" y="0"/>
                </a:cubicBezTo>
                <a:cubicBezTo>
                  <a:pt x="10905" y="0"/>
                  <a:pt x="10747" y="0"/>
                  <a:pt x="10379" y="0"/>
                </a:cubicBezTo>
                <a:cubicBezTo>
                  <a:pt x="527" y="6327"/>
                  <a:pt x="527" y="6327"/>
                  <a:pt x="527" y="6327"/>
                </a:cubicBezTo>
                <a:cubicBezTo>
                  <a:pt x="369" y="6545"/>
                  <a:pt x="0" y="6764"/>
                  <a:pt x="0" y="7273"/>
                </a:cubicBezTo>
                <a:cubicBezTo>
                  <a:pt x="0" y="7782"/>
                  <a:pt x="369" y="8218"/>
                  <a:pt x="527" y="8509"/>
                </a:cubicBezTo>
                <a:cubicBezTo>
                  <a:pt x="1422" y="9236"/>
                  <a:pt x="1422" y="9236"/>
                  <a:pt x="1422" y="9236"/>
                </a:cubicBezTo>
                <a:cubicBezTo>
                  <a:pt x="1422" y="13600"/>
                  <a:pt x="1422" y="13600"/>
                  <a:pt x="1422" y="13600"/>
                </a:cubicBezTo>
                <a:cubicBezTo>
                  <a:pt x="1422" y="14036"/>
                  <a:pt x="1791" y="14545"/>
                  <a:pt x="2107" y="14545"/>
                </a:cubicBezTo>
                <a:cubicBezTo>
                  <a:pt x="2476" y="14545"/>
                  <a:pt x="2634" y="14036"/>
                  <a:pt x="2634" y="13600"/>
                </a:cubicBezTo>
                <a:cubicBezTo>
                  <a:pt x="2634" y="9964"/>
                  <a:pt x="2634" y="9964"/>
                  <a:pt x="2634" y="9964"/>
                </a:cubicBezTo>
                <a:cubicBezTo>
                  <a:pt x="4057" y="10909"/>
                  <a:pt x="4057" y="10909"/>
                  <a:pt x="4057" y="10909"/>
                </a:cubicBezTo>
                <a:cubicBezTo>
                  <a:pt x="4057" y="16509"/>
                  <a:pt x="4057" y="16509"/>
                  <a:pt x="4057" y="16509"/>
                </a:cubicBezTo>
                <a:cubicBezTo>
                  <a:pt x="4057" y="16727"/>
                  <a:pt x="4057" y="16945"/>
                  <a:pt x="4215" y="16945"/>
                </a:cubicBezTo>
                <a:cubicBezTo>
                  <a:pt x="4215" y="17236"/>
                  <a:pt x="6322" y="21600"/>
                  <a:pt x="10747" y="21600"/>
                </a:cubicBezTo>
                <a:cubicBezTo>
                  <a:pt x="15120" y="21600"/>
                  <a:pt x="17227" y="17236"/>
                  <a:pt x="17227" y="16945"/>
                </a:cubicBezTo>
                <a:cubicBezTo>
                  <a:pt x="17385" y="16945"/>
                  <a:pt x="17385" y="16727"/>
                  <a:pt x="17385" y="16509"/>
                </a:cubicBezTo>
                <a:cubicBezTo>
                  <a:pt x="17385" y="11127"/>
                  <a:pt x="17385" y="11127"/>
                  <a:pt x="17385" y="11127"/>
                </a:cubicBezTo>
                <a:cubicBezTo>
                  <a:pt x="21073" y="8509"/>
                  <a:pt x="21073" y="8509"/>
                  <a:pt x="21073" y="8509"/>
                </a:cubicBezTo>
                <a:cubicBezTo>
                  <a:pt x="21442" y="8218"/>
                  <a:pt x="21600" y="7782"/>
                  <a:pt x="21600" y="7273"/>
                </a:cubicBezTo>
                <a:cubicBezTo>
                  <a:pt x="21600" y="6764"/>
                  <a:pt x="21442" y="6545"/>
                  <a:pt x="21073" y="6327"/>
                </a:cubicBezTo>
                <a:close/>
                <a:moveTo>
                  <a:pt x="15805" y="16000"/>
                </a:moveTo>
                <a:cubicBezTo>
                  <a:pt x="15278" y="16945"/>
                  <a:pt x="13698" y="19418"/>
                  <a:pt x="10747" y="19418"/>
                </a:cubicBezTo>
                <a:cubicBezTo>
                  <a:pt x="7744" y="19418"/>
                  <a:pt x="6164" y="16945"/>
                  <a:pt x="5637" y="16000"/>
                </a:cubicBezTo>
                <a:cubicBezTo>
                  <a:pt x="5637" y="12145"/>
                  <a:pt x="5637" y="12145"/>
                  <a:pt x="5637" y="12145"/>
                </a:cubicBezTo>
                <a:cubicBezTo>
                  <a:pt x="10379" y="15491"/>
                  <a:pt x="10379" y="15491"/>
                  <a:pt x="10379" y="15491"/>
                </a:cubicBezTo>
                <a:cubicBezTo>
                  <a:pt x="10537" y="15491"/>
                  <a:pt x="10747" y="15491"/>
                  <a:pt x="10905" y="15491"/>
                </a:cubicBezTo>
                <a:cubicBezTo>
                  <a:pt x="11063" y="15491"/>
                  <a:pt x="11063" y="15491"/>
                  <a:pt x="11274" y="15491"/>
                </a:cubicBezTo>
                <a:cubicBezTo>
                  <a:pt x="15805" y="12364"/>
                  <a:pt x="15805" y="12364"/>
                  <a:pt x="15805" y="12364"/>
                </a:cubicBezTo>
                <a:lnTo>
                  <a:pt x="15805" y="16000"/>
                </a:lnTo>
                <a:close/>
                <a:moveTo>
                  <a:pt x="10905" y="12873"/>
                </a:moveTo>
                <a:cubicBezTo>
                  <a:pt x="3161" y="7491"/>
                  <a:pt x="3161" y="7491"/>
                  <a:pt x="3161" y="7491"/>
                </a:cubicBezTo>
                <a:cubicBezTo>
                  <a:pt x="10905" y="2691"/>
                  <a:pt x="10905" y="2691"/>
                  <a:pt x="10905" y="2691"/>
                </a:cubicBezTo>
                <a:cubicBezTo>
                  <a:pt x="18439" y="7491"/>
                  <a:pt x="18439" y="7491"/>
                  <a:pt x="18439" y="7491"/>
                </a:cubicBezTo>
                <a:lnTo>
                  <a:pt x="10905" y="12873"/>
                </a:lnTo>
                <a:close/>
                <a:moveTo>
                  <a:pt x="2634" y="15491"/>
                </a:moveTo>
                <a:cubicBezTo>
                  <a:pt x="2845" y="15782"/>
                  <a:pt x="3003" y="16000"/>
                  <a:pt x="3003" y="16509"/>
                </a:cubicBezTo>
                <a:cubicBezTo>
                  <a:pt x="3003" y="16727"/>
                  <a:pt x="2845" y="17236"/>
                  <a:pt x="2634" y="17455"/>
                </a:cubicBezTo>
                <a:cubicBezTo>
                  <a:pt x="2476" y="17455"/>
                  <a:pt x="2318" y="17673"/>
                  <a:pt x="1949" y="17673"/>
                </a:cubicBezTo>
                <a:cubicBezTo>
                  <a:pt x="1791" y="17673"/>
                  <a:pt x="1422" y="17455"/>
                  <a:pt x="1264" y="17455"/>
                </a:cubicBezTo>
                <a:cubicBezTo>
                  <a:pt x="1054" y="17236"/>
                  <a:pt x="1054" y="16727"/>
                  <a:pt x="1054" y="16509"/>
                </a:cubicBezTo>
                <a:cubicBezTo>
                  <a:pt x="1054" y="16000"/>
                  <a:pt x="1054" y="15782"/>
                  <a:pt x="1264" y="15491"/>
                </a:cubicBezTo>
                <a:cubicBezTo>
                  <a:pt x="1422" y="15273"/>
                  <a:pt x="1791" y="15055"/>
                  <a:pt x="1949" y="15055"/>
                </a:cubicBezTo>
                <a:cubicBezTo>
                  <a:pt x="2318" y="15055"/>
                  <a:pt x="2476" y="15273"/>
                  <a:pt x="2634" y="1549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2860" rIns="22860" anchor="ctr"/>
          <a:lstStyle/>
          <a:p>
            <a:pPr defTabSz="228600" hangingPunct="0">
              <a:lnSpc>
                <a:spcPct val="93000"/>
              </a:lnSpc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 sz="800" kern="0" dirty="0">
              <a:latin typeface="仓耳玄三M W05" panose="02020400000000000000" pitchFamily="18" charset="-122"/>
              <a:ea typeface="仓耳玄三M W05" panose="02020400000000000000" pitchFamily="18" charset="-122"/>
              <a:cs typeface="Helvetica"/>
              <a:sym typeface="Helvetic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7293E20-1B3D-40B7-908F-EF3396EC547E}"/>
              </a:ext>
            </a:extLst>
          </p:cNvPr>
          <p:cNvSpPr txBox="1"/>
          <p:nvPr/>
        </p:nvSpPr>
        <p:spPr>
          <a:xfrm>
            <a:off x="7290681" y="4207835"/>
            <a:ext cx="3826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3. GUI</a:t>
            </a:r>
            <a:r>
              <a:rPr lang="zh-CN" altLang="en-US" sz="28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背景信息</a:t>
            </a:r>
          </a:p>
        </p:txBody>
      </p:sp>
      <p:sp>
        <p:nvSpPr>
          <p:cNvPr id="31" name="Shape 1242">
            <a:extLst>
              <a:ext uri="{FF2B5EF4-FFF2-40B4-BE49-F238E27FC236}">
                <a16:creationId xmlns:a16="http://schemas.microsoft.com/office/drawing/2014/main" id="{1BDFF912-C09E-43C9-8708-4FC239A0517F}"/>
              </a:ext>
            </a:extLst>
          </p:cNvPr>
          <p:cNvSpPr/>
          <p:nvPr/>
        </p:nvSpPr>
        <p:spPr>
          <a:xfrm>
            <a:off x="6276181" y="5255059"/>
            <a:ext cx="818103" cy="818102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66" hangingPunct="0">
              <a:defRPr sz="3200">
                <a:solidFill>
                  <a:srgbClr val="FFFFFF"/>
                </a:solidFill>
              </a:defRPr>
            </a:pPr>
            <a:endParaRPr sz="1400" kern="0" dirty="0">
              <a:latin typeface="仓耳玄三M W05" panose="02020400000000000000" pitchFamily="18" charset="-122"/>
              <a:sym typeface="Helvetica Light"/>
            </a:endParaRPr>
          </a:p>
        </p:txBody>
      </p:sp>
      <p:sp>
        <p:nvSpPr>
          <p:cNvPr id="32" name="Shape 1246">
            <a:extLst>
              <a:ext uri="{FF2B5EF4-FFF2-40B4-BE49-F238E27FC236}">
                <a16:creationId xmlns:a16="http://schemas.microsoft.com/office/drawing/2014/main" id="{4F42ED67-BB00-4189-A46B-B58DDCBA976A}"/>
              </a:ext>
            </a:extLst>
          </p:cNvPr>
          <p:cNvSpPr/>
          <p:nvPr/>
        </p:nvSpPr>
        <p:spPr>
          <a:xfrm>
            <a:off x="6528759" y="5568335"/>
            <a:ext cx="333292" cy="243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73" y="6327"/>
                </a:moveTo>
                <a:cubicBezTo>
                  <a:pt x="11274" y="0"/>
                  <a:pt x="11274" y="0"/>
                  <a:pt x="11274" y="0"/>
                </a:cubicBezTo>
                <a:cubicBezTo>
                  <a:pt x="10905" y="0"/>
                  <a:pt x="10747" y="0"/>
                  <a:pt x="10379" y="0"/>
                </a:cubicBezTo>
                <a:cubicBezTo>
                  <a:pt x="527" y="6327"/>
                  <a:pt x="527" y="6327"/>
                  <a:pt x="527" y="6327"/>
                </a:cubicBezTo>
                <a:cubicBezTo>
                  <a:pt x="369" y="6545"/>
                  <a:pt x="0" y="6764"/>
                  <a:pt x="0" y="7273"/>
                </a:cubicBezTo>
                <a:cubicBezTo>
                  <a:pt x="0" y="7782"/>
                  <a:pt x="369" y="8218"/>
                  <a:pt x="527" y="8509"/>
                </a:cubicBezTo>
                <a:cubicBezTo>
                  <a:pt x="1422" y="9236"/>
                  <a:pt x="1422" y="9236"/>
                  <a:pt x="1422" y="9236"/>
                </a:cubicBezTo>
                <a:cubicBezTo>
                  <a:pt x="1422" y="13600"/>
                  <a:pt x="1422" y="13600"/>
                  <a:pt x="1422" y="13600"/>
                </a:cubicBezTo>
                <a:cubicBezTo>
                  <a:pt x="1422" y="14036"/>
                  <a:pt x="1791" y="14545"/>
                  <a:pt x="2107" y="14545"/>
                </a:cubicBezTo>
                <a:cubicBezTo>
                  <a:pt x="2476" y="14545"/>
                  <a:pt x="2634" y="14036"/>
                  <a:pt x="2634" y="13600"/>
                </a:cubicBezTo>
                <a:cubicBezTo>
                  <a:pt x="2634" y="9964"/>
                  <a:pt x="2634" y="9964"/>
                  <a:pt x="2634" y="9964"/>
                </a:cubicBezTo>
                <a:cubicBezTo>
                  <a:pt x="4057" y="10909"/>
                  <a:pt x="4057" y="10909"/>
                  <a:pt x="4057" y="10909"/>
                </a:cubicBezTo>
                <a:cubicBezTo>
                  <a:pt x="4057" y="16509"/>
                  <a:pt x="4057" y="16509"/>
                  <a:pt x="4057" y="16509"/>
                </a:cubicBezTo>
                <a:cubicBezTo>
                  <a:pt x="4057" y="16727"/>
                  <a:pt x="4057" y="16945"/>
                  <a:pt x="4215" y="16945"/>
                </a:cubicBezTo>
                <a:cubicBezTo>
                  <a:pt x="4215" y="17236"/>
                  <a:pt x="6322" y="21600"/>
                  <a:pt x="10747" y="21600"/>
                </a:cubicBezTo>
                <a:cubicBezTo>
                  <a:pt x="15120" y="21600"/>
                  <a:pt x="17227" y="17236"/>
                  <a:pt x="17227" y="16945"/>
                </a:cubicBezTo>
                <a:cubicBezTo>
                  <a:pt x="17385" y="16945"/>
                  <a:pt x="17385" y="16727"/>
                  <a:pt x="17385" y="16509"/>
                </a:cubicBezTo>
                <a:cubicBezTo>
                  <a:pt x="17385" y="11127"/>
                  <a:pt x="17385" y="11127"/>
                  <a:pt x="17385" y="11127"/>
                </a:cubicBezTo>
                <a:cubicBezTo>
                  <a:pt x="21073" y="8509"/>
                  <a:pt x="21073" y="8509"/>
                  <a:pt x="21073" y="8509"/>
                </a:cubicBezTo>
                <a:cubicBezTo>
                  <a:pt x="21442" y="8218"/>
                  <a:pt x="21600" y="7782"/>
                  <a:pt x="21600" y="7273"/>
                </a:cubicBezTo>
                <a:cubicBezTo>
                  <a:pt x="21600" y="6764"/>
                  <a:pt x="21442" y="6545"/>
                  <a:pt x="21073" y="6327"/>
                </a:cubicBezTo>
                <a:close/>
                <a:moveTo>
                  <a:pt x="15805" y="16000"/>
                </a:moveTo>
                <a:cubicBezTo>
                  <a:pt x="15278" y="16945"/>
                  <a:pt x="13698" y="19418"/>
                  <a:pt x="10747" y="19418"/>
                </a:cubicBezTo>
                <a:cubicBezTo>
                  <a:pt x="7744" y="19418"/>
                  <a:pt x="6164" y="16945"/>
                  <a:pt x="5637" y="16000"/>
                </a:cubicBezTo>
                <a:cubicBezTo>
                  <a:pt x="5637" y="12145"/>
                  <a:pt x="5637" y="12145"/>
                  <a:pt x="5637" y="12145"/>
                </a:cubicBezTo>
                <a:cubicBezTo>
                  <a:pt x="10379" y="15491"/>
                  <a:pt x="10379" y="15491"/>
                  <a:pt x="10379" y="15491"/>
                </a:cubicBezTo>
                <a:cubicBezTo>
                  <a:pt x="10537" y="15491"/>
                  <a:pt x="10747" y="15491"/>
                  <a:pt x="10905" y="15491"/>
                </a:cubicBezTo>
                <a:cubicBezTo>
                  <a:pt x="11063" y="15491"/>
                  <a:pt x="11063" y="15491"/>
                  <a:pt x="11274" y="15491"/>
                </a:cubicBezTo>
                <a:cubicBezTo>
                  <a:pt x="15805" y="12364"/>
                  <a:pt x="15805" y="12364"/>
                  <a:pt x="15805" y="12364"/>
                </a:cubicBezTo>
                <a:lnTo>
                  <a:pt x="15805" y="16000"/>
                </a:lnTo>
                <a:close/>
                <a:moveTo>
                  <a:pt x="10905" y="12873"/>
                </a:moveTo>
                <a:cubicBezTo>
                  <a:pt x="3161" y="7491"/>
                  <a:pt x="3161" y="7491"/>
                  <a:pt x="3161" y="7491"/>
                </a:cubicBezTo>
                <a:cubicBezTo>
                  <a:pt x="10905" y="2691"/>
                  <a:pt x="10905" y="2691"/>
                  <a:pt x="10905" y="2691"/>
                </a:cubicBezTo>
                <a:cubicBezTo>
                  <a:pt x="18439" y="7491"/>
                  <a:pt x="18439" y="7491"/>
                  <a:pt x="18439" y="7491"/>
                </a:cubicBezTo>
                <a:lnTo>
                  <a:pt x="10905" y="12873"/>
                </a:lnTo>
                <a:close/>
                <a:moveTo>
                  <a:pt x="2634" y="15491"/>
                </a:moveTo>
                <a:cubicBezTo>
                  <a:pt x="2845" y="15782"/>
                  <a:pt x="3003" y="16000"/>
                  <a:pt x="3003" y="16509"/>
                </a:cubicBezTo>
                <a:cubicBezTo>
                  <a:pt x="3003" y="16727"/>
                  <a:pt x="2845" y="17236"/>
                  <a:pt x="2634" y="17455"/>
                </a:cubicBezTo>
                <a:cubicBezTo>
                  <a:pt x="2476" y="17455"/>
                  <a:pt x="2318" y="17673"/>
                  <a:pt x="1949" y="17673"/>
                </a:cubicBezTo>
                <a:cubicBezTo>
                  <a:pt x="1791" y="17673"/>
                  <a:pt x="1422" y="17455"/>
                  <a:pt x="1264" y="17455"/>
                </a:cubicBezTo>
                <a:cubicBezTo>
                  <a:pt x="1054" y="17236"/>
                  <a:pt x="1054" y="16727"/>
                  <a:pt x="1054" y="16509"/>
                </a:cubicBezTo>
                <a:cubicBezTo>
                  <a:pt x="1054" y="16000"/>
                  <a:pt x="1054" y="15782"/>
                  <a:pt x="1264" y="15491"/>
                </a:cubicBezTo>
                <a:cubicBezTo>
                  <a:pt x="1422" y="15273"/>
                  <a:pt x="1791" y="15055"/>
                  <a:pt x="1949" y="15055"/>
                </a:cubicBezTo>
                <a:cubicBezTo>
                  <a:pt x="2318" y="15055"/>
                  <a:pt x="2476" y="15273"/>
                  <a:pt x="2634" y="1549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2860" rIns="22860" anchor="ctr"/>
          <a:lstStyle/>
          <a:p>
            <a:pPr defTabSz="228600" hangingPunct="0">
              <a:lnSpc>
                <a:spcPct val="93000"/>
              </a:lnSpc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 sz="800" kern="0" dirty="0">
              <a:latin typeface="仓耳玄三M W05" panose="02020400000000000000" pitchFamily="18" charset="-122"/>
              <a:ea typeface="仓耳玄三M W05" panose="02020400000000000000" pitchFamily="18" charset="-122"/>
              <a:cs typeface="Helvetica"/>
              <a:sym typeface="Helvetic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3C6D9E1-58B4-46D8-B2FD-9FA55BDED957}"/>
              </a:ext>
            </a:extLst>
          </p:cNvPr>
          <p:cNvSpPr txBox="1"/>
          <p:nvPr/>
        </p:nvSpPr>
        <p:spPr>
          <a:xfrm>
            <a:off x="7300853" y="5404529"/>
            <a:ext cx="3826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4. Python</a:t>
            </a:r>
            <a:r>
              <a:rPr lang="zh-CN" altLang="en-US" sz="28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实践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C8B30CD-20CE-481E-BEC3-39C7BE19F7EE}"/>
              </a:ext>
            </a:extLst>
          </p:cNvPr>
          <p:cNvSpPr/>
          <p:nvPr/>
        </p:nvSpPr>
        <p:spPr>
          <a:xfrm>
            <a:off x="7334203" y="337564"/>
            <a:ext cx="226536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6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目  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8736D6-AEB2-482F-99A9-F0D362F867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62" y="1729304"/>
            <a:ext cx="3765556" cy="376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274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00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9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5C27E2F-F46B-4D97-A44E-69C18FC16F88}"/>
              </a:ext>
            </a:extLst>
          </p:cNvPr>
          <p:cNvSpPr txBox="1"/>
          <p:nvPr/>
        </p:nvSpPr>
        <p:spPr>
          <a:xfrm>
            <a:off x="5598076" y="2659559"/>
            <a:ext cx="36543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爬虫背景</a:t>
            </a: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625A1D81-63DC-421B-9395-43327DC5B4C3}"/>
              </a:ext>
            </a:extLst>
          </p:cNvPr>
          <p:cNvSpPr/>
          <p:nvPr/>
        </p:nvSpPr>
        <p:spPr>
          <a:xfrm rot="10800000">
            <a:off x="1878496" y="2060714"/>
            <a:ext cx="3401172" cy="293204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9DAEBF84-E083-42DD-8181-C918D3B4ACC5}"/>
              </a:ext>
            </a:extLst>
          </p:cNvPr>
          <p:cNvSpPr/>
          <p:nvPr/>
        </p:nvSpPr>
        <p:spPr>
          <a:xfrm>
            <a:off x="1878496" y="1401418"/>
            <a:ext cx="3401172" cy="2932044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989512-B9DB-415A-898D-F78CBA47F76A}"/>
              </a:ext>
            </a:extLst>
          </p:cNvPr>
          <p:cNvSpPr txBox="1"/>
          <p:nvPr/>
        </p:nvSpPr>
        <p:spPr>
          <a:xfrm>
            <a:off x="2731315" y="2356506"/>
            <a:ext cx="1840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01</a:t>
            </a:r>
            <a:endParaRPr lang="zh-CN" altLang="en-US" sz="9600" b="1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3ED6ED7-E4B0-409C-8F01-9548D18538B9}"/>
              </a:ext>
            </a:extLst>
          </p:cNvPr>
          <p:cNvSpPr/>
          <p:nvPr/>
        </p:nvSpPr>
        <p:spPr>
          <a:xfrm>
            <a:off x="0" y="5232400"/>
            <a:ext cx="12192000" cy="1625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86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DE4A778-65FE-4228-B0AF-817E810FF3A8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D493B7-0A53-40C6-8737-CC360E957133}"/>
              </a:ext>
            </a:extLst>
          </p:cNvPr>
          <p:cNvSpPr txBox="1"/>
          <p:nvPr/>
        </p:nvSpPr>
        <p:spPr>
          <a:xfrm>
            <a:off x="6802906" y="4527926"/>
            <a:ext cx="469405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访问网页原理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2E8CF16-23E7-4C02-B88A-B25616B00F04}"/>
              </a:ext>
            </a:extLst>
          </p:cNvPr>
          <p:cNvSpPr/>
          <p:nvPr/>
        </p:nvSpPr>
        <p:spPr>
          <a:xfrm>
            <a:off x="1959018" y="4876826"/>
            <a:ext cx="323850" cy="3238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仓耳玄三M W05" panose="02020400000000000000" pitchFamily="18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302EC33-E2A0-4469-ABB8-5E46E28E591C}"/>
              </a:ext>
            </a:extLst>
          </p:cNvPr>
          <p:cNvSpPr/>
          <p:nvPr/>
        </p:nvSpPr>
        <p:spPr>
          <a:xfrm>
            <a:off x="2465650" y="4876826"/>
            <a:ext cx="323850" cy="3238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仓耳玄三M W05" panose="02020400000000000000" pitchFamily="18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75AC3CB-A781-4E1D-855A-15CC0772089D}"/>
              </a:ext>
            </a:extLst>
          </p:cNvPr>
          <p:cNvSpPr/>
          <p:nvPr/>
        </p:nvSpPr>
        <p:spPr>
          <a:xfrm>
            <a:off x="3079535" y="4876826"/>
            <a:ext cx="323850" cy="3238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仓耳玄三M W05" panose="02020400000000000000" pitchFamily="18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BE4CE78-6593-410A-8BEE-5D32E9CD4E8A}"/>
              </a:ext>
            </a:extLst>
          </p:cNvPr>
          <p:cNvSpPr/>
          <p:nvPr/>
        </p:nvSpPr>
        <p:spPr>
          <a:xfrm>
            <a:off x="3650663" y="4876826"/>
            <a:ext cx="323850" cy="3238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仓耳玄三M W05" panose="02020400000000000000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C1D8F6-BE19-405C-AC10-CF30E59AB34A}"/>
              </a:ext>
            </a:extLst>
          </p:cNvPr>
          <p:cNvSpPr txBox="1"/>
          <p:nvPr/>
        </p:nvSpPr>
        <p:spPr>
          <a:xfrm>
            <a:off x="541149" y="314112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网络爬虫</a:t>
            </a: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BF671B-B3AE-44F9-A7E1-9811B5AD37ED}"/>
              </a:ext>
            </a:extLst>
          </p:cNvPr>
          <p:cNvSpPr txBox="1"/>
          <p:nvPr/>
        </p:nvSpPr>
        <p:spPr>
          <a:xfrm>
            <a:off x="767762" y="2042747"/>
            <a:ext cx="43473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网络爬虫（又称为网页蜘蛛，网络机器人，在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FOAF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社区中间，更经常的称为网页追逐者），是一种按照一定的规则，自动地抓取万维网信息的程序或者脚本。另外一些不常使用的名字还有蚂蚁、自动索引、模拟程序或者蠕虫。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	            		   ——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来自百度百科</a:t>
            </a:r>
          </a:p>
          <a:p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简单来说就是，机器人模拟人的行为访问互联网获取资源。</a:t>
            </a:r>
          </a:p>
          <a:p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" name="文本框 17">
            <a:extLst>
              <a:ext uri="{FF2B5EF4-FFF2-40B4-BE49-F238E27FC236}">
                <a16:creationId xmlns:a16="http://schemas.microsoft.com/office/drawing/2014/main" id="{2964C7D4-F752-4359-8FBD-44934081A2CA}"/>
              </a:ext>
            </a:extLst>
          </p:cNvPr>
          <p:cNvSpPr txBox="1"/>
          <p:nvPr/>
        </p:nvSpPr>
        <p:spPr>
          <a:xfrm>
            <a:off x="767762" y="1270772"/>
            <a:ext cx="308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什么是爬虫</a:t>
            </a:r>
          </a:p>
        </p:txBody>
      </p:sp>
      <p:pic>
        <p:nvPicPr>
          <p:cNvPr id="4098" name="Picture 2" descr="https://img2018.cnblogs.com/blog/1407560/201903/1407560-20190307124455317-1711218112.png">
            <a:extLst>
              <a:ext uri="{FF2B5EF4-FFF2-40B4-BE49-F238E27FC236}">
                <a16:creationId xmlns:a16="http://schemas.microsoft.com/office/drawing/2014/main" id="{AF66F471-834E-4872-AC2B-548F72201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699" y="1532382"/>
            <a:ext cx="4800601" cy="274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349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369AB29-8388-4161-A3F9-4FE159EEA836}"/>
              </a:ext>
            </a:extLst>
          </p:cNvPr>
          <p:cNvCxnSpPr/>
          <p:nvPr/>
        </p:nvCxnSpPr>
        <p:spPr>
          <a:xfrm>
            <a:off x="3519996" y="5227187"/>
            <a:ext cx="271787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2766116-702E-49BB-95B1-18983E87DDFE}"/>
              </a:ext>
            </a:extLst>
          </p:cNvPr>
          <p:cNvCxnSpPr/>
          <p:nvPr/>
        </p:nvCxnSpPr>
        <p:spPr>
          <a:xfrm>
            <a:off x="4487218" y="3857869"/>
            <a:ext cx="271787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ABD42D1-F958-4D4C-9D60-BF1E2D16D587}"/>
              </a:ext>
            </a:extLst>
          </p:cNvPr>
          <p:cNvCxnSpPr/>
          <p:nvPr/>
        </p:nvCxnSpPr>
        <p:spPr>
          <a:xfrm>
            <a:off x="2999290" y="2464202"/>
            <a:ext cx="271787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0A47F05C-DF96-4C57-86FA-B6E3DB4C4A04}"/>
              </a:ext>
            </a:extLst>
          </p:cNvPr>
          <p:cNvSpPr/>
          <p:nvPr/>
        </p:nvSpPr>
        <p:spPr>
          <a:xfrm>
            <a:off x="6096000" y="1988529"/>
            <a:ext cx="590550" cy="5905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仓耳玄三M W05" panose="02020400000000000000" pitchFamily="18" charset="-122"/>
            </a:endParaRPr>
          </a:p>
        </p:txBody>
      </p:sp>
      <p:pic>
        <p:nvPicPr>
          <p:cNvPr id="9" name="图形 8" descr="储钱罐">
            <a:extLst>
              <a:ext uri="{FF2B5EF4-FFF2-40B4-BE49-F238E27FC236}">
                <a16:creationId xmlns:a16="http://schemas.microsoft.com/office/drawing/2014/main" id="{52FE7658-8925-4ABE-A2FF-388D2E860CE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7950" y="2050479"/>
            <a:ext cx="466650" cy="4666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3170414-8B9D-4820-8154-B38B53FBDDE4}"/>
              </a:ext>
            </a:extLst>
          </p:cNvPr>
          <p:cNvSpPr txBox="1"/>
          <p:nvPr/>
        </p:nvSpPr>
        <p:spPr>
          <a:xfrm>
            <a:off x="6837979" y="2258629"/>
            <a:ext cx="3376575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常见的抢票软件，搜索引擎，爬资料（包括知网）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CEA5AF5-596D-4525-BCCB-17ECA2FF9C9F}"/>
              </a:ext>
            </a:extLst>
          </p:cNvPr>
          <p:cNvSpPr/>
          <p:nvPr/>
        </p:nvSpPr>
        <p:spPr>
          <a:xfrm>
            <a:off x="7417278" y="3457819"/>
            <a:ext cx="590550" cy="5905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仓耳玄三M W05" panose="02020400000000000000" pitchFamily="18" charset="-122"/>
            </a:endParaRPr>
          </a:p>
        </p:txBody>
      </p:sp>
      <p:pic>
        <p:nvPicPr>
          <p:cNvPr id="12" name="图形 11" descr="拼图">
            <a:extLst>
              <a:ext uri="{FF2B5EF4-FFF2-40B4-BE49-F238E27FC236}">
                <a16:creationId xmlns:a16="http://schemas.microsoft.com/office/drawing/2014/main" id="{144FA816-31D6-4430-8C66-7D0836AE9E9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79228" y="3519769"/>
            <a:ext cx="466650" cy="4666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D9F092D-E937-48CA-8ED9-732BAB86C5C2}"/>
              </a:ext>
            </a:extLst>
          </p:cNvPr>
          <p:cNvSpPr txBox="1"/>
          <p:nvPr/>
        </p:nvSpPr>
        <p:spPr>
          <a:xfrm>
            <a:off x="8220009" y="3748754"/>
            <a:ext cx="3376575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Robots</a:t>
            </a:r>
            <a:r>
              <a:rPr lang="zh-CN" altLang="en-US" sz="11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协议，法律风险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1328648-8085-4A12-99F4-C32EC8CD20EF}"/>
              </a:ext>
            </a:extLst>
          </p:cNvPr>
          <p:cNvSpPr/>
          <p:nvPr/>
        </p:nvSpPr>
        <p:spPr>
          <a:xfrm>
            <a:off x="6450056" y="4827137"/>
            <a:ext cx="590550" cy="5905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仓耳玄三M W05" panose="02020400000000000000" pitchFamily="18" charset="-122"/>
            </a:endParaRPr>
          </a:p>
        </p:txBody>
      </p:sp>
      <p:pic>
        <p:nvPicPr>
          <p:cNvPr id="15" name="图形 14" descr="公文包">
            <a:extLst>
              <a:ext uri="{FF2B5EF4-FFF2-40B4-BE49-F238E27FC236}">
                <a16:creationId xmlns:a16="http://schemas.microsoft.com/office/drawing/2014/main" id="{6A7AE56A-ED12-49ED-92F3-CCAB40F55C2B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12006" y="4889087"/>
            <a:ext cx="466650" cy="46665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BC282D7-C473-41ED-8048-9383BC4C246C}"/>
              </a:ext>
            </a:extLst>
          </p:cNvPr>
          <p:cNvSpPr txBox="1"/>
          <p:nvPr/>
        </p:nvSpPr>
        <p:spPr>
          <a:xfrm>
            <a:off x="7205097" y="5192430"/>
            <a:ext cx="3376575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体量分类，目的分类</a:t>
            </a:r>
          </a:p>
        </p:txBody>
      </p:sp>
      <p:sp>
        <p:nvSpPr>
          <p:cNvPr id="3" name="流程图: 延期 2">
            <a:extLst>
              <a:ext uri="{FF2B5EF4-FFF2-40B4-BE49-F238E27FC236}">
                <a16:creationId xmlns:a16="http://schemas.microsoft.com/office/drawing/2014/main" id="{5590967B-E583-40B5-B42A-FCB780BBDDB4}"/>
              </a:ext>
            </a:extLst>
          </p:cNvPr>
          <p:cNvSpPr/>
          <p:nvPr/>
        </p:nvSpPr>
        <p:spPr>
          <a:xfrm>
            <a:off x="0" y="1054100"/>
            <a:ext cx="4774723" cy="5600676"/>
          </a:xfrm>
          <a:prstGeom prst="flowChartDelay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7FDF530-20DA-48EB-9C80-C7FD6B8DC31B}"/>
              </a:ext>
            </a:extLst>
          </p:cNvPr>
          <p:cNvSpPr txBox="1"/>
          <p:nvPr/>
        </p:nvSpPr>
        <p:spPr>
          <a:xfrm>
            <a:off x="6846711" y="1912954"/>
            <a:ext cx="1903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爬虫的应用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48B8A7D-062A-46ED-BE5A-2D00D91326F2}"/>
              </a:ext>
            </a:extLst>
          </p:cNvPr>
          <p:cNvSpPr txBox="1"/>
          <p:nvPr/>
        </p:nvSpPr>
        <p:spPr>
          <a:xfrm>
            <a:off x="8220009" y="3429000"/>
            <a:ext cx="1903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安全隐患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A48CB52-220A-4F67-A5FF-6AB0DC8166C3}"/>
              </a:ext>
            </a:extLst>
          </p:cNvPr>
          <p:cNvSpPr txBox="1"/>
          <p:nvPr/>
        </p:nvSpPr>
        <p:spPr>
          <a:xfrm>
            <a:off x="7205097" y="4822015"/>
            <a:ext cx="1903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爬虫分类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132ED3-EE68-4CD1-9602-F16E9394856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7" y="1491568"/>
            <a:ext cx="4523051" cy="452305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E343DFD8-7E0B-48CA-8900-8C39B81F3CA2}"/>
              </a:ext>
            </a:extLst>
          </p:cNvPr>
          <p:cNvSpPr txBox="1"/>
          <p:nvPr/>
        </p:nvSpPr>
        <p:spPr>
          <a:xfrm>
            <a:off x="541149" y="314112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网络爬虫</a:t>
            </a: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51280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  <p:bldP spid="13" grpId="0"/>
      <p:bldP spid="14" grpId="0" animBg="1"/>
      <p:bldP spid="16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>
            <a:extLst>
              <a:ext uri="{FF2B5EF4-FFF2-40B4-BE49-F238E27FC236}">
                <a16:creationId xmlns:a16="http://schemas.microsoft.com/office/drawing/2014/main" id="{4FC2AA80-05EA-496B-AB3D-FE9006461460}"/>
              </a:ext>
            </a:extLst>
          </p:cNvPr>
          <p:cNvSpPr/>
          <p:nvPr/>
        </p:nvSpPr>
        <p:spPr>
          <a:xfrm>
            <a:off x="6586865" y="1251881"/>
            <a:ext cx="503583" cy="5035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仓耳玄三M W05" panose="02020400000000000000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7A1BBA-1999-47C0-A85D-298427C871BA}"/>
              </a:ext>
            </a:extLst>
          </p:cNvPr>
          <p:cNvSpPr txBox="1"/>
          <p:nvPr/>
        </p:nvSpPr>
        <p:spPr>
          <a:xfrm>
            <a:off x="6401261" y="2409511"/>
            <a:ext cx="1353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0766" hangingPunct="0"/>
            <a:r>
              <a:rPr lang="zh-CN" altLang="en-US" sz="2000" b="1" kern="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反爬虫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F91B247-2204-4E79-80DF-B4816D1EDFB6}"/>
              </a:ext>
            </a:extLst>
          </p:cNvPr>
          <p:cNvSpPr txBox="1"/>
          <p:nvPr/>
        </p:nvSpPr>
        <p:spPr>
          <a:xfrm>
            <a:off x="5697549" y="3148394"/>
            <a:ext cx="255842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反爬虫的原因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r>
              <a:rPr lang="en-US" altLang="zh-CN" b="1" dirty="0"/>
              <a:t>1.</a:t>
            </a:r>
            <a:r>
              <a:rPr lang="zh-CN" altLang="en-US" b="1" dirty="0"/>
              <a:t> 影响网站的正常使用；</a:t>
            </a:r>
          </a:p>
          <a:p>
            <a:r>
              <a:rPr lang="en-US" altLang="zh-CN" b="1" dirty="0"/>
              <a:t>2. </a:t>
            </a:r>
            <a:r>
              <a:rPr lang="zh-CN" altLang="en-US" b="1" dirty="0"/>
              <a:t>损害网站的利益；</a:t>
            </a:r>
          </a:p>
          <a:p>
            <a:r>
              <a:rPr lang="en-US" altLang="zh-CN" b="1" dirty="0"/>
              <a:t>3. </a:t>
            </a:r>
            <a:r>
              <a:rPr lang="zh-CN" altLang="en-US" b="1" dirty="0"/>
              <a:t>污染网站统计数据；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F7C75D9-0EE1-4316-91DD-57FBDD3E0868}"/>
              </a:ext>
            </a:extLst>
          </p:cNvPr>
          <p:cNvCxnSpPr>
            <a:cxnSpLocks/>
          </p:cNvCxnSpPr>
          <p:nvPr/>
        </p:nvCxnSpPr>
        <p:spPr>
          <a:xfrm>
            <a:off x="5838092" y="2930861"/>
            <a:ext cx="2215662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泪滴形 16">
            <a:extLst>
              <a:ext uri="{FF2B5EF4-FFF2-40B4-BE49-F238E27FC236}">
                <a16:creationId xmlns:a16="http://schemas.microsoft.com/office/drawing/2014/main" id="{EDD3CEFD-F76C-4BD9-A782-32CABAB2AED7}"/>
              </a:ext>
            </a:extLst>
          </p:cNvPr>
          <p:cNvSpPr/>
          <p:nvPr/>
        </p:nvSpPr>
        <p:spPr>
          <a:xfrm rot="4800181">
            <a:off x="9508543" y="1002500"/>
            <a:ext cx="996398" cy="996398"/>
          </a:xfrm>
          <a:prstGeom prst="teardrop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仓耳玄三M W05" panose="02020400000000000000" pitchFamily="18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7A86061-111D-4ED2-BEF5-C00194E0D017}"/>
              </a:ext>
            </a:extLst>
          </p:cNvPr>
          <p:cNvSpPr/>
          <p:nvPr/>
        </p:nvSpPr>
        <p:spPr>
          <a:xfrm>
            <a:off x="9754950" y="1243524"/>
            <a:ext cx="503583" cy="5035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仓耳玄三M W05" panose="02020400000000000000" pitchFamily="18" charset="-122"/>
            </a:endParaRPr>
          </a:p>
        </p:txBody>
      </p:sp>
      <p:pic>
        <p:nvPicPr>
          <p:cNvPr id="19" name="图形 18" descr="握手">
            <a:extLst>
              <a:ext uri="{FF2B5EF4-FFF2-40B4-BE49-F238E27FC236}">
                <a16:creationId xmlns:a16="http://schemas.microsoft.com/office/drawing/2014/main" id="{70494F88-9447-41A9-B256-ADCF431B165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24524" y="1313098"/>
            <a:ext cx="364434" cy="36443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628E29B5-1FA2-4B99-A5EC-60887025A925}"/>
              </a:ext>
            </a:extLst>
          </p:cNvPr>
          <p:cNvSpPr txBox="1"/>
          <p:nvPr/>
        </p:nvSpPr>
        <p:spPr>
          <a:xfrm>
            <a:off x="9507138" y="2407810"/>
            <a:ext cx="1353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0766" hangingPunct="0"/>
            <a:r>
              <a:rPr lang="zh-CN" altLang="en-US" sz="2000" b="1" kern="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反反爬虫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F7FDC35-4666-4C93-BBF8-084928BD3E25}"/>
              </a:ext>
            </a:extLst>
          </p:cNvPr>
          <p:cNvSpPr txBox="1"/>
          <p:nvPr/>
        </p:nvSpPr>
        <p:spPr>
          <a:xfrm>
            <a:off x="8757562" y="3148394"/>
            <a:ext cx="296258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反反爬的策略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b="1" dirty="0"/>
              <a:t>1.</a:t>
            </a:r>
            <a:r>
              <a:rPr lang="zh-CN" altLang="en-US" b="1" dirty="0"/>
              <a:t> 伪装成自然人</a:t>
            </a:r>
          </a:p>
          <a:p>
            <a:r>
              <a:rPr lang="en-US" altLang="zh-CN" b="1" dirty="0"/>
              <a:t>2. </a:t>
            </a:r>
            <a:r>
              <a:rPr lang="zh-CN" altLang="en-US" b="1" dirty="0"/>
              <a:t>自然人浏览的特点</a:t>
            </a:r>
            <a:endParaRPr lang="en-US" altLang="zh-CN" b="1" dirty="0"/>
          </a:p>
          <a:p>
            <a:r>
              <a:rPr lang="en-US" altLang="zh-CN" dirty="0"/>
              <a:t>    </a:t>
            </a:r>
            <a:r>
              <a:rPr lang="zh-CN" altLang="en-US" dirty="0"/>
              <a:t>低频性、浏览器访问、登陆验证、能完成图灵测试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en-US" altLang="zh-CN" b="1" dirty="0"/>
              <a:t>. Scrapy</a:t>
            </a:r>
          </a:p>
          <a:p>
            <a:r>
              <a:rPr lang="en-US" altLang="zh-CN" b="1" dirty="0"/>
              <a:t>    </a:t>
            </a:r>
            <a:r>
              <a:rPr lang="zh-CN" altLang="en-US" dirty="0"/>
              <a:t>爬虫配置 </a:t>
            </a:r>
            <a:r>
              <a:rPr lang="en-US" altLang="zh-CN" dirty="0"/>
              <a:t>settings.py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爬虫框架中间件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359FC1A-8117-458F-9A5A-9A8EDCDAEF22}"/>
              </a:ext>
            </a:extLst>
          </p:cNvPr>
          <p:cNvCxnSpPr>
            <a:cxnSpLocks/>
          </p:cNvCxnSpPr>
          <p:nvPr/>
        </p:nvCxnSpPr>
        <p:spPr>
          <a:xfrm>
            <a:off x="8897815" y="2930862"/>
            <a:ext cx="2611316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F11E0A6D-B607-4F5A-BD1A-D677257051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1" y="1256167"/>
            <a:ext cx="4822578" cy="4822578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FB77D852-C315-4AF8-B331-64CC14D0BF25}"/>
              </a:ext>
            </a:extLst>
          </p:cNvPr>
          <p:cNvSpPr txBox="1"/>
          <p:nvPr/>
        </p:nvSpPr>
        <p:spPr>
          <a:xfrm>
            <a:off x="541149" y="314112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网络爬虫</a:t>
            </a: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1026" name="Picture 2" descr="https://pic1.zhimg.com/80/v2-6e43d62ef7ad4c5aeb15cfe522b0d47d_720w.jpg?source=1940ef5c">
            <a:extLst>
              <a:ext uri="{FF2B5EF4-FFF2-40B4-BE49-F238E27FC236}">
                <a16:creationId xmlns:a16="http://schemas.microsoft.com/office/drawing/2014/main" id="{B21F66B6-E261-4099-A065-07FEE3F2F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897" y="637280"/>
            <a:ext cx="3293732" cy="165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737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  <p:bldP spid="17" grpId="0" animBg="1"/>
      <p:bldP spid="18" grpId="0" animBg="1"/>
      <p:bldP spid="20" grpId="0"/>
      <p:bldP spid="21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5C27E2F-F46B-4D97-A44E-69C18FC16F88}"/>
              </a:ext>
            </a:extLst>
          </p:cNvPr>
          <p:cNvSpPr txBox="1"/>
          <p:nvPr/>
        </p:nvSpPr>
        <p:spPr>
          <a:xfrm>
            <a:off x="5212993" y="2756615"/>
            <a:ext cx="59480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Python</a:t>
            </a:r>
            <a:r>
              <a:rPr lang="zh-CN" altLang="en-US" sz="44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实践及</a:t>
            </a:r>
            <a:r>
              <a:rPr lang="en-US" altLang="zh-CN" sz="44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Matlab</a:t>
            </a:r>
            <a:endParaRPr lang="zh-CN" altLang="en-US" sz="44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F3E6709F-279C-40CC-A1CF-30A70D4A5804}"/>
              </a:ext>
            </a:extLst>
          </p:cNvPr>
          <p:cNvSpPr/>
          <p:nvPr/>
        </p:nvSpPr>
        <p:spPr>
          <a:xfrm rot="10800000">
            <a:off x="1878496" y="2060714"/>
            <a:ext cx="3401172" cy="293204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4DC6B36F-C4B9-4A17-8ACD-5AE6D39FABF5}"/>
              </a:ext>
            </a:extLst>
          </p:cNvPr>
          <p:cNvSpPr/>
          <p:nvPr/>
        </p:nvSpPr>
        <p:spPr>
          <a:xfrm>
            <a:off x="1878496" y="1401418"/>
            <a:ext cx="3401172" cy="2932044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5626B7D-935E-4418-85AF-760DFE42A939}"/>
              </a:ext>
            </a:extLst>
          </p:cNvPr>
          <p:cNvSpPr txBox="1"/>
          <p:nvPr/>
        </p:nvSpPr>
        <p:spPr>
          <a:xfrm>
            <a:off x="2731315" y="2356506"/>
            <a:ext cx="19359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02</a:t>
            </a:r>
            <a:endParaRPr lang="zh-CN" altLang="en-US" sz="9600" b="1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7EA29F-DCA2-4D5F-B425-FC87F11171DA}"/>
              </a:ext>
            </a:extLst>
          </p:cNvPr>
          <p:cNvSpPr/>
          <p:nvPr/>
        </p:nvSpPr>
        <p:spPr>
          <a:xfrm>
            <a:off x="0" y="5232400"/>
            <a:ext cx="12192000" cy="1625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759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27">
            <a:extLst>
              <a:ext uri="{FF2B5EF4-FFF2-40B4-BE49-F238E27FC236}">
                <a16:creationId xmlns:a16="http://schemas.microsoft.com/office/drawing/2014/main" id="{7EF67910-B44D-4BF4-B7D0-6F48523C7CC7}"/>
              </a:ext>
            </a:extLst>
          </p:cNvPr>
          <p:cNvSpPr/>
          <p:nvPr/>
        </p:nvSpPr>
        <p:spPr>
          <a:xfrm>
            <a:off x="711200" y="2217127"/>
            <a:ext cx="933775" cy="9337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002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仓耳玄三M W05" panose="02020400000000000000" pitchFamily="18" charset="-122"/>
              <a:ea typeface="+mn-ea"/>
              <a:cs typeface="+mn-cs"/>
            </a:endParaRPr>
          </a:p>
        </p:txBody>
      </p:sp>
      <p:sp>
        <p:nvSpPr>
          <p:cNvPr id="6" name="Oval 28">
            <a:extLst>
              <a:ext uri="{FF2B5EF4-FFF2-40B4-BE49-F238E27FC236}">
                <a16:creationId xmlns:a16="http://schemas.microsoft.com/office/drawing/2014/main" id="{FB1EFC78-DDAD-49D8-B0EE-E6C61C374D9C}"/>
              </a:ext>
            </a:extLst>
          </p:cNvPr>
          <p:cNvSpPr/>
          <p:nvPr/>
        </p:nvSpPr>
        <p:spPr>
          <a:xfrm>
            <a:off x="2069124" y="3692639"/>
            <a:ext cx="933775" cy="9337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002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仓耳玄三M W05" panose="02020400000000000000" pitchFamily="18" charset="-122"/>
              <a:ea typeface="+mn-ea"/>
              <a:cs typeface="+mn-cs"/>
            </a:endParaRPr>
          </a:p>
        </p:txBody>
      </p:sp>
      <p:sp>
        <p:nvSpPr>
          <p:cNvPr id="7" name="Shape 2554">
            <a:extLst>
              <a:ext uri="{FF2B5EF4-FFF2-40B4-BE49-F238E27FC236}">
                <a16:creationId xmlns:a16="http://schemas.microsoft.com/office/drawing/2014/main" id="{DD2F41E1-A44D-4ADF-A8AF-9ABF8D764C23}"/>
              </a:ext>
            </a:extLst>
          </p:cNvPr>
          <p:cNvSpPr/>
          <p:nvPr/>
        </p:nvSpPr>
        <p:spPr>
          <a:xfrm>
            <a:off x="957872" y="2484152"/>
            <a:ext cx="440430" cy="39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10115" tIns="10115" rIns="10115" bIns="10115" anchor="ctr"/>
          <a:lstStyle/>
          <a:p>
            <a:pPr marL="0" marR="0" lvl="0" indent="0" algn="l" defTabSz="1213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仓耳玄三M W05" panose="02020400000000000000" pitchFamily="18" charset="-122"/>
              <a:ea typeface="仓耳玄三M W05" panose="02020400000000000000" pitchFamily="18" charset="-122"/>
              <a:cs typeface="Gill Sans"/>
              <a:sym typeface="Gill Sans"/>
            </a:endParaRPr>
          </a:p>
        </p:txBody>
      </p:sp>
      <p:sp>
        <p:nvSpPr>
          <p:cNvPr id="8" name="Shape 2775">
            <a:extLst>
              <a:ext uri="{FF2B5EF4-FFF2-40B4-BE49-F238E27FC236}">
                <a16:creationId xmlns:a16="http://schemas.microsoft.com/office/drawing/2014/main" id="{8474E4D5-553E-4EAC-8985-7AC66FB61E06}"/>
              </a:ext>
            </a:extLst>
          </p:cNvPr>
          <p:cNvSpPr/>
          <p:nvPr/>
        </p:nvSpPr>
        <p:spPr>
          <a:xfrm>
            <a:off x="2306842" y="3992229"/>
            <a:ext cx="458339" cy="3337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755"/>
                </a:moveTo>
                <a:lnTo>
                  <a:pt x="1866" y="6075"/>
                </a:lnTo>
                <a:lnTo>
                  <a:pt x="10800" y="1395"/>
                </a:lnTo>
                <a:lnTo>
                  <a:pt x="19735" y="6075"/>
                </a:lnTo>
                <a:cubicBezTo>
                  <a:pt x="19735" y="6075"/>
                  <a:pt x="10800" y="10755"/>
                  <a:pt x="10800" y="10755"/>
                </a:cubicBezTo>
                <a:close/>
                <a:moveTo>
                  <a:pt x="18031" y="17315"/>
                </a:moveTo>
                <a:lnTo>
                  <a:pt x="14834" y="16216"/>
                </a:lnTo>
                <a:lnTo>
                  <a:pt x="14832" y="16229"/>
                </a:lnTo>
                <a:cubicBezTo>
                  <a:pt x="14797" y="16218"/>
                  <a:pt x="14765" y="16200"/>
                  <a:pt x="14727" y="16200"/>
                </a:cubicBezTo>
                <a:cubicBezTo>
                  <a:pt x="14627" y="16200"/>
                  <a:pt x="14538" y="16251"/>
                  <a:pt x="14460" y="16324"/>
                </a:cubicBezTo>
                <a:lnTo>
                  <a:pt x="14455" y="16313"/>
                </a:lnTo>
                <a:lnTo>
                  <a:pt x="10820" y="20061"/>
                </a:lnTo>
                <a:lnTo>
                  <a:pt x="7658" y="16334"/>
                </a:lnTo>
                <a:lnTo>
                  <a:pt x="7653" y="16344"/>
                </a:lnTo>
                <a:cubicBezTo>
                  <a:pt x="7571" y="16259"/>
                  <a:pt x="7474" y="16200"/>
                  <a:pt x="7364" y="16200"/>
                </a:cubicBezTo>
                <a:cubicBezTo>
                  <a:pt x="7327" y="16200"/>
                  <a:pt x="7294" y="16218"/>
                  <a:pt x="7259" y="16229"/>
                </a:cubicBezTo>
                <a:lnTo>
                  <a:pt x="7257" y="16216"/>
                </a:lnTo>
                <a:lnTo>
                  <a:pt x="4013" y="17331"/>
                </a:lnTo>
                <a:lnTo>
                  <a:pt x="4767" y="9035"/>
                </a:lnTo>
                <a:lnTo>
                  <a:pt x="10589" y="12084"/>
                </a:lnTo>
                <a:lnTo>
                  <a:pt x="10591" y="12080"/>
                </a:lnTo>
                <a:cubicBezTo>
                  <a:pt x="10655" y="12122"/>
                  <a:pt x="10724" y="12150"/>
                  <a:pt x="10800" y="12150"/>
                </a:cubicBezTo>
                <a:cubicBezTo>
                  <a:pt x="10876" y="12150"/>
                  <a:pt x="10946" y="12122"/>
                  <a:pt x="11009" y="12080"/>
                </a:cubicBezTo>
                <a:lnTo>
                  <a:pt x="11011" y="12084"/>
                </a:lnTo>
                <a:lnTo>
                  <a:pt x="16897" y="9001"/>
                </a:lnTo>
                <a:cubicBezTo>
                  <a:pt x="16897" y="9001"/>
                  <a:pt x="18031" y="17315"/>
                  <a:pt x="18031" y="17315"/>
                </a:cubicBezTo>
                <a:close/>
                <a:moveTo>
                  <a:pt x="21600" y="6075"/>
                </a:moveTo>
                <a:cubicBezTo>
                  <a:pt x="21600" y="5806"/>
                  <a:pt x="21484" y="5579"/>
                  <a:pt x="21319" y="5470"/>
                </a:cubicBezTo>
                <a:lnTo>
                  <a:pt x="21320" y="5466"/>
                </a:lnTo>
                <a:lnTo>
                  <a:pt x="21306" y="5458"/>
                </a:lnTo>
                <a:cubicBezTo>
                  <a:pt x="21301" y="5455"/>
                  <a:pt x="21296" y="5453"/>
                  <a:pt x="21292" y="5451"/>
                </a:cubicBezTo>
                <a:lnTo>
                  <a:pt x="11011" y="66"/>
                </a:lnTo>
                <a:lnTo>
                  <a:pt x="11009" y="70"/>
                </a:lnTo>
                <a:cubicBezTo>
                  <a:pt x="10946" y="28"/>
                  <a:pt x="10876" y="0"/>
                  <a:pt x="10800" y="0"/>
                </a:cubicBezTo>
                <a:cubicBezTo>
                  <a:pt x="10724" y="0"/>
                  <a:pt x="10655" y="28"/>
                  <a:pt x="10591" y="70"/>
                </a:cubicBezTo>
                <a:lnTo>
                  <a:pt x="10589" y="66"/>
                </a:lnTo>
                <a:lnTo>
                  <a:pt x="309" y="5451"/>
                </a:lnTo>
                <a:cubicBezTo>
                  <a:pt x="304" y="5453"/>
                  <a:pt x="299" y="5455"/>
                  <a:pt x="295" y="5458"/>
                </a:cubicBezTo>
                <a:lnTo>
                  <a:pt x="280" y="5466"/>
                </a:lnTo>
                <a:lnTo>
                  <a:pt x="281" y="5470"/>
                </a:lnTo>
                <a:cubicBezTo>
                  <a:pt x="116" y="5579"/>
                  <a:pt x="0" y="5806"/>
                  <a:pt x="0" y="6075"/>
                </a:cubicBezTo>
                <a:cubicBezTo>
                  <a:pt x="0" y="6344"/>
                  <a:pt x="116" y="6571"/>
                  <a:pt x="281" y="6680"/>
                </a:cubicBezTo>
                <a:lnTo>
                  <a:pt x="280" y="6684"/>
                </a:lnTo>
                <a:lnTo>
                  <a:pt x="295" y="6692"/>
                </a:lnTo>
                <a:cubicBezTo>
                  <a:pt x="299" y="6695"/>
                  <a:pt x="304" y="6697"/>
                  <a:pt x="309" y="6699"/>
                </a:cubicBezTo>
                <a:lnTo>
                  <a:pt x="1230" y="7182"/>
                </a:lnTo>
                <a:lnTo>
                  <a:pt x="608" y="13603"/>
                </a:lnTo>
                <a:cubicBezTo>
                  <a:pt x="251" y="13805"/>
                  <a:pt x="0" y="14287"/>
                  <a:pt x="0" y="14850"/>
                </a:cubicBezTo>
                <a:cubicBezTo>
                  <a:pt x="0" y="15596"/>
                  <a:pt x="439" y="16200"/>
                  <a:pt x="982" y="16200"/>
                </a:cubicBezTo>
                <a:cubicBezTo>
                  <a:pt x="1524" y="16200"/>
                  <a:pt x="1964" y="15596"/>
                  <a:pt x="1964" y="14850"/>
                </a:cubicBezTo>
                <a:cubicBezTo>
                  <a:pt x="1964" y="14416"/>
                  <a:pt x="1812" y="14034"/>
                  <a:pt x="1580" y="13787"/>
                </a:cubicBezTo>
                <a:lnTo>
                  <a:pt x="2173" y="7676"/>
                </a:lnTo>
                <a:lnTo>
                  <a:pt x="3822" y="8540"/>
                </a:lnTo>
                <a:lnTo>
                  <a:pt x="2950" y="18135"/>
                </a:lnTo>
                <a:lnTo>
                  <a:pt x="2958" y="18138"/>
                </a:lnTo>
                <a:cubicBezTo>
                  <a:pt x="2955" y="18167"/>
                  <a:pt x="2945" y="18193"/>
                  <a:pt x="2945" y="18225"/>
                </a:cubicBezTo>
                <a:cubicBezTo>
                  <a:pt x="2945" y="18598"/>
                  <a:pt x="3165" y="18900"/>
                  <a:pt x="3436" y="18900"/>
                </a:cubicBezTo>
                <a:cubicBezTo>
                  <a:pt x="3474" y="18900"/>
                  <a:pt x="3506" y="18884"/>
                  <a:pt x="3541" y="18873"/>
                </a:cubicBezTo>
                <a:lnTo>
                  <a:pt x="3543" y="18884"/>
                </a:lnTo>
                <a:lnTo>
                  <a:pt x="7238" y="17613"/>
                </a:lnTo>
                <a:lnTo>
                  <a:pt x="10506" y="21465"/>
                </a:lnTo>
                <a:lnTo>
                  <a:pt x="10510" y="21456"/>
                </a:lnTo>
                <a:cubicBezTo>
                  <a:pt x="10593" y="21541"/>
                  <a:pt x="10690" y="21600"/>
                  <a:pt x="10800" y="21600"/>
                </a:cubicBezTo>
                <a:cubicBezTo>
                  <a:pt x="10901" y="21600"/>
                  <a:pt x="10989" y="21548"/>
                  <a:pt x="11068" y="21476"/>
                </a:cubicBezTo>
                <a:lnTo>
                  <a:pt x="11072" y="21487"/>
                </a:lnTo>
                <a:lnTo>
                  <a:pt x="14834" y="17607"/>
                </a:lnTo>
                <a:lnTo>
                  <a:pt x="18548" y="18884"/>
                </a:lnTo>
                <a:lnTo>
                  <a:pt x="18550" y="18871"/>
                </a:lnTo>
                <a:cubicBezTo>
                  <a:pt x="18585" y="18882"/>
                  <a:pt x="18618" y="18900"/>
                  <a:pt x="18655" y="18900"/>
                </a:cubicBezTo>
                <a:cubicBezTo>
                  <a:pt x="18926" y="18900"/>
                  <a:pt x="19145" y="18598"/>
                  <a:pt x="19145" y="18225"/>
                </a:cubicBezTo>
                <a:cubicBezTo>
                  <a:pt x="19145" y="18181"/>
                  <a:pt x="19135" y="18143"/>
                  <a:pt x="19130" y="18102"/>
                </a:cubicBezTo>
                <a:lnTo>
                  <a:pt x="19137" y="18100"/>
                </a:lnTo>
                <a:lnTo>
                  <a:pt x="17830" y="8513"/>
                </a:lnTo>
                <a:lnTo>
                  <a:pt x="21292" y="6699"/>
                </a:lnTo>
                <a:cubicBezTo>
                  <a:pt x="21296" y="6697"/>
                  <a:pt x="21301" y="6695"/>
                  <a:pt x="21306" y="6692"/>
                </a:cubicBezTo>
                <a:lnTo>
                  <a:pt x="21320" y="6684"/>
                </a:lnTo>
                <a:lnTo>
                  <a:pt x="21319" y="6680"/>
                </a:lnTo>
                <a:cubicBezTo>
                  <a:pt x="21484" y="6571"/>
                  <a:pt x="21600" y="6344"/>
                  <a:pt x="21600" y="6075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10115" tIns="10115" rIns="10115" bIns="10115" anchor="ctr"/>
          <a:lstStyle/>
          <a:p>
            <a:pPr marL="0" marR="0" lvl="0" indent="0" algn="l" defTabSz="1213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仓耳玄三M W05" panose="02020400000000000000" pitchFamily="18" charset="-122"/>
              <a:ea typeface="仓耳玄三M W05" panose="02020400000000000000" pitchFamily="18" charset="-122"/>
              <a:cs typeface="Gill Sans"/>
              <a:sym typeface="Gill Sans"/>
            </a:endParaRPr>
          </a:p>
        </p:txBody>
      </p:sp>
      <p:grpSp>
        <p:nvGrpSpPr>
          <p:cNvPr id="9" name="Group 31">
            <a:extLst>
              <a:ext uri="{FF2B5EF4-FFF2-40B4-BE49-F238E27FC236}">
                <a16:creationId xmlns:a16="http://schemas.microsoft.com/office/drawing/2014/main" id="{EDB79F13-DFE8-4F6A-8171-6CAB746C883F}"/>
              </a:ext>
            </a:extLst>
          </p:cNvPr>
          <p:cNvGrpSpPr>
            <a:grpSpLocks/>
          </p:cNvGrpSpPr>
          <p:nvPr/>
        </p:nvGrpSpPr>
        <p:grpSpPr bwMode="auto">
          <a:xfrm>
            <a:off x="1922578" y="2344886"/>
            <a:ext cx="2839589" cy="678255"/>
            <a:chOff x="14579402" y="5612310"/>
            <a:chExt cx="5537397" cy="1322820"/>
          </a:xfrm>
        </p:grpSpPr>
        <p:sp>
          <p:nvSpPr>
            <p:cNvPr id="10" name="TextBox 32">
              <a:extLst>
                <a:ext uri="{FF2B5EF4-FFF2-40B4-BE49-F238E27FC236}">
                  <a16:creationId xmlns:a16="http://schemas.microsoft.com/office/drawing/2014/main" id="{1DDCDBEA-74C7-482F-A167-858B188B3996}"/>
                </a:ext>
              </a:extLst>
            </p:cNvPr>
            <p:cNvSpPr txBox="1"/>
            <p:nvPr/>
          </p:nvSpPr>
          <p:spPr>
            <a:xfrm>
              <a:off x="14654016" y="6458544"/>
              <a:ext cx="5462783" cy="476586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marL="0" marR="0" lvl="0" indent="0" algn="l" defTabSz="90026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cs"/>
                </a:rPr>
                <a:t>常用的抓包方法，常见反爬策略应对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endParaRPr>
            </a:p>
          </p:txBody>
        </p:sp>
        <p:sp>
          <p:nvSpPr>
            <p:cNvPr id="11" name="Rectangle 33">
              <a:extLst>
                <a:ext uri="{FF2B5EF4-FFF2-40B4-BE49-F238E27FC236}">
                  <a16:creationId xmlns:a16="http://schemas.microsoft.com/office/drawing/2014/main" id="{407C049E-8813-4AA8-9717-40FD2D55E793}"/>
                </a:ext>
              </a:extLst>
            </p:cNvPr>
            <p:cNvSpPr/>
            <p:nvPr/>
          </p:nvSpPr>
          <p:spPr>
            <a:xfrm>
              <a:off x="14579402" y="5612310"/>
              <a:ext cx="5499297" cy="720319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0" marR="0" lvl="0" indent="0" algn="l" defTabSz="41076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cs"/>
                </a:rPr>
                <a:t>网址抓包解析</a:t>
              </a:r>
            </a:p>
          </p:txBody>
        </p:sp>
      </p:grpSp>
      <p:grpSp>
        <p:nvGrpSpPr>
          <p:cNvPr id="12" name="Group 34">
            <a:extLst>
              <a:ext uri="{FF2B5EF4-FFF2-40B4-BE49-F238E27FC236}">
                <a16:creationId xmlns:a16="http://schemas.microsoft.com/office/drawing/2014/main" id="{694A7D0A-F868-42EC-B93B-A3E5518FC92A}"/>
              </a:ext>
            </a:extLst>
          </p:cNvPr>
          <p:cNvGrpSpPr>
            <a:grpSpLocks/>
          </p:cNvGrpSpPr>
          <p:nvPr/>
        </p:nvGrpSpPr>
        <p:grpSpPr bwMode="auto">
          <a:xfrm>
            <a:off x="3239501" y="3819291"/>
            <a:ext cx="3304494" cy="956657"/>
            <a:chOff x="14603882" y="5636132"/>
            <a:chExt cx="6443095" cy="1865799"/>
          </a:xfrm>
        </p:grpSpPr>
        <p:sp>
          <p:nvSpPr>
            <p:cNvPr id="13" name="TextBox 35">
              <a:extLst>
                <a:ext uri="{FF2B5EF4-FFF2-40B4-BE49-F238E27FC236}">
                  <a16:creationId xmlns:a16="http://schemas.microsoft.com/office/drawing/2014/main" id="{63BBF759-D76B-4265-84FC-C255071A1755}"/>
                </a:ext>
              </a:extLst>
            </p:cNvPr>
            <p:cNvSpPr txBox="1"/>
            <p:nvPr/>
          </p:nvSpPr>
          <p:spPr>
            <a:xfrm>
              <a:off x="14709842" y="6485104"/>
              <a:ext cx="6337135" cy="101682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0026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cs"/>
                </a:rPr>
                <a:t>常用的四种文本解析方法：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cs"/>
                </a:rPr>
                <a:t>bs4</a:t>
              </a:r>
              <a:r>
                <a:rPr lang="en-US" altLang="zh-CN" sz="12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,</a:t>
              </a:r>
              <a:r>
                <a:rPr lang="zh-CN" altLang="en-US" sz="12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 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cs"/>
                </a:rPr>
                <a:t>xpath</a:t>
              </a:r>
              <a:r>
                <a:rPr lang="en-US" altLang="zh-CN" sz="12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,</a:t>
              </a:r>
              <a:r>
                <a:rPr lang="zh-CN" altLang="en-US" sz="12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 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cs"/>
                </a:rPr>
                <a:t>selenium, re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endParaRPr>
            </a:p>
          </p:txBody>
        </p:sp>
        <p:sp>
          <p:nvSpPr>
            <p:cNvPr id="14" name="Rectangle 36">
              <a:extLst>
                <a:ext uri="{FF2B5EF4-FFF2-40B4-BE49-F238E27FC236}">
                  <a16:creationId xmlns:a16="http://schemas.microsoft.com/office/drawing/2014/main" id="{7B9985C6-ECFC-4B76-8F48-ABD7B75B5467}"/>
                </a:ext>
              </a:extLst>
            </p:cNvPr>
            <p:cNvSpPr/>
            <p:nvPr/>
          </p:nvSpPr>
          <p:spPr>
            <a:xfrm>
              <a:off x="14603882" y="5636132"/>
              <a:ext cx="5536626" cy="720320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0" marR="0" lvl="0" indent="0" algn="l" defTabSz="41076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cs"/>
                </a:rPr>
                <a:t>网页文本解析</a:t>
              </a:r>
            </a:p>
          </p:txBody>
        </p:sp>
      </p:grpSp>
      <p:sp>
        <p:nvSpPr>
          <p:cNvPr id="15" name="Oval 37">
            <a:extLst>
              <a:ext uri="{FF2B5EF4-FFF2-40B4-BE49-F238E27FC236}">
                <a16:creationId xmlns:a16="http://schemas.microsoft.com/office/drawing/2014/main" id="{4150598F-46E6-4238-96F3-79DC45C383E9}"/>
              </a:ext>
            </a:extLst>
          </p:cNvPr>
          <p:cNvSpPr/>
          <p:nvPr/>
        </p:nvSpPr>
        <p:spPr>
          <a:xfrm>
            <a:off x="3961424" y="5101108"/>
            <a:ext cx="933775" cy="9337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002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仓耳玄三M W05" panose="02020400000000000000" pitchFamily="18" charset="-122"/>
              <a:ea typeface="+mn-ea"/>
              <a:cs typeface="+mn-cs"/>
            </a:endParaRPr>
          </a:p>
        </p:txBody>
      </p:sp>
      <p:grpSp>
        <p:nvGrpSpPr>
          <p:cNvPr id="16" name="Group 39">
            <a:extLst>
              <a:ext uri="{FF2B5EF4-FFF2-40B4-BE49-F238E27FC236}">
                <a16:creationId xmlns:a16="http://schemas.microsoft.com/office/drawing/2014/main" id="{4B8F0DB6-1A62-45C8-A05E-D2EB508222F2}"/>
              </a:ext>
            </a:extLst>
          </p:cNvPr>
          <p:cNvGrpSpPr>
            <a:grpSpLocks/>
          </p:cNvGrpSpPr>
          <p:nvPr/>
        </p:nvGrpSpPr>
        <p:grpSpPr bwMode="auto">
          <a:xfrm>
            <a:off x="5071533" y="5254411"/>
            <a:ext cx="2873568" cy="613152"/>
            <a:chOff x="14513140" y="5739282"/>
            <a:chExt cx="5603659" cy="1195848"/>
          </a:xfrm>
        </p:grpSpPr>
        <p:sp>
          <p:nvSpPr>
            <p:cNvPr id="17" name="TextBox 40">
              <a:extLst>
                <a:ext uri="{FF2B5EF4-FFF2-40B4-BE49-F238E27FC236}">
                  <a16:creationId xmlns:a16="http://schemas.microsoft.com/office/drawing/2014/main" id="{8AA1D045-A0F6-4DA7-8627-9263D9B55852}"/>
                </a:ext>
              </a:extLst>
            </p:cNvPr>
            <p:cNvSpPr txBox="1"/>
            <p:nvPr/>
          </p:nvSpPr>
          <p:spPr>
            <a:xfrm>
              <a:off x="14654015" y="6458544"/>
              <a:ext cx="5462784" cy="476586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marL="0" marR="0" lvl="0" indent="0" algn="l" defTabSz="90026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cs"/>
                </a:rPr>
                <a:t>代码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cs"/>
                </a:rPr>
                <a:t>实例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endParaRPr>
            </a:p>
          </p:txBody>
        </p:sp>
        <p:sp>
          <p:nvSpPr>
            <p:cNvPr id="18" name="Rectangle 41">
              <a:extLst>
                <a:ext uri="{FF2B5EF4-FFF2-40B4-BE49-F238E27FC236}">
                  <a16:creationId xmlns:a16="http://schemas.microsoft.com/office/drawing/2014/main" id="{DFC9A096-442D-4165-B3FF-A8224CC49E14}"/>
                </a:ext>
              </a:extLst>
            </p:cNvPr>
            <p:cNvSpPr/>
            <p:nvPr/>
          </p:nvSpPr>
          <p:spPr>
            <a:xfrm>
              <a:off x="14513140" y="5739282"/>
              <a:ext cx="5499297" cy="720319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0" marR="0" lvl="0" indent="0" algn="l" defTabSz="41076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cs"/>
                </a:rPr>
                <a:t>代码实现</a:t>
              </a:r>
            </a:p>
          </p:txBody>
        </p:sp>
      </p:grpSp>
      <p:sp>
        <p:nvSpPr>
          <p:cNvPr id="19" name="Shape 2616">
            <a:extLst>
              <a:ext uri="{FF2B5EF4-FFF2-40B4-BE49-F238E27FC236}">
                <a16:creationId xmlns:a16="http://schemas.microsoft.com/office/drawing/2014/main" id="{3E165B24-3CEE-43FD-87EF-AF6DBAF86F80}"/>
              </a:ext>
            </a:extLst>
          </p:cNvPr>
          <p:cNvSpPr/>
          <p:nvPr/>
        </p:nvSpPr>
        <p:spPr>
          <a:xfrm>
            <a:off x="4206468" y="5366505"/>
            <a:ext cx="443686" cy="402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6" y="20520"/>
                </a:moveTo>
                <a:cubicBezTo>
                  <a:pt x="1258" y="18675"/>
                  <a:pt x="2752" y="17923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10"/>
                  <a:pt x="6113" y="10507"/>
                  <a:pt x="5698" y="9969"/>
                </a:cubicBezTo>
                <a:cubicBezTo>
                  <a:pt x="5646" y="9902"/>
                  <a:pt x="5599" y="9842"/>
                  <a:pt x="5562" y="9786"/>
                </a:cubicBezTo>
                <a:cubicBezTo>
                  <a:pt x="5550" y="9769"/>
                  <a:pt x="5538" y="9752"/>
                  <a:pt x="5526" y="9735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2"/>
                </a:cubicBezTo>
                <a:cubicBezTo>
                  <a:pt x="5249" y="6721"/>
                  <a:pt x="4603" y="5151"/>
                  <a:pt x="5035" y="3988"/>
                </a:cubicBezTo>
                <a:cubicBezTo>
                  <a:pt x="5619" y="2411"/>
                  <a:pt x="6140" y="2099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2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4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6"/>
                </a:cubicBezTo>
                <a:cubicBezTo>
                  <a:pt x="11091" y="9842"/>
                  <a:pt x="11044" y="9902"/>
                  <a:pt x="10992" y="9969"/>
                </a:cubicBezTo>
                <a:cubicBezTo>
                  <a:pt x="10578" y="10507"/>
                  <a:pt x="9806" y="11510"/>
                  <a:pt x="9806" y="13567"/>
                </a:cubicBezTo>
                <a:cubicBezTo>
                  <a:pt x="9806" y="15972"/>
                  <a:pt x="11535" y="17087"/>
                  <a:pt x="12500" y="17361"/>
                </a:cubicBezTo>
                <a:cubicBezTo>
                  <a:pt x="13925" y="17916"/>
                  <a:pt x="15432" y="18665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40"/>
                  <a:pt x="12999" y="4821"/>
                  <a:pt x="12211" y="2789"/>
                </a:cubicBezTo>
                <a:cubicBezTo>
                  <a:pt x="11716" y="1514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7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7"/>
                  <a:pt x="12782" y="16326"/>
                </a:cubicBezTo>
                <a:moveTo>
                  <a:pt x="18035" y="15774"/>
                </a:moveTo>
                <a:cubicBezTo>
                  <a:pt x="18035" y="15774"/>
                  <a:pt x="16217" y="15312"/>
                  <a:pt x="16217" y="13291"/>
                </a:cubicBezTo>
                <a:cubicBezTo>
                  <a:pt x="16217" y="11515"/>
                  <a:pt x="17087" y="10890"/>
                  <a:pt x="17376" y="10458"/>
                </a:cubicBezTo>
                <a:cubicBezTo>
                  <a:pt x="17376" y="10458"/>
                  <a:pt x="17968" y="9906"/>
                  <a:pt x="17572" y="8122"/>
                </a:cubicBezTo>
                <a:cubicBezTo>
                  <a:pt x="18232" y="7146"/>
                  <a:pt x="18387" y="5419"/>
                  <a:pt x="17669" y="3590"/>
                </a:cubicBezTo>
                <a:cubicBezTo>
                  <a:pt x="17218" y="2442"/>
                  <a:pt x="16666" y="1814"/>
                  <a:pt x="16059" y="1449"/>
                </a:cubicBezTo>
                <a:cubicBezTo>
                  <a:pt x="15612" y="1180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4"/>
                </a:cubicBezTo>
                <a:cubicBezTo>
                  <a:pt x="12878" y="1781"/>
                  <a:pt x="12997" y="2064"/>
                  <a:pt x="13115" y="2366"/>
                </a:cubicBezTo>
                <a:cubicBezTo>
                  <a:pt x="13131" y="2409"/>
                  <a:pt x="13143" y="2453"/>
                  <a:pt x="13159" y="2496"/>
                </a:cubicBezTo>
                <a:cubicBezTo>
                  <a:pt x="13436" y="2360"/>
                  <a:pt x="13994" y="2160"/>
                  <a:pt x="14614" y="2160"/>
                </a:cubicBezTo>
                <a:cubicBezTo>
                  <a:pt x="15001" y="2160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9"/>
                </a:cubicBezTo>
                <a:cubicBezTo>
                  <a:pt x="17366" y="5541"/>
                  <a:pt x="17207" y="6853"/>
                  <a:pt x="16784" y="7478"/>
                </a:cubicBezTo>
                <a:cubicBezTo>
                  <a:pt x="16610" y="7736"/>
                  <a:pt x="16549" y="8067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4"/>
                  <a:pt x="16607" y="9786"/>
                  <a:pt x="16584" y="9820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8"/>
                  <a:pt x="15236" y="11419"/>
                  <a:pt x="15236" y="13291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7"/>
                  <a:pt x="20311" y="17926"/>
                  <a:pt x="20570" y="19440"/>
                </a:cubicBezTo>
                <a:lnTo>
                  <a:pt x="17464" y="19440"/>
                </a:lnTo>
                <a:cubicBezTo>
                  <a:pt x="17553" y="19773"/>
                  <a:pt x="17615" y="20132"/>
                  <a:pt x="17645" y="20520"/>
                </a:cubicBezTo>
                <a:lnTo>
                  <a:pt x="21152" y="20520"/>
                </a:lnTo>
                <a:cubicBezTo>
                  <a:pt x="21600" y="20520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4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10115" tIns="10115" rIns="10115" bIns="10115" anchor="ctr"/>
          <a:lstStyle/>
          <a:p>
            <a:pPr marL="0" marR="0" lvl="0" indent="0" algn="l" defTabSz="1213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仓耳玄三M W05" panose="02020400000000000000" pitchFamily="18" charset="-122"/>
              <a:ea typeface="仓耳玄三M W05" panose="02020400000000000000" pitchFamily="18" charset="-122"/>
              <a:cs typeface="Gill Sans"/>
              <a:sym typeface="Gill Sans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FBA828E-188D-4B75-A2C1-F4CCA0BBEA5D}"/>
              </a:ext>
            </a:extLst>
          </p:cNvPr>
          <p:cNvCxnSpPr/>
          <p:nvPr/>
        </p:nvCxnSpPr>
        <p:spPr>
          <a:xfrm>
            <a:off x="3390900" y="584200"/>
            <a:ext cx="8089900" cy="6273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1D1AF96B-4334-4BEB-8104-083B333EC0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5845" flipH="1">
            <a:off x="6839803" y="885243"/>
            <a:ext cx="4376044" cy="3490156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2EB2C80-CCD0-4BFC-857B-EF7CC59E0DA7}"/>
              </a:ext>
            </a:extLst>
          </p:cNvPr>
          <p:cNvSpPr txBox="1"/>
          <p:nvPr/>
        </p:nvSpPr>
        <p:spPr>
          <a:xfrm>
            <a:off x="541149" y="314112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——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爬虫实践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——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9415BC5-D5DA-4803-8FCB-CE9B4ABCF2EE}"/>
              </a:ext>
            </a:extLst>
          </p:cNvPr>
          <p:cNvSpPr txBox="1"/>
          <p:nvPr/>
        </p:nvSpPr>
        <p:spPr>
          <a:xfrm>
            <a:off x="5143774" y="6251134"/>
            <a:ext cx="661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For more detail,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visit document </a:t>
            </a:r>
            <a:r>
              <a:rPr lang="en-US" altLang="zh-CN" sz="2400" b="1" dirty="0">
                <a:hlinkClick r:id="rId4"/>
              </a:rPr>
              <a:t>Requests Docs</a:t>
            </a:r>
            <a:endParaRPr lang="zh-CN" altLang="en-US" sz="24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05AD9A-D868-4977-8897-A5896AD38B32}"/>
              </a:ext>
            </a:extLst>
          </p:cNvPr>
          <p:cNvSpPr txBox="1"/>
          <p:nvPr/>
        </p:nvSpPr>
        <p:spPr>
          <a:xfrm>
            <a:off x="541149" y="1420977"/>
            <a:ext cx="3938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思源黑体 CN Bold" panose="020B0800000000000000"/>
              </a:rPr>
              <a:t>Python</a:t>
            </a:r>
            <a:r>
              <a:rPr lang="zh-CN" altLang="en-US" sz="2400" b="1" dirty="0">
                <a:ea typeface="思源黑体 CN Bold" panose="020B0800000000000000"/>
              </a:rPr>
              <a:t>实践</a:t>
            </a:r>
          </a:p>
        </p:txBody>
      </p:sp>
    </p:spTree>
    <p:extLst>
      <p:ext uri="{BB962C8B-B14F-4D97-AF65-F5344CB8AC3E}">
        <p14:creationId xmlns:p14="http://schemas.microsoft.com/office/powerpoint/2010/main" val="962929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 animBg="1"/>
      <p:bldP spid="19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5C27E2F-F46B-4D97-A44E-69C18FC16F88}"/>
              </a:ext>
            </a:extLst>
          </p:cNvPr>
          <p:cNvSpPr txBox="1"/>
          <p:nvPr/>
        </p:nvSpPr>
        <p:spPr>
          <a:xfrm>
            <a:off x="5460249" y="2659559"/>
            <a:ext cx="5095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Python</a:t>
            </a:r>
            <a:r>
              <a:rPr lang="zh-CN" altLang="en-US" sz="44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图形可视化</a:t>
            </a: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54110B48-FDF3-4397-AB9F-740E1B178C2B}"/>
              </a:ext>
            </a:extLst>
          </p:cNvPr>
          <p:cNvSpPr/>
          <p:nvPr/>
        </p:nvSpPr>
        <p:spPr>
          <a:xfrm rot="10800000">
            <a:off x="1878496" y="2060714"/>
            <a:ext cx="3401172" cy="293204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46A8F829-E727-49F7-8942-CACA429679C5}"/>
              </a:ext>
            </a:extLst>
          </p:cNvPr>
          <p:cNvSpPr/>
          <p:nvPr/>
        </p:nvSpPr>
        <p:spPr>
          <a:xfrm>
            <a:off x="1878496" y="1401418"/>
            <a:ext cx="3401172" cy="2932044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F7A90DB-6C8B-4B7B-86C8-DB6A1D505C9E}"/>
              </a:ext>
            </a:extLst>
          </p:cNvPr>
          <p:cNvSpPr txBox="1"/>
          <p:nvPr/>
        </p:nvSpPr>
        <p:spPr>
          <a:xfrm>
            <a:off x="2731315" y="2356506"/>
            <a:ext cx="18216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03</a:t>
            </a:r>
            <a:endParaRPr lang="zh-CN" altLang="en-US" sz="9600" b="1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788024D-9A41-436F-8D55-020EE8118A8A}"/>
              </a:ext>
            </a:extLst>
          </p:cNvPr>
          <p:cNvSpPr/>
          <p:nvPr/>
        </p:nvSpPr>
        <p:spPr>
          <a:xfrm>
            <a:off x="0" y="5232400"/>
            <a:ext cx="12192000" cy="1625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430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手绘风商务年中总结PPT模板"/>
  <p:tag name="ISPRING_FIRST_PUBLISH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E1C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651</Words>
  <Application>Microsoft Office PowerPoint</Application>
  <PresentationFormat>宽屏</PresentationFormat>
  <Paragraphs>115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Gill Sans</vt:lpstr>
      <vt:lpstr>Helvetica Light</vt:lpstr>
      <vt:lpstr>仓耳玄三M W05</vt:lpstr>
      <vt:lpstr>等线</vt:lpstr>
      <vt:lpstr>等线 Light</vt:lpstr>
      <vt:lpstr>思源黑体 CN Bold</vt:lpstr>
      <vt:lpstr>思源黑体 CN Heavy</vt:lpstr>
      <vt:lpstr>思源黑体 CN Light</vt:lpstr>
      <vt:lpstr>思源黑体 CN Medium</vt:lpstr>
      <vt:lpstr>字魂59号-创粗黑</vt:lpstr>
      <vt:lpstr>Arial</vt:lpstr>
      <vt:lpstr>Helvetica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简约手绘风商务年中总结PPT模板</dc:title>
  <dc:creator>snow_</dc:creator>
  <cp:lastModifiedBy>Hedge</cp:lastModifiedBy>
  <cp:revision>46</cp:revision>
  <dcterms:created xsi:type="dcterms:W3CDTF">2019-06-07T08:03:14Z</dcterms:created>
  <dcterms:modified xsi:type="dcterms:W3CDTF">2021-06-16T16:33:47Z</dcterms:modified>
</cp:coreProperties>
</file>