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259" r:id="rId4"/>
    <p:sldId id="260" r:id="rId5"/>
    <p:sldId id="261" r:id="rId6"/>
    <p:sldId id="266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0E01-BFDE-4082-A4CB-8BA314DAC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8F7AB-FAAB-49D6-8748-217853378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5A061-288C-4DC0-9120-309F3AD4C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9AE5-17DB-41B7-A3F3-8F8FB837B406}" type="datetimeFigureOut">
              <a:rPr lang="ru-RU" smtClean="0"/>
              <a:t>11.07.2024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4F1F4-E037-4871-AA05-B423E503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4C8EA-11FF-4F18-BC03-8CCCAAA6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3368-04F4-4B7A-A226-83B20F17ED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26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6CFDE-6B95-4911-B43F-1BDA5393B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06BA0-62E6-4C73-B236-5CD5E276E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E7063-048A-4211-B493-BF6EABBD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9AE5-17DB-41B7-A3F3-8F8FB837B406}" type="datetimeFigureOut">
              <a:rPr lang="ru-RU" smtClean="0"/>
              <a:t>11.07.2024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2A610-A36A-4CCC-877E-24BD61C7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7D921-EF63-4F39-BCD5-76526E4A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3368-04F4-4B7A-A226-83B20F17ED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05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24D604-90B1-4C02-B359-2DE3A7B40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BE24C-44F0-401C-91BF-EFFF208E1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A0EA1-EDED-43BA-A1E5-60B5CC44F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9AE5-17DB-41B7-A3F3-8F8FB837B406}" type="datetimeFigureOut">
              <a:rPr lang="ru-RU" smtClean="0"/>
              <a:t>11.07.2024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BF5C5-24D8-44FB-AF31-A607C954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C6FD9-3657-4786-B4EC-7523C49D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3368-04F4-4B7A-A226-83B20F17ED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9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B4DF-1171-4064-9684-37859E3F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A705F-3B5B-4631-B283-D87929AB3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4C4C9-DF4B-4205-ABBA-785058874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9AE5-17DB-41B7-A3F3-8F8FB837B406}" type="datetimeFigureOut">
              <a:rPr lang="ru-RU" smtClean="0"/>
              <a:t>11.07.2024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76C28-FFC4-4496-AAAB-05438CBA0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7E856-401C-4AA5-8684-6B948322F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3368-04F4-4B7A-A226-83B20F17ED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00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6CAB2-E8D6-4056-8817-5DD0ACCF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5E164-37B9-4B81-9293-DB97206E5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B7B13-82BE-4435-8580-FD8B29431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9AE5-17DB-41B7-A3F3-8F8FB837B406}" type="datetimeFigureOut">
              <a:rPr lang="ru-RU" smtClean="0"/>
              <a:t>11.07.2024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AFB40-3E0F-4912-BE83-76307DC0A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98623-243E-4CE0-AA84-CC8193D4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3368-04F4-4B7A-A226-83B20F17ED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42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1BAF3-A846-44BD-989A-3142F5A56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B0027-4EC5-4A18-9614-F86DD80A5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8A110-59BB-4CE8-9000-9A0C102C1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3E34D-789C-4402-B5F8-F5893696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9AE5-17DB-41B7-A3F3-8F8FB837B406}" type="datetimeFigureOut">
              <a:rPr lang="ru-RU" smtClean="0"/>
              <a:t>11.07.2024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ED756-32F0-4FA6-8326-791F76FC9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373E2-6ADC-49EE-9EFB-CF094D5E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3368-04F4-4B7A-A226-83B20F17ED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68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4894-0C64-41F0-8702-F9AF9D3AC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F9EEC-3D52-41B0-8689-D12B5A972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E0B6A-8F92-4072-8C1C-CC982F38A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2AFCB7-1336-4EBE-87E9-94FF4A91E7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53EE5-549C-4DF0-85AB-13A142E7F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8FF2D5-4415-471C-A1DE-DA5E57DE8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9AE5-17DB-41B7-A3F3-8F8FB837B406}" type="datetimeFigureOut">
              <a:rPr lang="ru-RU" smtClean="0"/>
              <a:t>11.07.2024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4B42DF-18A5-4359-AF98-32E455D51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2CC70A-35A3-4622-A492-4B11C423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3368-04F4-4B7A-A226-83B20F17ED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493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8EE5-C180-4AB4-8C36-AEF9ECE1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CEDDB-780F-4D5A-9D4C-8D316FA6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9AE5-17DB-41B7-A3F3-8F8FB837B406}" type="datetimeFigureOut">
              <a:rPr lang="ru-RU" smtClean="0"/>
              <a:t>11.07.2024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F7E87-CDD4-4CBF-B5B9-8A527740B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1C196-FD46-470F-B22E-916DE697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3368-04F4-4B7A-A226-83B20F17ED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44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7F0D5-258E-4960-A3E4-59A4F38BA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9AE5-17DB-41B7-A3F3-8F8FB837B406}" type="datetimeFigureOut">
              <a:rPr lang="ru-RU" smtClean="0"/>
              <a:t>11.07.2024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6CA3F7-AC14-4E3B-B919-A057CE57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A67D9-23EF-47B5-AA69-F0F860BC6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3368-04F4-4B7A-A226-83B20F17ED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96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27C9B-F162-4DDA-A025-13CDA6496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D2959-857B-4041-AE31-D0F2BB9B2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104E0-78DE-469A-B62E-C15C14137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0AC34-2658-4B8D-83C8-6D519722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9AE5-17DB-41B7-A3F3-8F8FB837B406}" type="datetimeFigureOut">
              <a:rPr lang="ru-RU" smtClean="0"/>
              <a:t>11.07.2024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33660-D083-426C-AE66-EF4D27CD9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C08A4-1E89-4E1A-AA76-13273946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3368-04F4-4B7A-A226-83B20F17ED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4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A60D-4B21-4E8F-9CD1-89E593AD4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6F7D2B-F36E-494B-B532-F30929122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B271C-304C-42C8-85EA-68072BCBD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4CCB5-3FA6-44F7-AC37-B8D8A189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9AE5-17DB-41B7-A3F3-8F8FB837B406}" type="datetimeFigureOut">
              <a:rPr lang="ru-RU" smtClean="0"/>
              <a:t>11.07.2024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F41A7-BB5C-46DE-9A18-35C77F3BE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CAB82-3ECA-4781-85DE-6C4DC226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3368-04F4-4B7A-A226-83B20F17ED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95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073DB-0CD4-4060-A857-C7DFB0F2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9D67B-B201-42F5-81B6-B4F95E68F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33602-6E59-4D38-BDB4-50A8173F2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E9AE5-17DB-41B7-A3F3-8F8FB837B406}" type="datetimeFigureOut">
              <a:rPr lang="ru-RU" smtClean="0"/>
              <a:t>11.07.2024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B8D98-948E-4072-8ED3-C3D4C3655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F01EF-8333-42CD-B814-6F56C52A3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03368-04F4-4B7A-A226-83B20F17ED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27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979EC4-9FFA-4B71-BEB3-8A64E586DC4F}"/>
              </a:ext>
            </a:extLst>
          </p:cNvPr>
          <p:cNvGrpSpPr/>
          <p:nvPr/>
        </p:nvGrpSpPr>
        <p:grpSpPr>
          <a:xfrm>
            <a:off x="1361248" y="2747641"/>
            <a:ext cx="5085422" cy="3062789"/>
            <a:chOff x="2257893" y="1984161"/>
            <a:chExt cx="5085422" cy="306278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8F36138-60BC-4A2D-A351-D2C9E5176520}"/>
                </a:ext>
              </a:extLst>
            </p:cNvPr>
            <p:cNvSpPr/>
            <p:nvPr/>
          </p:nvSpPr>
          <p:spPr>
            <a:xfrm>
              <a:off x="4715525" y="2783147"/>
              <a:ext cx="2627790" cy="14648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Главная Нода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C07443A-0529-48EF-B67F-18FCE940371B}"/>
                </a:ext>
              </a:extLst>
            </p:cNvPr>
            <p:cNvSpPr/>
            <p:nvPr/>
          </p:nvSpPr>
          <p:spPr>
            <a:xfrm>
              <a:off x="2257893" y="1984161"/>
              <a:ext cx="1569866" cy="7324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Лидар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7868BDA-C0E3-4EA6-BB84-17FBE4336CED}"/>
                </a:ext>
              </a:extLst>
            </p:cNvPr>
            <p:cNvSpPr/>
            <p:nvPr/>
          </p:nvSpPr>
          <p:spPr>
            <a:xfrm>
              <a:off x="2257893" y="3147132"/>
              <a:ext cx="1569866" cy="7368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Дальномер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2A0F89-8565-4641-9C53-F4A9D5A7197D}"/>
                </a:ext>
              </a:extLst>
            </p:cNvPr>
            <p:cNvSpPr/>
            <p:nvPr/>
          </p:nvSpPr>
          <p:spPr>
            <a:xfrm>
              <a:off x="2257893" y="4314542"/>
              <a:ext cx="1569866" cy="7324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Джостик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00C71F4-6527-4415-9C9B-486F4CAF983E}"/>
                </a:ext>
              </a:extLst>
            </p:cNvPr>
            <p:cNvCxnSpPr>
              <a:stCxn id="3" idx="3"/>
              <a:endCxn id="2" idx="1"/>
            </p:cNvCxnSpPr>
            <p:nvPr/>
          </p:nvCxnSpPr>
          <p:spPr>
            <a:xfrm>
              <a:off x="3827759" y="2350365"/>
              <a:ext cx="887766" cy="11651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7F13B24-C30E-4870-9899-F8C9183A1379}"/>
                </a:ext>
              </a:extLst>
            </p:cNvPr>
            <p:cNvCxnSpPr>
              <a:stCxn id="4" idx="3"/>
              <a:endCxn id="2" idx="1"/>
            </p:cNvCxnSpPr>
            <p:nvPr/>
          </p:nvCxnSpPr>
          <p:spPr>
            <a:xfrm flipV="1">
              <a:off x="3827759" y="3515555"/>
              <a:ext cx="8877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C2F5615-02C4-445C-8139-A3E3D0EE5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7759" y="3515554"/>
              <a:ext cx="887766" cy="11651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234DE67-244C-43D6-9911-2AC631E1C931}"/>
              </a:ext>
            </a:extLst>
          </p:cNvPr>
          <p:cNvSpPr txBox="1"/>
          <p:nvPr/>
        </p:nvSpPr>
        <p:spPr>
          <a:xfrm>
            <a:off x="1361248" y="678238"/>
            <a:ext cx="239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Схема связи нод в </a:t>
            </a:r>
            <a:r>
              <a:rPr lang="en-US" dirty="0"/>
              <a:t>ROS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589F2D-2670-4644-9E90-8A7861CDC1F3}"/>
              </a:ext>
            </a:extLst>
          </p:cNvPr>
          <p:cNvSpPr txBox="1"/>
          <p:nvPr/>
        </p:nvSpPr>
        <p:spPr>
          <a:xfrm>
            <a:off x="7093258" y="1287262"/>
            <a:ext cx="44903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Главная нода получает данные</a:t>
            </a:r>
          </a:p>
          <a:p>
            <a:r>
              <a:rPr lang="ru-RU" dirty="0"/>
              <a:t>от лидара и дальномера для навигации</a:t>
            </a:r>
          </a:p>
          <a:p>
            <a:r>
              <a:rPr lang="ru-RU" dirty="0"/>
              <a:t>и от джостика для управления движением. </a:t>
            </a:r>
          </a:p>
          <a:p>
            <a:r>
              <a:rPr lang="ru-RU" dirty="0"/>
              <a:t>Главная нода обрабатывает данные и </a:t>
            </a:r>
          </a:p>
          <a:p>
            <a:r>
              <a:rPr lang="ru-RU" dirty="0"/>
              <a:t>передаёт данные на моторы.</a:t>
            </a:r>
          </a:p>
        </p:txBody>
      </p:sp>
    </p:spTree>
    <p:extLst>
      <p:ext uri="{BB962C8B-B14F-4D97-AF65-F5344CB8AC3E}">
        <p14:creationId xmlns:p14="http://schemas.microsoft.com/office/powerpoint/2010/main" val="387516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4C4D0B-62D8-4E6C-903D-09AF940C81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42" t="56223" r="2620" b="20383"/>
          <a:stretch/>
        </p:blipFill>
        <p:spPr>
          <a:xfrm rot="10800000">
            <a:off x="7532810" y="1003415"/>
            <a:ext cx="3985549" cy="47672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0C60E3-5FCA-4243-8959-419CA4E67F4A}"/>
              </a:ext>
            </a:extLst>
          </p:cNvPr>
          <p:cNvSpPr txBox="1"/>
          <p:nvPr/>
        </p:nvSpPr>
        <p:spPr>
          <a:xfrm>
            <a:off x="9135254" y="5770671"/>
            <a:ext cx="78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Аудио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D3B98-16FE-4B2A-AE97-8DF2DEB0CF00}"/>
              </a:ext>
            </a:extLst>
          </p:cNvPr>
          <p:cNvSpPr txBox="1"/>
          <p:nvPr/>
        </p:nvSpPr>
        <p:spPr>
          <a:xfrm>
            <a:off x="596611" y="562044"/>
            <a:ext cx="55413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CS43L22-CNZR(audio)</a:t>
            </a:r>
            <a:endParaRPr lang="ru-RU" b="1" dirty="0"/>
          </a:p>
          <a:p>
            <a:r>
              <a:rPr lang="ru-RU" dirty="0"/>
              <a:t>CS43L22-CNZR - это стерео ЦАП (цифро-аналоговый преобразователь) с низким энергопотреблением, интегрированный с усилителями для наушников и динамиков класса D. Он разработан компанией Cirrus Logic и предназначен для использования в портативных аудиосистемах. Основные характеристики включают динамический диапазон 98 дБ (A-взвешенный), THD+N 88 дБ, усилитель для наушников с возможностью регулировки громкости и встроенным отрицательным регулятором напряжения. Также имеется поддержка аналогового ввода и цифровой обработки сигналов, включая управление басами и высокими частотами, де-эмфазис, независимые регуляторы громкости для цифрового и аналогового входов, а также программируемый ограничитель пиков и генератор звуковых сигналов.</a:t>
            </a:r>
          </a:p>
        </p:txBody>
      </p:sp>
    </p:spTree>
    <p:extLst>
      <p:ext uri="{BB962C8B-B14F-4D97-AF65-F5344CB8AC3E}">
        <p14:creationId xmlns:p14="http://schemas.microsoft.com/office/powerpoint/2010/main" val="374277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4" descr="Изображение выглядит как футбол, мяч, круг&#10;&#10;Автоматически созданное описание">
            <a:extLst>
              <a:ext uri="{FF2B5EF4-FFF2-40B4-BE49-F238E27FC236}">
                <a16:creationId xmlns:a16="http://schemas.microsoft.com/office/drawing/2014/main" id="{EB8D93A7-B3A9-037B-A00F-0913B4E7B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299301" y="695858"/>
            <a:ext cx="4223304" cy="48018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C30E2E-693B-4901-B6C7-AF2AE9A4ADBD}"/>
              </a:ext>
            </a:extLst>
          </p:cNvPr>
          <p:cNvSpPr txBox="1"/>
          <p:nvPr/>
        </p:nvSpPr>
        <p:spPr>
          <a:xfrm>
            <a:off x="437965" y="557826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Omni колёса </a:t>
            </a:r>
            <a:r>
              <a:rPr lang="ru-RU" dirty="0"/>
              <a:t>обладают рядом преимуществ, делающих их незаменимыми в сфере погрузочно-разгрузочных работ.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Во-первых, они обеспечивают невероятную универсальность и маневренность, позволяя двигаться в любом направлении, что особенно полезно в ограниченном пространстве.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Во-вторых, благодаря уникальной конструкции роликов, установленных под углом 45 градусов, они обеспечивают плавность хода, минимизируя риск повреждения груза и самого транспортного средства при движении по неровным поверхностям.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Кроме того, omni колёса отличаются прочностью и долговечностью, что делает их идеальным выбором для интенсивного использования в условиях высоких нагрузок.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Эти преимущества делают omni колёса предпочтительным выбором для многих отраслей и предприятий, стремящихся оптимизировать процессы погрузки и разгрузки.</a:t>
            </a:r>
          </a:p>
        </p:txBody>
      </p:sp>
    </p:spTree>
    <p:extLst>
      <p:ext uri="{BB962C8B-B14F-4D97-AF65-F5344CB8AC3E}">
        <p14:creationId xmlns:p14="http://schemas.microsoft.com/office/powerpoint/2010/main" val="702097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173E9C-E016-45B5-BA97-261142275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08089">
            <a:off x="-677332" y="711448"/>
            <a:ext cx="6397530" cy="53115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F4B63C-4845-4FA2-89CF-BD9C45666D99}"/>
              </a:ext>
            </a:extLst>
          </p:cNvPr>
          <p:cNvSpPr/>
          <p:nvPr/>
        </p:nvSpPr>
        <p:spPr>
          <a:xfrm>
            <a:off x="4318000" y="266976"/>
            <a:ext cx="7762240" cy="6591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59CE8-066C-4097-8005-72194BC0DCC8}"/>
              </a:ext>
            </a:extLst>
          </p:cNvPr>
          <p:cNvSpPr txBox="1"/>
          <p:nvPr/>
        </p:nvSpPr>
        <p:spPr>
          <a:xfrm>
            <a:off x="4475480" y="404715"/>
            <a:ext cx="7447280" cy="618630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ru-RU" b="1" dirty="0"/>
              <a:t>Плата для базовой версии</a:t>
            </a:r>
            <a:endParaRPr lang="ru-RU" b="0" i="0" dirty="0">
              <a:effectLst/>
              <a:latin typeface="YS Text"/>
            </a:endParaRPr>
          </a:p>
          <a:p>
            <a:r>
              <a:rPr lang="ru-RU" b="0" i="0" dirty="0">
                <a:effectLst/>
                <a:latin typeface="YS Text"/>
              </a:rPr>
              <a:t>Электрическая плата для мобильного робота на omni-колёсах играет ключевую роль в управлении движением и навигации робота. Она выполняет несколько важных функций: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1" dirty="0">
                <a:effectLst/>
                <a:latin typeface="YS Text"/>
              </a:rPr>
              <a:t>Управление двигателями:</a:t>
            </a:r>
            <a:r>
              <a:rPr lang="ru-RU" b="0" i="0" dirty="0">
                <a:effectLst/>
                <a:latin typeface="YS Text"/>
              </a:rPr>
              <a:t> Плата контролирует скорость и направление вращения двигателей, приводящих в движение omni-колёса. Это позволяет роботу перемещаться вперёд, назад, поворачивать и изменять направление движения.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1" dirty="0">
                <a:effectLst/>
                <a:latin typeface="YS Text"/>
              </a:rPr>
              <a:t>Обработка данных с датчиков: </a:t>
            </a:r>
            <a:r>
              <a:rPr lang="ru-RU" b="0" i="0" dirty="0">
                <a:effectLst/>
                <a:latin typeface="YS Text"/>
              </a:rPr>
              <a:t>Плата получает данные с датчиков, таких как датчики вращения колёс, акселерометры, гироскопы и компасы. Эти данные используются для определения текущего положения робота, его скорости и направления движения.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1" dirty="0">
                <a:effectLst/>
                <a:latin typeface="YS Text"/>
              </a:rPr>
              <a:t>Взаимодействие с контроллером: </a:t>
            </a:r>
            <a:r>
              <a:rPr lang="ru-RU" b="0" i="0" dirty="0">
                <a:effectLst/>
                <a:latin typeface="YS Text"/>
              </a:rPr>
              <a:t>Плата может взаимодействовать с контроллером робота, передавая ему команды на выполнение определённых действий, например, поворот налево, направо, ускорение или замедление.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1" dirty="0">
                <a:effectLst/>
                <a:latin typeface="YS Text"/>
              </a:rPr>
              <a:t>Питание робота: </a:t>
            </a:r>
            <a:r>
              <a:rPr lang="ru-RU" b="0" i="0" dirty="0">
                <a:effectLst/>
                <a:latin typeface="YS Text"/>
              </a:rPr>
              <a:t>Плата может обеспечивать питание всех компонентов робота, включая двигатели, датчики и другие электронные устройства.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1" dirty="0">
                <a:effectLst/>
                <a:latin typeface="YS Text"/>
              </a:rPr>
              <a:t>Связь с внешним миром: </a:t>
            </a:r>
            <a:r>
              <a:rPr lang="ru-RU" b="0" i="0" dirty="0">
                <a:effectLst/>
                <a:latin typeface="YS Text"/>
              </a:rPr>
              <a:t>Плата может поддерживать связь с внешними устройствами, такими как пульт управления, компьютер или другие роботы, для обмена данными или координации действий.</a:t>
            </a:r>
          </a:p>
        </p:txBody>
      </p:sp>
    </p:spTree>
    <p:extLst>
      <p:ext uri="{BB962C8B-B14F-4D97-AF65-F5344CB8AC3E}">
        <p14:creationId xmlns:p14="http://schemas.microsoft.com/office/powerpoint/2010/main" val="412292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5669E7-CC35-4914-8AF8-B22C3DC152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42" b="66990"/>
          <a:stretch/>
        </p:blipFill>
        <p:spPr>
          <a:xfrm>
            <a:off x="6520153" y="693148"/>
            <a:ext cx="2541381" cy="34552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A68FBB-6D85-404F-A86B-CB9D48DBA9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43" r="-1" b="66990"/>
          <a:stretch/>
        </p:blipFill>
        <p:spPr>
          <a:xfrm>
            <a:off x="9061534" y="2105388"/>
            <a:ext cx="2541381" cy="34552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44267E-FE6F-4A77-981A-6130FAC40428}"/>
              </a:ext>
            </a:extLst>
          </p:cNvPr>
          <p:cNvSpPr txBox="1"/>
          <p:nvPr/>
        </p:nvSpPr>
        <p:spPr>
          <a:xfrm>
            <a:off x="377447" y="474345"/>
            <a:ext cx="565931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DRV8871DDA</a:t>
            </a:r>
            <a:endParaRPr lang="ru-RU" b="1" dirty="0"/>
          </a:p>
          <a:p>
            <a:pPr algn="l"/>
            <a:r>
              <a:rPr lang="ru-RU" b="0" i="0" dirty="0">
                <a:effectLst/>
                <a:latin typeface="YS Text"/>
              </a:rPr>
              <a:t>DRV8871DDA - это драйвер двигателя постоянного тока, предназначенный для использования в принтерах, бытовой технике и промышленном оборудовании. </a:t>
            </a:r>
          </a:p>
          <a:p>
            <a:pPr algn="l"/>
            <a:r>
              <a:rPr lang="ru-RU" b="0" i="0" dirty="0">
                <a:effectLst/>
                <a:latin typeface="YS Text"/>
              </a:rPr>
              <a:t>Он обеспечивает управление двигателем через H-мост, состоящий из четырех N-канальных MOSFET, что позволяет двунаправленное управление током до 3,6 А.</a:t>
            </a:r>
          </a:p>
          <a:p>
            <a:pPr algn="l"/>
            <a:r>
              <a:rPr lang="ru-RU" b="0" i="0" dirty="0">
                <a:effectLst/>
                <a:latin typeface="YS Text"/>
              </a:rPr>
              <a:t>Управление скоростью двигателя осуществляется через широтно-импульсную модуляцию (ШИМ), а для регулировки тока используются стандартные недорогие резисторы.DRV8871DDA обладает широким диапазоном рабочего напряжения от 6,5 до 45 В, что делает его подходящим для различных приложений. </a:t>
            </a:r>
          </a:p>
          <a:p>
            <a:pPr algn="l"/>
            <a:r>
              <a:rPr lang="ru-RU" b="0" i="0" dirty="0">
                <a:effectLst/>
                <a:latin typeface="YS Text"/>
              </a:rPr>
              <a:t>Устройство также оснащено функциями защиты, такими как блокировка пониженного напряжения (UVLO), защита от перегрузки по току (OCP) и термическое отключение (TSD), что обеспечивает безопасность работы системы.Драйвер поставляется в компактном 8-контактном корпусе HSOP с PowerPAD™, что облегчает его интеграцию в различные проекты.</a:t>
            </a:r>
            <a:endParaRPr lang="ru-RU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8947B6-B737-403C-AE41-119D3FEB20DB}"/>
              </a:ext>
            </a:extLst>
          </p:cNvPr>
          <p:cNvSpPr txBox="1"/>
          <p:nvPr/>
        </p:nvSpPr>
        <p:spPr>
          <a:xfrm>
            <a:off x="7050667" y="4148422"/>
            <a:ext cx="1480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DRV8871DDA</a:t>
            </a:r>
            <a:endParaRPr lang="ru-RU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BB19AF-1D3C-4B3A-B07A-953D0C5C000C}"/>
              </a:ext>
            </a:extLst>
          </p:cNvPr>
          <p:cNvSpPr txBox="1"/>
          <p:nvPr/>
        </p:nvSpPr>
        <p:spPr>
          <a:xfrm>
            <a:off x="9592048" y="5560662"/>
            <a:ext cx="1480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DRV8871DDA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39097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7B2BB1-1E0A-49C1-9D14-FE52957F0D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7" t="51962" r="68545" b="29514"/>
          <a:stretch/>
        </p:blipFill>
        <p:spPr>
          <a:xfrm>
            <a:off x="720898" y="1443817"/>
            <a:ext cx="4543560" cy="32610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1D090A-40F4-4AFF-98EA-7F7C9CD3E3CF}"/>
              </a:ext>
            </a:extLst>
          </p:cNvPr>
          <p:cNvSpPr txBox="1"/>
          <p:nvPr/>
        </p:nvSpPr>
        <p:spPr>
          <a:xfrm>
            <a:off x="5985208" y="673678"/>
            <a:ext cx="539596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/>
              <a:t>STM32F407VGT6</a:t>
            </a:r>
          </a:p>
          <a:p>
            <a:r>
              <a:rPr lang="ru-RU"/>
              <a:t>STM32F407VGT6 – это микроконтроллер с 32-битным ядром Cortex-M4, оснащенный модулем с плавающей точкой (FPU). Он работает на частоте 168 МГц и имеет 1 МБ встроенной флеш-памяти для хранения программ и 192 КБ оперативной памяти (ОЗУ). Микроконтроллер поддерживает различные интерфейсы, включая USB OTG HS/FS, Ethernet, и имеет 82 входа/выхода. Также он оснащен двумя CAN-интерфейсами, что делает его подходящим для использования в автомобильной электронике. STM32F407VGT6 имеет встроенный АЦП с разрешением 16 бит и два ЦАП с разрешением 12 бит, что позволяет ему обрабатывать аналоговые сигналы. Микроконтроллер поставляется в корпусе LQFP-100 и работает при напряжении питания от 1.8 до 3.6 В. Диапазон рабочих температур составляет от -40°C до +85°C.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A1FBB4-1D34-46A4-A462-E00E18F227BF}"/>
              </a:ext>
            </a:extLst>
          </p:cNvPr>
          <p:cNvSpPr txBox="1"/>
          <p:nvPr/>
        </p:nvSpPr>
        <p:spPr>
          <a:xfrm>
            <a:off x="2048316" y="4704853"/>
            <a:ext cx="1888724" cy="37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/>
              <a:t>STM32F407VGT6</a:t>
            </a:r>
          </a:p>
        </p:txBody>
      </p:sp>
    </p:spTree>
    <p:extLst>
      <p:ext uri="{BB962C8B-B14F-4D97-AF65-F5344CB8AC3E}">
        <p14:creationId xmlns:p14="http://schemas.microsoft.com/office/powerpoint/2010/main" val="136987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DAF85B-6792-4B39-A63D-ACD079B976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70" t="75128" r="26763" b="6647"/>
          <a:stretch/>
        </p:blipFill>
        <p:spPr>
          <a:xfrm>
            <a:off x="7806135" y="1411223"/>
            <a:ext cx="3139356" cy="32610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585B4-941B-4C83-8430-AE8713A4A381}"/>
              </a:ext>
            </a:extLst>
          </p:cNvPr>
          <p:cNvSpPr txBox="1"/>
          <p:nvPr/>
        </p:nvSpPr>
        <p:spPr>
          <a:xfrm>
            <a:off x="597517" y="751344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STM32F103CBT6TR</a:t>
            </a:r>
            <a:endParaRPr lang="en-US" b="1" dirty="0"/>
          </a:p>
          <a:p>
            <a:r>
              <a:rPr lang="ru-RU" dirty="0"/>
              <a:t>STM32F103CBT6TR - это микроконтроллер семейства STM32F1, разработанный компанией STMicroelectronics. Он основан на ядре ARM Cortex-M3 и предназначен для использования в различных встраиваемых системах. Микроконтроллер имеет 32-битное ядро, работающее на частоте 72 МГц, и 128 КБ флэш-памяти для хранения программ. Также он оснащен 20 КБ оперативной памяти (RAM) для выполнения задач в реальном времени.STM32F103CBT6TR поддерживает широкий спектр интерфейсов, включая CAN, I2C, SPI, USART, и USB. Это позволяет легко интегрировать микроконтроллер в различные системы, требующие обмена данными или управления внешними устройствами.</a:t>
            </a:r>
            <a:r>
              <a:rPr lang="en-US" dirty="0"/>
              <a:t> </a:t>
            </a:r>
            <a:r>
              <a:rPr lang="ru-RU" dirty="0"/>
              <a:t>Микроконтроллер поставляется в корпусе LQFP-48 и работает в диапазоне напряжений питания от 2 В до 3.6 В. Диапазон рабочих температур составляет от -40°C до +85°C, что делает его пригодным для использования в широком спектре приложений.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EFF012-51DE-4597-8E13-32EB805D56F0}"/>
              </a:ext>
            </a:extLst>
          </p:cNvPr>
          <p:cNvSpPr txBox="1"/>
          <p:nvPr/>
        </p:nvSpPr>
        <p:spPr>
          <a:xfrm>
            <a:off x="8355990" y="4672259"/>
            <a:ext cx="20396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/>
              <a:t>STM32F103CBT6TR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79296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040367-ABCA-4934-9858-E408F3F6F9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3" t="48873" r="54316" b="37521"/>
          <a:stretch/>
        </p:blipFill>
        <p:spPr>
          <a:xfrm>
            <a:off x="1003177" y="2332463"/>
            <a:ext cx="2477367" cy="21930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B2EA68-7F20-402E-9F23-2B4706D4A8B0}"/>
              </a:ext>
            </a:extLst>
          </p:cNvPr>
          <p:cNvSpPr txBox="1"/>
          <p:nvPr/>
        </p:nvSpPr>
        <p:spPr>
          <a:xfrm>
            <a:off x="1275666" y="4525536"/>
            <a:ext cx="200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ШИМ контроллер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EEDB-AAF1-45D9-B0F4-4B1CEF7D5DE2}"/>
              </a:ext>
            </a:extLst>
          </p:cNvPr>
          <p:cNvSpPr txBox="1"/>
          <p:nvPr/>
        </p:nvSpPr>
        <p:spPr>
          <a:xfrm>
            <a:off x="4933321" y="1695635"/>
            <a:ext cx="67970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PCA9685PW,112</a:t>
            </a:r>
            <a:endParaRPr lang="ru-RU" b="1" dirty="0"/>
          </a:p>
          <a:p>
            <a:r>
              <a:rPr lang="ru-RU" dirty="0"/>
              <a:t>PCA9685PW - это микросхема драйвера светодиода от компании NXP Semiconductor, предназначенная для управления 16 каналами светодиодов. Она оптимизирована для использования в приложениях с цветным освещением, таких как RGBA подсветка. Микросхема поддерживает управление через шину I2C и имеет широкий диапазон рабочего напряжения от 2.3 до 5.5 В. Максимальная частота работы составляет 1 МГц, а максимальный выходной ток на канал - 25 мА. PCA9685PW выпускается в корпусе TSSOP-28 и подходит для использования в различных устройствах, требующих управления светодиодами, например, в светодиодных лентах, дисплеях и других осветительных приборах.</a:t>
            </a:r>
          </a:p>
        </p:txBody>
      </p:sp>
    </p:spTree>
    <p:extLst>
      <p:ext uri="{BB962C8B-B14F-4D97-AF65-F5344CB8AC3E}">
        <p14:creationId xmlns:p14="http://schemas.microsoft.com/office/powerpoint/2010/main" val="3229686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1840F6-8A54-45E8-84F4-00DB0526A0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84" t="48606" r="33538" b="13039"/>
          <a:stretch/>
        </p:blipFill>
        <p:spPr>
          <a:xfrm>
            <a:off x="6596110" y="1147438"/>
            <a:ext cx="5007004" cy="42657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BFC013-1F58-4D21-AFD2-466C0EC69ECA}"/>
              </a:ext>
            </a:extLst>
          </p:cNvPr>
          <p:cNvSpPr txBox="1"/>
          <p:nvPr/>
        </p:nvSpPr>
        <p:spPr>
          <a:xfrm>
            <a:off x="6686804" y="5525896"/>
            <a:ext cx="482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Питание и стабилизаторы</a:t>
            </a:r>
            <a:r>
              <a:rPr lang="en-US" i="1" dirty="0"/>
              <a:t> </a:t>
            </a:r>
            <a:r>
              <a:rPr lang="ru-RU" i="1" dirty="0"/>
              <a:t>на 12, 5 и 6 вольт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42C161-2D1A-4AE5-B7F0-310D3F43C0F4}"/>
              </a:ext>
            </a:extLst>
          </p:cNvPr>
          <p:cNvSpPr txBox="1"/>
          <p:nvPr/>
        </p:nvSpPr>
        <p:spPr>
          <a:xfrm>
            <a:off x="243840" y="268466"/>
            <a:ext cx="617728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XL4015</a:t>
            </a:r>
            <a:r>
              <a:rPr lang="ru-RU" dirty="0"/>
              <a:t> - это понижающий DC-DC преобразователь, который используется для изменения напряжения постоянного тока с одного уровня на другой. Он имеет широкий диапазон входного напряжения от 4 до 38 вольт и может выдавать выходное напряжение в диапазоне от 1.25 до 36 вольт. Максимальный выходной ток составляет 5 ампер, но рекомендуется использовать радиатор для предотвращения перегрева при работе на максимальной мощности. Преобразователь обладает высоким КПД - 96%, что делает его эффективным решением для различных проектов и устройств. </a:t>
            </a:r>
            <a:endParaRPr lang="en-US" dirty="0"/>
          </a:p>
          <a:p>
            <a:r>
              <a:rPr lang="ru-RU" b="1" dirty="0"/>
              <a:t>AMS1084CM-ADJ</a:t>
            </a:r>
            <a:r>
              <a:rPr lang="ru-RU" dirty="0"/>
              <a:t> - это линейный стабилизатор напряжения с малым падением напряжения (LDO), предназначенный для использования в приложениях, где требуется точное и стабильное выходное напряжение. Он способен регулировать выходное напряжение в диапазоне от 1.25 до 18.5 вольт, что делает его универсальным решением для различных проектов. Максимальный выходной ток составляет 5 ампер, что позволяет использовать его для питания широкого спектра устройств. </a:t>
            </a:r>
            <a:endParaRPr lang="en-US" dirty="0"/>
          </a:p>
          <a:p>
            <a:r>
              <a:rPr lang="ru-RU" b="1" dirty="0"/>
              <a:t>Питание</a:t>
            </a:r>
            <a:r>
              <a:rPr lang="ru-RU" dirty="0"/>
              <a:t> 16.8 вольт и до 20 ампер</a:t>
            </a:r>
          </a:p>
        </p:txBody>
      </p:sp>
    </p:spTree>
    <p:extLst>
      <p:ext uri="{BB962C8B-B14F-4D97-AF65-F5344CB8AC3E}">
        <p14:creationId xmlns:p14="http://schemas.microsoft.com/office/powerpoint/2010/main" val="967576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EA2E9E-C323-428D-B1CF-A42472F225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28" t="86394" r="35816"/>
          <a:stretch/>
        </p:blipFill>
        <p:spPr>
          <a:xfrm>
            <a:off x="730335" y="2106870"/>
            <a:ext cx="5513034" cy="2188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3D981F-31F5-4FA5-A7BF-1007BB162BFC}"/>
              </a:ext>
            </a:extLst>
          </p:cNvPr>
          <p:cNvSpPr txBox="1"/>
          <p:nvPr/>
        </p:nvSpPr>
        <p:spPr>
          <a:xfrm>
            <a:off x="1108829" y="4295293"/>
            <a:ext cx="475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i="1" dirty="0"/>
              <a:t>Подключение </a:t>
            </a:r>
            <a:r>
              <a:rPr lang="en-US" i="1" dirty="0"/>
              <a:t>raspberry pi 4 </a:t>
            </a:r>
            <a:r>
              <a:rPr lang="ru-RU" i="1" dirty="0"/>
              <a:t>и программатора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B79946-C6FB-4EC0-A154-D0146AE055A6}"/>
              </a:ext>
            </a:extLst>
          </p:cNvPr>
          <p:cNvSpPr txBox="1"/>
          <p:nvPr/>
        </p:nvSpPr>
        <p:spPr>
          <a:xfrm>
            <a:off x="7026442" y="1379436"/>
            <a:ext cx="44352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UART</a:t>
            </a:r>
            <a:r>
              <a:rPr lang="ru-RU" b="1" dirty="0"/>
              <a:t> и</a:t>
            </a:r>
            <a:r>
              <a:rPr lang="en-US" b="1" dirty="0"/>
              <a:t> USB</a:t>
            </a:r>
          </a:p>
          <a:p>
            <a:r>
              <a:rPr lang="ru-RU" dirty="0"/>
              <a:t>Преимущества подключения STM к Raspberry Pi через UART включают простоту подключения, возможность использования DFU режима для прошивки плат, отсутствие проводов на лицевой панели, подключение устройств без USB и возможность подключения дополнительных MCU без USB. Это делает UART идеальным выбором для тех, кто хочет избежать сложностей с подключением через USB и обеспечить более надежное соединение.</a:t>
            </a:r>
          </a:p>
        </p:txBody>
      </p:sp>
    </p:spTree>
    <p:extLst>
      <p:ext uri="{BB962C8B-B14F-4D97-AF65-F5344CB8AC3E}">
        <p14:creationId xmlns:p14="http://schemas.microsoft.com/office/powerpoint/2010/main" val="3105074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1180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YS Text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Катя Лебедева</dc:creator>
  <cp:lastModifiedBy>Катя Лебедева</cp:lastModifiedBy>
  <cp:revision>11</cp:revision>
  <dcterms:created xsi:type="dcterms:W3CDTF">2024-07-11T17:50:48Z</dcterms:created>
  <dcterms:modified xsi:type="dcterms:W3CDTF">2024-07-11T19:49:53Z</dcterms:modified>
</cp:coreProperties>
</file>