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2" r:id="rId4"/>
    <p:sldId id="258" r:id="rId5"/>
    <p:sldId id="259" r:id="rId6"/>
    <p:sldId id="261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ED3D5-97FE-4DBA-AA3E-73FC8EE07F3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59333-01F3-4AD9-9B71-223C76B80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Roy Moore’s polling dipped from a 6 point lead to anything goes after the Washington Post reported allegations against him. Polls of the race will be judged against final results, where Jones beat Moore by 1.5% of the vote.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Gini performed better than entropy overall</a:t>
            </a:r>
          </a:p>
          <a:p>
            <a:r>
              <a:rPr lang="en-US" dirty="0"/>
              <a:t>We can prune it by setting maximum depth, min samples/split, select tree criterion, dictate features/node (3 is best here), other options</a:t>
            </a:r>
          </a:p>
          <a:p>
            <a:r>
              <a:rPr lang="en-US" dirty="0"/>
              <a:t>Also tested ‘Got it right or not?’ with selection from larger dataset, but did not work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Past performance and sample size were overwhelmingly the most important features</a:t>
            </a:r>
          </a:p>
          <a:p>
            <a:r>
              <a:rPr lang="en-US" dirty="0"/>
              <a:t>Final performance: .62 F-statistic, .63 R-squared.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76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accuracy: ~.18 R-squared.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non-partisan races, margin is (candidate 1 – third party candidate) or (favorite – underdog)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4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Polling data taken from FiveThirtyEight, additional election results from NYT and Wikipedia.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8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do you hit diminishing returns? How much is ‘better’?</a:t>
            </a:r>
          </a:p>
          <a:p>
            <a:r>
              <a:rPr lang="en-US" dirty="0"/>
              <a:t>Herding – some pollsters will tweak their results to better match previously published polls</a:t>
            </a:r>
          </a:p>
          <a:p>
            <a:r>
              <a:rPr lang="en-US" dirty="0"/>
              <a:t>Some pollsters publish falsified results. The FiveThirtyEight curates their dataset to exclude these polls.</a:t>
            </a:r>
          </a:p>
          <a:p>
            <a:r>
              <a:rPr lang="en-US" dirty="0"/>
              <a:t>Identifying falsified polls involves examination of different qualities of polls and will not be addressed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34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Kimball is a pollster and advisor for Emerson College Polling Society</a:t>
            </a:r>
          </a:p>
          <a:p>
            <a:r>
              <a:rPr lang="en-US" dirty="0"/>
              <a:t>Traugott is a University Michigan professor, former AAPOR president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that sample size and poll distance confound each other. I’ve had some luck running sample size as a binary classifier at the 25 day mark.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28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adds very little to the model – confounding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Error, sample size correlation.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7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log of maximum error works well: the residuals are well distributed. The linear relationship only holds to ~4000 people.</a:t>
            </a:r>
          </a:p>
          <a:p>
            <a:r>
              <a:rPr lang="en-US" dirty="0"/>
              <a:t>We can hold R-squared to .85  and get an f-statistic of ~500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5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C990-2C90-4ABD-B985-3B1236D2E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FD46C-FAB5-4AE4-96EF-BF561225A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DF8C4-363A-41E1-B639-5A7493EA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A996B-C682-40BC-83C1-579B23CE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C623-6B69-45C5-B4DF-00513645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2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54FC-7FDB-4535-8D49-B6653C70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5AD00-69BA-4347-BFD3-856099C2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EDD9-2CF2-454D-BA6E-1012DE1D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51388-272F-4306-8E95-E78AED48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12A8-EB22-427C-A652-48B40D45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2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154CD-06A8-4993-A9C9-22AA1EA8B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4C960-B972-41EC-8C09-4091DBFE1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89CE-EE2F-4AC0-9299-BA800EAF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2165C-78D2-44B1-AC07-4FF47282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2FB6-A9EC-4353-B711-37369A06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C554-FB81-4E17-B1DD-E7F50CC0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DE4-DB0C-4CBB-BA8F-EB938800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9C6C8-5D55-43B0-B50F-270487A0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850CF-7D1A-4DAC-B9F6-27FF00F6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E6C1-3EF5-4AE7-A267-99F8C693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C61C-D0A6-420D-85CE-DDD4C006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23814-43C0-47C4-BC29-FD3526CD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2D41-827E-4D3F-97F2-4D76AFDB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04BA-5D1A-4075-972A-C96004F4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F27AD-5490-4379-A743-E2C33747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D9B6-8F99-4A96-8F81-12A23609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AB7B-A49E-49B8-8657-41A33912F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1B49A-D004-4284-9980-4F2BDA338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2F2B7-9F0F-4601-B5B7-45CB3724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5C462-ABEF-40A3-8F75-77BD08A5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4101B-10F6-4852-930F-644B3252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7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3E87-4B63-49DE-8E95-C34AAEE3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1753-9C01-4ADE-B0FD-80189FF5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3A7F1-17FD-42F6-B30B-B728444EE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74224-B420-48CD-A908-01B19B0C2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132F6-C555-4094-A51B-88FB59064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7F9D9-6DAD-4665-835E-3AE99D4F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C8267-7321-474B-9C21-311745EE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60C57-01C9-4808-9F9C-0FF16A0E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9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E742-68E9-499C-B0E4-6F5127FA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7BA4D-0F64-4DA3-8BCA-3BA1F0EC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91E0E-EA99-4E86-BE18-65FE479A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8BD4C-1938-4F84-B040-D2F20CE5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4BD7C-6F55-430B-946A-2DDD1202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CE831-B686-4A37-9559-D40A0C16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B5B1B-54E6-4F31-83AF-7530AA58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8FB9-E004-455B-AA14-E9D2C044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E507-F898-4324-9C17-2304EA42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25905-8811-4CEE-914E-7EFFC20FA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E952-3588-4A79-85CB-06452F59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75323-EFAC-48B9-87B5-793E8FEC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F4D8-7A3F-44B5-B982-8EBC7856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4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DBBC-9D23-4932-9BAF-E3A2F74B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345C1-E240-40ED-9284-207254873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DDE9D-B82F-4514-A639-3C287EFD7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CEDC-828E-4A84-9186-0270FD7E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97675-D136-4511-83EA-165DAD62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DDAF5-4F36-4A28-B6D0-C1085287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EE7CF-0A37-4059-957B-CCD25888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773-C5AA-4051-A8AC-5BE6BE725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47A7-7848-40AB-9993-6F0F7F6B6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76A4-08D0-4840-9552-A7A08FB3C11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7628-03EF-4314-BE14-858D425F9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31CE-A625-4F7E-9A5C-3EC6C9E05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0D92-EA12-4141-B3B9-6BD9DE138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1: Predicting Poll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09B92-7F35-4978-9D25-B73E4D6B2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Marcus Bamberger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3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1FF5-AE4E-4F14-B20D-13BDBC19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0E324-DE7B-4D2D-9162-616B35FE8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5225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44937-8FBC-4D17-BC3E-C07944FD2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80" y="1805392"/>
            <a:ext cx="4434840" cy="426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0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BD45-B2BB-4150-8E3D-8A1C2537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6A7E0-3EBC-427D-A4FB-CD83720F1B65}"/>
              </a:ext>
            </a:extLst>
          </p:cNvPr>
          <p:cNvSpPr txBox="1"/>
          <p:nvPr/>
        </p:nvSpPr>
        <p:spPr>
          <a:xfrm>
            <a:off x="670560" y="1690688"/>
            <a:ext cx="11054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Straightforward to set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with bins to find maximum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struggle to capture complex relationships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0C8032F-5F4F-41A7-B4AA-9FB4A42EA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820" y="1472582"/>
            <a:ext cx="3074276" cy="219378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87D5C6-91E3-4250-9902-FCB5D80C5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3146803"/>
            <a:ext cx="4852506" cy="35314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848ED7-B5FE-473C-AADB-0F865EC87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820" y="4142827"/>
            <a:ext cx="3074276" cy="235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1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B758-E3B7-4980-9700-E584662E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4938AD9-726D-4FF7-8DC6-89316688B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8" y="2162147"/>
            <a:ext cx="5175585" cy="369021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AA2903-992D-4E2E-9E7A-1E0B0F537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2147"/>
            <a:ext cx="5196136" cy="375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8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741F-ECFB-4B29-AEE6-15862393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 Random Forest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EC973-C6A1-4D4C-B893-2CB35FAD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models: better with even data</a:t>
            </a:r>
          </a:p>
          <a:p>
            <a:r>
              <a:rPr lang="en-US" dirty="0"/>
              <a:t>Gini, entropy classifiers</a:t>
            </a:r>
          </a:p>
          <a:p>
            <a:r>
              <a:rPr lang="en-US" dirty="0"/>
              <a:t>Prone to overfit if allowed to grow freely</a:t>
            </a:r>
          </a:p>
          <a:p>
            <a:r>
              <a:rPr lang="en-US" dirty="0"/>
              <a:t>Target: Within 4% error or not?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6539C-4D99-42A6-98F9-E54712FD4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294"/>
            <a:ext cx="12192000" cy="23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47C6-B097-4A0A-BEC9-135C6680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74F5E-8F51-4ED8-8ECC-D67FAC516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36839" cy="40395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889C3C-06D9-42A8-9030-3A6032600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58" y="1437123"/>
            <a:ext cx="5017643" cy="50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70C3-B0E8-4C1D-A9B6-C76BCBA3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5E32-107D-4260-9622-FF558740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predict the future?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No, we can’t</a:t>
            </a:r>
          </a:p>
        </p:txBody>
      </p:sp>
    </p:spTree>
    <p:extLst>
      <p:ext uri="{BB962C8B-B14F-4D97-AF65-F5344CB8AC3E}">
        <p14:creationId xmlns:p14="http://schemas.microsoft.com/office/powerpoint/2010/main" val="217808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679E-069F-4F78-98C5-8ED67AE6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5239-6504-4FB4-AC42-6279964A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predict max error from </a:t>
            </a:r>
            <a:r>
              <a:rPr lang="en-US" dirty="0" err="1"/>
              <a:t>samplesize</a:t>
            </a:r>
            <a:endParaRPr lang="en-US" dirty="0"/>
          </a:p>
          <a:p>
            <a:r>
              <a:rPr lang="en-US" dirty="0"/>
              <a:t>Sample size, previous performance most important</a:t>
            </a:r>
          </a:p>
          <a:p>
            <a:r>
              <a:rPr lang="en-US" dirty="0"/>
              <a:t>Poll type affects bias, not error</a:t>
            </a:r>
          </a:p>
          <a:p>
            <a:r>
              <a:rPr lang="en-US" dirty="0"/>
              <a:t>Location, distance matter a little</a:t>
            </a:r>
          </a:p>
          <a:p>
            <a:r>
              <a:rPr lang="en-US" dirty="0"/>
              <a:t>Accuracy suffers for precise error</a:t>
            </a:r>
          </a:p>
          <a:p>
            <a:r>
              <a:rPr lang="en-US" dirty="0"/>
              <a:t>Still can’t predict the future</a:t>
            </a:r>
          </a:p>
        </p:txBody>
      </p:sp>
    </p:spTree>
    <p:extLst>
      <p:ext uri="{BB962C8B-B14F-4D97-AF65-F5344CB8AC3E}">
        <p14:creationId xmlns:p14="http://schemas.microsoft.com/office/powerpoint/2010/main" val="303031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E46A-71BC-4924-B76F-FE0CED86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exactly, is the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7198-091A-484D-8677-E8DC4A54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difference between poll and election</a:t>
            </a:r>
          </a:p>
          <a:p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predict difference between poll and current sentiment</a:t>
            </a:r>
          </a:p>
          <a:p>
            <a:pPr lvl="1"/>
            <a:r>
              <a:rPr lang="en-US" dirty="0"/>
              <a:t>Roy Moore</a:t>
            </a:r>
          </a:p>
          <a:p>
            <a:r>
              <a:rPr lang="en-US" dirty="0"/>
              <a:t>Sudden scandals will damage poll ratings</a:t>
            </a:r>
          </a:p>
          <a:p>
            <a:pPr lvl="1"/>
            <a:r>
              <a:rPr lang="en-US" dirty="0"/>
              <a:t>Time before election is a factor</a:t>
            </a:r>
          </a:p>
          <a:p>
            <a:r>
              <a:rPr lang="en-US" dirty="0"/>
              <a:t>How do we make better polls?</a:t>
            </a:r>
          </a:p>
          <a:p>
            <a:r>
              <a:rPr lang="en-US" dirty="0"/>
              <a:t>How do we know which polls to trust?</a:t>
            </a:r>
          </a:p>
        </p:txBody>
      </p:sp>
    </p:spTree>
    <p:extLst>
      <p:ext uri="{BB962C8B-B14F-4D97-AF65-F5344CB8AC3E}">
        <p14:creationId xmlns:p14="http://schemas.microsoft.com/office/powerpoint/2010/main" val="5298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3910-83C8-490C-ADB4-BF775B2B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F45A-8DFB-4561-B36F-24D698ED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Margin: (Democrat – Republican)</a:t>
            </a:r>
          </a:p>
          <a:p>
            <a:r>
              <a:rPr lang="en-US" dirty="0"/>
              <a:t>Bias: (Predicted margin – actual margin)</a:t>
            </a:r>
          </a:p>
          <a:p>
            <a:pPr lvl="1"/>
            <a:r>
              <a:rPr lang="en-US" dirty="0"/>
              <a:t>Positive bias: Democrat did better than predicted</a:t>
            </a:r>
          </a:p>
          <a:p>
            <a:r>
              <a:rPr lang="en-US" dirty="0"/>
              <a:t>Error: |Bias|</a:t>
            </a:r>
          </a:p>
          <a:p>
            <a:r>
              <a:rPr lang="en-US" dirty="0"/>
              <a:t>Distance: Days before election</a:t>
            </a:r>
          </a:p>
          <a:p>
            <a:r>
              <a:rPr lang="en-US" dirty="0"/>
              <a:t>IVR: Interactive Voice Response</a:t>
            </a:r>
          </a:p>
        </p:txBody>
      </p:sp>
    </p:spTree>
    <p:extLst>
      <p:ext uri="{BB962C8B-B14F-4D97-AF65-F5344CB8AC3E}">
        <p14:creationId xmlns:p14="http://schemas.microsoft.com/office/powerpoint/2010/main" val="24437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9BBC-EAC6-4748-A62D-FFBCE139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and cleaning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D2672-3645-4299-AE5C-909336B4C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490584"/>
            <a:ext cx="3149379" cy="260429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FAEA98-48D6-4348-8C14-51695A674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627" y="2324495"/>
            <a:ext cx="2273300" cy="29364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3B1D06-9528-403E-A66D-DD24A9E63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52" y="2490584"/>
            <a:ext cx="3217502" cy="29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1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DDB3-3246-4367-9D81-159DBB04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‘Conventional Wisdom’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B1DC-C07E-426C-B7D6-2DD04E32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polls are better than small polls</a:t>
            </a:r>
          </a:p>
          <a:p>
            <a:r>
              <a:rPr lang="en-US" dirty="0"/>
              <a:t>Humans are better than robots</a:t>
            </a:r>
          </a:p>
          <a:p>
            <a:r>
              <a:rPr lang="en-US" dirty="0"/>
              <a:t>Closer to election is better</a:t>
            </a:r>
          </a:p>
          <a:p>
            <a:r>
              <a:rPr lang="en-US" dirty="0"/>
              <a:t>Polls should agree</a:t>
            </a:r>
          </a:p>
          <a:p>
            <a:pPr lvl="1"/>
            <a:r>
              <a:rPr lang="en-US" dirty="0"/>
              <a:t>Herding – polls shouldn’t be in perfect agreement</a:t>
            </a:r>
          </a:p>
          <a:p>
            <a:r>
              <a:rPr lang="en-US" dirty="0"/>
              <a:t>Polls aren’t falsified</a:t>
            </a:r>
          </a:p>
          <a:p>
            <a:pPr lvl="1"/>
            <a:r>
              <a:rPr lang="en-US" dirty="0"/>
              <a:t>FiveThirtyEight aggregation</a:t>
            </a:r>
          </a:p>
        </p:txBody>
      </p:sp>
    </p:spTree>
    <p:extLst>
      <p:ext uri="{BB962C8B-B14F-4D97-AF65-F5344CB8AC3E}">
        <p14:creationId xmlns:p14="http://schemas.microsoft.com/office/powerpoint/2010/main" val="110539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DD37-3903-4F35-A265-B9CD8676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Polling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6C74-7685-4C8E-9BFE-4B1021FF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Spencer Kimball:</a:t>
            </a:r>
          </a:p>
          <a:p>
            <a:pPr lvl="1"/>
            <a:r>
              <a:rPr lang="en-US" dirty="0"/>
              <a:t>Student polls for $12-15K</a:t>
            </a:r>
          </a:p>
          <a:p>
            <a:pPr lvl="1"/>
            <a:r>
              <a:rPr lang="en-US" dirty="0" err="1"/>
              <a:t>Robopolls</a:t>
            </a:r>
            <a:r>
              <a:rPr lang="en-US" dirty="0"/>
              <a:t> for ~$1,500</a:t>
            </a:r>
          </a:p>
          <a:p>
            <a:r>
              <a:rPr lang="en-US" dirty="0"/>
              <a:t>Michael Traugott: </a:t>
            </a:r>
          </a:p>
          <a:p>
            <a:pPr lvl="1"/>
            <a:r>
              <a:rPr lang="en-US" dirty="0"/>
              <a:t>Costs of live polls can reach $40K</a:t>
            </a:r>
          </a:p>
          <a:p>
            <a:pPr lvl="1"/>
            <a:r>
              <a:rPr lang="en-US" dirty="0" err="1"/>
              <a:t>Robopolls</a:t>
            </a:r>
            <a:r>
              <a:rPr lang="en-US" dirty="0"/>
              <a:t> are 4-8x cheaper</a:t>
            </a:r>
          </a:p>
          <a:p>
            <a:r>
              <a:rPr lang="en-US" dirty="0"/>
              <a:t>Phone polls are getting more expensive</a:t>
            </a:r>
          </a:p>
          <a:p>
            <a:pPr lvl="1"/>
            <a:r>
              <a:rPr lang="en-US" dirty="0"/>
              <a:t>3-4x harder to poll by phone</a:t>
            </a:r>
          </a:p>
        </p:txBody>
      </p:sp>
    </p:spTree>
    <p:extLst>
      <p:ext uri="{BB962C8B-B14F-4D97-AF65-F5344CB8AC3E}">
        <p14:creationId xmlns:p14="http://schemas.microsoft.com/office/powerpoint/2010/main" val="262321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409C-F1E0-45E4-9704-7A6C74C7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Size, Distance, and Error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1E15EA-4352-4AFA-92F8-E87104A78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968"/>
            <a:ext cx="4979534" cy="353140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D10525-E0F6-4A07-82E3-F7F3C4C6A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94" y="2025968"/>
            <a:ext cx="485250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7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620A-201C-496B-B7D1-2FFE5094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Pollster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17F2-91FA-445A-9AE3-BD6D5349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359 pollsters with multiple, partisan polls</a:t>
            </a:r>
          </a:p>
          <a:p>
            <a:r>
              <a:rPr lang="en-US" dirty="0"/>
              <a:t>Only around 6% of pollsters have a standard deviation of bias &gt; 10</a:t>
            </a:r>
          </a:p>
          <a:p>
            <a:r>
              <a:rPr lang="en-US" dirty="0"/>
              <a:t>Only 1% have a standard deviation of error &gt;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95DDE-36B9-419F-9B23-98132B9FC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6232"/>
            <a:ext cx="4852506" cy="3315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9C7C3-E6AB-45E6-B1EA-7E5172362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6231"/>
            <a:ext cx="4852506" cy="3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4CBC-BD05-4908-82FE-538E0AA1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07C65-178F-4874-BE8F-24048BFF4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4471"/>
            <a:ext cx="4776288" cy="35314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ACE18-E181-4D7E-8995-E037EF3EF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89" y="2164471"/>
            <a:ext cx="4877911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9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682</Words>
  <Application>Microsoft Office PowerPoint</Application>
  <PresentationFormat>Widescreen</PresentationFormat>
  <Paragraphs>96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Capstone Project 1: Predicting Poll Quality</vt:lpstr>
      <vt:lpstr>What, exactly, is the goal?</vt:lpstr>
      <vt:lpstr>General terminology</vt:lpstr>
      <vt:lpstr>Acquiring and cleaning data</vt:lpstr>
      <vt:lpstr>‘Conventional Wisdom’</vt:lpstr>
      <vt:lpstr>Costs of Polling</vt:lpstr>
      <vt:lpstr>Sample Size, Distance, and Error</vt:lpstr>
      <vt:lpstr>Pollster identity</vt:lpstr>
      <vt:lpstr>Polling type</vt:lpstr>
      <vt:lpstr>Location</vt:lpstr>
      <vt:lpstr>Model 1: Linear Regression</vt:lpstr>
      <vt:lpstr>Performance</vt:lpstr>
      <vt:lpstr>Model 2: Random Forest Classifiers</vt:lpstr>
      <vt:lpstr>Performance</vt:lpstr>
      <vt:lpstr>Model 3: Random Forest Regression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Bamberger</dc:creator>
  <cp:lastModifiedBy>Marcus Bamberger</cp:lastModifiedBy>
  <cp:revision>24</cp:revision>
  <dcterms:created xsi:type="dcterms:W3CDTF">2020-02-06T18:34:43Z</dcterms:created>
  <dcterms:modified xsi:type="dcterms:W3CDTF">2020-04-21T19:23:35Z</dcterms:modified>
</cp:coreProperties>
</file>