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0" r:id="rId4"/>
    <p:sldId id="258" r:id="rId5"/>
    <p:sldId id="259" r:id="rId6"/>
    <p:sldId id="261" r:id="rId7"/>
    <p:sldId id="257" r:id="rId8"/>
    <p:sldId id="264" r:id="rId9"/>
    <p:sldId id="265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ED3D5-97FE-4DBA-AA3E-73FC8EE07F3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59333-01F3-4AD9-9B71-223C76B80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non-partisan races, margin is (candidate 1 – third party candidate) or (favorite – underdog)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Roy Moore’s polling dipped from a 6 point lead to anything goes after the Washington Post reported allegations against him. Polls of the race will be judged against final results, where Jones beat Moore by 1.5% of the 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Polling data taken from FiveThirtyEight, additional election results from NYT and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you hit diminishing returns? How much is ‘better’?</a:t>
            </a:r>
          </a:p>
          <a:p>
            <a:r>
              <a:rPr lang="en-US" dirty="0"/>
              <a:t>Herding – some pollsters will tweak their results to better match previously published polls</a:t>
            </a:r>
          </a:p>
          <a:p>
            <a:r>
              <a:rPr lang="en-US" dirty="0"/>
              <a:t>Some pollsters publish falsified results. The FiveThirtyEight curates their dataset to exclude these polls.</a:t>
            </a:r>
          </a:p>
          <a:p>
            <a:r>
              <a:rPr lang="en-US" dirty="0"/>
              <a:t>Identifying falsified polls involves examination of different qualities of polls and will not be addressed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Kimball is a pollster and advisor for Emerson College Polling Society</a:t>
            </a:r>
          </a:p>
          <a:p>
            <a:r>
              <a:rPr lang="en-US" dirty="0"/>
              <a:t>Traugott is a University Michigan professor, former AAPOR president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the data, 1998-2018, sorted by sample size against bias and error ( | bias | ).</a:t>
            </a:r>
          </a:p>
          <a:p>
            <a:r>
              <a:rPr lang="en-US" dirty="0"/>
              <a:t>I’ve omitted two massive outliers that projected a 0-100 sweep incorrectly.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standard_partisan</a:t>
            </a:r>
            <a:r>
              <a:rPr lang="en-US" dirty="0"/>
              <a:t> races only</a:t>
            </a:r>
          </a:p>
          <a:p>
            <a:r>
              <a:rPr lang="en-US" dirty="0"/>
              <a:t>Partisan races are more accurately called than non-partisan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9333-01F3-4AD9-9B71-223C76B80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C990-2C90-4ABD-B985-3B1236D2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D46C-FAB5-4AE4-96EF-BF561225A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F8C4-363A-41E1-B639-5A7493EA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996B-C682-40BC-83C1-579B23C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C623-6B69-45C5-B4DF-0051364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4FC-7FDB-4535-8D49-B6653C70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AD00-69BA-4347-BFD3-856099C2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EDD9-2CF2-454D-BA6E-1012DE1D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1388-272F-4306-8E95-E78AED48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12A8-EB22-427C-A652-48B40D45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154CD-06A8-4993-A9C9-22AA1EA8B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4C960-B972-41EC-8C09-4091DBFE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89CE-EE2F-4AC0-9299-BA800EAF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165C-78D2-44B1-AC07-4FF4728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2FB6-A9EC-4353-B711-37369A06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C554-FB81-4E17-B1DD-E7F50CC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DE4-DB0C-4CBB-BA8F-EB938800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C6C8-5D55-43B0-B50F-270487A0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50CF-7D1A-4DAC-B9F6-27FF00F6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E6C1-3EF5-4AE7-A267-99F8C69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61C-D0A6-420D-85CE-DDD4C006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3814-43C0-47C4-BC29-FD3526CD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2D41-827E-4D3F-97F2-4D76AFDB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4BA-5D1A-4075-972A-C96004F4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27AD-5490-4379-A743-E2C33747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D9B6-8F99-4A96-8F81-12A23609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B7B-A49E-49B8-8657-41A33912F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B49A-D004-4284-9980-4F2BDA33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F2B7-9F0F-4601-B5B7-45CB3724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C462-ABEF-40A3-8F75-77BD08A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101B-10F6-4852-930F-644B325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3E87-4B63-49DE-8E95-C34AAEE3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1753-9C01-4ADE-B0FD-80189FF5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A7F1-17FD-42F6-B30B-B728444E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74224-B420-48CD-A908-01B19B0C2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132F6-C555-4094-A51B-88FB59064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F9D9-6DAD-4665-835E-3AE99D4F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C8267-7321-474B-9C21-311745E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60C57-01C9-4808-9F9C-0FF16A0E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E742-68E9-499C-B0E4-6F5127FA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7BA4D-0F64-4DA3-8BCA-3BA1F0EC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1E0E-EA99-4E86-BE18-65FE479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BD4C-1938-4F84-B040-D2F20CE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4BD7C-6F55-430B-946A-2DDD120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CE831-B686-4A37-9559-D40A0C16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B5B1B-54E6-4F31-83AF-7530AA58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8FB9-E004-455B-AA14-E9D2C044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E507-F898-4324-9C17-2304EA4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25905-8811-4CEE-914E-7EFFC20F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952-3588-4A79-85CB-06452F59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5323-EFAC-48B9-87B5-793E8FEC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F4D8-7A3F-44B5-B982-8EBC7856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DBBC-9D23-4932-9BAF-E3A2F74B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345C1-E240-40ED-9284-20725487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DE9D-B82F-4514-A639-3C287EFD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CEDC-828E-4A84-9186-0270FD7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7675-D136-4511-83EA-165DAD62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DAF5-4F36-4A28-B6D0-C1085287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EE7CF-0A37-4059-957B-CCD25888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773-C5AA-4051-A8AC-5BE6BE7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47A7-7848-40AB-9993-6F0F7F6B6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76A4-08D0-4840-9552-A7A08FB3C11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7628-03EF-4314-BE14-858D425F9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31CE-A625-4F7E-9A5C-3EC6C9E05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C4D-C3FB-4C84-948C-DD32FCC3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D92-EA12-4141-B3B9-6BD9DE138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Predicting Poll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9B92-7F35-4978-9D25-B73E4D6B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Bamberger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620A-201C-496B-B7D1-2FFE509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Pollster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17F2-91FA-445A-9AE3-BD6D5349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359 pollsters with multiple, partisan polls</a:t>
            </a:r>
          </a:p>
          <a:p>
            <a:r>
              <a:rPr lang="en-US" dirty="0"/>
              <a:t>Only around 6% of pollsters have a standard deviation of bias &gt; 10</a:t>
            </a:r>
          </a:p>
          <a:p>
            <a:r>
              <a:rPr lang="en-US" dirty="0"/>
              <a:t>Only 1% have a standard deviation of error &gt;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9EECA-26DF-4741-97D4-225A4D2E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0" y="3429000"/>
            <a:ext cx="5071800" cy="2966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F85A7-7986-4773-861E-AF23849B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27" y="3425512"/>
            <a:ext cx="4661513" cy="30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FA6F-E5DE-4782-92B0-8F1594BD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the result?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38C89-15F1-43AE-AA70-D10C09B7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3" y="2247040"/>
            <a:ext cx="4890614" cy="3366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61087-F26F-411D-B08A-E1549453E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7039"/>
            <a:ext cx="4966832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4BA0-BC96-49AE-A69D-ED0ADA02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EC8B2-8777-4483-A8CB-65FDC18CF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463"/>
            <a:ext cx="5823754" cy="3492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DE294-4C83-4D77-BD7C-CFD0C7231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2559"/>
            <a:ext cx="5485859" cy="44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3910-83C8-490C-ADB4-BF775B2B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F45A-8DFB-4561-B36F-24D698ED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Margin: (Democrat – Republican)</a:t>
            </a:r>
          </a:p>
          <a:p>
            <a:r>
              <a:rPr lang="en-US" dirty="0"/>
              <a:t>Bias: (Predicted margin – actual margin)</a:t>
            </a:r>
          </a:p>
          <a:p>
            <a:pPr lvl="1"/>
            <a:r>
              <a:rPr lang="en-US" dirty="0"/>
              <a:t>Positive bias: Democrat did better than predicted</a:t>
            </a:r>
          </a:p>
          <a:p>
            <a:r>
              <a:rPr lang="en-US" dirty="0"/>
              <a:t>Error: |Bias|</a:t>
            </a:r>
          </a:p>
          <a:p>
            <a:r>
              <a:rPr lang="en-US" dirty="0"/>
              <a:t>Distance: Days before election</a:t>
            </a:r>
          </a:p>
          <a:p>
            <a:r>
              <a:rPr lang="en-US" dirty="0"/>
              <a:t>IVR: Interactive Voice Response</a:t>
            </a:r>
          </a:p>
        </p:txBody>
      </p:sp>
    </p:spTree>
    <p:extLst>
      <p:ext uri="{BB962C8B-B14F-4D97-AF65-F5344CB8AC3E}">
        <p14:creationId xmlns:p14="http://schemas.microsoft.com/office/powerpoint/2010/main" val="24437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46A-71BC-4924-B76F-FE0CED8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exactly,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7198-091A-484D-8677-E8DC4A54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difference between poll and election</a:t>
            </a:r>
          </a:p>
          <a:p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predict difference between poll and current sentiment</a:t>
            </a:r>
          </a:p>
          <a:p>
            <a:pPr lvl="1"/>
            <a:r>
              <a:rPr lang="en-US" dirty="0"/>
              <a:t>Roy Moore</a:t>
            </a:r>
          </a:p>
          <a:p>
            <a:r>
              <a:rPr lang="en-US" dirty="0"/>
              <a:t>Sudden scandals will damage poll ratings</a:t>
            </a:r>
          </a:p>
          <a:p>
            <a:pPr lvl="1"/>
            <a:r>
              <a:rPr lang="en-US" dirty="0"/>
              <a:t>Time before election is a factor</a:t>
            </a:r>
          </a:p>
          <a:p>
            <a:r>
              <a:rPr lang="en-US" dirty="0"/>
              <a:t>How do we make better polls?</a:t>
            </a:r>
          </a:p>
          <a:p>
            <a:r>
              <a:rPr lang="en-US" dirty="0"/>
              <a:t>How do we know which polls to trust?</a:t>
            </a:r>
          </a:p>
        </p:txBody>
      </p:sp>
    </p:spTree>
    <p:extLst>
      <p:ext uri="{BB962C8B-B14F-4D97-AF65-F5344CB8AC3E}">
        <p14:creationId xmlns:p14="http://schemas.microsoft.com/office/powerpoint/2010/main" val="5298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9BBC-EAC6-4748-A62D-FFBCE13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and cleaning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D2672-3645-4299-AE5C-909336B4C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490584"/>
            <a:ext cx="3149379" cy="26042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AEA98-48D6-4348-8C14-51695A674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627" y="2324495"/>
            <a:ext cx="2273300" cy="2936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3B1D06-9528-403E-A66D-DD24A9E63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52" y="2490584"/>
            <a:ext cx="3217502" cy="2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DDB3-3246-4367-9D81-159DBB04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‘Conventional Wisdom’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B1DC-C07E-426C-B7D6-2DD04E32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polls are better than small polls</a:t>
            </a:r>
          </a:p>
          <a:p>
            <a:r>
              <a:rPr lang="en-US" dirty="0"/>
              <a:t>Humans are better than robots</a:t>
            </a:r>
          </a:p>
          <a:p>
            <a:r>
              <a:rPr lang="en-US" dirty="0"/>
              <a:t>Closer to election is better</a:t>
            </a:r>
          </a:p>
          <a:p>
            <a:r>
              <a:rPr lang="en-US" dirty="0"/>
              <a:t>Polls should agree</a:t>
            </a:r>
          </a:p>
          <a:p>
            <a:pPr lvl="1"/>
            <a:r>
              <a:rPr lang="en-US" dirty="0"/>
              <a:t>Herding – polls shouldn’t be in perfect agreement</a:t>
            </a:r>
          </a:p>
          <a:p>
            <a:r>
              <a:rPr lang="en-US" dirty="0"/>
              <a:t>Polls aren’t falsified</a:t>
            </a:r>
          </a:p>
          <a:p>
            <a:pPr lvl="1"/>
            <a:r>
              <a:rPr lang="en-US" dirty="0"/>
              <a:t>FiveThirtyEight aggregation</a:t>
            </a:r>
          </a:p>
        </p:txBody>
      </p:sp>
    </p:spTree>
    <p:extLst>
      <p:ext uri="{BB962C8B-B14F-4D97-AF65-F5344CB8AC3E}">
        <p14:creationId xmlns:p14="http://schemas.microsoft.com/office/powerpoint/2010/main" val="110539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DD37-3903-4F35-A265-B9CD8676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6C74-7685-4C8E-9BFE-4B1021FF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Spencer Kimball:</a:t>
            </a:r>
          </a:p>
          <a:p>
            <a:pPr lvl="1"/>
            <a:r>
              <a:rPr lang="en-US" dirty="0"/>
              <a:t>Student polls for $12-15K</a:t>
            </a:r>
          </a:p>
          <a:p>
            <a:pPr lvl="1"/>
            <a:r>
              <a:rPr lang="en-US" dirty="0" err="1"/>
              <a:t>Robopolls</a:t>
            </a:r>
            <a:r>
              <a:rPr lang="en-US" dirty="0"/>
              <a:t> for ~$1,500</a:t>
            </a:r>
          </a:p>
          <a:p>
            <a:r>
              <a:rPr lang="en-US" dirty="0"/>
              <a:t>Michael Traugott: </a:t>
            </a:r>
          </a:p>
          <a:p>
            <a:pPr lvl="1"/>
            <a:r>
              <a:rPr lang="en-US" dirty="0"/>
              <a:t>Costs of live polls can reach $40K</a:t>
            </a:r>
          </a:p>
          <a:p>
            <a:pPr lvl="1"/>
            <a:r>
              <a:rPr lang="en-US" dirty="0" err="1"/>
              <a:t>Robopolls</a:t>
            </a:r>
            <a:r>
              <a:rPr lang="en-US" dirty="0"/>
              <a:t> are 4-8x cheaper</a:t>
            </a:r>
          </a:p>
          <a:p>
            <a:r>
              <a:rPr lang="en-US" dirty="0"/>
              <a:t>Phone polls are getting more expensive</a:t>
            </a:r>
          </a:p>
          <a:p>
            <a:pPr lvl="1"/>
            <a:r>
              <a:rPr lang="en-US" dirty="0"/>
              <a:t>3-4x harder to poll by phone</a:t>
            </a:r>
          </a:p>
        </p:txBody>
      </p:sp>
    </p:spTree>
    <p:extLst>
      <p:ext uri="{BB962C8B-B14F-4D97-AF65-F5344CB8AC3E}">
        <p14:creationId xmlns:p14="http://schemas.microsoft.com/office/powerpoint/2010/main" val="262321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409C-F1E0-45E4-9704-7A6C74C7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and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35568-B3DF-4012-BBF2-70A3F03BC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9" y="2529144"/>
            <a:ext cx="5919381" cy="38446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0154E-C914-4F8D-8F4A-59EB21083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85" y="2529145"/>
            <a:ext cx="5803315" cy="38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BD0BFD8-8F91-4C0C-A5F0-304E10174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025549"/>
              </p:ext>
            </p:extLst>
          </p:nvPr>
        </p:nvGraphicFramePr>
        <p:xfrm>
          <a:off x="838200" y="0"/>
          <a:ext cx="105156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82516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81250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6518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3687909"/>
                    </a:ext>
                  </a:extLst>
                </a:gridCol>
              </a:tblGrid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Mean error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Mean bias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06925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Automated Phone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6.91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0857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152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IVR/Live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610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IVR/Live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48138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IVR/Online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4258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IVR/Online/Live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4795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IVR/Online/Live/Text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5046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IVR/Online/Text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78962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Landline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89512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831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Live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6927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Live Phone/Online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12772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Live*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8077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88773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79838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Online/Live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29261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Online/Live/Mail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7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5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EB5B-8937-4B3A-9B80-96AF6CFF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A14E1-B10C-412F-B5B6-F30998C0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7" y="2198759"/>
            <a:ext cx="4852506" cy="3544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03697-A644-4745-8A20-973E3B8E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03" y="2198760"/>
            <a:ext cx="4814397" cy="3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564</Words>
  <Application>Microsoft Office PowerPoint</Application>
  <PresentationFormat>Widescreen</PresentationFormat>
  <Paragraphs>139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Capstone Project 1: Predicting Poll Quality</vt:lpstr>
      <vt:lpstr>General terminology</vt:lpstr>
      <vt:lpstr>What, exactly, is the goal?</vt:lpstr>
      <vt:lpstr>Acquiring and cleaning data</vt:lpstr>
      <vt:lpstr>‘Conventional Wisdom’</vt:lpstr>
      <vt:lpstr>Costs of polling</vt:lpstr>
      <vt:lpstr>Sample size and accuracy</vt:lpstr>
      <vt:lpstr>PowerPoint Presentation</vt:lpstr>
      <vt:lpstr>Polling over time</vt:lpstr>
      <vt:lpstr>Pollster identity</vt:lpstr>
      <vt:lpstr>Why is this the result?</vt:lpstr>
      <vt:lpstr>Mapping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Bamberger</dc:creator>
  <cp:lastModifiedBy>Marcus Bamberger</cp:lastModifiedBy>
  <cp:revision>20</cp:revision>
  <dcterms:created xsi:type="dcterms:W3CDTF">2020-02-06T18:34:43Z</dcterms:created>
  <dcterms:modified xsi:type="dcterms:W3CDTF">2020-02-07T19:44:04Z</dcterms:modified>
</cp:coreProperties>
</file>