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7" r:id="rId5"/>
    <p:sldId id="271" r:id="rId6"/>
    <p:sldId id="264" r:id="rId7"/>
    <p:sldId id="265" r:id="rId8"/>
    <p:sldId id="266" r:id="rId9"/>
    <p:sldId id="257" r:id="rId10"/>
    <p:sldId id="259" r:id="rId11"/>
    <p:sldId id="260" r:id="rId12"/>
    <p:sldId id="258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85D2-2494-4D66-A752-F71EB60EC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F6818-45BC-4E9C-91AD-466784959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54E4-3EDF-4EA6-91E5-0B4124E4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9DE-58DB-4F00-A7E9-1792EAFC419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229A-2123-42B7-9704-331A1DAD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BF51E-1BA3-4493-BF53-BCB63CA2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2B69-3BC0-4EF4-84E0-475A2A03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B644-20F3-4832-A525-F79A6E54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78D64-6E64-4B28-99C9-6595602AF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F8882-DBCF-4DE8-89C3-05740E39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9DE-58DB-4F00-A7E9-1792EAFC419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73584-C4CC-4996-9FA0-917B238B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733F0-21B7-4568-BAA5-4BE7A62C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2B69-3BC0-4EF4-84E0-475A2A03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9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C401C-40AE-43EB-BE09-7309AF565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90C23-D1D2-435F-8CBC-DA3E570B1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E5727-3D97-40EB-A754-893C4834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9DE-58DB-4F00-A7E9-1792EAFC419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1C6FB-8E80-4E44-BDF5-EED38689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F0B95-DB06-4AC4-AA5E-70F71653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2B69-3BC0-4EF4-84E0-475A2A03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2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C78B-5FDA-4E1D-A7CA-E3C44C78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4F06-27E0-4883-9846-7631F3E5B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6E8E-8554-42A3-8B20-9445B8F3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9DE-58DB-4F00-A7E9-1792EAFC419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92CA7-BC8E-4165-B790-F1DC5E18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C46A4-9CF3-473D-93C8-2866D957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2B69-3BC0-4EF4-84E0-475A2A03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DC08-C20E-4B27-837A-E17A61E6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BDE43-A72B-4D7D-947F-73693DAF3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A7A95-74BF-435D-A620-D23CC363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9DE-58DB-4F00-A7E9-1792EAFC419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DC107-04B5-45B0-8365-C66784AF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9B44-A0FF-4EB0-83E2-4D385F33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2B69-3BC0-4EF4-84E0-475A2A03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1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DA40-B978-4242-B702-DB99B93D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B898E-58B9-4E46-8595-0B5A62B3F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7A558-635F-45D3-A994-02A780504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2A8AC-7598-4F25-8390-53481EB4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9DE-58DB-4F00-A7E9-1792EAFC419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03646-2DFE-44FF-BCB2-09041F4F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E55D7-61E8-4653-8742-2410DEBF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2B69-3BC0-4EF4-84E0-475A2A03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2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B8BB-566A-4A58-8725-4FDA7E17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AA63B-6A35-4059-A8AA-16720CE9C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2F969-B92C-4BDA-B245-9784B5917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AAF42-ED26-4EC0-8A5F-1205FFF8A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72C42-1CA1-4E19-99D0-B99F0BDE4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21B53-A9B6-4B8A-96D7-31C3076F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9DE-58DB-4F00-A7E9-1792EAFC419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182BD-5EA8-44B9-A8A3-D1AF4B1E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99229-D79C-4AC3-8D34-9DB9C6C7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2B69-3BC0-4EF4-84E0-475A2A03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3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2438-7916-46E7-B5E9-9E1B6D99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BFA12-9D55-4856-AAB3-F33C8B83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9DE-58DB-4F00-A7E9-1792EAFC419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6415B-EDA5-4EA7-83A3-1B3D9089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89089-6CE1-41C6-8867-F7B1081A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2B69-3BC0-4EF4-84E0-475A2A03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7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2651E-A9A7-4BC1-B087-6B7C2F80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9DE-58DB-4F00-A7E9-1792EAFC419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F4284-6767-4833-AB85-7FA1FE10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C1743-3E35-470A-BA4D-0C25E385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2B69-3BC0-4EF4-84E0-475A2A03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C769-0DA6-4178-A744-266A36CF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F024-AF96-4669-B93F-725C9300E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C49E0-B77A-4509-B69C-653D4A022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15CA8-7C68-46AE-8971-C656BEFA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9DE-58DB-4F00-A7E9-1792EAFC419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47570-F6B3-48EA-BDC8-D17DE238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77209-93F8-4012-80AC-CED2B86B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2B69-3BC0-4EF4-84E0-475A2A03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9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E6AC-5AB5-4CEB-BD03-632F5378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B2C18-63BE-4EE8-AE03-62284B5D9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80126-B5DA-4017-B9A4-295C472CD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C427F-90BA-4C63-8052-456EC449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9DE-58DB-4F00-A7E9-1792EAFC419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3E7D3-CAA2-4C0A-BD65-EB3E7174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55AD0-26CC-472C-97AD-39346B1F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2B69-3BC0-4EF4-84E0-475A2A03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56006-6702-4916-8BDB-37681305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0EBD7-31C9-4A29-ABC1-F166D114A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713D-212B-4758-B3CF-7AF115EDC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29DE-58DB-4F00-A7E9-1792EAFC419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43790-DD29-436A-B276-29A39E052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C2B27-3D1B-44FD-BFA3-209703517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2B69-3BC0-4EF4-84E0-475A2A03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8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AA94-9675-40DF-A7AC-C48A66E4E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2: Property Valuation in New York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493BB-A7F2-43D5-A312-67A062008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Marcus Bamberger</a:t>
            </a:r>
          </a:p>
        </p:txBody>
      </p:sp>
    </p:spTree>
    <p:extLst>
      <p:ext uri="{BB962C8B-B14F-4D97-AF65-F5344CB8AC3E}">
        <p14:creationId xmlns:p14="http://schemas.microsoft.com/office/powerpoint/2010/main" val="233824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ACD9-5CE5-4E2F-A6A8-46B18F3A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3261B-941B-4596-9203-0BE567FC6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Composite seven classifiers together, each one trained</a:t>
            </a:r>
          </a:p>
          <a:p>
            <a:pPr marL="0" indent="0">
              <a:buNone/>
            </a:pPr>
            <a:r>
              <a:rPr lang="en-US" dirty="0"/>
              <a:t>   to predict a different valuation level</a:t>
            </a:r>
          </a:p>
          <a:p>
            <a:r>
              <a:rPr lang="en-US" dirty="0"/>
              <a:t>Accurately predict 67.7% of all data, placed 96.1% within</a:t>
            </a:r>
          </a:p>
          <a:p>
            <a:pPr marL="0" indent="0">
              <a:buNone/>
            </a:pPr>
            <a:r>
              <a:rPr lang="en-US" dirty="0"/>
              <a:t>   one bucket of true</a:t>
            </a:r>
          </a:p>
          <a:p>
            <a:r>
              <a:rPr lang="en-US" dirty="0"/>
              <a:t>Cumbersome, confusing, not</a:t>
            </a:r>
          </a:p>
          <a:p>
            <a:pPr marL="0" indent="0">
              <a:buNone/>
            </a:pPr>
            <a:r>
              <a:rPr lang="en-US" dirty="0"/>
              <a:t>   suited for future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EA992-3C37-419D-9FBB-A2B489BCB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301" y="3429000"/>
            <a:ext cx="5081158" cy="33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7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EEE4-87D2-4745-8BA4-1A22EB94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E0FB5-4078-41AC-A9BB-5895CE73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efficient</a:t>
            </a:r>
          </a:p>
          <a:p>
            <a:r>
              <a:rPr lang="en-US" dirty="0"/>
              <a:t>Trains and runs in seconds</a:t>
            </a:r>
          </a:p>
          <a:p>
            <a:r>
              <a:rPr lang="en-US" dirty="0"/>
              <a:t>Requires feature scaling</a:t>
            </a:r>
          </a:p>
          <a:p>
            <a:r>
              <a:rPr lang="en-US" dirty="0"/>
              <a:t>Ultimately unable to properly model dataset</a:t>
            </a:r>
          </a:p>
        </p:txBody>
      </p:sp>
    </p:spTree>
    <p:extLst>
      <p:ext uri="{BB962C8B-B14F-4D97-AF65-F5344CB8AC3E}">
        <p14:creationId xmlns:p14="http://schemas.microsoft.com/office/powerpoint/2010/main" val="276559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973D-EFDF-42BD-B97B-3824154E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71B0-AC2B-41F6-82F0-2518F101A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Log(valuation) provides major improvements</a:t>
            </a:r>
          </a:p>
          <a:p>
            <a:r>
              <a:rPr lang="en-US" dirty="0"/>
              <a:t>Slower than SGD</a:t>
            </a:r>
          </a:p>
          <a:p>
            <a:r>
              <a:rPr lang="en-US" dirty="0"/>
              <a:t>Like random forest classifier, easy to train on large datasets</a:t>
            </a:r>
          </a:p>
          <a:p>
            <a:r>
              <a:rPr lang="en-US" dirty="0"/>
              <a:t>Accuracy improves with dataset size</a:t>
            </a:r>
          </a:p>
          <a:p>
            <a:r>
              <a:rPr lang="en-US" dirty="0"/>
              <a:t>Final model: train 0.719, test </a:t>
            </a:r>
          </a:p>
          <a:p>
            <a:pPr marL="0" indent="0">
              <a:buNone/>
            </a:pPr>
            <a:r>
              <a:rPr lang="en-US" dirty="0"/>
              <a:t>   0.716, 100 trees, 100% of dataset</a:t>
            </a:r>
          </a:p>
          <a:p>
            <a:r>
              <a:rPr lang="en-US" dirty="0"/>
              <a:t>21 minutes to train and run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889B4-96B0-4A1F-867A-16117A3FB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234" y="3314700"/>
            <a:ext cx="6016115" cy="363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0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CFD7-B297-4E70-BCC1-5EF60521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78F-D9CB-4410-87AB-6239F72D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estate valuators</a:t>
            </a:r>
          </a:p>
          <a:p>
            <a:r>
              <a:rPr lang="en-US" dirty="0"/>
              <a:t>Especially valuable if previous record unavailable</a:t>
            </a:r>
          </a:p>
          <a:p>
            <a:r>
              <a:rPr lang="en-US" dirty="0"/>
              <a:t>Potential secondary target: Fraud detection?</a:t>
            </a:r>
          </a:p>
          <a:p>
            <a:pPr lvl="1"/>
            <a:r>
              <a:rPr lang="en-US" dirty="0"/>
              <a:t>Would require targeted data, verified fraud</a:t>
            </a:r>
          </a:p>
          <a:p>
            <a:r>
              <a:rPr lang="en-US" dirty="0"/>
              <a:t>Focus on results, not methods</a:t>
            </a:r>
          </a:p>
        </p:txBody>
      </p:sp>
    </p:spTree>
    <p:extLst>
      <p:ext uri="{BB962C8B-B14F-4D97-AF65-F5344CB8AC3E}">
        <p14:creationId xmlns:p14="http://schemas.microsoft.com/office/powerpoint/2010/main" val="206636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6878-6121-4FC7-BA1F-A4443F1D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9B6DF-9198-4348-9855-5A36956D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computation power</a:t>
            </a:r>
          </a:p>
          <a:p>
            <a:r>
              <a:rPr lang="en-US" dirty="0"/>
              <a:t>More data</a:t>
            </a:r>
          </a:p>
          <a:p>
            <a:pPr lvl="1"/>
            <a:r>
              <a:rPr lang="en-US" dirty="0"/>
              <a:t>More columns: Estimated damage/renovation cost</a:t>
            </a:r>
          </a:p>
          <a:p>
            <a:pPr lvl="1"/>
            <a:r>
              <a:rPr lang="en-US" dirty="0"/>
              <a:t>Better </a:t>
            </a:r>
            <a:r>
              <a:rPr lang="en-US"/>
              <a:t>geographical tracking</a:t>
            </a:r>
            <a:endParaRPr lang="en-US" dirty="0"/>
          </a:p>
          <a:p>
            <a:r>
              <a:rPr lang="en-US" dirty="0"/>
              <a:t>More recent data</a:t>
            </a:r>
          </a:p>
          <a:p>
            <a:pPr lvl="1"/>
            <a:r>
              <a:rPr lang="en-US" dirty="0"/>
              <a:t>What is the current economy doing to property valuation?</a:t>
            </a:r>
          </a:p>
          <a:p>
            <a:r>
              <a:rPr lang="en-US" dirty="0"/>
              <a:t>Specialized models</a:t>
            </a:r>
          </a:p>
          <a:p>
            <a:pPr lvl="1"/>
            <a:r>
              <a:rPr lang="en-US" dirty="0"/>
              <a:t>Increased targeting, but cannot examine NYC as a whole</a:t>
            </a:r>
          </a:p>
        </p:txBody>
      </p:sp>
    </p:spTree>
    <p:extLst>
      <p:ext uri="{BB962C8B-B14F-4D97-AF65-F5344CB8AC3E}">
        <p14:creationId xmlns:p14="http://schemas.microsoft.com/office/powerpoint/2010/main" val="99539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C8F6-580F-4BFB-9D9F-B2664104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9025-A9BE-4FAC-BDC3-75FD84C2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Classifier: Powerful but inflexible</a:t>
            </a:r>
          </a:p>
          <a:p>
            <a:r>
              <a:rPr lang="en-US" dirty="0"/>
              <a:t>Composite RFC: More flexible but clunky and unorthodox</a:t>
            </a:r>
          </a:p>
          <a:p>
            <a:r>
              <a:rPr lang="en-US" dirty="0"/>
              <a:t>SGD: Not powerful enough, requires more robust pipeline</a:t>
            </a:r>
          </a:p>
          <a:p>
            <a:r>
              <a:rPr lang="en-US" dirty="0"/>
              <a:t>Random Forest Regression: Predicts 71% of total data variation</a:t>
            </a:r>
          </a:p>
          <a:p>
            <a:r>
              <a:rPr lang="en-US" dirty="0"/>
              <a:t>Supplement real estate valuation, cannot replace</a:t>
            </a:r>
          </a:p>
        </p:txBody>
      </p:sp>
    </p:spTree>
    <p:extLst>
      <p:ext uri="{BB962C8B-B14F-4D97-AF65-F5344CB8AC3E}">
        <p14:creationId xmlns:p14="http://schemas.microsoft.com/office/powerpoint/2010/main" val="37485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D540-B775-449F-B5F0-36DEA28B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472F8-5261-4CE4-B35B-057257BE0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NYC 2020 property value: 1.4 trillion</a:t>
            </a:r>
          </a:p>
          <a:p>
            <a:r>
              <a:rPr lang="en-US" dirty="0"/>
              <a:t>How do we price a property?</a:t>
            </a:r>
          </a:p>
          <a:p>
            <a:r>
              <a:rPr lang="en-US" dirty="0"/>
              <a:t>Housing Valuation: Property Tax Calculation</a:t>
            </a:r>
          </a:p>
          <a:p>
            <a:r>
              <a:rPr lang="en-US" dirty="0"/>
              <a:t>Department of Finance</a:t>
            </a:r>
          </a:p>
          <a:p>
            <a:r>
              <a:rPr lang="en-US" dirty="0"/>
              <a:t>Predict housing valuation from property data</a:t>
            </a:r>
          </a:p>
          <a:p>
            <a:r>
              <a:rPr lang="en-US" dirty="0"/>
              <a:t>Potential secondary application: Fraud detection?</a:t>
            </a:r>
          </a:p>
        </p:txBody>
      </p:sp>
    </p:spTree>
    <p:extLst>
      <p:ext uri="{BB962C8B-B14F-4D97-AF65-F5344CB8AC3E}">
        <p14:creationId xmlns:p14="http://schemas.microsoft.com/office/powerpoint/2010/main" val="240486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F16F-4E7E-4DAA-AA9A-AB3C6B02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NYC </a:t>
            </a:r>
            <a:r>
              <a:rPr lang="en-US" dirty="0" err="1"/>
              <a:t>OpenData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5A1C-E84F-4DE4-8E95-2DA3E22AF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public data published by NYC</a:t>
            </a:r>
          </a:p>
          <a:p>
            <a:r>
              <a:rPr lang="en-US" dirty="0"/>
              <a:t>Dataset: 5.7 million valuations, 2010-2017</a:t>
            </a:r>
          </a:p>
          <a:p>
            <a:r>
              <a:rPr lang="en-US" dirty="0"/>
              <a:t>117 columns of data</a:t>
            </a:r>
          </a:p>
          <a:p>
            <a:r>
              <a:rPr lang="en-US" dirty="0"/>
              <a:t>Class 1 (residential) data only</a:t>
            </a:r>
          </a:p>
          <a:p>
            <a:r>
              <a:rPr lang="en-US" dirty="0"/>
              <a:t>Additional verification with Zillow</a:t>
            </a:r>
          </a:p>
        </p:txBody>
      </p:sp>
    </p:spTree>
    <p:extLst>
      <p:ext uri="{BB962C8B-B14F-4D97-AF65-F5344CB8AC3E}">
        <p14:creationId xmlns:p14="http://schemas.microsoft.com/office/powerpoint/2010/main" val="426195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354A-F2AB-46C2-A7C0-D2E8BF7E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FCA77-7D29-4160-9B1C-C0111743B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unused/superfluous/homogenous data cut</a:t>
            </a:r>
          </a:p>
          <a:p>
            <a:r>
              <a:rPr lang="en-US" dirty="0"/>
              <a:t>Target variable: Property valuation. 24 permutations?</a:t>
            </a:r>
          </a:p>
          <a:p>
            <a:r>
              <a:rPr lang="en-US" dirty="0"/>
              <a:t>Selected ‘Final Actual Assessed Total Value’.</a:t>
            </a:r>
          </a:p>
          <a:p>
            <a:r>
              <a:rPr lang="en-US" dirty="0"/>
              <a:t>‘Year Built’ an estimate</a:t>
            </a:r>
          </a:p>
          <a:p>
            <a:r>
              <a:rPr lang="en-US" dirty="0"/>
              <a:t>Records improve in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aprox</a:t>
            </a:r>
            <a:r>
              <a:rPr lang="en-US" dirty="0"/>
              <a:t>. late 1980s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690C3-8CC2-46B4-9C63-2D164ED21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69" y="3248257"/>
            <a:ext cx="5182781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1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4E6D-3301-4031-B3F4-5C8D12DF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built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88D1-F25B-4505-90FA-06AF0698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properties ostensibly built in year 0</a:t>
            </a:r>
          </a:p>
          <a:p>
            <a:r>
              <a:rPr lang="en-US" dirty="0"/>
              <a:t>Solution: replace with mean borough construction year</a:t>
            </a:r>
          </a:p>
          <a:p>
            <a:r>
              <a:rPr lang="en-US" dirty="0"/>
              <a:t>Finding: zero-year properties</a:t>
            </a:r>
          </a:p>
          <a:p>
            <a:pPr marL="0" indent="0">
              <a:buNone/>
            </a:pPr>
            <a:r>
              <a:rPr lang="en-US" dirty="0"/>
              <a:t>   tend to be worth more</a:t>
            </a:r>
          </a:p>
          <a:p>
            <a:r>
              <a:rPr lang="en-US" dirty="0"/>
              <a:t>Secondary green spike:</a:t>
            </a:r>
          </a:p>
          <a:p>
            <a:pPr marL="0" indent="0">
              <a:buNone/>
            </a:pPr>
            <a:r>
              <a:rPr lang="en-US" dirty="0"/>
              <a:t>   partial implementation in</a:t>
            </a:r>
          </a:p>
          <a:p>
            <a:pPr marL="0" indent="0">
              <a:buNone/>
            </a:pPr>
            <a:r>
              <a:rPr lang="en-US" dirty="0"/>
              <a:t>   original data?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714B2-A3C2-451A-8314-B19C5CA3A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101" y="2882497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2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E5B2-DBE7-48AD-AD5C-9ED6EFB1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NYC Boroughs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A293E-0FA5-45B9-A9BF-D81B7777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Extremely important feature</a:t>
            </a:r>
          </a:p>
          <a:p>
            <a:r>
              <a:rPr lang="en-US" dirty="0"/>
              <a:t>Manhattan data orders of magnitude</a:t>
            </a:r>
          </a:p>
          <a:p>
            <a:pPr marL="0" indent="0">
              <a:buNone/>
            </a:pPr>
            <a:r>
              <a:rPr lang="en-US" dirty="0"/>
              <a:t>   higher</a:t>
            </a:r>
          </a:p>
          <a:p>
            <a:r>
              <a:rPr lang="en-US" dirty="0" err="1"/>
              <a:t>Chloropleth</a:t>
            </a:r>
            <a:r>
              <a:rPr lang="en-US" dirty="0"/>
              <a:t> map cannot map</a:t>
            </a:r>
          </a:p>
          <a:p>
            <a:pPr marL="0" indent="0">
              <a:buNone/>
            </a:pPr>
            <a:r>
              <a:rPr lang="en-US" dirty="0"/>
              <a:t>  Manhattan and rest of NYC</a:t>
            </a:r>
          </a:p>
          <a:p>
            <a:r>
              <a:rPr lang="en-US" dirty="0"/>
              <a:t>Solution: Map percent difference</a:t>
            </a:r>
          </a:p>
          <a:p>
            <a:pPr marL="0" indent="0">
              <a:buNone/>
            </a:pPr>
            <a:r>
              <a:rPr lang="en-US" dirty="0"/>
              <a:t>   from mean valuation</a:t>
            </a:r>
          </a:p>
          <a:p>
            <a:r>
              <a:rPr lang="en-US" dirty="0"/>
              <a:t>Borough data alone: insufficient</a:t>
            </a:r>
          </a:p>
          <a:p>
            <a:pPr marL="0" indent="0">
              <a:buNone/>
            </a:pPr>
            <a:r>
              <a:rPr lang="en-US" dirty="0"/>
              <a:t>   for complex modeling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72530-B0D5-4C8D-8C09-4AEFE0E08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881" y="39209"/>
            <a:ext cx="3799840" cy="2982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F04DF2-1335-45E6-968E-61E7F4C99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881" y="3089217"/>
            <a:ext cx="3799840" cy="370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8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8C6B-4DE0-418A-87C5-E7E23DA4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Higher-Resolution Geography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F1380-2BFC-4D44-AFA7-C14912D1A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Block-by-block: Relevant, but correlated </a:t>
            </a:r>
          </a:p>
          <a:p>
            <a:pPr marL="0" indent="0">
              <a:buNone/>
            </a:pPr>
            <a:r>
              <a:rPr lang="en-US" dirty="0"/>
              <a:t>  to borough data, difficult to map</a:t>
            </a:r>
          </a:p>
          <a:p>
            <a:r>
              <a:rPr lang="en-US" dirty="0"/>
              <a:t>Solution: Go to ZIP code data</a:t>
            </a:r>
          </a:p>
          <a:p>
            <a:r>
              <a:rPr lang="en-US" dirty="0"/>
              <a:t>Easy to obtain relevant </a:t>
            </a:r>
            <a:r>
              <a:rPr lang="en-US" dirty="0" err="1"/>
              <a:t>geoJSON</a:t>
            </a:r>
            <a:endParaRPr lang="en-US" dirty="0"/>
          </a:p>
          <a:p>
            <a:r>
              <a:rPr lang="en-US" dirty="0"/>
              <a:t>Mapping less computationally expensive</a:t>
            </a:r>
          </a:p>
          <a:p>
            <a:r>
              <a:rPr lang="en-US" dirty="0"/>
              <a:t>Some resolution lost in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B65AF-0A7C-4E7B-9D47-2D3CD044F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341" y="1216025"/>
            <a:ext cx="4412043" cy="2962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6ECA56-ADB0-4526-9D96-45F0BF295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48" y="4078902"/>
            <a:ext cx="4228627" cy="27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12CA-1622-42CD-BEF2-03944F0C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key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72D4-AB58-429E-B94A-23A1A8CB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square footage</a:t>
            </a:r>
          </a:p>
          <a:p>
            <a:r>
              <a:rPr lang="en-US" dirty="0"/>
              <a:t>Land area</a:t>
            </a:r>
          </a:p>
          <a:p>
            <a:r>
              <a:rPr lang="en-US" dirty="0"/>
              <a:t>Lot frontage</a:t>
            </a:r>
          </a:p>
          <a:p>
            <a:r>
              <a:rPr lang="en-US" dirty="0"/>
              <a:t>Valuation year</a:t>
            </a:r>
          </a:p>
          <a:p>
            <a:r>
              <a:rPr lang="en-US" dirty="0"/>
              <a:t>Zoning code</a:t>
            </a:r>
          </a:p>
        </p:txBody>
      </p:sp>
    </p:spTree>
    <p:extLst>
      <p:ext uri="{BB962C8B-B14F-4D97-AF65-F5344CB8AC3E}">
        <p14:creationId xmlns:p14="http://schemas.microsoft.com/office/powerpoint/2010/main" val="232409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CB47-4CC8-4B79-B40E-E6CAF77F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ABE3-6178-4022-A352-8FFABFE6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Manhattan data is orders of magnitude higher</a:t>
            </a:r>
          </a:p>
          <a:p>
            <a:r>
              <a:rPr lang="en-US" dirty="0"/>
              <a:t>Solution: Classify based on % of mean borough valuation</a:t>
            </a:r>
          </a:p>
          <a:p>
            <a:r>
              <a:rPr lang="en-US" dirty="0"/>
              <a:t>Final model: 1000 trees, 0.856 train, 0.841 test, 1% dataset</a:t>
            </a:r>
          </a:p>
          <a:p>
            <a:r>
              <a:rPr lang="en-US" dirty="0"/>
              <a:t>Trained on 1% of dataset, no benefit to going higher</a:t>
            </a:r>
          </a:p>
          <a:p>
            <a:r>
              <a:rPr lang="en-US" dirty="0"/>
              <a:t>1.5 minutes to train and run</a:t>
            </a:r>
          </a:p>
          <a:p>
            <a:r>
              <a:rPr lang="en-US" dirty="0"/>
              <a:t>Good at what it does,</a:t>
            </a:r>
          </a:p>
          <a:p>
            <a:pPr marL="0" indent="0">
              <a:buNone/>
            </a:pPr>
            <a:r>
              <a:rPr lang="en-US" dirty="0"/>
              <a:t>   but not very relevant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978FC-4823-40D3-9B88-ADB794182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182" y="3841222"/>
            <a:ext cx="5610338" cy="301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3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555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Capstone Project 2: Property Valuation in New York City</vt:lpstr>
      <vt:lpstr>The Goal</vt:lpstr>
      <vt:lpstr>NYC OpenData</vt:lpstr>
      <vt:lpstr>Data Cleaning</vt:lpstr>
      <vt:lpstr>Year built cleaning</vt:lpstr>
      <vt:lpstr>NYC Boroughs</vt:lpstr>
      <vt:lpstr>Higher-Resolution Geography</vt:lpstr>
      <vt:lpstr>Other key factors</vt:lpstr>
      <vt:lpstr>Random Forest Classifier</vt:lpstr>
      <vt:lpstr>Composite Random Forests</vt:lpstr>
      <vt:lpstr>SGD Regression</vt:lpstr>
      <vt:lpstr>Random Forest Regression</vt:lpstr>
      <vt:lpstr>Target Audience</vt:lpstr>
      <vt:lpstr>Future Improvements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2: Property Valuation in New York City</dc:title>
  <dc:creator>Marcus Bamberger</dc:creator>
  <cp:lastModifiedBy>Marcus Bamberger</cp:lastModifiedBy>
  <cp:revision>5</cp:revision>
  <dcterms:created xsi:type="dcterms:W3CDTF">2020-06-30T20:45:18Z</dcterms:created>
  <dcterms:modified xsi:type="dcterms:W3CDTF">2020-07-01T21:03:31Z</dcterms:modified>
</cp:coreProperties>
</file>