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67"/>
    <a:srgbClr val="97000B"/>
    <a:srgbClr val="29364B"/>
    <a:srgbClr val="481419"/>
    <a:srgbClr val="006CFF"/>
    <a:srgbClr val="0041B6"/>
    <a:srgbClr val="F9D600"/>
    <a:srgbClr val="324057"/>
    <a:srgbClr val="007CCE"/>
    <a:srgbClr val="2A12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0705" y="2481943"/>
            <a:ext cx="7235832" cy="18770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6600" b="1" dirty="0" smtClean="0">
                <a:ln/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Интерпретаторы     	языка</a:t>
            </a:r>
            <a:endParaRPr lang="en-US" sz="6600" b="1" dirty="0">
              <a:ln/>
              <a:solidFill>
                <a:srgbClr val="0067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Порядок построения выражений</a:t>
            </a:r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48640" y="1110343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9452" y="1345474"/>
            <a:ext cx="608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Выражение </a:t>
            </a:r>
            <a:r>
              <a:rPr lang="ru-RU" dirty="0" smtClean="0"/>
              <a:t>= </a:t>
            </a:r>
            <a:r>
              <a:rPr lang="ru-RU" dirty="0" smtClean="0"/>
              <a:t>&gt; </a:t>
            </a:r>
            <a:r>
              <a:rPr lang="en-US" dirty="0" smtClean="0"/>
              <a:t>	</a:t>
            </a:r>
            <a:r>
              <a:rPr lang="ru-RU" dirty="0" smtClean="0"/>
              <a:t>Терм </a:t>
            </a:r>
            <a:r>
              <a:rPr lang="ru-RU" dirty="0" smtClean="0"/>
              <a:t>[+Терм][-Терм]</a:t>
            </a:r>
          </a:p>
          <a:p>
            <a:r>
              <a:rPr lang="ru-RU" dirty="0" smtClean="0"/>
              <a:t>Терм     </a:t>
            </a:r>
            <a:r>
              <a:rPr lang="en-US" dirty="0" smtClean="0"/>
              <a:t>        </a:t>
            </a:r>
            <a:r>
              <a:rPr lang="ru-RU" dirty="0" smtClean="0"/>
              <a:t> </a:t>
            </a:r>
            <a:r>
              <a:rPr lang="ru-RU" dirty="0" smtClean="0"/>
              <a:t>= &gt; </a:t>
            </a:r>
            <a:r>
              <a:rPr lang="en-US" dirty="0" smtClean="0"/>
              <a:t> 	</a:t>
            </a:r>
            <a:r>
              <a:rPr lang="ru-RU" dirty="0" smtClean="0"/>
              <a:t>Фактор </a:t>
            </a:r>
            <a:r>
              <a:rPr lang="ru-RU" dirty="0" smtClean="0"/>
              <a:t>[*Фактор][/Фактор]</a:t>
            </a:r>
          </a:p>
          <a:p>
            <a:r>
              <a:rPr lang="ru-RU" dirty="0" smtClean="0"/>
              <a:t>Фактор    </a:t>
            </a:r>
            <a:r>
              <a:rPr lang="en-US" dirty="0" smtClean="0"/>
              <a:t>      </a:t>
            </a:r>
            <a:r>
              <a:rPr lang="ru-RU" dirty="0" smtClean="0"/>
              <a:t>= </a:t>
            </a:r>
            <a:r>
              <a:rPr lang="ru-RU" dirty="0" smtClean="0"/>
              <a:t>&gt; </a:t>
            </a:r>
            <a:r>
              <a:rPr lang="en-US" dirty="0" smtClean="0"/>
              <a:t>      </a:t>
            </a:r>
            <a:r>
              <a:rPr lang="ru-RU" dirty="0" smtClean="0"/>
              <a:t>Переменная</a:t>
            </a:r>
            <a:r>
              <a:rPr lang="ru-RU" dirty="0" smtClean="0"/>
              <a:t>, Число или (Выражение)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0262" y="2333685"/>
            <a:ext cx="8673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на вход анализатора поступает следующее выражение:</a:t>
            </a:r>
          </a:p>
          <a:p>
            <a:r>
              <a:rPr lang="ru-RU" dirty="0" smtClean="0"/>
              <a:t> </a:t>
            </a:r>
          </a:p>
          <a:p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9/3-(100+56)</a:t>
            </a:r>
          </a:p>
          <a:p>
            <a:r>
              <a:rPr lang="ru-RU" dirty="0" smtClean="0"/>
              <a:t> </a:t>
            </a:r>
          </a:p>
          <a:p>
            <a:r>
              <a:rPr lang="ru-RU" dirty="0" smtClean="0"/>
              <a:t>Анализатор </a:t>
            </a:r>
            <a:r>
              <a:rPr lang="ru-RU" dirty="0" smtClean="0"/>
              <a:t>в этом случае будет работать по такой схеме:</a:t>
            </a:r>
          </a:p>
          <a:p>
            <a:r>
              <a:rPr lang="ru-RU" dirty="0" smtClean="0"/>
              <a:t> </a:t>
            </a:r>
          </a:p>
          <a:p>
            <a:r>
              <a:rPr lang="ru-RU" dirty="0" smtClean="0"/>
              <a:t> </a:t>
            </a:r>
            <a:r>
              <a:rPr lang="ru-RU" dirty="0" smtClean="0"/>
              <a:t>1</a:t>
            </a:r>
            <a:r>
              <a:rPr lang="ru-RU" dirty="0" smtClean="0"/>
              <a:t>.  Берем первый терм: "</a:t>
            </a:r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9/3</a:t>
            </a:r>
            <a:r>
              <a:rPr lang="ru-RU" dirty="0" smtClean="0"/>
              <a:t>".</a:t>
            </a:r>
          </a:p>
          <a:p>
            <a:r>
              <a:rPr lang="ru-RU" dirty="0" smtClean="0"/>
              <a:t> </a:t>
            </a:r>
            <a:r>
              <a:rPr lang="ru-RU" dirty="0" smtClean="0"/>
              <a:t>2</a:t>
            </a:r>
            <a:r>
              <a:rPr lang="ru-RU" dirty="0" smtClean="0"/>
              <a:t>.  Берем   каждый  фактор  и  выполняем  деление чисел, получаем</a:t>
            </a:r>
          </a:p>
          <a:p>
            <a:r>
              <a:rPr lang="ru-RU" dirty="0" smtClean="0"/>
              <a:t>       </a:t>
            </a:r>
            <a:r>
              <a:rPr lang="ru-RU" dirty="0" smtClean="0"/>
              <a:t>результат </a:t>
            </a:r>
            <a:r>
              <a:rPr lang="ru-RU" dirty="0" smtClean="0"/>
              <a:t>"</a:t>
            </a:r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dirty="0" smtClean="0"/>
              <a:t>".</a:t>
            </a:r>
          </a:p>
          <a:p>
            <a:r>
              <a:rPr lang="ru-RU" dirty="0" smtClean="0"/>
              <a:t> </a:t>
            </a:r>
            <a:r>
              <a:rPr lang="ru-RU" dirty="0" smtClean="0"/>
              <a:t>3</a:t>
            </a:r>
            <a:r>
              <a:rPr lang="ru-RU" dirty="0" smtClean="0"/>
              <a:t>.  Берем   второй  терм:  "</a:t>
            </a:r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100+56</a:t>
            </a:r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dirty="0" smtClean="0"/>
              <a:t>".  В  этой   точке  стартует</a:t>
            </a:r>
          </a:p>
          <a:p>
            <a:r>
              <a:rPr lang="ru-RU" dirty="0" smtClean="0"/>
              <a:t>       </a:t>
            </a:r>
            <a:r>
              <a:rPr lang="ru-RU" dirty="0" smtClean="0"/>
              <a:t>рекурсивный </a:t>
            </a:r>
            <a:r>
              <a:rPr lang="ru-RU" dirty="0" smtClean="0"/>
              <a:t>анализ второго выражения.</a:t>
            </a:r>
          </a:p>
          <a:p>
            <a:r>
              <a:rPr lang="ru-RU" dirty="0" smtClean="0"/>
              <a:t> </a:t>
            </a:r>
            <a:r>
              <a:rPr lang="ru-RU" dirty="0" smtClean="0"/>
              <a:t>4</a:t>
            </a:r>
            <a:r>
              <a:rPr lang="ru-RU" dirty="0" smtClean="0"/>
              <a:t>.  Берем  каждый  фактор  и  суммируем  их между собой, получаем</a:t>
            </a:r>
          </a:p>
          <a:p>
            <a:r>
              <a:rPr lang="ru-RU" dirty="0" smtClean="0"/>
              <a:t>       </a:t>
            </a:r>
            <a:r>
              <a:rPr lang="ru-RU" dirty="0" smtClean="0"/>
              <a:t>результат </a:t>
            </a:r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156</a:t>
            </a:r>
          </a:p>
          <a:p>
            <a:r>
              <a:rPr lang="ru-RU" dirty="0" smtClean="0"/>
              <a:t> </a:t>
            </a:r>
            <a:r>
              <a:rPr lang="ru-RU" dirty="0" smtClean="0"/>
              <a:t>5</a:t>
            </a:r>
            <a:r>
              <a:rPr lang="ru-RU" dirty="0" smtClean="0"/>
              <a:t>.  Берем  число,  вернувшееся  из  рекурсии,  и  вычитаем его из</a:t>
            </a:r>
          </a:p>
          <a:p>
            <a:r>
              <a:rPr lang="ru-RU" dirty="0" smtClean="0"/>
              <a:t>       </a:t>
            </a:r>
            <a:r>
              <a:rPr lang="ru-RU" dirty="0" smtClean="0"/>
              <a:t>первого</a:t>
            </a:r>
            <a:r>
              <a:rPr lang="ru-RU" dirty="0" smtClean="0"/>
              <a:t>: 3-156. Получаем итоговый результат "</a:t>
            </a:r>
            <a:r>
              <a:rPr lang="ru-RU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-153</a:t>
            </a:r>
            <a:r>
              <a:rPr lang="ru-RU" dirty="0" smtClean="0"/>
              <a:t>".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6754" y="1"/>
            <a:ext cx="8987245" cy="133773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Синтаксический анализатор выражений</a:t>
            </a:r>
            <a:endParaRPr lang="ru-RU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13509" y="1097280"/>
            <a:ext cx="8490857" cy="1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13508" y="1254034"/>
            <a:ext cx="7149714" cy="6001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get_exp(),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level2(),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level3(),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level4(),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level5();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level6(),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primitive(),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arith(),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unary();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4926" y="32787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91884" y="2181496"/>
            <a:ext cx="4110421" cy="26314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Точка входа в анализатор.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get_exp(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*result)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get_token();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(!*token)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serror(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level2(result);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putback();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0263" y="248194"/>
            <a:ext cx="6136616" cy="3393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Сложение или вычитание двух термов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level2(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*result)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hold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level3(result);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*token) ==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'+'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||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'-'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get_token();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level3(&amp;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hold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arith(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result, &amp;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hold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31074" y="365761"/>
            <a:ext cx="6389891" cy="39010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Определение значения переменной по ее имени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primitive(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*result)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switch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(token_type)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VARIABLE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*result = find_var(token);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get_token();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NUMBER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*result = atoi(token);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get_token();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default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serror(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653143" y="169817"/>
            <a:ext cx="5862502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arith(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*r,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*h)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t, ex;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switch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'+'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*r = *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*h;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'*'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*r = *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* *h;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'^'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ex = *r;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(*h ==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*r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(t=*h-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t&gt;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--t) *r=(*r)*ex;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9268" y="5303521"/>
            <a:ext cx="3857146" cy="11079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Изменение знака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unary(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o,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*r)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 ==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'-'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*r = -(*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04949" y="195944"/>
            <a:ext cx="8739051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Как анализатор обрабатывает переменные</a:t>
            </a:r>
            <a:endParaRPr lang="ru-RU" sz="200" u="sng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48640" y="1476104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3040" y="3331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561703" y="1946366"/>
            <a:ext cx="7782900" cy="13619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variables[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26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 {  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26 переменных пользователя, A-Z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22514" y="3526971"/>
            <a:ext cx="5756704" cy="21236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Поиск значения переменной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find_var(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isalpha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serror(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не переменная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variables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toupper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(*token) -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'^'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513" y="5856293"/>
            <a:ext cx="826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функция  допускает использование более длинных имен,  но</a:t>
            </a:r>
          </a:p>
          <a:p>
            <a:r>
              <a:rPr lang="ru-RU" dirty="0" smtClean="0"/>
              <a:t> </a:t>
            </a:r>
            <a:r>
              <a:rPr lang="ru-RU" dirty="0" smtClean="0"/>
              <a:t>только </a:t>
            </a:r>
            <a:r>
              <a:rPr lang="ru-RU" dirty="0" smtClean="0"/>
              <a:t>первая буква имени переменной является значащей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04949" y="0"/>
            <a:ext cx="8739051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Интерпретатор языка  SMALL BASIC</a:t>
            </a:r>
            <a:endParaRPr lang="ru-RU" sz="200" u="sng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57199" y="966651"/>
            <a:ext cx="7402989" cy="3393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PRINT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INPUT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IF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THEN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FOR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NEXT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TO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GOTO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EOL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9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FINISHED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&lt;-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для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сигнализации о конце программы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GOSUB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11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RETURN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#define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END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13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09450" y="4323672"/>
            <a:ext cx="7656263" cy="23775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struct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commands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Вспомогательная структура ключевых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слов анализатора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tok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table[] = {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Таблица обрабатывает команды, введенные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"print"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на нижнем регистре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"input"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"if"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...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83325" y="1018903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6389" y="1227908"/>
            <a:ext cx="8289449" cy="39010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Поиск соответствия внутреннего формата для текущей лексемы в </a:t>
            </a:r>
            <a:endParaRPr kumimoji="0" lang="en-US" sz="165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таблице лексем.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look_up(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преобразование к нижнему регистру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tolower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p++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просматривается, если лексема обнаружена в таблице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=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[i].command;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i++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strcmp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[i].command,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table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[i].tok;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нераспознанная команда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470263" y="418011"/>
            <a:ext cx="67374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Функция look_up() возвращает внутреннее представление каждой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лексемы или символа '\0', если таковая не обнаружена.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18011" y="431074"/>
            <a:ext cx="822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Каждая программа  считывается  и   выполняется   с   помощью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интерпретатора.  Функция, которая загружает программу, называется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load_program().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31073" y="1567543"/>
            <a:ext cx="7656263" cy="41549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Загрузка программы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ru-RU" sz="165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load_program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urier New" pitchFamily="49" charset="0"/>
                <a:cs typeface="Courier New" pitchFamily="49" charset="0"/>
              </a:rPr>
              <a:t>FILE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i=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fp=fopen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rb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)))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i =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p++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i++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feof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&amp;&amp; i&lt;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PROG_SIZE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*(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5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\0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Символ конца загружаемой программы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fclose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fp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209" y="169817"/>
            <a:ext cx="8110401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Основной цикл работы анализатора</a:t>
            </a:r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66206" y="1149532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679268" y="1410789"/>
            <a:ext cx="7782900" cy="44088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token_type = get_token();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Проверка на соответствие оператору языка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(token_type ==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VARIABLE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putback();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возврат переменной во входной поток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assignment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</a:t>
            </a:r>
            <a:r>
              <a:rPr kumimoji="0" lang="ru-RU" sz="165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длжен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быть оператор присваивания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это команда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print();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exec_for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...   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5944"/>
            <a:ext cx="7886700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Арифметические выражения</a:t>
            </a:r>
            <a:endParaRPr lang="ru-RU" sz="200" u="sng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3953" y="1423851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ru-RU" sz="3200" dirty="0" smtClean="0"/>
              <a:t>10-</a:t>
            </a:r>
            <a:r>
              <a:rPr lang="en-US" sz="3200" dirty="0" smtClean="0"/>
              <a:t>X)</a:t>
            </a:r>
            <a:r>
              <a:rPr lang="ru-RU" sz="3200" dirty="0" smtClean="0"/>
              <a:t> </a:t>
            </a:r>
            <a:r>
              <a:rPr lang="en-US" sz="3200" dirty="0" smtClean="0"/>
              <a:t>/</a:t>
            </a:r>
            <a:r>
              <a:rPr lang="ru-RU" sz="3200" dirty="0" smtClean="0"/>
              <a:t> </a:t>
            </a:r>
            <a:r>
              <a:rPr lang="en-US" sz="3200" dirty="0" smtClean="0"/>
              <a:t>23</a:t>
            </a:r>
            <a:endParaRPr lang="ru-RU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627017" y="2090056"/>
            <a:ext cx="80075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Будем   </a:t>
            </a:r>
            <a:r>
              <a:rPr lang="ru-RU" sz="3200" dirty="0" smtClean="0"/>
              <a:t>считать,  что  для  наших  целей  </a:t>
            </a:r>
            <a:r>
              <a:rPr lang="ru-RU" sz="3200" dirty="0" smtClean="0"/>
              <a:t>числовые</a:t>
            </a:r>
            <a:r>
              <a:rPr lang="en-US" sz="3200" dirty="0" smtClean="0"/>
              <a:t> </a:t>
            </a:r>
            <a:r>
              <a:rPr lang="ru-RU" sz="3200" dirty="0" smtClean="0"/>
              <a:t>выражения </a:t>
            </a:r>
            <a:r>
              <a:rPr lang="ru-RU" sz="3200" dirty="0" smtClean="0"/>
              <a:t>могут строится из следующих элементов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en-US" sz="3200" dirty="0" smtClean="0"/>
          </a:p>
          <a:p>
            <a:pPr>
              <a:buBlip>
                <a:blip r:embed="rId2"/>
              </a:buBlip>
            </a:pPr>
            <a:r>
              <a:rPr lang="ru-RU" sz="3200" dirty="0" smtClean="0"/>
              <a:t>   числа</a:t>
            </a:r>
            <a:endParaRPr lang="en-US" sz="3200" dirty="0" smtClean="0"/>
          </a:p>
          <a:p>
            <a:pPr>
              <a:buBlip>
                <a:blip r:embed="rId2"/>
              </a:buBlip>
            </a:pPr>
            <a:r>
              <a:rPr lang="ru-RU" sz="3200" dirty="0" smtClean="0"/>
              <a:t>   операторы  </a:t>
            </a:r>
            <a:r>
              <a:rPr lang="ru-RU" sz="3200" dirty="0" smtClean="0"/>
              <a:t>+ - / * ^ % = () &lt;&gt; ; ,</a:t>
            </a:r>
          </a:p>
          <a:p>
            <a:pPr>
              <a:buBlip>
                <a:blip r:embed="rId2"/>
              </a:buBlip>
            </a:pPr>
            <a:r>
              <a:rPr lang="ru-RU" sz="3200" dirty="0" smtClean="0"/>
              <a:t>   скобки</a:t>
            </a:r>
            <a:endParaRPr lang="ru-RU" sz="3200" dirty="0" smtClean="0"/>
          </a:p>
          <a:p>
            <a:pPr>
              <a:buBlip>
                <a:blip r:embed="rId2"/>
              </a:buBlip>
            </a:pPr>
            <a:r>
              <a:rPr lang="ru-RU" sz="3200" dirty="0" smtClean="0"/>
              <a:t>   переменные</a:t>
            </a:r>
            <a:endParaRPr lang="ru-RU" sz="3200" dirty="0" smtClean="0"/>
          </a:p>
          <a:p>
            <a:endParaRPr lang="ru-RU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653143" y="1162595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Команда присваивания значений</a:t>
            </a:r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27017" y="1031967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613955" y="1149532"/>
            <a:ext cx="791609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/>
              <a:t>В  языке   BASIC  основной   формой  оператора  </a:t>
            </a:r>
            <a:r>
              <a:rPr lang="ru-RU" sz="1400" dirty="0" smtClean="0"/>
              <a:t>присваивания</a:t>
            </a:r>
            <a:r>
              <a:rPr lang="en-US" sz="1400" dirty="0" smtClean="0"/>
              <a:t> </a:t>
            </a:r>
            <a:r>
              <a:rPr lang="ru-RU" sz="1400" dirty="0" smtClean="0"/>
              <a:t>является </a:t>
            </a:r>
            <a:r>
              <a:rPr lang="ru-RU" sz="1400" dirty="0" smtClean="0"/>
              <a:t>следующая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/>
              <a:t>                       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</a:rPr>
              <a:t>&lt;имя переменной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400" dirty="0" smtClean="0"/>
              <a:t>=</a:t>
            </a:r>
            <a:r>
              <a:rPr lang="en-US" sz="1400" dirty="0" smtClean="0"/>
              <a:t> 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</a:rPr>
              <a:t>выражение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53144" y="1828800"/>
            <a:ext cx="5339923" cy="48320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Присвоить значение переменной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assignment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получить имя переменной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get_token();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isalpha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(*token))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serror(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это не переменная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поиск индекса переменной в массиве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toupper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(*token) -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считать символ равенства*/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get_token();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 !=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'='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serror(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считать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присваемое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переменной значение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get_exp(&amp;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присвоить значение*/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variables[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00891" y="2383963"/>
            <a:ext cx="800753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Если  два элемента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разделены  запятой,  то  их  значения  выводятся  на  печать  без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пробелов (конкатенируются). Если же два элемента разделены точкой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с запятой,  то второй элемент  выводится  начиная,  со  следующей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позиции  табуляции.  Если  список элементов заканчивается запятой или точкой с запятой,  то переход на новую строку не выполняется.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smtClean="0"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PRINT X; Y; "ЭТО СТРОКА"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    PRINT 10 / 4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    PRINT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Функция print()  использует  функцию  putback() для возврата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лексемы во входной поток. Причиной этого является то, что прежде,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чем  начать  печать строки,  заключенной в скобки,  или числового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выражения,  функция  print()  должна  проанализировать  следующий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элемент   списка  аргументов.  Если  следующий  элемент  является выражением,  то первый терм выражения должен быть помещен обратно во  входной  поток,  так  как  в  противном случае анализатору не</a:t>
            </a:r>
            <a:r>
              <a:rPr lang="en-US" sz="16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удастся корректно обработать это выражение.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Команда print</a:t>
            </a:r>
            <a:endParaRPr lang="ru-RU" dirty="0"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27017" y="1031967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833" y="1109118"/>
            <a:ext cx="724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PRINT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&lt;список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аргументов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r>
              <a:rPr lang="ru-RU" dirty="0" smtClean="0"/>
              <a:t> </a:t>
            </a:r>
            <a:r>
              <a:rPr lang="ru-RU" dirty="0" smtClean="0"/>
              <a:t>где </a:t>
            </a:r>
            <a:r>
              <a:rPr lang="en-US" dirty="0" smtClean="0"/>
              <a:t> </a:t>
            </a:r>
            <a:r>
              <a:rPr lang="ru-RU" dirty="0" smtClean="0"/>
              <a:t>&lt;</a:t>
            </a:r>
            <a:r>
              <a:rPr lang="ru-RU" dirty="0" smtClean="0"/>
              <a:t>список аргументов&gt; </a:t>
            </a:r>
            <a:r>
              <a:rPr lang="en-US" dirty="0" smtClean="0"/>
              <a:t> </a:t>
            </a:r>
            <a:r>
              <a:rPr lang="ru-RU" dirty="0" smtClean="0"/>
              <a:t>представляет </a:t>
            </a:r>
            <a:r>
              <a:rPr lang="ru-RU" dirty="0" smtClean="0"/>
              <a:t>собой  перечень  переменных,</a:t>
            </a:r>
          </a:p>
          <a:p>
            <a:r>
              <a:rPr lang="ru-RU" dirty="0" smtClean="0"/>
              <a:t>заключенных  </a:t>
            </a:r>
            <a:r>
              <a:rPr lang="ru-RU" dirty="0" smtClean="0"/>
              <a:t>в  кавычки  и  разделенных  запятыми  или  точкой  с</a:t>
            </a:r>
          </a:p>
          <a:p>
            <a:r>
              <a:rPr lang="ru-RU" dirty="0" smtClean="0"/>
              <a:t>запятой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00892" y="222069"/>
            <a:ext cx="6628738" cy="63401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Простейшая версия оператора PRINT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print()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last_delim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answer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get_token();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получить следующий элемент списка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EOL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|| tok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FINISHED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(token_type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QUOTE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это строка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(token);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get_token();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это выражение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putback();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get_exp(&amp;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answer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get_token();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%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answer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last_delim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*token;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';'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 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','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ничего не делать */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';'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|| 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token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','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EOL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|| tok ==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FINISHED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last_delim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!=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';'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last_delim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!=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','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serror(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Отсутствует разделитель */</a:t>
            </a:r>
            <a:b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Команда </a:t>
            </a:r>
            <a:r>
              <a:rPr lang="en-US" dirty="0" smtClean="0">
                <a:latin typeface="+mn-lt"/>
              </a:rPr>
              <a:t>input</a:t>
            </a:r>
            <a:endParaRPr lang="ru-RU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27017" y="1031967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74320" y="1214847"/>
            <a:ext cx="832104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       В языке   BASIC   команда   INPUT  используется  для  чтения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  информации с клавиатуры и сохранения ее в переменных.  Она  имеет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  два  основных  формата.  Первый  формат  команды  выводит  маркер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  ожидания ввода данных ('?') и переводит всю программу  в ожидание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  ввода данных: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                           </a:t>
            </a:r>
            <a:r>
              <a:rPr lang="ru-RU" b="1" dirty="0" smtClean="0"/>
              <a:t>INPUT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&lt;имя переменной&gt;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35578" y="3148149"/>
            <a:ext cx="63637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Второй формат   приводит  к  отображению  на  экране  строки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символов, после чего ожидается ввод данных: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INPUT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ea typeface="Times New Roman" pitchFamily="18" charset="0"/>
                <a:cs typeface="Courier New" pitchFamily="49" charset="0"/>
              </a:rPr>
              <a:t>"&lt;символьная строка&gt;"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ea typeface="Times New Roman" pitchFamily="18" charset="0"/>
                <a:cs typeface="Courier New" pitchFamily="49" charset="0"/>
              </a:rPr>
              <a:t>&lt;имя переменной&gt;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6756" y="613954"/>
            <a:ext cx="8795998" cy="46628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Простейшая версия оператора INPUT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input()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get_token();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/*Анализ наличия символьной строки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(token_type ==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QUOTE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(token);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/*Если строка есть, проверка запятой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get_token();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 !=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','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serror(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get_token();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"? "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В противном случае отображение "? "*/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toupper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(*token)-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'A'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Вычисление индекса массива имен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%</a:t>
            </a:r>
            <a:r>
              <a:rPr kumimoji="0" lang="ru-RU" sz="16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,&amp;i);  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Чтение входных данных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variables[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i; 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Сохранение их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577" y="1162594"/>
            <a:ext cx="8608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Интерпретатор SMALL  BASIC  обрабатывает  оператор   IF   в</a:t>
            </a:r>
          </a:p>
          <a:p>
            <a:r>
              <a:rPr lang="ru-RU" dirty="0" smtClean="0"/>
              <a:t> </a:t>
            </a:r>
            <a:r>
              <a:rPr lang="ru-RU" dirty="0" smtClean="0"/>
              <a:t>соответствии   </a:t>
            </a:r>
            <a:r>
              <a:rPr lang="ru-RU" dirty="0" smtClean="0"/>
              <a:t>со   стандартом   языка   BASIC.  </a:t>
            </a:r>
            <a:r>
              <a:rPr lang="ru-RU" dirty="0" smtClean="0"/>
              <a:t>В  </a:t>
            </a:r>
            <a:r>
              <a:rPr lang="ru-RU" dirty="0" smtClean="0"/>
              <a:t>SMALL  </a:t>
            </a:r>
            <a:r>
              <a:rPr lang="ru-RU" dirty="0" smtClean="0"/>
              <a:t>BASIC,</a:t>
            </a:r>
            <a:endParaRPr lang="en-US" dirty="0" smtClean="0"/>
          </a:p>
          <a:p>
            <a:r>
              <a:rPr lang="ru-RU" dirty="0" smtClean="0"/>
              <a:t>отсутствует </a:t>
            </a:r>
            <a:r>
              <a:rPr lang="ru-RU" dirty="0" smtClean="0"/>
              <a:t>ELSE и поддерживается только три  условия:  "больше",</a:t>
            </a:r>
          </a:p>
          <a:p>
            <a:r>
              <a:rPr lang="ru-RU" dirty="0" smtClean="0"/>
              <a:t>"</a:t>
            </a:r>
            <a:r>
              <a:rPr lang="ru-RU" dirty="0" smtClean="0"/>
              <a:t>меньше" или "равно". (Это сделано для того, чтобы вы могли легко</a:t>
            </a:r>
          </a:p>
          <a:p>
            <a:r>
              <a:rPr lang="ru-RU" dirty="0" smtClean="0"/>
              <a:t> </a:t>
            </a:r>
            <a:r>
              <a:rPr lang="ru-RU" dirty="0" smtClean="0"/>
              <a:t>понять </a:t>
            </a:r>
            <a:r>
              <a:rPr lang="ru-RU" dirty="0" smtClean="0"/>
              <a:t>работу этого оператора). Основной формат оператора:</a:t>
            </a:r>
          </a:p>
          <a:p>
            <a:r>
              <a:rPr lang="ru-RU" dirty="0" smtClean="0"/>
              <a:t> </a:t>
            </a:r>
          </a:p>
          <a:p>
            <a:r>
              <a:rPr lang="ru-RU" b="1" dirty="0" smtClean="0"/>
              <a:t>            </a:t>
            </a:r>
            <a:r>
              <a:rPr lang="ru-RU" b="1" dirty="0" smtClean="0"/>
              <a:t>IF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&lt;выражение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оператор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выражение&gt;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b="1" dirty="0" smtClean="0"/>
              <a:t>THEN 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оператор&gt;</a:t>
            </a:r>
          </a:p>
          <a:p>
            <a:r>
              <a:rPr lang="ru-RU" dirty="0" smtClean="0"/>
              <a:t> </a:t>
            </a:r>
          </a:p>
          <a:p>
            <a:r>
              <a:rPr lang="ru-RU" dirty="0" smtClean="0"/>
              <a:t>Оператор</a:t>
            </a:r>
            <a:r>
              <a:rPr lang="ru-RU" dirty="0" smtClean="0"/>
              <a:t>, стоящий  после  THEN,  выполняется  только  в  том</a:t>
            </a:r>
          </a:p>
          <a:p>
            <a:r>
              <a:rPr lang="ru-RU" dirty="0" smtClean="0"/>
              <a:t>случае</a:t>
            </a:r>
            <a:r>
              <a:rPr lang="ru-RU" dirty="0" smtClean="0"/>
              <a:t>,   если  значение  сравнения  является  истинным.  Функция</a:t>
            </a:r>
          </a:p>
          <a:p>
            <a:r>
              <a:rPr lang="ru-RU" dirty="0" smtClean="0"/>
              <a:t>exec_if</a:t>
            </a:r>
            <a:r>
              <a:rPr lang="ru-RU" dirty="0" smtClean="0"/>
              <a:t>(),  приведенная ниже,  обеспечивает выполнение этой формы</a:t>
            </a:r>
          </a:p>
          <a:p>
            <a:r>
              <a:rPr lang="ru-RU" dirty="0" smtClean="0"/>
              <a:t>оператора </a:t>
            </a:r>
            <a:r>
              <a:rPr lang="ru-RU" dirty="0" smtClean="0"/>
              <a:t>IF.</a:t>
            </a: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Оператор if</a:t>
            </a:r>
            <a:endParaRPr lang="ru-RU" dirty="0"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27017" y="1031967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470264" y="4702629"/>
            <a:ext cx="7077579" cy="14773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Поиск начала следующей строки */</a:t>
            </a:r>
            <a:b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find_eol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prog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!=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 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prog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!=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\0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++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prog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2068" y="65441"/>
            <a:ext cx="7713971" cy="6740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Простейшая реализация оператора IF 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exec_if()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get_exp(&amp;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получить левое выражение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get_token();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получить оператор 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*token;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get_exp(&amp;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получить правое выражение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/* Определение результата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'='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x==y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cond=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'&lt;'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cond=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'&gt;'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cond=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break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если истина, то поиск нужного IF 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get_token();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tok!=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THEN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serror(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В противном случае программа продолжается со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следующей строки 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find_eol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поиск строки продолжения программы */</a:t>
            </a:r>
            <a:b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457200" y="1410404"/>
            <a:ext cx="844699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Функция exec_if() выполняется следующим образом: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 smtClean="0"/>
              <a:t>Вычисляется значение левого выражения.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 smtClean="0"/>
              <a:t>Считывается оператор сравнения.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 smtClean="0"/>
              <a:t>Вычисляется величина правого </a:t>
            </a:r>
            <a:r>
              <a:rPr lang="ru-RU" dirty="0" err="1" smtClean="0"/>
              <a:t>выраженния</a:t>
            </a:r>
            <a:r>
              <a:rPr lang="ru-RU" dirty="0" smtClean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 smtClean="0"/>
              <a:t>Выполняется операция сравнения.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dirty="0" smtClean="0"/>
              <a:t>Если условие является истиной, то выполняется поиск  THEN; </a:t>
            </a:r>
            <a:endParaRPr lang="en-US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/>
              <a:t>	</a:t>
            </a:r>
            <a:r>
              <a:rPr lang="ru-RU" dirty="0" smtClean="0"/>
              <a:t>в  противном случае, </a:t>
            </a:r>
            <a:r>
              <a:rPr lang="ru-RU" dirty="0" err="1" smtClean="0"/>
              <a:t>find_eol</a:t>
            </a:r>
            <a:r>
              <a:rPr lang="ru-RU" dirty="0" smtClean="0"/>
              <a:t>  выполняет переход на начало следующей строки.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89461" y="222070"/>
            <a:ext cx="7886700" cy="133773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Оператор if</a:t>
            </a:r>
            <a:endParaRPr lang="ru-RU" dirty="0"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87828" y="1254036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0705" y="2481943"/>
            <a:ext cx="7235832" cy="18770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6600" b="1" dirty="0" smtClean="0">
                <a:ln/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Конец</a:t>
            </a:r>
            <a:r>
              <a:rPr lang="ru-RU" sz="6600" b="1" dirty="0">
                <a:ln/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ru-RU" sz="6600" b="1" dirty="0" smtClean="0">
                <a:ln/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первой части</a:t>
            </a:r>
            <a:endParaRPr lang="ru-RU" sz="6600" b="1" dirty="0" smtClean="0">
              <a:ln/>
              <a:solidFill>
                <a:srgbClr val="0067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59278" y="3370217"/>
            <a:ext cx="7886700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Старшинство операторов</a:t>
            </a:r>
            <a:endParaRPr lang="ru-RU" sz="200" u="sng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2960" y="4349931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40079" y="1757682"/>
            <a:ext cx="79422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3200" dirty="0" smtClean="0"/>
              <a:t>   </a:t>
            </a:r>
            <a:r>
              <a:rPr lang="ru-RU" sz="3200" dirty="0" smtClean="0"/>
              <a:t>=</a:t>
            </a:r>
          </a:p>
          <a:p>
            <a:pPr>
              <a:buBlip>
                <a:blip r:embed="rId2"/>
              </a:buBlip>
            </a:pPr>
            <a:r>
              <a:rPr lang="en-US" sz="3200" dirty="0" smtClean="0"/>
              <a:t>   </a:t>
            </a:r>
            <a:r>
              <a:rPr lang="ru-RU" sz="3200" dirty="0" smtClean="0"/>
              <a:t>&gt;</a:t>
            </a:r>
            <a:r>
              <a:rPr lang="en-US" sz="3200" dirty="0" smtClean="0"/>
              <a:t>, </a:t>
            </a:r>
            <a:r>
              <a:rPr lang="ru-RU" sz="3200" dirty="0" smtClean="0"/>
              <a:t>&lt; </a:t>
            </a:r>
            <a:endParaRPr lang="en-US" sz="3200" dirty="0" smtClean="0"/>
          </a:p>
          <a:p>
            <a:pPr>
              <a:buBlip>
                <a:blip r:embed="rId2"/>
              </a:buBlip>
            </a:pPr>
            <a:r>
              <a:rPr lang="en-US" sz="3200" dirty="0" smtClean="0"/>
              <a:t>   </a:t>
            </a:r>
            <a:r>
              <a:rPr lang="ru-RU" sz="3200" dirty="0" smtClean="0"/>
              <a:t>,</a:t>
            </a:r>
            <a:endParaRPr lang="en-US" sz="3200" dirty="0" smtClean="0"/>
          </a:p>
          <a:p>
            <a:pPr>
              <a:buBlip>
                <a:blip r:embed="rId2"/>
              </a:buBlip>
            </a:pPr>
            <a:r>
              <a:rPr lang="en-US" sz="3200" dirty="0" smtClean="0"/>
              <a:t>   </a:t>
            </a:r>
            <a:r>
              <a:rPr lang="ru-RU" sz="3200" dirty="0" smtClean="0"/>
              <a:t>;</a:t>
            </a:r>
            <a:endParaRPr lang="en-US" sz="3200" dirty="0" smtClean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81050" y="178527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Логические выражения</a:t>
            </a:r>
            <a:endParaRPr kumimoji="0" lang="ru-RU" sz="200" b="0" i="0" u="sng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05543" y="1145178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44469" y="1206529"/>
            <a:ext cx="1903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Символы:</a:t>
            </a:r>
            <a:endParaRPr lang="ru-RU" sz="32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10579" y="4585062"/>
            <a:ext cx="3331970" cy="1938992"/>
          </a:xfrm>
          <a:prstGeom prst="rect">
            <a:avLst/>
          </a:prstGeom>
          <a:noFill/>
          <a:ln w="9525">
            <a:solidFill>
              <a:srgbClr val="006767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/>
              <a:t>()                </a:t>
            </a:r>
            <a:r>
              <a:rPr lang="en-US" sz="2400" dirty="0" smtClean="0"/>
              <a:t>&lt;- </a:t>
            </a:r>
            <a:r>
              <a:rPr lang="ru-RU" sz="2400" dirty="0" smtClean="0"/>
              <a:t>высший</a:t>
            </a:r>
            <a:endParaRPr lang="ru-RU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/>
              <a:t>^</a:t>
            </a:r>
            <a:endParaRPr lang="ru-RU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/>
              <a:t>*  </a:t>
            </a:r>
            <a:r>
              <a:rPr lang="ru-RU" sz="2400" dirty="0" smtClean="0"/>
              <a:t>/ 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/>
              <a:t>+  </a:t>
            </a:r>
            <a:r>
              <a:rPr lang="ru-RU" sz="2400" dirty="0" smtClean="0"/>
              <a:t>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/>
              <a:t>=                 </a:t>
            </a:r>
            <a:r>
              <a:rPr lang="en-US" sz="2400" dirty="0" smtClean="0"/>
              <a:t>&lt;- </a:t>
            </a:r>
            <a:r>
              <a:rPr lang="ru-RU" sz="2400" dirty="0" smtClean="0"/>
              <a:t>низший</a:t>
            </a:r>
            <a:endParaRPr lang="ru-RU" sz="2400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4284617" y="4503561"/>
            <a:ext cx="4532812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dirty="0" smtClean="0"/>
              <a:t>Операторы </a:t>
            </a:r>
            <a:r>
              <a:rPr lang="ru-RU" sz="3200" dirty="0" smtClean="0"/>
              <a:t>равного приоритета выполняются слева направо.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216" y="169818"/>
            <a:ext cx="7886700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Переменные</a:t>
            </a:r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05543" y="1145178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40079" y="2985592"/>
            <a:ext cx="7942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6767"/>
                </a:solidFill>
              </a:rPr>
              <a:t>A, B, C, D, E, F, G, H, I, J, K, L, M, N, O, P, Q … Z</a:t>
            </a:r>
            <a:endParaRPr lang="en-US" sz="3200" b="1" dirty="0" smtClean="0">
              <a:solidFill>
                <a:srgbClr val="006767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9270" y="1282226"/>
            <a:ext cx="8046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Синтаксис языка SMALL BASIC предполагает, что все </a:t>
            </a:r>
            <a:r>
              <a:rPr lang="ru-RU" sz="3200" dirty="0" smtClean="0"/>
              <a:t>переменные</a:t>
            </a:r>
            <a:r>
              <a:rPr lang="en-US" sz="3200" dirty="0" smtClean="0"/>
              <a:t> </a:t>
            </a:r>
            <a:r>
              <a:rPr lang="ru-RU" sz="3200" dirty="0" smtClean="0"/>
              <a:t>обозначаются </a:t>
            </a:r>
            <a:r>
              <a:rPr lang="ru-RU" sz="3200" dirty="0" smtClean="0"/>
              <a:t>одной буквой. 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5636" y="3649282"/>
            <a:ext cx="2464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равносильно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1850" y="4235272"/>
            <a:ext cx="7942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6767"/>
                </a:solidFill>
              </a:rPr>
              <a:t>a, b, c, d, e, f, g, h,  i,  j, </a:t>
            </a:r>
            <a:r>
              <a:rPr lang="en-US" sz="3200" b="1" dirty="0" smtClean="0">
                <a:solidFill>
                  <a:srgbClr val="006767"/>
                </a:solidFill>
              </a:rPr>
              <a:t>k</a:t>
            </a:r>
            <a:r>
              <a:rPr lang="en-US" sz="3200" b="1" dirty="0" smtClean="0">
                <a:solidFill>
                  <a:srgbClr val="006767"/>
                </a:solidFill>
              </a:rPr>
              <a:t>, l, </a:t>
            </a:r>
            <a:r>
              <a:rPr lang="en-US" sz="3200" b="1" dirty="0" smtClean="0">
                <a:solidFill>
                  <a:srgbClr val="006767"/>
                </a:solidFill>
              </a:rPr>
              <a:t>m</a:t>
            </a:r>
            <a:r>
              <a:rPr lang="en-US" sz="3200" b="1" dirty="0" smtClean="0">
                <a:solidFill>
                  <a:srgbClr val="006767"/>
                </a:solidFill>
              </a:rPr>
              <a:t>, n, o, </a:t>
            </a:r>
            <a:r>
              <a:rPr lang="en-US" sz="3200" b="1" dirty="0" smtClean="0">
                <a:solidFill>
                  <a:srgbClr val="006767"/>
                </a:solidFill>
              </a:rPr>
              <a:t>p</a:t>
            </a:r>
            <a:r>
              <a:rPr lang="en-US" sz="3200" b="1" dirty="0" smtClean="0">
                <a:solidFill>
                  <a:srgbClr val="006767"/>
                </a:solidFill>
              </a:rPr>
              <a:t>, </a:t>
            </a:r>
            <a:r>
              <a:rPr lang="en-US" sz="3200" b="1" dirty="0" smtClean="0">
                <a:solidFill>
                  <a:srgbClr val="006767"/>
                </a:solidFill>
              </a:rPr>
              <a:t>q</a:t>
            </a:r>
            <a:r>
              <a:rPr lang="en-US" sz="3200" b="1" dirty="0" smtClean="0">
                <a:solidFill>
                  <a:srgbClr val="006767"/>
                </a:solidFill>
              </a:rPr>
              <a:t> … z</a:t>
            </a:r>
            <a:endParaRPr lang="en-US" sz="3200" b="1" dirty="0" smtClean="0">
              <a:solidFill>
                <a:srgbClr val="00676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46216" y="169818"/>
            <a:ext cx="7886700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Лексемы</a:t>
            </a:r>
            <a:endParaRPr lang="ru-RU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05543" y="1145178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8457" y="1240972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А*В-(W+10)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8456" y="2700887"/>
            <a:ext cx="6283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6767"/>
                </a:solidFill>
              </a:rPr>
              <a:t>"А"</a:t>
            </a:r>
            <a:r>
              <a:rPr lang="ru-RU" sz="2800" dirty="0" smtClean="0"/>
              <a:t>,  </a:t>
            </a:r>
            <a:r>
              <a:rPr lang="ru-RU" sz="2800" dirty="0" smtClean="0">
                <a:solidFill>
                  <a:srgbClr val="006767"/>
                </a:solidFill>
              </a:rPr>
              <a:t>"*"</a:t>
            </a:r>
            <a:r>
              <a:rPr lang="ru-RU" sz="2800" dirty="0" smtClean="0"/>
              <a:t>,  </a:t>
            </a:r>
            <a:r>
              <a:rPr lang="ru-RU" sz="2800" dirty="0" smtClean="0">
                <a:solidFill>
                  <a:srgbClr val="006767"/>
                </a:solidFill>
              </a:rPr>
              <a:t>"В"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rgbClr val="006767"/>
                </a:solidFill>
              </a:rPr>
              <a:t>"-"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rgbClr val="006767"/>
                </a:solidFill>
              </a:rPr>
              <a:t>"("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rgbClr val="006767"/>
                </a:solidFill>
              </a:rPr>
              <a:t>"W"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rgbClr val="006767"/>
                </a:solidFill>
              </a:rPr>
              <a:t>"+"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rgbClr val="006767"/>
                </a:solidFill>
              </a:rPr>
              <a:t>"10" </a:t>
            </a:r>
            <a:r>
              <a:rPr lang="ru-RU" sz="2800" dirty="0" smtClean="0"/>
              <a:t>и </a:t>
            </a:r>
            <a:r>
              <a:rPr lang="ru-RU" sz="2800" dirty="0" smtClean="0">
                <a:solidFill>
                  <a:srgbClr val="006767"/>
                </a:solidFill>
              </a:rPr>
              <a:t>")"</a:t>
            </a:r>
            <a:endParaRPr lang="ru-RU" sz="2800" dirty="0">
              <a:solidFill>
                <a:srgbClr val="00676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396" y="1920240"/>
            <a:ext cx="433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содержит  компоненты 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34209" y="3397879"/>
            <a:ext cx="69192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Каждая лексема имеет  два  формата: </a:t>
            </a:r>
            <a:endParaRPr lang="ru-RU" sz="3200" dirty="0" smtClean="0"/>
          </a:p>
          <a:p>
            <a:r>
              <a:rPr lang="ru-RU" sz="3200" dirty="0" smtClean="0"/>
              <a:t>внешний  </a:t>
            </a:r>
            <a:r>
              <a:rPr lang="ru-RU" sz="3200" dirty="0" smtClean="0"/>
              <a:t>и  внутренний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en-US" sz="3200" dirty="0" smtClean="0">
                <a:solidFill>
                  <a:srgbClr val="006767"/>
                </a:solidFill>
              </a:rPr>
              <a:t>#define PRINT   1</a:t>
            </a:r>
            <a:endParaRPr lang="ru-RU" sz="3200" dirty="0">
              <a:solidFill>
                <a:srgbClr val="00676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46216" y="169818"/>
            <a:ext cx="7886700" cy="1337732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get_token( )</a:t>
            </a:r>
            <a:endParaRPr lang="ru-RU" dirty="0">
              <a:latin typeface="+mn-lt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05543" y="1145178"/>
            <a:ext cx="7889966" cy="1588"/>
          </a:xfrm>
          <a:prstGeom prst="line">
            <a:avLst/>
          </a:prstGeom>
          <a:ln>
            <a:solidFill>
              <a:srgbClr val="00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7016" y="1358536"/>
            <a:ext cx="8125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   Функция работает </a:t>
            </a:r>
            <a:r>
              <a:rPr lang="ru-RU" sz="3200" dirty="0" smtClean="0"/>
              <a:t>из  расчета  того,  что  </a:t>
            </a:r>
            <a:r>
              <a:rPr lang="ru-RU" sz="3200" dirty="0" smtClean="0"/>
              <a:t>в языке   </a:t>
            </a:r>
            <a:r>
              <a:rPr lang="ru-RU" sz="3200" dirty="0" smtClean="0"/>
              <a:t>SMALL   BASIC,   программа   хранится  как  одна  </a:t>
            </a:r>
            <a:r>
              <a:rPr lang="ru-RU" sz="3200" dirty="0" smtClean="0"/>
              <a:t>строка,</a:t>
            </a:r>
            <a:r>
              <a:rPr lang="en-US" sz="3200" dirty="0" smtClean="0"/>
              <a:t> </a:t>
            </a:r>
            <a:r>
              <a:rPr lang="ru-RU" sz="3200" dirty="0" smtClean="0"/>
              <a:t>ограниченная </a:t>
            </a:r>
            <a:r>
              <a:rPr lang="ru-RU" sz="3200" dirty="0" smtClean="0"/>
              <a:t>в конце  символом завершения  строки  (</a:t>
            </a:r>
            <a:r>
              <a:rPr lang="ru-RU" sz="3200" dirty="0" smtClean="0">
                <a:solidFill>
                  <a:srgbClr val="0067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</a:t>
            </a:r>
            <a:r>
              <a:rPr lang="ru-RU" sz="3200" dirty="0" smtClean="0"/>
              <a:t>).  </a:t>
            </a:r>
            <a:r>
              <a:rPr lang="ru-RU" sz="3200" dirty="0" smtClean="0"/>
              <a:t>Функци</a:t>
            </a:r>
            <a:r>
              <a:rPr lang="ru-RU" sz="3200" dirty="0" smtClean="0"/>
              <a:t>я</a:t>
            </a:r>
            <a:r>
              <a:rPr lang="ru-RU" sz="3200" dirty="0" smtClean="0"/>
              <a:t> </a:t>
            </a:r>
            <a:r>
              <a:rPr lang="ru-RU" sz="3200" dirty="0" smtClean="0"/>
              <a:t>get_token() сканирует   текст  </a:t>
            </a:r>
            <a:r>
              <a:rPr lang="ru-RU" sz="3200" dirty="0" smtClean="0"/>
              <a:t>программы, анализируя  </a:t>
            </a:r>
            <a:r>
              <a:rPr lang="ru-RU" sz="3200" dirty="0" smtClean="0"/>
              <a:t>по  </a:t>
            </a:r>
            <a:r>
              <a:rPr lang="ru-RU" sz="3200" dirty="0" smtClean="0"/>
              <a:t>одному</a:t>
            </a:r>
            <a:r>
              <a:rPr lang="en-US" sz="3200" dirty="0" smtClean="0"/>
              <a:t> </a:t>
            </a:r>
            <a:r>
              <a:rPr lang="ru-RU" sz="3200" dirty="0" smtClean="0"/>
              <a:t>символу.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6994" y="118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1"/>
            <a:ext cx="7677102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token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80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tok, token_type;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*prog;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get_token()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...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iswhite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(*prog)) ++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prog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пропуск пробелов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isalpha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(*prog))  { </a:t>
            </a: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переменная или команда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(!isdelim(*prog)) *temp++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ru-RU" sz="16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prog++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token_type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...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*temp 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\0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(token_type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tok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look_up(token);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(!tok) token_type 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VARIABLE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token_type =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1F542E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token_type;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4" y="378822"/>
            <a:ext cx="828185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3200" dirty="0" smtClean="0"/>
              <a:t> </a:t>
            </a:r>
            <a:r>
              <a:rPr lang="ru-RU" sz="3200" dirty="0" smtClean="0"/>
              <a:t>PRINT </a:t>
            </a:r>
            <a:r>
              <a:rPr lang="ru-RU" sz="3200" dirty="0" smtClean="0"/>
              <a:t>A+100-(B*C)/</a:t>
            </a:r>
            <a:r>
              <a:rPr lang="ru-RU" sz="3200" dirty="0" smtClean="0"/>
              <a:t>2</a:t>
            </a:r>
            <a:endParaRPr lang="ru-RU" sz="3200" dirty="0" smtClean="0"/>
          </a:p>
          <a:p>
            <a:r>
              <a:rPr lang="ru-RU" dirty="0" smtClean="0"/>
              <a:t>    </a:t>
            </a:r>
          </a:p>
          <a:p>
            <a:r>
              <a:rPr lang="ru-RU" dirty="0" smtClean="0"/>
              <a:t>     Лексема         </a:t>
            </a:r>
            <a:r>
              <a:rPr lang="en-US" dirty="0" smtClean="0"/>
              <a:t>	</a:t>
            </a:r>
            <a:r>
              <a:rPr lang="ru-RU" dirty="0" smtClean="0"/>
              <a:t>Тип </a:t>
            </a:r>
            <a:r>
              <a:rPr lang="ru-RU" dirty="0" smtClean="0"/>
              <a:t>лексемы.</a:t>
            </a:r>
          </a:p>
          <a:p>
            <a:r>
              <a:rPr lang="ru-RU" dirty="0" smtClean="0"/>
              <a:t> </a:t>
            </a:r>
          </a:p>
          <a:p>
            <a:r>
              <a:rPr lang="ru-RU" dirty="0" smtClean="0"/>
              <a:t>          </a:t>
            </a:r>
            <a:r>
              <a:rPr lang="en-US" dirty="0" smtClean="0"/>
              <a:t>PRINT         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COMMAND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          A              </a:t>
            </a:r>
            <a:r>
              <a:rPr lang="en-US" dirty="0" smtClean="0"/>
              <a:t>     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VARIABLE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          +              </a:t>
            </a:r>
            <a:r>
              <a:rPr lang="en-US" dirty="0" smtClean="0"/>
              <a:t>     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DELIMITER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          100             </a:t>
            </a:r>
            <a:r>
              <a:rPr lang="en-US" dirty="0" smtClean="0"/>
              <a:t> 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NUMBER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          -               </a:t>
            </a:r>
            <a:r>
              <a:rPr lang="en-US" dirty="0" smtClean="0"/>
              <a:t>    	</a:t>
            </a:r>
            <a:r>
              <a:rPr lang="en-US" b="1" dirty="0" smtClean="0"/>
              <a:t>DELIMITER</a:t>
            </a:r>
            <a:endParaRPr lang="ru-RU" b="1" dirty="0" smtClean="0"/>
          </a:p>
          <a:p>
            <a:r>
              <a:rPr lang="en-US" dirty="0" smtClean="0"/>
              <a:t>          (               </a:t>
            </a:r>
            <a:r>
              <a:rPr lang="en-US" dirty="0" smtClean="0"/>
              <a:t>    	</a:t>
            </a:r>
            <a:r>
              <a:rPr lang="en-US" b="1" dirty="0" smtClean="0"/>
              <a:t>DELIMITER</a:t>
            </a:r>
            <a:endParaRPr lang="ru-RU" b="1" dirty="0" smtClean="0"/>
          </a:p>
          <a:p>
            <a:r>
              <a:rPr lang="en-US" dirty="0" smtClean="0"/>
              <a:t>          B               </a:t>
            </a:r>
            <a:r>
              <a:rPr lang="en-US" dirty="0" smtClean="0"/>
              <a:t>   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VARIABLE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          *               </a:t>
            </a:r>
            <a:r>
              <a:rPr lang="en-US" dirty="0" smtClean="0"/>
              <a:t>   	</a:t>
            </a:r>
            <a:r>
              <a:rPr lang="en-US" b="1" dirty="0" smtClean="0"/>
              <a:t>DELIMITER</a:t>
            </a:r>
            <a:endParaRPr lang="ru-RU" b="1" dirty="0" smtClean="0"/>
          </a:p>
          <a:p>
            <a:r>
              <a:rPr lang="en-US" dirty="0" smtClean="0"/>
              <a:t>          C               </a:t>
            </a:r>
            <a:r>
              <a:rPr lang="en-US" dirty="0" smtClean="0"/>
              <a:t>   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VARIABLE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          )              </a:t>
            </a:r>
            <a:r>
              <a:rPr lang="en-US" dirty="0" smtClean="0"/>
              <a:t>     	</a:t>
            </a:r>
            <a:r>
              <a:rPr lang="en-US" b="1" dirty="0" smtClean="0"/>
              <a:t>DELIMITER</a:t>
            </a:r>
            <a:endParaRPr lang="ru-RU" b="1" dirty="0" smtClean="0"/>
          </a:p>
          <a:p>
            <a:r>
              <a:rPr lang="en-US" dirty="0" smtClean="0"/>
              <a:t>          /               </a:t>
            </a:r>
            <a:r>
              <a:rPr lang="en-US" dirty="0" smtClean="0"/>
              <a:t>    	</a:t>
            </a:r>
            <a:r>
              <a:rPr lang="en-US" b="1" dirty="0" smtClean="0"/>
              <a:t>DELIMITER</a:t>
            </a:r>
            <a:endParaRPr lang="ru-RU" b="1" dirty="0" smtClean="0"/>
          </a:p>
          <a:p>
            <a:r>
              <a:rPr lang="en-US" dirty="0" smtClean="0"/>
              <a:t>          2              </a:t>
            </a:r>
            <a:r>
              <a:rPr lang="en-US" dirty="0" smtClean="0"/>
              <a:t>    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NUMBER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          null            </a:t>
            </a:r>
            <a:r>
              <a:rPr lang="en-US" dirty="0" smtClean="0"/>
              <a:t>	</a:t>
            </a:r>
            <a:r>
              <a:rPr lang="en-US" b="1" dirty="0" smtClean="0"/>
              <a:t>DELIMITER</a:t>
            </a:r>
            <a:endParaRPr lang="ru-RU" b="1" dirty="0" smtClean="0"/>
          </a:p>
          <a:p>
            <a:r>
              <a:rPr lang="en-US" dirty="0" smtClean="0"/>
              <a:t>     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48640" y="1345474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18160" y="5664925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721" y="281619"/>
            <a:ext cx="8652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Некоторые </a:t>
            </a:r>
            <a:r>
              <a:rPr lang="ru-RU" sz="2000" dirty="0" smtClean="0"/>
              <a:t>функции  интерпретатора  нуждаются   </a:t>
            </a:r>
            <a:r>
              <a:rPr lang="ru-RU" sz="2000" dirty="0" smtClean="0"/>
              <a:t>в   повторном</a:t>
            </a:r>
            <a:r>
              <a:rPr lang="en-US" sz="2000" dirty="0" smtClean="0"/>
              <a:t> </a:t>
            </a:r>
            <a:r>
              <a:rPr lang="ru-RU" sz="2000" dirty="0" smtClean="0"/>
              <a:t>просмотре  </a:t>
            </a:r>
            <a:r>
              <a:rPr lang="ru-RU" sz="2000" dirty="0" smtClean="0"/>
              <a:t>лексемы.  </a:t>
            </a:r>
            <a:r>
              <a:rPr lang="ru-RU" sz="2000" dirty="0" smtClean="0"/>
              <a:t>В </a:t>
            </a:r>
            <a:r>
              <a:rPr lang="ru-RU" sz="2000" dirty="0" smtClean="0"/>
              <a:t>этом случае лексема должна быть </a:t>
            </a:r>
            <a:r>
              <a:rPr lang="ru-RU" sz="2000" dirty="0" smtClean="0"/>
              <a:t>возвращена</a:t>
            </a:r>
            <a:r>
              <a:rPr lang="en-US" sz="2000" dirty="0" smtClean="0"/>
              <a:t> </a:t>
            </a:r>
            <a:r>
              <a:rPr lang="ru-RU" sz="2000" dirty="0" smtClean="0"/>
              <a:t>во </a:t>
            </a:r>
            <a:r>
              <a:rPr lang="ru-RU" sz="2000" dirty="0" smtClean="0"/>
              <a:t>входной поток.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ru-RU" sz="2000" dirty="0" smtClean="0"/>
              <a:t>Функция </a:t>
            </a:r>
            <a:r>
              <a:rPr lang="ru-RU" sz="2000" dirty="0" smtClean="0"/>
              <a:t>putback() решает эту задачу.</a:t>
            </a:r>
            <a:endParaRPr lang="ru-RU" sz="2000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7383" y="1397727"/>
            <a:ext cx="6516528" cy="21236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/*  Возвращает лексему обратно во входной поток */</a:t>
            </a:r>
            <a:br>
              <a:rPr kumimoji="0" lang="ru-RU" sz="16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putback()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char 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*t;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t = token;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6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(; *t; t++) prog--;</a:t>
            </a:r>
            <a:b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6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6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604</TotalTime>
  <Words>858</Words>
  <Application>Microsoft Office PowerPoint</Application>
  <PresentationFormat>Экран (4:3)</PresentationFormat>
  <Paragraphs>158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Office Theme</vt:lpstr>
      <vt:lpstr>Слайд 1</vt:lpstr>
      <vt:lpstr>Арифметические выражения</vt:lpstr>
      <vt:lpstr>Старшинство операторов</vt:lpstr>
      <vt:lpstr>Переменные</vt:lpstr>
      <vt:lpstr>Лексемы</vt:lpstr>
      <vt:lpstr>get_token( )</vt:lpstr>
      <vt:lpstr>Слайд 7</vt:lpstr>
      <vt:lpstr>Слайд 8</vt:lpstr>
      <vt:lpstr>Слайд 9</vt:lpstr>
      <vt:lpstr>Порядок построения выражений</vt:lpstr>
      <vt:lpstr>Синтаксический анализатор выражений</vt:lpstr>
      <vt:lpstr>Слайд 12</vt:lpstr>
      <vt:lpstr>Слайд 13</vt:lpstr>
      <vt:lpstr>Слайд 14</vt:lpstr>
      <vt:lpstr>Как анализатор обрабатывает переменные</vt:lpstr>
      <vt:lpstr>Интерпретатор языка  SMALL BASIC</vt:lpstr>
      <vt:lpstr>Слайд 17</vt:lpstr>
      <vt:lpstr>Слайд 18</vt:lpstr>
      <vt:lpstr>Основной цикл работы анализатора</vt:lpstr>
      <vt:lpstr>Команда присваивания значений</vt:lpstr>
      <vt:lpstr>Команда print</vt:lpstr>
      <vt:lpstr>Слайд 22</vt:lpstr>
      <vt:lpstr>Команда input</vt:lpstr>
      <vt:lpstr>Слайд 24</vt:lpstr>
      <vt:lpstr>Оператор if</vt:lpstr>
      <vt:lpstr>Слайд 26</vt:lpstr>
      <vt:lpstr>Оператор if</vt:lpstr>
      <vt:lpstr>Слайд 28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Пользователь</cp:lastModifiedBy>
  <cp:revision>155</cp:revision>
  <dcterms:created xsi:type="dcterms:W3CDTF">2016-11-18T14:12:19Z</dcterms:created>
  <dcterms:modified xsi:type="dcterms:W3CDTF">2019-04-28T14:03:56Z</dcterms:modified>
</cp:coreProperties>
</file>