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db2723370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db272337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2b99ca004_2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2b99ca004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37340c061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37340c061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37340c061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37340c061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437340c061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437340c061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2b99ca004_3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42b99ca004_3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42b99ca004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42b99ca004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2b99ca004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2b99ca004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2b99ca004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2b99ca004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37340c06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37340c06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437340c06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437340c06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437340c06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437340c06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37340c061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37340c061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2b99ca004_2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2b99ca004_2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sibved.livejournal.com/81182.html" TargetMode="External"/><Relationship Id="rId4" Type="http://schemas.openxmlformats.org/officeDocument/2006/relationships/hyperlink" Target="https://agupubs.onlinelibrary.wiley.com/doi/pdf/10.1029/2003EO490001" TargetMode="External"/><Relationship Id="rId5" Type="http://schemas.openxmlformats.org/officeDocument/2006/relationships/hyperlink" Target="https://www.researchgate.net/publication/248885479_Fire_scars_reveal_source_of_New_England's_1780_Dark_Day/download" TargetMode="External"/><Relationship Id="rId6" Type="http://schemas.openxmlformats.org/officeDocument/2006/relationships/hyperlink" Target="https://github.com/Hedgehogues/MSU_PZAD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0" y="901000"/>
            <a:ext cx="9144000" cy="13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PZAD. Homework base on result of the lecture 3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Urvanov Egor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october 2018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9775"/>
            <a:ext cx="9099425" cy="4847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1875" y="152400"/>
            <a:ext cx="5500262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" y="0"/>
            <a:ext cx="4180001" cy="318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3850" y="2231275"/>
            <a:ext cx="4530150" cy="291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5413" y="833150"/>
            <a:ext cx="5148575" cy="330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5"/>
          <p:cNvSpPr txBox="1"/>
          <p:nvPr/>
        </p:nvSpPr>
        <p:spPr>
          <a:xfrm>
            <a:off x="555450" y="1285950"/>
            <a:ext cx="3621600" cy="24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То, что хочется доделать: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Восстановление пропущенных значений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Сравнение стран и городов по характеру изменения температуры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Построение тепловой карты коэффициентов линейной регрессии относительно тренда глобального потепления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6"/>
          <p:cNvSpPr txBox="1"/>
          <p:nvPr/>
        </p:nvSpPr>
        <p:spPr>
          <a:xfrm>
            <a:off x="768475" y="1184775"/>
            <a:ext cx="6368400" cy="24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400"/>
              <a:buChar char="●"/>
            </a:pPr>
            <a:r>
              <a:rPr lang="en" u="sng">
                <a:solidFill>
                  <a:srgbClr val="4A86E8"/>
                </a:solidFill>
              </a:rPr>
              <a:t>https://www.kaggle.com/berkeleyearth/climate-change-earth-surface-temperature-data</a:t>
            </a:r>
            <a:endParaRPr u="sng">
              <a:solidFill>
                <a:srgbClr val="4A86E8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400"/>
              <a:buChar char="●"/>
            </a:pPr>
            <a:r>
              <a:rPr lang="en" u="sng">
                <a:solidFill>
                  <a:srgbClr val="4A86E8"/>
                </a:solidFill>
                <a:hlinkClick r:id="rId3"/>
              </a:rPr>
              <a:t>https://sibved.livejournal.com/81182.html</a:t>
            </a:r>
            <a:endParaRPr u="sng">
              <a:solidFill>
                <a:srgbClr val="4A86E8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400"/>
              <a:buChar char="●"/>
            </a:pPr>
            <a:r>
              <a:rPr lang="en" u="sng">
                <a:solidFill>
                  <a:srgbClr val="4A86E8"/>
                </a:solidFill>
              </a:rPr>
              <a:t>https://ru.wikipedia.org/wiki/Малый_ледниковый_период</a:t>
            </a:r>
            <a:endParaRPr u="sng">
              <a:solidFill>
                <a:srgbClr val="4A86E8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400"/>
              <a:buChar char="●"/>
            </a:pPr>
            <a:r>
              <a:rPr lang="en" u="sng">
                <a:solidFill>
                  <a:srgbClr val="4A86E8"/>
                </a:solidFill>
              </a:rPr>
              <a:t>https://en.wikipedia.org/wiki/Irish_Famine_(1740-41)</a:t>
            </a:r>
            <a:endParaRPr u="sng">
              <a:solidFill>
                <a:srgbClr val="4A86E8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400"/>
              <a:buChar char="●"/>
            </a:pPr>
            <a:r>
              <a:rPr lang="en" u="sng">
                <a:solidFill>
                  <a:srgbClr val="4A86E8"/>
                </a:solidFill>
                <a:hlinkClick r:id="rId4"/>
              </a:rPr>
              <a:t>https://agupubs.onlinelibrary.wiley.com/doi/pdf/10.1029/2003EO490001</a:t>
            </a:r>
            <a:endParaRPr u="sng">
              <a:solidFill>
                <a:srgbClr val="4A86E8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400"/>
              <a:buChar char="●"/>
            </a:pPr>
            <a:r>
              <a:rPr lang="en" u="sng">
                <a:solidFill>
                  <a:srgbClr val="4A86E8"/>
                </a:solidFill>
                <a:hlinkClick r:id="rId5"/>
              </a:rPr>
              <a:t>https://www.researchgate.net/publication/248885479_Fire_scars_reveal_source_of_New_England's_1780_Dark_Day/download</a:t>
            </a:r>
            <a:endParaRPr u="sng">
              <a:solidFill>
                <a:srgbClr val="4A86E8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400"/>
              <a:buChar char="●"/>
            </a:pPr>
            <a:r>
              <a:rPr lang="en" u="sng">
                <a:solidFill>
                  <a:srgbClr val="4A86E8"/>
                </a:solidFill>
                <a:hlinkClick r:id="rId6"/>
              </a:rPr>
              <a:t>https://github.com/Hedgehogues/MSU_PZAD</a:t>
            </a:r>
            <a:endParaRPr u="sng">
              <a:solidFill>
                <a:srgbClr val="4A86E8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rgbClr val="4A86E8"/>
              </a:solidFill>
            </a:endParaRPr>
          </a:p>
        </p:txBody>
      </p:sp>
      <p:sp>
        <p:nvSpPr>
          <p:cNvPr id="128" name="Google Shape;128;p26"/>
          <p:cNvSpPr txBox="1"/>
          <p:nvPr/>
        </p:nvSpPr>
        <p:spPr>
          <a:xfrm>
            <a:off x="2145750" y="397300"/>
            <a:ext cx="48525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Sources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1000" y="152400"/>
            <a:ext cx="4860696" cy="4838702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 txBox="1"/>
          <p:nvPr/>
        </p:nvSpPr>
        <p:spPr>
          <a:xfrm>
            <a:off x="175000" y="2354850"/>
            <a:ext cx="3926100" cy="4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Ничего не видно. Произведем сглаживание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5800" y="152400"/>
            <a:ext cx="4385985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5"/>
          <p:cNvSpPr txBox="1"/>
          <p:nvPr/>
        </p:nvSpPr>
        <p:spPr>
          <a:xfrm>
            <a:off x="410875" y="905450"/>
            <a:ext cx="4116300" cy="32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Особенности: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Несколько впадин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Несколько пиков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Растущая температура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Осцилляция в 2010-х годах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Большая волотильность (до 1840 года)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Цикличность (с большим периодом) в температуре с заметным трендом (до 1920 года)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Цикличность (с маленьким периодом) в температуре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610150" cy="360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06550" y="2056375"/>
            <a:ext cx="4802200" cy="308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501" y="0"/>
            <a:ext cx="800099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782625" cy="3717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72950" y="1947825"/>
            <a:ext cx="4971050" cy="319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844550"/>
            <a:ext cx="9144000" cy="58782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5800" y="152400"/>
            <a:ext cx="4385985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0"/>
          <p:cNvSpPr txBox="1"/>
          <p:nvPr/>
        </p:nvSpPr>
        <p:spPr>
          <a:xfrm>
            <a:off x="273900" y="1848900"/>
            <a:ext cx="4070700" cy="14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Другие периоды -- представляют собой аналогичную картину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Погодные условия могли повлиять на процессы, происходящие внутри стран, либо же могли стать их причиной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6576" y="495925"/>
            <a:ext cx="5811376" cy="4151651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1"/>
          <p:cNvSpPr txBox="1"/>
          <p:nvPr/>
        </p:nvSpPr>
        <p:spPr>
          <a:xfrm>
            <a:off x="45650" y="10717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Д</a:t>
            </a:r>
            <a:r>
              <a:rPr lang="en">
                <a:solidFill>
                  <a:schemeClr val="dk1"/>
                </a:solidFill>
              </a:rPr>
              <a:t>екабрь в ряде случаев запаздывает или догоняет январь и февраль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/>
              <a:t>Группы графиков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/>
              <a:t>Осень теплее весны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