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0264205-3E04-4EB9-BBB6-4EE9EE547B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74488B1-CF05-4845-AC3B-DDD271AA6D6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51B484AC-80C1-42A8-9B10-91365433C50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EFE60F7-EDF2-4490-8F41-4CBE7595C7E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A9300C2-6336-4E37-981A-F56AE6E1AB2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80591A7E-3908-4B95-B724-71118FE3599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F684CE3-B813-47BA-856B-C1C51A21E95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4818E0D-0917-40DC-A8D0-18353D23746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D6BFBB7-BCC5-41DD-B55E-92E7EE71992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B46E2EFA-57EC-45F5-A93D-7AF3A7357C6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8040" cy="383508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0" y="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2E25885-52B0-48C0-848F-FB594953BD9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3598200" cy="51426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2125800" y="2980800"/>
            <a:ext cx="3670200" cy="88200"/>
          </a:xfrm>
          <a:prstGeom prst="rect">
            <a:avLst/>
          </a:prstGeom>
          <a:solidFill>
            <a:schemeClr val="tx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3" descr=""/>
          <p:cNvPicPr/>
          <p:nvPr/>
        </p:nvPicPr>
        <p:blipFill>
          <a:blip r:embed="rId3"/>
          <a:stretch/>
        </p:blipFill>
        <p:spPr>
          <a:xfrm>
            <a:off x="4378680" y="4552560"/>
            <a:ext cx="2114640" cy="5101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"/>
          <p:cNvPicPr/>
          <p:nvPr/>
        </p:nvPicPr>
        <p:blipFill>
          <a:blip r:embed="rId2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sp>
        <p:nvSpPr>
          <p:cNvPr id="43" name="CustomShape 1" hidden="1"/>
          <p:cNvSpPr/>
          <p:nvPr/>
        </p:nvSpPr>
        <p:spPr>
          <a:xfrm>
            <a:off x="0" y="0"/>
            <a:ext cx="10800" cy="7560"/>
          </a:xfrm>
          <a:prstGeom prst="octagon">
            <a:avLst>
              <a:gd name="adj" fmla="val 29289"/>
            </a:avLst>
          </a:prstGeom>
          <a:noFill/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44000" y="648000"/>
            <a:ext cx="2014200" cy="52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3" descr=""/>
          <p:cNvPicPr/>
          <p:nvPr/>
        </p:nvPicPr>
        <p:blipFill>
          <a:blip r:embed="rId3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sp>
        <p:nvSpPr>
          <p:cNvPr id="85" name="CustomShape 1" hidden="1"/>
          <p:cNvSpPr/>
          <p:nvPr/>
        </p:nvSpPr>
        <p:spPr>
          <a:xfrm>
            <a:off x="0" y="0"/>
            <a:ext cx="10800" cy="7560"/>
          </a:xfrm>
          <a:prstGeom prst="octagon">
            <a:avLst>
              <a:gd name="adj" fmla="val 29289"/>
            </a:avLst>
          </a:prstGeom>
          <a:noFill/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144000" y="648000"/>
            <a:ext cx="2014200" cy="52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"/>
          <p:cNvPicPr/>
          <p:nvPr/>
        </p:nvPicPr>
        <p:blipFill>
          <a:blip r:embed="rId3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"/>
          <p:cNvPicPr/>
          <p:nvPr/>
        </p:nvPicPr>
        <p:blipFill>
          <a:blip r:embed="rId2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sp>
        <p:nvSpPr>
          <p:cNvPr id="127" name="CustomShape 1" hidden="1"/>
          <p:cNvSpPr/>
          <p:nvPr/>
        </p:nvSpPr>
        <p:spPr>
          <a:xfrm>
            <a:off x="0" y="0"/>
            <a:ext cx="10800" cy="7560"/>
          </a:xfrm>
          <a:prstGeom prst="octagon">
            <a:avLst>
              <a:gd name="adj" fmla="val 29289"/>
            </a:avLst>
          </a:prstGeom>
          <a:noFill/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144000" y="648000"/>
            <a:ext cx="2014200" cy="52200"/>
          </a:xfrm>
          <a:prstGeom prst="rect">
            <a:avLst/>
          </a:prstGeom>
          <a:solidFill>
            <a:schemeClr val="bg2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3" descr=""/>
          <p:cNvPicPr/>
          <p:nvPr/>
        </p:nvPicPr>
        <p:blipFill>
          <a:blip r:embed="rId3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2"/>
          <a:stretch/>
        </p:blipFill>
        <p:spPr>
          <a:xfrm>
            <a:off x="323640" y="4740840"/>
            <a:ext cx="1150560" cy="277200"/>
          </a:xfrm>
          <a:prstGeom prst="rect">
            <a:avLst/>
          </a:prstGeom>
          <a:ln>
            <a:noFill/>
          </a:ln>
        </p:spPr>
      </p:pic>
      <p:pic>
        <p:nvPicPr>
          <p:cNvPr id="169" name="Picture 3" descr=""/>
          <p:cNvPicPr/>
          <p:nvPr/>
        </p:nvPicPr>
        <p:blipFill>
          <a:blip r:embed="rId3"/>
          <a:stretch/>
        </p:blipFill>
        <p:spPr>
          <a:xfrm>
            <a:off x="2908080" y="2219040"/>
            <a:ext cx="3815280" cy="921600"/>
          </a:xfrm>
          <a:prstGeom prst="rect">
            <a:avLst/>
          </a:prstGeom>
          <a:ln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816000" y="3240000"/>
            <a:ext cx="500400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Итоги и немного статистики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816000" y="2233440"/>
            <a:ext cx="500400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Boosters.pro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Happy data year competition от Росбанка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16000" y="164160"/>
            <a:ext cx="12117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1000" spc="188" strike="noStrike" cap="all">
                <a:solidFill>
                  <a:srgbClr val="010101"/>
                </a:solidFill>
                <a:latin typeface="Source Sans Pro"/>
                <a:ea typeface="DejaVu Sans"/>
              </a:rPr>
              <a:t>18.01.2019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816000" y="164160"/>
            <a:ext cx="12117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1000" spc="188" strike="noStrike" cap="all">
                <a:solidFill>
                  <a:srgbClr val="010101"/>
                </a:solidFill>
                <a:latin typeface="Source Sans Pro"/>
                <a:ea typeface="DejaVu Sans"/>
              </a:rPr>
              <a:t>18.01.2019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3840480" y="3749040"/>
            <a:ext cx="500400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Урванов Егор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25440" y="358920"/>
            <a:ext cx="849420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оглавление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25440" y="1152000"/>
            <a:ext cx="8496000" cy="21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 indent="-35820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</a:pPr>
            <a:r>
              <a:rPr b="1" lang="en-US" sz="1800" spc="-1" strike="noStrike" cap="all">
                <a:solidFill>
                  <a:srgbClr val="e60028"/>
                </a:solidFill>
                <a:latin typeface="Source Sans Pro"/>
                <a:ea typeface="DejaVu Sans"/>
              </a:rPr>
              <a:t>1.</a:t>
            </a:r>
            <a:r>
              <a:rPr b="1" lang="en-US" sz="1800" spc="-1" strike="noStrike" cap="all">
                <a:solidFill>
                  <a:srgbClr val="e60028"/>
                </a:solidFill>
                <a:latin typeface="Source Sans Pro"/>
                <a:ea typeface="DejaVu Sans"/>
              </a:rPr>
              <a:t>	</a:t>
            </a:r>
            <a:r>
              <a:rPr b="1" lang="en-US" sz="1800" spc="-1" strike="noStrike" cap="all">
                <a:solidFill>
                  <a:srgbClr val="e60028"/>
                </a:solidFill>
                <a:latin typeface="Source Sans Pro"/>
                <a:ea typeface="DejaVu Sans"/>
              </a:rPr>
              <a:t>Переобучение</a:t>
            </a:r>
            <a:endParaRPr b="0" lang="en-US" sz="1800" spc="-1" strike="noStrike">
              <a:latin typeface="Arial"/>
            </a:endParaRPr>
          </a:p>
          <a:p>
            <a:pPr marL="360000" indent="-35820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</a:pPr>
            <a:r>
              <a:rPr b="1" lang="en-US" sz="1800" spc="-1" strike="noStrike" cap="all">
                <a:solidFill>
                  <a:srgbClr val="e60028"/>
                </a:solidFill>
                <a:latin typeface="Source Sans Pro"/>
                <a:ea typeface="DejaVu Sans"/>
              </a:rPr>
              <a:t>2.</a:t>
            </a:r>
            <a:r>
              <a:rPr b="1" lang="en-US" sz="1800" spc="-1" strike="noStrike" cap="all">
                <a:solidFill>
                  <a:srgbClr val="e60028"/>
                </a:solidFill>
                <a:latin typeface="Source Sans Pro"/>
                <a:ea typeface="DejaVu Sans"/>
              </a:rPr>
              <a:t>	</a:t>
            </a:r>
            <a:r>
              <a:rPr b="1" lang="en-US" sz="1800" spc="-1" strike="noStrike" cap="all">
                <a:solidFill>
                  <a:srgbClr val="e60028"/>
                </a:solidFill>
                <a:latin typeface="Source Sans Pro"/>
                <a:ea typeface="DejaVu Sans"/>
              </a:rPr>
              <a:t>Статистика по сабмитам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25440" y="358920"/>
            <a:ext cx="849456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Переобучение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2" name="Google Shape;68;p15" descr=""/>
          <p:cNvPicPr/>
          <p:nvPr/>
        </p:nvPicPr>
        <p:blipFill>
          <a:blip r:embed="rId1"/>
          <a:stretch/>
        </p:blipFill>
        <p:spPr>
          <a:xfrm>
            <a:off x="1554480" y="742680"/>
            <a:ext cx="5933880" cy="39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25440" y="358920"/>
            <a:ext cx="849420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Переобучение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4" name="Google Shape;74;p16" descr=""/>
          <p:cNvPicPr/>
          <p:nvPr/>
        </p:nvPicPr>
        <p:blipFill>
          <a:blip r:embed="rId1"/>
          <a:stretch/>
        </p:blipFill>
        <p:spPr>
          <a:xfrm>
            <a:off x="1418040" y="701640"/>
            <a:ext cx="6078600" cy="40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25440" y="128160"/>
            <a:ext cx="849420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Статистика по сабмитам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6" name="Google Shape;80;p17" descr=""/>
          <p:cNvPicPr/>
          <p:nvPr/>
        </p:nvPicPr>
        <p:blipFill>
          <a:blip r:embed="rId1"/>
          <a:stretch/>
        </p:blipFill>
        <p:spPr>
          <a:xfrm>
            <a:off x="1645920" y="822960"/>
            <a:ext cx="603360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5440" y="128160"/>
            <a:ext cx="849420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Статистика по сабмитам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8" name="Google Shape;86;p18" descr=""/>
          <p:cNvPicPr/>
          <p:nvPr/>
        </p:nvPicPr>
        <p:blipFill>
          <a:blip r:embed="rId1"/>
          <a:stretch/>
        </p:blipFill>
        <p:spPr>
          <a:xfrm>
            <a:off x="1674720" y="842400"/>
            <a:ext cx="5730480" cy="381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25440" y="128160"/>
            <a:ext cx="849420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Статистика по сабмитам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737360" y="822960"/>
            <a:ext cx="5760000" cy="383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25440" y="128160"/>
            <a:ext cx="849420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Статистика по сабмитам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86760" y="1904400"/>
            <a:ext cx="7241400" cy="19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Максимальный прыжок на 123 места вниз: (с 23 места)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Максимальный прыжок на 111 мест вверх: (со 150 места)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Медиана прыжков: 17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Топ-50 скор на паблике: 0.044089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Топ-50 скор на привате: 0.043449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Медианный скор на паблике (Топ-50): 0.0429835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Медианный скор на привате (Топ-50): 0.0435735</a:t>
            </a:r>
            <a:endParaRPr b="0" lang="en-US" sz="1400" spc="-1" strike="noStrike">
              <a:latin typeface="Arial"/>
            </a:endParaRPr>
          </a:p>
          <a:p>
            <a:pPr marL="457200" indent="-315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Число людей, поднявшихся в Топ-50 на привате (покинувших паблик): 14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331440" y="914400"/>
            <a:ext cx="255132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Немного статистики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25440" y="128160"/>
            <a:ext cx="849420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75000"/>
              </a:lnSpc>
            </a:pPr>
            <a:r>
              <a:rPr b="0" lang="en-US" sz="2000" spc="-1" strike="noStrike" cap="all">
                <a:solidFill>
                  <a:srgbClr val="e9041e"/>
                </a:solidFill>
                <a:latin typeface="Montserrat ExtraBold"/>
                <a:ea typeface="DejaVu Sans"/>
              </a:rPr>
              <a:t>Спасибо за внимание!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5" name="Google Shape;99;p20" descr=""/>
          <p:cNvPicPr/>
          <p:nvPr/>
        </p:nvPicPr>
        <p:blipFill>
          <a:blip r:embed="rId1"/>
          <a:stretch/>
        </p:blipFill>
        <p:spPr>
          <a:xfrm>
            <a:off x="6035040" y="531360"/>
            <a:ext cx="2850840" cy="285084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457560" y="830520"/>
            <a:ext cx="2284200" cy="22842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95200" y="3390840"/>
            <a:ext cx="665424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https://github.com/Hedgehogues/new_year_contest_boosters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#hedgehogues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+7 985 914 94 87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Egor Urvanov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happydatayear_template</Template>
  <TotalTime>7</TotalTime>
  <Application>LibreOffice/6.0.7.3$Linux_X86_64 LibreOffice_project/00m0$Build-3</Application>
  <Words>205</Words>
  <Paragraphs>49</Paragraphs>
  <Company>ROSBANK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2019-01-14T13:14:06Z</dcterms:created>
  <dc:creator>Смирнов</dc:creator>
  <dc:description>C0 - Public |j,llsaj12398**C0)knasdals|</dc:description>
  <cp:keywords>C0 - Public</cp:keywords>
  <dc:language>en-US</dc:language>
  <cp:lastModifiedBy/>
  <cp:lastPrinted>2018-11-07T13:41:34Z</cp:lastPrinted>
  <dcterms:modified xsi:type="dcterms:W3CDTF">2019-01-18T14:33:43Z</dcterms:modified>
  <cp:revision>8</cp:revision>
  <dc:subject>SG Group Template</dc:subject>
  <dc:title>заголовок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lassification_DLP">
    <vt:lpwstr>C0_C0</vt:lpwstr>
  </property>
  <property fmtid="{D5CDD505-2E9C-101B-9397-08002B2CF9AE}" pid="4" name="Company">
    <vt:lpwstr>ROSBANK</vt:lpwstr>
  </property>
  <property fmtid="{D5CDD505-2E9C-101B-9397-08002B2CF9AE}" pid="5" name="FO_AssetClass">
    <vt:lpwstr>CORI_UK</vt:lpwstr>
  </property>
  <property fmtid="{D5CDD505-2E9C-101B-9397-08002B2CF9AE}" pid="6" name="FO_TPLNew">
    <vt:lpwstr>Yes</vt:lpwstr>
  </property>
  <property fmtid="{D5CDD505-2E9C-101B-9397-08002B2CF9AE}" pid="7" name="FO_TypeTPL">
    <vt:lpwstr>CORI</vt:lpwstr>
  </property>
  <property fmtid="{D5CDD505-2E9C-101B-9397-08002B2CF9AE}" pid="8" name="HiddenSlides">
    <vt:i4>0</vt:i4>
  </property>
  <property fmtid="{D5CDD505-2E9C-101B-9397-08002B2CF9AE}" pid="9" name="HyperlinksChanged">
    <vt:bool>0</vt:bool>
  </property>
  <property fmtid="{D5CDD505-2E9C-101B-9397-08002B2CF9AE}" pid="10" name="LinksUpToDate">
    <vt:bool>0</vt:bool>
  </property>
  <property fmtid="{D5CDD505-2E9C-101B-9397-08002B2CF9AE}" pid="11" name="MMClips">
    <vt:i4>0</vt:i4>
  </property>
  <property fmtid="{D5CDD505-2E9C-101B-9397-08002B2CF9AE}" pid="12" name="Notes">
    <vt:i4>6</vt:i4>
  </property>
  <property fmtid="{D5CDD505-2E9C-101B-9397-08002B2CF9AE}" pid="13" name="PresentationFormat">
    <vt:lpwstr>Экран (16:9)</vt:lpwstr>
  </property>
  <property fmtid="{D5CDD505-2E9C-101B-9397-08002B2CF9AE}" pid="14" name="ScaleCrop">
    <vt:bool>0</vt:bool>
  </property>
  <property fmtid="{D5CDD505-2E9C-101B-9397-08002B2CF9AE}" pid="15" name="Sensitivity">
    <vt:lpwstr>C0</vt:lpwstr>
  </property>
  <property fmtid="{D5CDD505-2E9C-101B-9397-08002B2CF9AE}" pid="16" name="ShareDoc">
    <vt:bool>0</vt:bool>
  </property>
  <property fmtid="{D5CDD505-2E9C-101B-9397-08002B2CF9AE}" pid="17" name="Slides">
    <vt:i4>6</vt:i4>
  </property>
  <property fmtid="{D5CDD505-2E9C-101B-9397-08002B2CF9AE}" pid="18" name="bjDocumentLabelXML">
    <vt:lpwstr>&lt;?xml version="1.0" encoding="us-ascii"?&gt;&lt;sisl xmlns:xsi="http://www.w3.org/2001/XMLSchema-instance" xmlns:xsd="http://www.w3.org/2001/XMLSchema" sislVersion="0" policy="bd5b5c17-ff0e-4a45-8ade-b1db9e1fb804" origin="userSelected" xmlns="http://www.boldonj</vt:lpwstr>
  </property>
  <property fmtid="{D5CDD505-2E9C-101B-9397-08002B2CF9AE}" pid="19" name="bjDocumentLabelXML-0">
    <vt:lpwstr>ames.com/2008/01/sie/internal/label"&gt;&lt;element uid="id_classification_nonbusiness" value="" /&gt;&lt;/sisl&gt;</vt:lpwstr>
  </property>
  <property fmtid="{D5CDD505-2E9C-101B-9397-08002B2CF9AE}" pid="20" name="bjDocumentSecurityLabel">
    <vt:lpwstr>C0 | Общедоступная информация</vt:lpwstr>
  </property>
  <property fmtid="{D5CDD505-2E9C-101B-9397-08002B2CF9AE}" pid="21" name="bjLabelHistoryID">
    <vt:lpwstr>{CE37D52D-D983-48DC-9BF1-167A440E7378}</vt:lpwstr>
  </property>
  <property fmtid="{D5CDD505-2E9C-101B-9397-08002B2CF9AE}" pid="22" name="bjSaver">
    <vt:lpwstr>fB7huj5BR+k1BTBn+ncpwOtJ9ivrYn9l</vt:lpwstr>
  </property>
  <property fmtid="{D5CDD505-2E9C-101B-9397-08002B2CF9AE}" pid="23" name="category">
    <vt:lpwstr>SG Group Template</vt:lpwstr>
  </property>
  <property fmtid="{D5CDD505-2E9C-101B-9397-08002B2CF9AE}" pid="24" name="contentStatus">
    <vt:lpwstr>2018</vt:lpwstr>
  </property>
  <property fmtid="{D5CDD505-2E9C-101B-9397-08002B2CF9AE}" pid="25" name="docIndexRef">
    <vt:lpwstr>1346fc6a-06f5-4b8f-934d-5118958be3d9</vt:lpwstr>
  </property>
</Properties>
</file>